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Introduce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8c25fed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8c25fed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we interpret table and results,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stochastic gradient descent, what is Nesterov momentum,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they augment the data?  Due to the limited number of training images, we randomly applied horizontal/vertical flips to 50% of images in a batch for data augmentation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68d747ff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68d747ff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rows and what they mean, explain a bit more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68d747ff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68d747ff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68c25fed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68c25fed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68c25fed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68c25fed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68d747ff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68d747ff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68c25fed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68c25fed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68c25fed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68c25fed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check IEEE format (Marie, updated citation and added a few resources used)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68d747ff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68d747ff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Sylvia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8c25fed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8c25fed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Sylvia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8c25fed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8c25fed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Sylvia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68c25fed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68c25fed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Abhishek, Intuition behind data here, </a:t>
            </a:r>
            <a:r>
              <a:rPr b="1" i="1" lang="en">
                <a:solidFill>
                  <a:srgbClr val="FF0000"/>
                </a:solidFill>
              </a:rPr>
              <a:t>more context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68d747ff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68d747ff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Abhishek, </a:t>
            </a:r>
            <a:r>
              <a:rPr lang="en"/>
              <a:t>Specify which images are used in dataset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5bfb766f1_7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5bfb766f1_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into details for VGG-16, maybe add more to slides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8d747ff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8d747ff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we explain the pipeline, focus on delta 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hesnellgroup.com/why-ir-and-emt/infrared-thermography" TargetMode="External"/><Relationship Id="rId4" Type="http://schemas.openxmlformats.org/officeDocument/2006/relationships/hyperlink" Target="http://solteccorp.blogspot.com/2010/09/use-of-infrared-thermography-in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://solteccorp.blogspot.com/2010/09/use-of-infrared-thermography-in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solteccorp.blogspot.com/2010/09/use-of-infrared-thermography-in.html" TargetMode="External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34700" y="188575"/>
            <a:ext cx="8520600" cy="12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CS548 Fall 2018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Anomaly Detection Showcase</a:t>
            </a:r>
            <a:endParaRPr sz="3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17791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Showcase by </a:t>
            </a:r>
            <a:r>
              <a:rPr lang="en" sz="1800">
                <a:solidFill>
                  <a:srgbClr val="FFFFFF"/>
                </a:solidFill>
              </a:rPr>
              <a:t>Abhishek Shah, Mahdi Alouane</a:t>
            </a:r>
            <a:r>
              <a:rPr lang="en" sz="1800"/>
              <a:t>, Marie Solman</a:t>
            </a:r>
            <a:r>
              <a:rPr lang="en" sz="1800">
                <a:solidFill>
                  <a:srgbClr val="FFFFFF"/>
                </a:solidFill>
              </a:rPr>
              <a:t>, Satishraju Rajendran and Eno-Obong Inyang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Showcasing work by Cai Lile, Li Yiqun On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ANOMALY DETECTION IN THERMAL IMAGES USING DEEP NEURAL NETWORKS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0177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Total Training Images - 1425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20% validation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50% data augmentation	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142 test images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DNN was trained by stochastic gradient descent with Nesterov momentum.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Images are normalized to zero mean and unit variance.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Learning rate - 0.01, batch size - 16.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Model trained for 100 epochs taking approximately 31 seconds.</a:t>
            </a:r>
            <a:endParaRPr sz="1300"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836" y="1964825"/>
            <a:ext cx="4669161" cy="18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4906900" y="1489550"/>
            <a:ext cx="36726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Training and Test images per category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050" y="1656200"/>
            <a:ext cx="4492451" cy="241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311700" y="1017725"/>
            <a:ext cx="2980800" cy="3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en" sz="1600">
                <a:solidFill>
                  <a:schemeClr val="accent3"/>
                </a:solidFill>
              </a:rPr>
              <a:t>M</a:t>
            </a:r>
            <a:r>
              <a:rPr lang="en" sz="1600">
                <a:solidFill>
                  <a:schemeClr val="accent3"/>
                </a:solidFill>
              </a:rPr>
              <a:t>odel predicts thermal features for the input images, hot spots correctly predicted.</a:t>
            </a:r>
            <a:endParaRPr sz="1600">
              <a:solidFill>
                <a:schemeClr val="accent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en" sz="1600">
                <a:solidFill>
                  <a:schemeClr val="accent3"/>
                </a:solidFill>
              </a:rPr>
              <a:t>Prediction is a blurred version of the ground truth thermal image(MSE). </a:t>
            </a:r>
            <a:endParaRPr sz="1600">
              <a:solidFill>
                <a:schemeClr val="accent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en" sz="1600">
                <a:solidFill>
                  <a:schemeClr val="accent3"/>
                </a:solidFill>
              </a:rPr>
              <a:t>Prediction made by model appeared to be accurate at various positions and shapes. </a:t>
            </a:r>
            <a:r>
              <a:rPr lang="en" sz="1600">
                <a:solidFill>
                  <a:schemeClr val="accent3"/>
                </a:solidFill>
              </a:rPr>
              <a:t>Predictive models trained with MSE might react to uncertainty by blurring.</a:t>
            </a:r>
            <a:endParaRPr sz="1600"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1" name="Google Shape;141;p23"/>
          <p:cNvSpPr/>
          <p:nvPr/>
        </p:nvSpPr>
        <p:spPr>
          <a:xfrm>
            <a:off x="3247800" y="1725875"/>
            <a:ext cx="1249200" cy="47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Input Image</a:t>
            </a:r>
            <a:endParaRPr b="1" sz="1100"/>
          </a:p>
        </p:txBody>
      </p:sp>
      <p:sp>
        <p:nvSpPr>
          <p:cNvPr id="142" name="Google Shape;142;p23"/>
          <p:cNvSpPr/>
          <p:nvPr/>
        </p:nvSpPr>
        <p:spPr>
          <a:xfrm>
            <a:off x="3247750" y="2905325"/>
            <a:ext cx="1249200" cy="50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Predicted</a:t>
            </a:r>
            <a:endParaRPr b="1" sz="1100"/>
          </a:p>
        </p:txBody>
      </p:sp>
      <p:sp>
        <p:nvSpPr>
          <p:cNvPr id="143" name="Google Shape;143;p23"/>
          <p:cNvSpPr/>
          <p:nvPr/>
        </p:nvSpPr>
        <p:spPr>
          <a:xfrm>
            <a:off x="3247750" y="2298200"/>
            <a:ext cx="1249200" cy="50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Ground Truth</a:t>
            </a:r>
            <a:endParaRPr b="1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152475"/>
            <a:ext cx="502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</a:t>
            </a:r>
            <a:r>
              <a:rPr lang="en"/>
              <a:t>ean pixel-wise temp difference is small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Thermal images dominated by black pixels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DNN model achieves small mean temp difference by predicting low temperatures for most pixels.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 temp difference is large, ranging from 2.65 to 6.41 K.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Blurring effect smooths max points and causes inaccuracy in prediction.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194" y="1733075"/>
            <a:ext cx="393555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5660975" y="1466150"/>
            <a:ext cx="3000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 Results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DNN (Deep CNN) over CNN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DNN</a:t>
            </a:r>
            <a:r>
              <a:rPr lang="en"/>
              <a:t>s have been used to to obtain pixel-wise prediction and image super-resolution,</a:t>
            </a:r>
            <a:r>
              <a:rPr lang="en"/>
              <a:t> thus the DNN model can achieve small mean temperature difference by predicting low temperatures for most pixels.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DNNs have the ability to discover hierarchical representations that tally with the hidden cause of the observed data.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DNNs have recently proven to obtain impressive and better results in a lot of computer vision problems.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</a:t>
            </a:r>
            <a:r>
              <a:rPr lang="en"/>
              <a:t>roposed an automatic anomaly detection method based on DNNs.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was trained to predict a thermal image from an input visible image.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Experimental results showed prediction made by the model was a blurred version of the ground truth.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model was trained on positive samples, prediction error was used as the Delta-T value to detect anomalies.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Anomaly detection results on electrical devices under simulated anomalous conditions demonstrated efficacy of proposed method.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Incorporating adversarial loss in training the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equipment may need different Delta-T threshold values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Knowing the category of an image eases automatically selecting thresholds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/>
              <a:t>Questions?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</a:rPr>
              <a:t>Cai, L. and Li, Y. “Anomaly detection in thermal images using deep neural networks” in IEEE International Conference on Image Processing (ICIP) 2017.   [online] Ieeexplore.ieee.org. Available at: https://ieeexplore.ieee.org/document/8296692 [Accessed 30 Oct. 2018].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</a:rPr>
              <a:t>Angeliki Kylili, Paris A Fokaides, Petros Christou, and Soteris A Kalogirou, “Infrared thermography (irt) applications for building diagnostics: A review,” Applied Energy, vol. 134, pp. 531–549, 2014.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</a:rPr>
              <a:t>Mohd Shawal Jadin and Soib Taib, “Recent progress in diagnosing the reliability of electrical equipment by usinginfraredthermography,” InfraredPhysics&amp;Technology, vol. 55, no. 4, pp. 236–245, 2012. 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</a:rPr>
              <a:t>The Snell Group, “Infrared Thermography” [Online]. Available: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https://www.thesnellgroup.com/why-ir-and-emt/infrared-thermography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</a:rPr>
              <a:t>SOLTEC Corp, "The Use of Infrared Thermography in Electrical Equipment Maintenance", [Online]. Available: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http://solteccorp.blogspot.com/2010/09/use-of-infrared-thermography-in.html</a:t>
            </a:r>
            <a:r>
              <a:rPr lang="en" sz="1200">
                <a:solidFill>
                  <a:srgbClr val="666666"/>
                </a:solidFill>
              </a:rPr>
              <a:t> 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</a:rPr>
              <a:t>MTS NETA, “Maintenance testing specifications for electrical power distribution equipment and systems,” International Electrical testing Association Inc, 2001.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</a:rPr>
              <a:t>Infraspection Institute, “Standard for infrared inspection of electrical systems &amp; rotating equipment,” 2008.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Infrared thermography (IRT)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Visualizes the recorded temperatures as 2-D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precision and non-contact temperature measurement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/>
              <a:t>etects the intensity of radiation in the infrared part of the electromagnetic spectrum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650" y="1184000"/>
            <a:ext cx="3700650" cy="27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5131650" y="4009850"/>
            <a:ext cx="370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https://www.thesnellgroup.com/why-ir-and-emt/infrared-thermography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 dysfunction in electronic devices, commonly used in industry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Manual detection is time-consuming and unreliable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Inability</a:t>
            </a:r>
            <a:r>
              <a:rPr lang="en"/>
              <a:t> to meet the excessive demand for condition monitoring in industrial 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Infrared cameras are now inexpensive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300" y="1276350"/>
            <a:ext cx="3552400" cy="26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102350" y="3989300"/>
            <a:ext cx="35013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4"/>
              </a:rPr>
              <a:t>http://solteccorp.blogspot.com/2010/09/use-of-infrared-thermography-in.html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964400"/>
            <a:ext cx="42603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Segmentation or feature extraction techniques unable to </a:t>
            </a:r>
            <a:r>
              <a:rPr lang="en"/>
              <a:t>separate</a:t>
            </a:r>
            <a:r>
              <a:rPr lang="en"/>
              <a:t> regions of interest (ROI)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SIFT algorithm (Scale-invariant feature transform)  has been employed to detect similar electrical components in a thermal image but t</a:t>
            </a:r>
            <a:r>
              <a:rPr lang="en"/>
              <a:t>hermal images have had a much lower resolution and signal-to-noise ratio than optical images and the details in a thermal image are usually blurred and of low contrast.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250" y="2651125"/>
            <a:ext cx="2438050" cy="18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773175" y="4327250"/>
            <a:ext cx="40590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4"/>
              </a:rPr>
              <a:t>http://solteccorp.blogspot.com/2010/09/use-of-infrared-thermography-in.html</a:t>
            </a:r>
            <a:endParaRPr sz="1100"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5">
            <a:alphaModFix/>
          </a:blip>
          <a:srcRect b="0" l="44909" r="0" t="0"/>
          <a:stretch/>
        </p:blipFill>
        <p:spPr>
          <a:xfrm>
            <a:off x="5197425" y="445025"/>
            <a:ext cx="3307701" cy="17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925575" y="1965050"/>
            <a:ext cx="40590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accent5"/>
                </a:solidFill>
              </a:rPr>
              <a:t>https://www.researchgate.net/profile/Robert_Laurini/publication/221156848</a:t>
            </a:r>
            <a:endParaRPr sz="11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Infrared Thermography(IRT) process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</a:t>
            </a:r>
            <a:r>
              <a:rPr lang="en"/>
              <a:t>he region of interest (ROI) or the target equipment is detected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temperature difference (Delta-T value) between the ROI and a defined reference is calculated.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</a:t>
            </a:r>
            <a:r>
              <a:rPr lang="en"/>
              <a:t>emperature rating</a:t>
            </a:r>
            <a:r>
              <a:rPr lang="en"/>
              <a:t> table: </a:t>
            </a:r>
            <a:r>
              <a:rPr lang="en"/>
              <a:t>problem’s severity and recommended action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675" y="2771250"/>
            <a:ext cx="5450651" cy="20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46675" y="4779275"/>
            <a:ext cx="545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Standard for Infrared Inspection of Electrical Systems &amp; Rotating Equipment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Dataset: ImageNet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Dataset contains more than 14,197,122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Organized according to synonym sets or “synsets”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paper’s model uses 1425 pictures of electronic devices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the images are royalty-free</a:t>
            </a:r>
            <a:endParaRPr/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accent5"/>
                </a:solidFill>
              </a:rPr>
              <a:t>http://image-net.org/explore?wnid=n02729837</a:t>
            </a:r>
            <a:endParaRPr u="sng">
              <a:solidFill>
                <a:schemeClr val="accent5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25" y="3150225"/>
            <a:ext cx="1311650" cy="18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375" y="3150225"/>
            <a:ext cx="1136217" cy="18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5600" y="3150225"/>
            <a:ext cx="2517994" cy="18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1475" y="3150225"/>
            <a:ext cx="1812250" cy="18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9024" y="3150225"/>
            <a:ext cx="2243274" cy="180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- Architecture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Deep CNN model.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on the first 3 stages of VGG-16: trained for object recognition.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Batch normalization layer normalizes output of VGG-16.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Convolutional layers after upscaling layers to improve prediction accuracy.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50" y="2800707"/>
            <a:ext cx="8679898" cy="215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 - Anomaly Detection Pipeline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52475"/>
            <a:ext cx="437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</a:t>
            </a:r>
            <a:r>
              <a:rPr lang="en"/>
              <a:t>odel predicts normal thermal profile for an input image.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Normally, difference between the predicted image and the actual image is small: no anomaly.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Anomalously, thermal signature is very different from the predicted one.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Delta-T computed as the absolute difference between he predicted image and ground truth image.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Delta-T values considered anomalies, masked in red.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64089"/>
            <a:ext cx="4470025" cy="310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