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59" r:id="rId6"/>
    <p:sldId id="272" r:id="rId7"/>
    <p:sldId id="260" r:id="rId8"/>
    <p:sldId id="276" r:id="rId9"/>
    <p:sldId id="262" r:id="rId10"/>
    <p:sldId id="277" r:id="rId11"/>
    <p:sldId id="263" r:id="rId12"/>
    <p:sldId id="271" r:id="rId13"/>
    <p:sldId id="264" r:id="rId14"/>
    <p:sldId id="265" r:id="rId15"/>
    <p:sldId id="279" r:id="rId16"/>
    <p:sldId id="273" r:id="rId17"/>
    <p:sldId id="274" r:id="rId18"/>
    <p:sldId id="275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96"/>
  </p:normalViewPr>
  <p:slideViewPr>
    <p:cSldViewPr snapToGrid="0" snapToObjects="1" showGuides="1">
      <p:cViewPr varScale="1">
        <p:scale>
          <a:sx n="63" d="100"/>
          <a:sy n="63" d="100"/>
        </p:scale>
        <p:origin x="77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8149BA-29E7-FE40-87DE-B1B463FFC0CA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45EB26-80F8-644F-BAE4-542FD5B42B6A}">
      <dgm:prSet phldrT="[Text]" custT="1"/>
      <dgm:spPr/>
      <dgm:t>
        <a:bodyPr/>
        <a:lstStyle/>
        <a:p>
          <a:r>
            <a:rPr lang="en-US" altLang="zh-CN" sz="2000" dirty="0"/>
            <a:t>Find</a:t>
          </a:r>
          <a:r>
            <a:rPr lang="zh-CN" altLang="en-US" sz="2000" dirty="0"/>
            <a:t> </a:t>
          </a:r>
          <a:r>
            <a:rPr lang="en-US" altLang="zh-CN" sz="2000" dirty="0"/>
            <a:t>fast</a:t>
          </a:r>
          <a:r>
            <a:rPr lang="zh-CN" altLang="en-US" sz="2000" dirty="0"/>
            <a:t> </a:t>
          </a:r>
          <a:r>
            <a:rPr lang="en-US" altLang="zh-CN" sz="2000" dirty="0"/>
            <a:t>driving routes for drivers</a:t>
          </a:r>
          <a:endParaRPr lang="en-US" sz="2000" dirty="0"/>
        </a:p>
      </dgm:t>
    </dgm:pt>
    <dgm:pt modelId="{8B3B176D-E887-BA44-AD75-83A2DDDA9085}" type="parTrans" cxnId="{9D2215CD-E777-B445-B86B-C6CC05D77132}">
      <dgm:prSet/>
      <dgm:spPr/>
      <dgm:t>
        <a:bodyPr/>
        <a:lstStyle/>
        <a:p>
          <a:endParaRPr lang="en-US"/>
        </a:p>
      </dgm:t>
    </dgm:pt>
    <dgm:pt modelId="{9266EE49-1FF8-0C4F-920E-CEBFEB663051}" type="sibTrans" cxnId="{9D2215CD-E777-B445-B86B-C6CC05D77132}">
      <dgm:prSet/>
      <dgm:spPr/>
      <dgm:t>
        <a:bodyPr/>
        <a:lstStyle/>
        <a:p>
          <a:endParaRPr lang="en-US"/>
        </a:p>
      </dgm:t>
    </dgm:pt>
    <dgm:pt modelId="{DF20DB9B-F5E3-3C47-AEC1-833AB2DE48D8}">
      <dgm:prSet phldrT="[Text]" custT="1"/>
      <dgm:spPr/>
      <dgm:t>
        <a:bodyPr/>
        <a:lstStyle/>
        <a:p>
          <a:r>
            <a:rPr lang="en-US" altLang="zh-CN" sz="2000" dirty="0"/>
            <a:t>A</a:t>
          </a:r>
          <a:r>
            <a:rPr lang="zh-CN" altLang="en-US" sz="2000" dirty="0"/>
            <a:t> </a:t>
          </a:r>
          <a:r>
            <a:rPr lang="en-US" altLang="zh-CN" sz="2000" dirty="0"/>
            <a:t>good</a:t>
          </a:r>
          <a:r>
            <a:rPr lang="zh-CN" altLang="en-US" sz="2000" dirty="0"/>
            <a:t> </a:t>
          </a:r>
          <a:r>
            <a:rPr lang="en-US" altLang="zh-CN" sz="2000" dirty="0"/>
            <a:t>routing</a:t>
          </a:r>
          <a:r>
            <a:rPr lang="zh-CN" altLang="en-US" sz="2000" dirty="0"/>
            <a:t> </a:t>
          </a:r>
          <a:r>
            <a:rPr lang="en-US" altLang="zh-CN" sz="2000" dirty="0"/>
            <a:t>service</a:t>
          </a:r>
          <a:endParaRPr lang="en-US" sz="2000" dirty="0"/>
        </a:p>
      </dgm:t>
    </dgm:pt>
    <dgm:pt modelId="{E4A99F84-821C-5445-917E-B3005BF26649}" type="parTrans" cxnId="{FEFE01F5-E51A-BD42-8C34-E425F7DD35A3}">
      <dgm:prSet/>
      <dgm:spPr/>
      <dgm:t>
        <a:bodyPr/>
        <a:lstStyle/>
        <a:p>
          <a:endParaRPr lang="en-US"/>
        </a:p>
      </dgm:t>
    </dgm:pt>
    <dgm:pt modelId="{69EE55AA-EEC8-314B-AC28-D6FD70F38F50}" type="sibTrans" cxnId="{FEFE01F5-E51A-BD42-8C34-E425F7DD35A3}">
      <dgm:prSet/>
      <dgm:spPr/>
      <dgm:t>
        <a:bodyPr/>
        <a:lstStyle/>
        <a:p>
          <a:endParaRPr lang="en-US"/>
        </a:p>
      </dgm:t>
    </dgm:pt>
    <dgm:pt modelId="{BD787C69-69BB-6348-9724-C8CF35F00DF4}">
      <dgm:prSet phldrT="[Text]" custT="1"/>
      <dgm:spPr/>
      <dgm:t>
        <a:bodyPr/>
        <a:lstStyle/>
        <a:p>
          <a:r>
            <a:rPr lang="en-US" altLang="zh-CN" sz="1800" dirty="0"/>
            <a:t>Physical</a:t>
          </a:r>
          <a:r>
            <a:rPr lang="zh-CN" altLang="en-US" sz="1800" dirty="0"/>
            <a:t> </a:t>
          </a:r>
          <a:r>
            <a:rPr lang="en-US" altLang="zh-CN" sz="1800" dirty="0"/>
            <a:t>feature</a:t>
          </a:r>
          <a:r>
            <a:rPr lang="zh-CN" altLang="en-US" sz="1800" dirty="0"/>
            <a:t> </a:t>
          </a:r>
          <a:r>
            <a:rPr lang="en-US" altLang="zh-CN" sz="1800" dirty="0"/>
            <a:t>of</a:t>
          </a:r>
          <a:r>
            <a:rPr lang="zh-CN" altLang="en-US" sz="1800" dirty="0"/>
            <a:t> </a:t>
          </a:r>
          <a:r>
            <a:rPr lang="en-US" altLang="zh-CN" sz="1800" dirty="0"/>
            <a:t>a</a:t>
          </a:r>
          <a:r>
            <a:rPr lang="zh-CN" altLang="en-US" sz="1800" dirty="0"/>
            <a:t> </a:t>
          </a:r>
          <a:r>
            <a:rPr lang="en-US" altLang="zh-CN" sz="1800" dirty="0"/>
            <a:t>route</a:t>
          </a:r>
          <a:endParaRPr lang="en-US" sz="1800" dirty="0"/>
        </a:p>
      </dgm:t>
    </dgm:pt>
    <dgm:pt modelId="{0DB5317C-F9F5-164E-ABB9-7A8982A19117}" type="parTrans" cxnId="{45FA15E7-86F2-4940-9C95-A7D845A946D9}">
      <dgm:prSet/>
      <dgm:spPr/>
      <dgm:t>
        <a:bodyPr/>
        <a:lstStyle/>
        <a:p>
          <a:endParaRPr lang="en-US"/>
        </a:p>
      </dgm:t>
    </dgm:pt>
    <dgm:pt modelId="{32238FA1-AA51-344B-9EA8-0380EB7CB94E}" type="sibTrans" cxnId="{45FA15E7-86F2-4940-9C95-A7D845A946D9}">
      <dgm:prSet/>
      <dgm:spPr/>
      <dgm:t>
        <a:bodyPr/>
        <a:lstStyle/>
        <a:p>
          <a:endParaRPr lang="en-US"/>
        </a:p>
      </dgm:t>
    </dgm:pt>
    <dgm:pt modelId="{1436368D-2BEF-FC4D-864C-E22F84D0E669}">
      <dgm:prSet phldrT="[Text]"/>
      <dgm:spPr/>
      <dgm:t>
        <a:bodyPr/>
        <a:lstStyle/>
        <a:p>
          <a:r>
            <a:rPr lang="en-US" altLang="zh-CN" dirty="0"/>
            <a:t>Cloud-based</a:t>
          </a:r>
          <a:r>
            <a:rPr lang="zh-CN" altLang="en-US" dirty="0"/>
            <a:t> </a:t>
          </a:r>
          <a:r>
            <a:rPr lang="en-US" altLang="zh-CN" dirty="0"/>
            <a:t>cyber-physical</a:t>
          </a:r>
          <a:r>
            <a:rPr lang="zh-CN" altLang="en-US" dirty="0"/>
            <a:t> </a:t>
          </a:r>
          <a:r>
            <a:rPr lang="en-US" altLang="zh-CN" dirty="0"/>
            <a:t>system</a:t>
          </a:r>
          <a:endParaRPr lang="en-US" dirty="0"/>
        </a:p>
      </dgm:t>
    </dgm:pt>
    <dgm:pt modelId="{285AC578-FC3D-5847-9EE0-9884C850CDF8}" type="parTrans" cxnId="{0995AC1B-4AEB-6B41-8884-6462497243E9}">
      <dgm:prSet/>
      <dgm:spPr/>
      <dgm:t>
        <a:bodyPr/>
        <a:lstStyle/>
        <a:p>
          <a:endParaRPr lang="en-US"/>
        </a:p>
      </dgm:t>
    </dgm:pt>
    <dgm:pt modelId="{A0B40E59-5461-074C-9D1A-21C4FAF72FC0}" type="sibTrans" cxnId="{0995AC1B-4AEB-6B41-8884-6462497243E9}">
      <dgm:prSet/>
      <dgm:spPr/>
      <dgm:t>
        <a:bodyPr/>
        <a:lstStyle/>
        <a:p>
          <a:endParaRPr lang="en-US"/>
        </a:p>
      </dgm:t>
    </dgm:pt>
    <dgm:pt modelId="{6E71B305-07EE-0845-928E-72510D924260}">
      <dgm:prSet phldrT="[Text]" custT="1"/>
      <dgm:spPr/>
      <dgm:t>
        <a:bodyPr/>
        <a:lstStyle/>
        <a:p>
          <a:r>
            <a:rPr lang="en-US" altLang="zh-CN" sz="1800" dirty="0"/>
            <a:t>Use</a:t>
          </a:r>
          <a:r>
            <a:rPr lang="zh-CN" altLang="en-US" sz="1800" dirty="0"/>
            <a:t> </a:t>
          </a:r>
          <a:r>
            <a:rPr lang="en-US" altLang="zh-CN" sz="1800" dirty="0"/>
            <a:t>taxi</a:t>
          </a:r>
          <a:r>
            <a:rPr lang="zh-CN" altLang="en-US" sz="1800" dirty="0"/>
            <a:t> </a:t>
          </a:r>
          <a:r>
            <a:rPr lang="en-US" altLang="zh-CN" sz="1800" dirty="0"/>
            <a:t>trajectories</a:t>
          </a:r>
          <a:endParaRPr lang="en-US" sz="1800" dirty="0"/>
        </a:p>
      </dgm:t>
    </dgm:pt>
    <dgm:pt modelId="{3000D28C-64E3-0E47-A56E-FC007EF90547}" type="parTrans" cxnId="{4FB67A46-1CD9-F144-B7B6-90CE98076AFA}">
      <dgm:prSet/>
      <dgm:spPr/>
      <dgm:t>
        <a:bodyPr/>
        <a:lstStyle/>
        <a:p>
          <a:endParaRPr lang="en-US"/>
        </a:p>
      </dgm:t>
    </dgm:pt>
    <dgm:pt modelId="{2F8366C8-C565-2F4E-8EFE-FCC50A2B2684}" type="sibTrans" cxnId="{4FB67A46-1CD9-F144-B7B6-90CE98076AFA}">
      <dgm:prSet/>
      <dgm:spPr/>
      <dgm:t>
        <a:bodyPr/>
        <a:lstStyle/>
        <a:p>
          <a:endParaRPr lang="en-US"/>
        </a:p>
      </dgm:t>
    </dgm:pt>
    <dgm:pt modelId="{AF81CFBC-795E-1645-B375-AE8CC96CE253}">
      <dgm:prSet phldrT="[Text]" custT="1"/>
      <dgm:spPr/>
      <dgm:t>
        <a:bodyPr/>
        <a:lstStyle/>
        <a:p>
          <a:r>
            <a:rPr lang="en-US" altLang="zh-CN" sz="1800" dirty="0"/>
            <a:t>Time-dependent</a:t>
          </a:r>
          <a:r>
            <a:rPr lang="zh-CN" altLang="en-US" sz="1800" dirty="0"/>
            <a:t> </a:t>
          </a:r>
          <a:r>
            <a:rPr lang="en-US" altLang="zh-CN" sz="1800" dirty="0"/>
            <a:t>traffic</a:t>
          </a:r>
          <a:r>
            <a:rPr lang="zh-CN" altLang="en-US" sz="1800" dirty="0"/>
            <a:t> </a:t>
          </a:r>
          <a:r>
            <a:rPr lang="en-US" altLang="zh-CN" sz="1800" dirty="0"/>
            <a:t>flow</a:t>
          </a:r>
          <a:endParaRPr lang="en-US" sz="1800" dirty="0"/>
        </a:p>
      </dgm:t>
    </dgm:pt>
    <dgm:pt modelId="{11F5B50F-D3BC-5349-BB9A-E25C71403A1E}" type="parTrans" cxnId="{8F8CAA14-A6BC-D343-BEB7-0F665CC3D0CA}">
      <dgm:prSet/>
      <dgm:spPr/>
      <dgm:t>
        <a:bodyPr/>
        <a:lstStyle/>
        <a:p>
          <a:endParaRPr lang="en-US"/>
        </a:p>
      </dgm:t>
    </dgm:pt>
    <dgm:pt modelId="{A397BF58-A68E-E54D-8473-2CCAEC5FEA4D}" type="sibTrans" cxnId="{8F8CAA14-A6BC-D343-BEB7-0F665CC3D0CA}">
      <dgm:prSet/>
      <dgm:spPr/>
      <dgm:t>
        <a:bodyPr/>
        <a:lstStyle/>
        <a:p>
          <a:endParaRPr lang="en-US"/>
        </a:p>
      </dgm:t>
    </dgm:pt>
    <dgm:pt modelId="{8C272C04-45DC-4443-8CAF-7EE802D1C5B0}">
      <dgm:prSet phldrT="[Text]" custT="1"/>
      <dgm:spPr/>
      <dgm:t>
        <a:bodyPr/>
        <a:lstStyle/>
        <a:p>
          <a:r>
            <a:rPr lang="en-US" altLang="zh-CN" sz="1800" dirty="0"/>
            <a:t>Driving</a:t>
          </a:r>
          <a:r>
            <a:rPr lang="zh-CN" altLang="en-US" sz="1800" dirty="0"/>
            <a:t> </a:t>
          </a:r>
          <a:r>
            <a:rPr lang="en-US" altLang="zh-CN" sz="1800" dirty="0"/>
            <a:t>behavior</a:t>
          </a:r>
          <a:endParaRPr lang="en-US" sz="1800" dirty="0"/>
        </a:p>
      </dgm:t>
    </dgm:pt>
    <dgm:pt modelId="{E594C9CA-9EFA-1B4E-AA4B-79586799FC38}" type="parTrans" cxnId="{F73DE6F6-688A-EB44-AFF8-F838DB4DCF77}">
      <dgm:prSet/>
      <dgm:spPr/>
      <dgm:t>
        <a:bodyPr/>
        <a:lstStyle/>
        <a:p>
          <a:endParaRPr lang="en-US"/>
        </a:p>
      </dgm:t>
    </dgm:pt>
    <dgm:pt modelId="{E6413567-A0B2-1A43-9CB1-6900F17F75DA}" type="sibTrans" cxnId="{F73DE6F6-688A-EB44-AFF8-F838DB4DCF77}">
      <dgm:prSet/>
      <dgm:spPr/>
      <dgm:t>
        <a:bodyPr/>
        <a:lstStyle/>
        <a:p>
          <a:endParaRPr lang="en-US"/>
        </a:p>
      </dgm:t>
    </dgm:pt>
    <dgm:pt modelId="{FF335427-494E-9747-AB2F-08DF8075DD8F}">
      <dgm:prSet phldrT="[Text]" custT="1"/>
      <dgm:spPr/>
      <dgm:t>
        <a:bodyPr/>
        <a:lstStyle/>
        <a:p>
          <a:r>
            <a:rPr lang="en-US" altLang="zh-CN" sz="1800" dirty="0"/>
            <a:t>Compute</a:t>
          </a:r>
          <a:r>
            <a:rPr lang="zh-CN" altLang="en-US" sz="1800" dirty="0"/>
            <a:t> </a:t>
          </a:r>
          <a:r>
            <a:rPr lang="en-US" altLang="zh-CN" sz="1800" dirty="0"/>
            <a:t>practically</a:t>
          </a:r>
          <a:r>
            <a:rPr lang="zh-CN" altLang="en-US" sz="1800" dirty="0"/>
            <a:t> </a:t>
          </a:r>
          <a:r>
            <a:rPr lang="en-US" altLang="zh-CN" sz="1800" dirty="0"/>
            <a:t>fast</a:t>
          </a:r>
          <a:r>
            <a:rPr lang="zh-CN" altLang="en-US" sz="1800" dirty="0"/>
            <a:t> </a:t>
          </a:r>
          <a:r>
            <a:rPr lang="en-US" altLang="zh-CN" sz="1800" dirty="0"/>
            <a:t>routes</a:t>
          </a:r>
          <a:endParaRPr lang="en-US" sz="1800" dirty="0"/>
        </a:p>
      </dgm:t>
    </dgm:pt>
    <dgm:pt modelId="{5DBC3D86-34A6-9C42-9BC4-8D3E87DBFDC3}" type="parTrans" cxnId="{23833C73-AD14-1B42-9AAE-78ACB82574F3}">
      <dgm:prSet/>
      <dgm:spPr/>
      <dgm:t>
        <a:bodyPr/>
        <a:lstStyle/>
        <a:p>
          <a:endParaRPr lang="en-US"/>
        </a:p>
      </dgm:t>
    </dgm:pt>
    <dgm:pt modelId="{3CE1ADDA-0E4E-3349-B082-2B05AB2155C5}" type="sibTrans" cxnId="{23833C73-AD14-1B42-9AAE-78ACB82574F3}">
      <dgm:prSet/>
      <dgm:spPr/>
      <dgm:t>
        <a:bodyPr/>
        <a:lstStyle/>
        <a:p>
          <a:endParaRPr lang="en-US"/>
        </a:p>
      </dgm:t>
    </dgm:pt>
    <dgm:pt modelId="{A1026BB6-C9AD-E648-B65E-6024116D7461}" type="pres">
      <dgm:prSet presAssocID="{FF8149BA-29E7-FE40-87DE-B1B463FFC0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F90420-F23B-3F44-9DC8-343A12DE1DFD}" type="pres">
      <dgm:prSet presAssocID="{1145EB26-80F8-644F-BAE4-542FD5B42B6A}" presName="composite" presStyleCnt="0"/>
      <dgm:spPr/>
    </dgm:pt>
    <dgm:pt modelId="{85829AAF-CDD0-9E4E-809C-53DB25A305BD}" type="pres">
      <dgm:prSet presAssocID="{1145EB26-80F8-644F-BAE4-542FD5B42B6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446F12-6F95-DD42-9BF1-DD4829485E37}" type="pres">
      <dgm:prSet presAssocID="{1145EB26-80F8-644F-BAE4-542FD5B42B6A}" presName="parSh" presStyleLbl="node1" presStyleIdx="0" presStyleCnt="3" custScaleX="107204" custLinFactNeighborX="-145" custLinFactNeighborY="-51968"/>
      <dgm:spPr/>
      <dgm:t>
        <a:bodyPr/>
        <a:lstStyle/>
        <a:p>
          <a:endParaRPr lang="en-US"/>
        </a:p>
      </dgm:t>
    </dgm:pt>
    <dgm:pt modelId="{1A91B1BD-C928-644E-9926-A713ACD64EF7}" type="pres">
      <dgm:prSet presAssocID="{1145EB26-80F8-644F-BAE4-542FD5B42B6A}" presName="desTx" presStyleLbl="fgAcc1" presStyleIdx="0" presStyleCnt="3" custFlipVert="0" custFlipHor="1" custScaleX="30970" custScaleY="1890" custLinFactX="66720" custLinFactNeighborX="100000" custLinFactNeighborY="-72988">
        <dgm:presLayoutVars>
          <dgm:bulletEnabled val="1"/>
        </dgm:presLayoutVars>
      </dgm:prSet>
      <dgm:spPr/>
    </dgm:pt>
    <dgm:pt modelId="{FD94D1F0-B10D-0440-959D-AFCC0F0D96B7}" type="pres">
      <dgm:prSet presAssocID="{9266EE49-1FF8-0C4F-920E-CEBFEB66305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74DDD12-C86D-6B42-942B-82A750AE0C97}" type="pres">
      <dgm:prSet presAssocID="{9266EE49-1FF8-0C4F-920E-CEBFEB663051}" presName="connTx" presStyleLbl="sibTrans2D1" presStyleIdx="0" presStyleCnt="2"/>
      <dgm:spPr/>
      <dgm:t>
        <a:bodyPr/>
        <a:lstStyle/>
        <a:p>
          <a:endParaRPr lang="en-US"/>
        </a:p>
      </dgm:t>
    </dgm:pt>
    <dgm:pt modelId="{183E0C38-F1FE-1F45-8242-A15E17A16DFE}" type="pres">
      <dgm:prSet presAssocID="{DF20DB9B-F5E3-3C47-AEC1-833AB2DE48D8}" presName="composite" presStyleCnt="0"/>
      <dgm:spPr/>
    </dgm:pt>
    <dgm:pt modelId="{7B4518C5-710C-0143-A56E-805DFBF94608}" type="pres">
      <dgm:prSet presAssocID="{DF20DB9B-F5E3-3C47-AEC1-833AB2DE48D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53FF4-2F06-2742-989A-00C397440037}" type="pres">
      <dgm:prSet presAssocID="{DF20DB9B-F5E3-3C47-AEC1-833AB2DE48D8}" presName="parSh" presStyleLbl="node1" presStyleIdx="1" presStyleCnt="3"/>
      <dgm:spPr/>
      <dgm:t>
        <a:bodyPr/>
        <a:lstStyle/>
        <a:p>
          <a:endParaRPr lang="en-US"/>
        </a:p>
      </dgm:t>
    </dgm:pt>
    <dgm:pt modelId="{5A67BD38-E6A5-0745-9A69-7D7463B19F2E}" type="pres">
      <dgm:prSet presAssocID="{DF20DB9B-F5E3-3C47-AEC1-833AB2DE48D8}" presName="desTx" presStyleLbl="fgAcc1" presStyleIdx="1" presStyleCnt="3" custScaleX="155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C292F-D4C2-E448-9085-E333E258F032}" type="pres">
      <dgm:prSet presAssocID="{69EE55AA-EEC8-314B-AC28-D6FD70F38F5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570F541-A234-0C4B-8E21-BD73DCCF60B4}" type="pres">
      <dgm:prSet presAssocID="{69EE55AA-EEC8-314B-AC28-D6FD70F38F50}" presName="connTx" presStyleLbl="sibTrans2D1" presStyleIdx="1" presStyleCnt="2"/>
      <dgm:spPr/>
      <dgm:t>
        <a:bodyPr/>
        <a:lstStyle/>
        <a:p>
          <a:endParaRPr lang="en-US"/>
        </a:p>
      </dgm:t>
    </dgm:pt>
    <dgm:pt modelId="{BACD3F9F-8CD3-E144-8E39-EEFB49789560}" type="pres">
      <dgm:prSet presAssocID="{1436368D-2BEF-FC4D-864C-E22F84D0E669}" presName="composite" presStyleCnt="0"/>
      <dgm:spPr/>
    </dgm:pt>
    <dgm:pt modelId="{9174D08F-F772-9E4C-B1A6-6C58740265CB}" type="pres">
      <dgm:prSet presAssocID="{1436368D-2BEF-FC4D-864C-E22F84D0E669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4C3572-9D1E-0748-A0C0-671F0230CFFE}" type="pres">
      <dgm:prSet presAssocID="{1436368D-2BEF-FC4D-864C-E22F84D0E669}" presName="parSh" presStyleLbl="node1" presStyleIdx="2" presStyleCnt="3"/>
      <dgm:spPr/>
      <dgm:t>
        <a:bodyPr/>
        <a:lstStyle/>
        <a:p>
          <a:endParaRPr lang="en-US"/>
        </a:p>
      </dgm:t>
    </dgm:pt>
    <dgm:pt modelId="{6E9969D0-4023-B144-A281-5EC3107B1D60}" type="pres">
      <dgm:prSet presAssocID="{1436368D-2BEF-FC4D-864C-E22F84D0E669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FE01F5-E51A-BD42-8C34-E425F7DD35A3}" srcId="{FF8149BA-29E7-FE40-87DE-B1B463FFC0CA}" destId="{DF20DB9B-F5E3-3C47-AEC1-833AB2DE48D8}" srcOrd="1" destOrd="0" parTransId="{E4A99F84-821C-5445-917E-B3005BF26649}" sibTransId="{69EE55AA-EEC8-314B-AC28-D6FD70F38F50}"/>
    <dgm:cxn modelId="{93445C93-1387-E94C-9F80-D3D71C2D46D2}" type="presOf" srcId="{1436368D-2BEF-FC4D-864C-E22F84D0E669}" destId="{9174D08F-F772-9E4C-B1A6-6C58740265CB}" srcOrd="0" destOrd="0" presId="urn:microsoft.com/office/officeart/2005/8/layout/process3"/>
    <dgm:cxn modelId="{4FB67A46-1CD9-F144-B7B6-90CE98076AFA}" srcId="{1436368D-2BEF-FC4D-864C-E22F84D0E669}" destId="{6E71B305-07EE-0845-928E-72510D924260}" srcOrd="0" destOrd="0" parTransId="{3000D28C-64E3-0E47-A56E-FC007EF90547}" sibTransId="{2F8366C8-C565-2F4E-8EFE-FCC50A2B2684}"/>
    <dgm:cxn modelId="{AD1285FF-F7F8-7D40-BAAB-2FA1A6AA2F4D}" type="presOf" srcId="{69EE55AA-EEC8-314B-AC28-D6FD70F38F50}" destId="{AD0C292F-D4C2-E448-9085-E333E258F032}" srcOrd="0" destOrd="0" presId="urn:microsoft.com/office/officeart/2005/8/layout/process3"/>
    <dgm:cxn modelId="{88482545-C024-2942-9AEE-00A69F9F9FF4}" type="presOf" srcId="{DF20DB9B-F5E3-3C47-AEC1-833AB2DE48D8}" destId="{7B4518C5-710C-0143-A56E-805DFBF94608}" srcOrd="0" destOrd="0" presId="urn:microsoft.com/office/officeart/2005/8/layout/process3"/>
    <dgm:cxn modelId="{9ED94DDB-A0E4-D447-B9BF-77C29CD2590E}" type="presOf" srcId="{1436368D-2BEF-FC4D-864C-E22F84D0E669}" destId="{324C3572-9D1E-0748-A0C0-671F0230CFFE}" srcOrd="1" destOrd="0" presId="urn:microsoft.com/office/officeart/2005/8/layout/process3"/>
    <dgm:cxn modelId="{399D354F-7098-A146-9837-AD01B27C81AA}" type="presOf" srcId="{AF81CFBC-795E-1645-B375-AE8CC96CE253}" destId="{5A67BD38-E6A5-0745-9A69-7D7463B19F2E}" srcOrd="0" destOrd="1" presId="urn:microsoft.com/office/officeart/2005/8/layout/process3"/>
    <dgm:cxn modelId="{E68FF5B7-2787-124E-963B-9E8382548E73}" type="presOf" srcId="{FF8149BA-29E7-FE40-87DE-B1B463FFC0CA}" destId="{A1026BB6-C9AD-E648-B65E-6024116D7461}" srcOrd="0" destOrd="0" presId="urn:microsoft.com/office/officeart/2005/8/layout/process3"/>
    <dgm:cxn modelId="{F71C1952-4EAB-8744-909C-3F9C1FB46E0E}" type="presOf" srcId="{DF20DB9B-F5E3-3C47-AEC1-833AB2DE48D8}" destId="{F9053FF4-2F06-2742-989A-00C397440037}" srcOrd="1" destOrd="0" presId="urn:microsoft.com/office/officeart/2005/8/layout/process3"/>
    <dgm:cxn modelId="{52676880-0A17-D448-A9A9-ACFE695F8AA3}" type="presOf" srcId="{BD787C69-69BB-6348-9724-C8CF35F00DF4}" destId="{5A67BD38-E6A5-0745-9A69-7D7463B19F2E}" srcOrd="0" destOrd="0" presId="urn:microsoft.com/office/officeart/2005/8/layout/process3"/>
    <dgm:cxn modelId="{E968D5AF-2296-194D-B01C-B9FFC3F1C801}" type="presOf" srcId="{FF335427-494E-9747-AB2F-08DF8075DD8F}" destId="{6E9969D0-4023-B144-A281-5EC3107B1D60}" srcOrd="0" destOrd="1" presId="urn:microsoft.com/office/officeart/2005/8/layout/process3"/>
    <dgm:cxn modelId="{1F66506C-311D-CC4E-9782-DD4680620C42}" type="presOf" srcId="{8C272C04-45DC-4443-8CAF-7EE802D1C5B0}" destId="{5A67BD38-E6A5-0745-9A69-7D7463B19F2E}" srcOrd="0" destOrd="2" presId="urn:microsoft.com/office/officeart/2005/8/layout/process3"/>
    <dgm:cxn modelId="{B6E75FE4-BD6D-0742-8D14-D580B03D46A8}" type="presOf" srcId="{9266EE49-1FF8-0C4F-920E-CEBFEB663051}" destId="{FD94D1F0-B10D-0440-959D-AFCC0F0D96B7}" srcOrd="0" destOrd="0" presId="urn:microsoft.com/office/officeart/2005/8/layout/process3"/>
    <dgm:cxn modelId="{06A2F5D6-4B8C-8A46-BAD3-6CE4ADB97B02}" type="presOf" srcId="{1145EB26-80F8-644F-BAE4-542FD5B42B6A}" destId="{85829AAF-CDD0-9E4E-809C-53DB25A305BD}" srcOrd="0" destOrd="0" presId="urn:microsoft.com/office/officeart/2005/8/layout/process3"/>
    <dgm:cxn modelId="{46BDFFFB-4489-D649-AFD0-FC6FB89506AF}" type="presOf" srcId="{69EE55AA-EEC8-314B-AC28-D6FD70F38F50}" destId="{D570F541-A234-0C4B-8E21-BD73DCCF60B4}" srcOrd="1" destOrd="0" presId="urn:microsoft.com/office/officeart/2005/8/layout/process3"/>
    <dgm:cxn modelId="{23833C73-AD14-1B42-9AAE-78ACB82574F3}" srcId="{1436368D-2BEF-FC4D-864C-E22F84D0E669}" destId="{FF335427-494E-9747-AB2F-08DF8075DD8F}" srcOrd="1" destOrd="0" parTransId="{5DBC3D86-34A6-9C42-9BC4-8D3E87DBFDC3}" sibTransId="{3CE1ADDA-0E4E-3349-B082-2B05AB2155C5}"/>
    <dgm:cxn modelId="{AC593DB4-897E-9145-9846-0E700687A932}" type="presOf" srcId="{1145EB26-80F8-644F-BAE4-542FD5B42B6A}" destId="{DC446F12-6F95-DD42-9BF1-DD4829485E37}" srcOrd="1" destOrd="0" presId="urn:microsoft.com/office/officeart/2005/8/layout/process3"/>
    <dgm:cxn modelId="{3A3E2B48-0F9B-344A-A7AA-E368A6A897E2}" type="presOf" srcId="{6E71B305-07EE-0845-928E-72510D924260}" destId="{6E9969D0-4023-B144-A281-5EC3107B1D60}" srcOrd="0" destOrd="0" presId="urn:microsoft.com/office/officeart/2005/8/layout/process3"/>
    <dgm:cxn modelId="{0D527DE2-7F16-1A4A-90B9-F8E9C3819A3F}" type="presOf" srcId="{9266EE49-1FF8-0C4F-920E-CEBFEB663051}" destId="{174DDD12-C86D-6B42-942B-82A750AE0C97}" srcOrd="1" destOrd="0" presId="urn:microsoft.com/office/officeart/2005/8/layout/process3"/>
    <dgm:cxn modelId="{9D2215CD-E777-B445-B86B-C6CC05D77132}" srcId="{FF8149BA-29E7-FE40-87DE-B1B463FFC0CA}" destId="{1145EB26-80F8-644F-BAE4-542FD5B42B6A}" srcOrd="0" destOrd="0" parTransId="{8B3B176D-E887-BA44-AD75-83A2DDDA9085}" sibTransId="{9266EE49-1FF8-0C4F-920E-CEBFEB663051}"/>
    <dgm:cxn modelId="{F73DE6F6-688A-EB44-AFF8-F838DB4DCF77}" srcId="{DF20DB9B-F5E3-3C47-AEC1-833AB2DE48D8}" destId="{8C272C04-45DC-4443-8CAF-7EE802D1C5B0}" srcOrd="2" destOrd="0" parTransId="{E594C9CA-9EFA-1B4E-AA4B-79586799FC38}" sibTransId="{E6413567-A0B2-1A43-9CB1-6900F17F75DA}"/>
    <dgm:cxn modelId="{0995AC1B-4AEB-6B41-8884-6462497243E9}" srcId="{FF8149BA-29E7-FE40-87DE-B1B463FFC0CA}" destId="{1436368D-2BEF-FC4D-864C-E22F84D0E669}" srcOrd="2" destOrd="0" parTransId="{285AC578-FC3D-5847-9EE0-9884C850CDF8}" sibTransId="{A0B40E59-5461-074C-9D1A-21C4FAF72FC0}"/>
    <dgm:cxn modelId="{45FA15E7-86F2-4940-9C95-A7D845A946D9}" srcId="{DF20DB9B-F5E3-3C47-AEC1-833AB2DE48D8}" destId="{BD787C69-69BB-6348-9724-C8CF35F00DF4}" srcOrd="0" destOrd="0" parTransId="{0DB5317C-F9F5-164E-ABB9-7A8982A19117}" sibTransId="{32238FA1-AA51-344B-9EA8-0380EB7CB94E}"/>
    <dgm:cxn modelId="{8F8CAA14-A6BC-D343-BEB7-0F665CC3D0CA}" srcId="{DF20DB9B-F5E3-3C47-AEC1-833AB2DE48D8}" destId="{AF81CFBC-795E-1645-B375-AE8CC96CE253}" srcOrd="1" destOrd="0" parTransId="{11F5B50F-D3BC-5349-BB9A-E25C71403A1E}" sibTransId="{A397BF58-A68E-E54D-8473-2CCAEC5FEA4D}"/>
    <dgm:cxn modelId="{72D98FD5-414B-2F46-A6F9-17F2037AC249}" type="presParOf" srcId="{A1026BB6-C9AD-E648-B65E-6024116D7461}" destId="{C6F90420-F23B-3F44-9DC8-343A12DE1DFD}" srcOrd="0" destOrd="0" presId="urn:microsoft.com/office/officeart/2005/8/layout/process3"/>
    <dgm:cxn modelId="{42D9666C-F57F-534E-A64B-F0B378ACFC4C}" type="presParOf" srcId="{C6F90420-F23B-3F44-9DC8-343A12DE1DFD}" destId="{85829AAF-CDD0-9E4E-809C-53DB25A305BD}" srcOrd="0" destOrd="0" presId="urn:microsoft.com/office/officeart/2005/8/layout/process3"/>
    <dgm:cxn modelId="{6010CCB3-E39A-B348-B2B9-7590624B2A5D}" type="presParOf" srcId="{C6F90420-F23B-3F44-9DC8-343A12DE1DFD}" destId="{DC446F12-6F95-DD42-9BF1-DD4829485E37}" srcOrd="1" destOrd="0" presId="urn:microsoft.com/office/officeart/2005/8/layout/process3"/>
    <dgm:cxn modelId="{B0F705D0-892A-0C48-9656-5C0934AF1CF2}" type="presParOf" srcId="{C6F90420-F23B-3F44-9DC8-343A12DE1DFD}" destId="{1A91B1BD-C928-644E-9926-A713ACD64EF7}" srcOrd="2" destOrd="0" presId="urn:microsoft.com/office/officeart/2005/8/layout/process3"/>
    <dgm:cxn modelId="{38F2DA46-0F68-FF43-B5C4-A2B43668BFEC}" type="presParOf" srcId="{A1026BB6-C9AD-E648-B65E-6024116D7461}" destId="{FD94D1F0-B10D-0440-959D-AFCC0F0D96B7}" srcOrd="1" destOrd="0" presId="urn:microsoft.com/office/officeart/2005/8/layout/process3"/>
    <dgm:cxn modelId="{0BBA2F29-2CB0-FB48-9451-692B3A431459}" type="presParOf" srcId="{FD94D1F0-B10D-0440-959D-AFCC0F0D96B7}" destId="{174DDD12-C86D-6B42-942B-82A750AE0C97}" srcOrd="0" destOrd="0" presId="urn:microsoft.com/office/officeart/2005/8/layout/process3"/>
    <dgm:cxn modelId="{F59976E3-28B7-774A-9C7D-C4C5DBA20382}" type="presParOf" srcId="{A1026BB6-C9AD-E648-B65E-6024116D7461}" destId="{183E0C38-F1FE-1F45-8242-A15E17A16DFE}" srcOrd="2" destOrd="0" presId="urn:microsoft.com/office/officeart/2005/8/layout/process3"/>
    <dgm:cxn modelId="{D710DED9-48CD-B042-976E-953315436957}" type="presParOf" srcId="{183E0C38-F1FE-1F45-8242-A15E17A16DFE}" destId="{7B4518C5-710C-0143-A56E-805DFBF94608}" srcOrd="0" destOrd="0" presId="urn:microsoft.com/office/officeart/2005/8/layout/process3"/>
    <dgm:cxn modelId="{EBD2D7C0-97A1-0042-A951-D6AEC25D193C}" type="presParOf" srcId="{183E0C38-F1FE-1F45-8242-A15E17A16DFE}" destId="{F9053FF4-2F06-2742-989A-00C397440037}" srcOrd="1" destOrd="0" presId="urn:microsoft.com/office/officeart/2005/8/layout/process3"/>
    <dgm:cxn modelId="{6A9A628B-7675-4B44-9EFC-A6583FCF1A2E}" type="presParOf" srcId="{183E0C38-F1FE-1F45-8242-A15E17A16DFE}" destId="{5A67BD38-E6A5-0745-9A69-7D7463B19F2E}" srcOrd="2" destOrd="0" presId="urn:microsoft.com/office/officeart/2005/8/layout/process3"/>
    <dgm:cxn modelId="{8B7D3BD4-04C6-DD4B-9223-C592AE90FA2E}" type="presParOf" srcId="{A1026BB6-C9AD-E648-B65E-6024116D7461}" destId="{AD0C292F-D4C2-E448-9085-E333E258F032}" srcOrd="3" destOrd="0" presId="urn:microsoft.com/office/officeart/2005/8/layout/process3"/>
    <dgm:cxn modelId="{13EA0A20-20E2-E641-BB84-559CD5219707}" type="presParOf" srcId="{AD0C292F-D4C2-E448-9085-E333E258F032}" destId="{D570F541-A234-0C4B-8E21-BD73DCCF60B4}" srcOrd="0" destOrd="0" presId="urn:microsoft.com/office/officeart/2005/8/layout/process3"/>
    <dgm:cxn modelId="{3FC54F88-CEB3-E14E-88B1-77011C737E4B}" type="presParOf" srcId="{A1026BB6-C9AD-E648-B65E-6024116D7461}" destId="{BACD3F9F-8CD3-E144-8E39-EEFB49789560}" srcOrd="4" destOrd="0" presId="urn:microsoft.com/office/officeart/2005/8/layout/process3"/>
    <dgm:cxn modelId="{1EF3A0C2-F826-9443-91AE-35D06D291066}" type="presParOf" srcId="{BACD3F9F-8CD3-E144-8E39-EEFB49789560}" destId="{9174D08F-F772-9E4C-B1A6-6C58740265CB}" srcOrd="0" destOrd="0" presId="urn:microsoft.com/office/officeart/2005/8/layout/process3"/>
    <dgm:cxn modelId="{405B0E06-42EA-1840-9C7C-0893577C6D8B}" type="presParOf" srcId="{BACD3F9F-8CD3-E144-8E39-EEFB49789560}" destId="{324C3572-9D1E-0748-A0C0-671F0230CFFE}" srcOrd="1" destOrd="0" presId="urn:microsoft.com/office/officeart/2005/8/layout/process3"/>
    <dgm:cxn modelId="{C97BB8B4-FE79-634F-852E-D3111CCC319F}" type="presParOf" srcId="{BACD3F9F-8CD3-E144-8E39-EEFB49789560}" destId="{6E9969D0-4023-B144-A281-5EC3107B1D6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46F12-6F95-DD42-9BF1-DD4829485E37}">
      <dsp:nvSpPr>
        <dsp:cNvPr id="0" name=""/>
        <dsp:cNvSpPr/>
      </dsp:nvSpPr>
      <dsp:spPr>
        <a:xfrm>
          <a:off x="0" y="437671"/>
          <a:ext cx="2324875" cy="1148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Find</a:t>
          </a:r>
          <a:r>
            <a:rPr lang="zh-CN" altLang="en-US" sz="2000" kern="1200" dirty="0"/>
            <a:t> </a:t>
          </a:r>
          <a:r>
            <a:rPr lang="en-US" altLang="zh-CN" sz="2000" kern="1200" dirty="0"/>
            <a:t>fast</a:t>
          </a:r>
          <a:r>
            <a:rPr lang="zh-CN" altLang="en-US" sz="2000" kern="1200" dirty="0"/>
            <a:t> </a:t>
          </a:r>
          <a:r>
            <a:rPr lang="en-US" altLang="zh-CN" sz="2000" kern="1200" dirty="0"/>
            <a:t>driving routes for drivers</a:t>
          </a:r>
          <a:endParaRPr lang="en-US" sz="2000" kern="1200" dirty="0"/>
        </a:p>
      </dsp:txBody>
      <dsp:txXfrm>
        <a:off x="0" y="437671"/>
        <a:ext cx="2324875" cy="765793"/>
      </dsp:txXfrm>
    </dsp:sp>
    <dsp:sp modelId="{1A91B1BD-C928-644E-9926-A713ACD64EF7}">
      <dsp:nvSpPr>
        <dsp:cNvPr id="0" name=""/>
        <dsp:cNvSpPr/>
      </dsp:nvSpPr>
      <dsp:spPr>
        <a:xfrm flipH="1">
          <a:off x="4889394" y="1221430"/>
          <a:ext cx="671629" cy="45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4D1F0-B10D-0440-959D-AFCC0F0D96B7}">
      <dsp:nvSpPr>
        <dsp:cNvPr id="0" name=""/>
        <dsp:cNvSpPr/>
      </dsp:nvSpPr>
      <dsp:spPr>
        <a:xfrm rot="3756">
          <a:off x="2582836" y="552454"/>
          <a:ext cx="546878" cy="539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2582836" y="660352"/>
        <a:ext cx="384899" cy="323958"/>
      </dsp:txXfrm>
    </dsp:sp>
    <dsp:sp modelId="{F9053FF4-2F06-2742-989A-00C397440037}">
      <dsp:nvSpPr>
        <dsp:cNvPr id="0" name=""/>
        <dsp:cNvSpPr/>
      </dsp:nvSpPr>
      <dsp:spPr>
        <a:xfrm>
          <a:off x="3356720" y="441254"/>
          <a:ext cx="2168646" cy="1148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kern="1200" dirty="0"/>
            <a:t>A</a:t>
          </a:r>
          <a:r>
            <a:rPr lang="zh-CN" altLang="en-US" sz="2000" kern="1200" dirty="0"/>
            <a:t> </a:t>
          </a:r>
          <a:r>
            <a:rPr lang="en-US" altLang="zh-CN" sz="2000" kern="1200" dirty="0"/>
            <a:t>good</a:t>
          </a:r>
          <a:r>
            <a:rPr lang="zh-CN" altLang="en-US" sz="2000" kern="1200" dirty="0"/>
            <a:t> </a:t>
          </a:r>
          <a:r>
            <a:rPr lang="en-US" altLang="zh-CN" sz="2000" kern="1200" dirty="0"/>
            <a:t>routing</a:t>
          </a:r>
          <a:r>
            <a:rPr lang="zh-CN" altLang="en-US" sz="2000" kern="1200" dirty="0"/>
            <a:t> </a:t>
          </a:r>
          <a:r>
            <a:rPr lang="en-US" altLang="zh-CN" sz="2000" kern="1200" dirty="0"/>
            <a:t>service</a:t>
          </a:r>
          <a:endParaRPr lang="en-US" sz="2000" kern="1200" dirty="0"/>
        </a:p>
      </dsp:txBody>
      <dsp:txXfrm>
        <a:off x="3356720" y="441254"/>
        <a:ext cx="2168646" cy="765793"/>
      </dsp:txXfrm>
    </dsp:sp>
    <dsp:sp modelId="{5A67BD38-E6A5-0745-9A69-7D7463B19F2E}">
      <dsp:nvSpPr>
        <dsp:cNvPr id="0" name=""/>
        <dsp:cNvSpPr/>
      </dsp:nvSpPr>
      <dsp:spPr>
        <a:xfrm>
          <a:off x="3198755" y="1207047"/>
          <a:ext cx="3372938" cy="241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/>
            <a:t>Physical</a:t>
          </a:r>
          <a:r>
            <a:rPr lang="zh-CN" altLang="en-US" sz="1800" kern="1200" dirty="0"/>
            <a:t> </a:t>
          </a:r>
          <a:r>
            <a:rPr lang="en-US" altLang="zh-CN" sz="1800" kern="1200" dirty="0"/>
            <a:t>feature</a:t>
          </a:r>
          <a:r>
            <a:rPr lang="zh-CN" altLang="en-US" sz="1800" kern="1200" dirty="0"/>
            <a:t> </a:t>
          </a:r>
          <a:r>
            <a:rPr lang="en-US" altLang="zh-CN" sz="1800" kern="1200" dirty="0"/>
            <a:t>of</a:t>
          </a:r>
          <a:r>
            <a:rPr lang="zh-CN" altLang="en-US" sz="1800" kern="1200" dirty="0"/>
            <a:t> </a:t>
          </a:r>
          <a:r>
            <a:rPr lang="en-US" altLang="zh-CN" sz="1800" kern="1200" dirty="0"/>
            <a:t>a</a:t>
          </a:r>
          <a:r>
            <a:rPr lang="zh-CN" altLang="en-US" sz="1800" kern="1200" dirty="0"/>
            <a:t> </a:t>
          </a:r>
          <a:r>
            <a:rPr lang="en-US" altLang="zh-CN" sz="1800" kern="1200" dirty="0"/>
            <a:t>route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/>
            <a:t>Time-dependent</a:t>
          </a:r>
          <a:r>
            <a:rPr lang="zh-CN" altLang="en-US" sz="1800" kern="1200" dirty="0"/>
            <a:t> </a:t>
          </a:r>
          <a:r>
            <a:rPr lang="en-US" altLang="zh-CN" sz="1800" kern="1200" dirty="0"/>
            <a:t>traffic</a:t>
          </a:r>
          <a:r>
            <a:rPr lang="zh-CN" altLang="en-US" sz="1800" kern="1200" dirty="0"/>
            <a:t> </a:t>
          </a:r>
          <a:r>
            <a:rPr lang="en-US" altLang="zh-CN" sz="1800" kern="1200" dirty="0"/>
            <a:t>flow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/>
            <a:t>Driving</a:t>
          </a:r>
          <a:r>
            <a:rPr lang="zh-CN" altLang="en-US" sz="1800" kern="1200" dirty="0"/>
            <a:t> </a:t>
          </a:r>
          <a:r>
            <a:rPr lang="en-US" altLang="zh-CN" sz="1800" kern="1200" dirty="0"/>
            <a:t>behavior</a:t>
          </a:r>
          <a:endParaRPr lang="en-US" sz="1800" kern="1200" dirty="0"/>
        </a:p>
      </dsp:txBody>
      <dsp:txXfrm>
        <a:off x="3269611" y="1277903"/>
        <a:ext cx="3231226" cy="2277488"/>
      </dsp:txXfrm>
    </dsp:sp>
    <dsp:sp modelId="{AD0C292F-D4C2-E448-9085-E333E258F032}">
      <dsp:nvSpPr>
        <dsp:cNvPr id="0" name=""/>
        <dsp:cNvSpPr/>
      </dsp:nvSpPr>
      <dsp:spPr>
        <a:xfrm>
          <a:off x="6004662" y="554185"/>
          <a:ext cx="1016106" cy="539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6004662" y="662171"/>
        <a:ext cx="854127" cy="323958"/>
      </dsp:txXfrm>
    </dsp:sp>
    <dsp:sp modelId="{324C3572-9D1E-0748-A0C0-671F0230CFFE}">
      <dsp:nvSpPr>
        <dsp:cNvPr id="0" name=""/>
        <dsp:cNvSpPr/>
      </dsp:nvSpPr>
      <dsp:spPr>
        <a:xfrm>
          <a:off x="7442548" y="441254"/>
          <a:ext cx="2168646" cy="1148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/>
            <a:t>Cloud-based</a:t>
          </a:r>
          <a:r>
            <a:rPr lang="zh-CN" altLang="en-US" sz="1600" kern="1200" dirty="0"/>
            <a:t> </a:t>
          </a:r>
          <a:r>
            <a:rPr lang="en-US" altLang="zh-CN" sz="1600" kern="1200" dirty="0"/>
            <a:t>cyber-physical</a:t>
          </a:r>
          <a:r>
            <a:rPr lang="zh-CN" altLang="en-US" sz="1600" kern="1200" dirty="0"/>
            <a:t> </a:t>
          </a:r>
          <a:r>
            <a:rPr lang="en-US" altLang="zh-CN" sz="1600" kern="1200" dirty="0"/>
            <a:t>system</a:t>
          </a:r>
          <a:endParaRPr lang="en-US" sz="1600" kern="1200" dirty="0"/>
        </a:p>
      </dsp:txBody>
      <dsp:txXfrm>
        <a:off x="7442548" y="441254"/>
        <a:ext cx="2168646" cy="765793"/>
      </dsp:txXfrm>
    </dsp:sp>
    <dsp:sp modelId="{6E9969D0-4023-B144-A281-5EC3107B1D60}">
      <dsp:nvSpPr>
        <dsp:cNvPr id="0" name=""/>
        <dsp:cNvSpPr/>
      </dsp:nvSpPr>
      <dsp:spPr>
        <a:xfrm>
          <a:off x="7886729" y="1207047"/>
          <a:ext cx="2168646" cy="2419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/>
            <a:t>Use</a:t>
          </a:r>
          <a:r>
            <a:rPr lang="zh-CN" altLang="en-US" sz="1800" kern="1200" dirty="0"/>
            <a:t> </a:t>
          </a:r>
          <a:r>
            <a:rPr lang="en-US" altLang="zh-CN" sz="1800" kern="1200" dirty="0"/>
            <a:t>taxi</a:t>
          </a:r>
          <a:r>
            <a:rPr lang="zh-CN" altLang="en-US" sz="1800" kern="1200" dirty="0"/>
            <a:t> </a:t>
          </a:r>
          <a:r>
            <a:rPr lang="en-US" altLang="zh-CN" sz="1800" kern="1200" dirty="0"/>
            <a:t>trajectories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800" kern="1200" dirty="0"/>
            <a:t>Compute</a:t>
          </a:r>
          <a:r>
            <a:rPr lang="zh-CN" altLang="en-US" sz="1800" kern="1200" dirty="0"/>
            <a:t> </a:t>
          </a:r>
          <a:r>
            <a:rPr lang="en-US" altLang="zh-CN" sz="1800" kern="1200" dirty="0"/>
            <a:t>practically</a:t>
          </a:r>
          <a:r>
            <a:rPr lang="zh-CN" altLang="en-US" sz="1800" kern="1200" dirty="0"/>
            <a:t> </a:t>
          </a:r>
          <a:r>
            <a:rPr lang="en-US" altLang="zh-CN" sz="1800" kern="1200" dirty="0"/>
            <a:t>fast</a:t>
          </a:r>
          <a:r>
            <a:rPr lang="zh-CN" altLang="en-US" sz="1800" kern="1200" dirty="0"/>
            <a:t> </a:t>
          </a:r>
          <a:r>
            <a:rPr lang="en-US" altLang="zh-CN" sz="1800" kern="1200" dirty="0"/>
            <a:t>routes</a:t>
          </a:r>
          <a:endParaRPr lang="en-US" sz="1800" kern="1200" dirty="0"/>
        </a:p>
      </dsp:txBody>
      <dsp:txXfrm>
        <a:off x="7950246" y="1270564"/>
        <a:ext cx="2041612" cy="2292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F5533C-200E-4394-AEE5-2EA0EBEB4109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8291D-E7B7-4B40-AB81-00DF95317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13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example, a custom factor = 0.7 travels a route in 272 seconds, whereas a custom factor of 0.3 travels the identical route at the same time in 197 seconds.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8291D-E7B7-4B40-AB81-00DF95317C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1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11/7/2018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657C-4653-5348-8D38-2B7E03998A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CS548 Fall 2018  Clustering Showcase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</a:b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</a:b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by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Yingxue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 Zhang, Mo Cheng, Ashish Gurung, </a:t>
            </a:r>
            <a:b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</a:b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jake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scheide</a:t>
            </a:r>
            <a:r>
              <a:rPr lang="en-US" sz="2800" dirty="0">
                <a:solidFill>
                  <a:srgbClr val="434343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/>
            </a:r>
            <a:br>
              <a:rPr lang="en-US" sz="2800" dirty="0">
                <a:solidFill>
                  <a:srgbClr val="434343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</a:br>
            <a:r>
              <a:rPr lang="en-US" sz="2400" dirty="0">
                <a:solidFill>
                  <a:srgbClr val="434343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/>
            </a:r>
            <a:br>
              <a:rPr lang="en-US" sz="2400" dirty="0">
                <a:solidFill>
                  <a:srgbClr val="434343"/>
                </a:solidFill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C4CA6-EF39-AE43-8E27-FA0BA3F5F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778" y="4687747"/>
            <a:ext cx="9509414" cy="106984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Showcasing work by Jing Yuan, Yu Zheng, Xing </a:t>
            </a:r>
            <a:r>
              <a:rPr lang="en-US" sz="2400" dirty="0" err="1"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Xie</a:t>
            </a:r>
            <a:r>
              <a:rPr lang="en-US" sz="2400" dirty="0">
                <a:latin typeface="Arial" panose="020B0604020202020204" pitchFamily="34" charset="0"/>
                <a:ea typeface="Comfortaa"/>
                <a:cs typeface="Arial" panose="020B0604020202020204" pitchFamily="34" charset="0"/>
                <a:sym typeface="Comfortaa"/>
              </a:rPr>
              <a:t>, Guangzhou Sun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sym typeface="Comfortaa"/>
              </a:rPr>
              <a:t>on “T-Drive: Enhancing Driving Directions with Taxi Drivers’ Intelligence”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44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12" y="0"/>
            <a:ext cx="5678236" cy="2786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A80C9-9AED-1F41-AB13-D7ED1EB0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3E9B-5FEE-6E46-BC0B-07BE0649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84" y="2578608"/>
            <a:ext cx="10058400" cy="425823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AutoNum type="arabicPeriod"/>
            </a:pPr>
            <a:r>
              <a:rPr lang="en-US" dirty="0"/>
              <a:t>Arrange the travel </a:t>
            </a:r>
            <a:r>
              <a:rPr lang="en-US" dirty="0" smtClean="0"/>
              <a:t>times</a:t>
            </a:r>
            <a:r>
              <a:rPr lang="en-US" dirty="0"/>
              <a:t> taken to traverse a landmark edge in ascending order </a:t>
            </a:r>
          </a:p>
          <a:p>
            <a:pPr>
              <a:buAutoNum type="arabicPeriod"/>
            </a:pPr>
            <a:r>
              <a:rPr lang="en-US" dirty="0"/>
              <a:t>Partition the list into multiple sub-lists in a </a:t>
            </a:r>
            <a:r>
              <a:rPr lang="en-US" dirty="0">
                <a:solidFill>
                  <a:srgbClr val="0070C0"/>
                </a:solidFill>
              </a:rPr>
              <a:t>binary recursive</a:t>
            </a:r>
            <a:r>
              <a:rPr lang="en-US" dirty="0"/>
              <a:t> way </a:t>
            </a:r>
          </a:p>
          <a:p>
            <a:pPr lvl="1"/>
            <a:r>
              <a:rPr lang="en-US" sz="2000" dirty="0"/>
              <a:t>Calculate the variance of all the travel times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minimal weighted average variance (WAV) </a:t>
            </a:r>
            <a:r>
              <a:rPr lang="en-US" sz="2000" dirty="0"/>
              <a:t>is used to find the best split point</a:t>
            </a:r>
          </a:p>
          <a:p>
            <a:pPr marL="274320" lvl="1" indent="0">
              <a:buNone/>
            </a:pPr>
            <a:r>
              <a:rPr lang="en-US" sz="2000" dirty="0"/>
              <a:t>Formula,</a:t>
            </a:r>
          </a:p>
          <a:p>
            <a:pPr marL="274320" lvl="1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274320" lvl="1" indent="0">
              <a:buNone/>
            </a:pPr>
            <a:endParaRPr lang="en-US" sz="2000" dirty="0"/>
          </a:p>
          <a:p>
            <a:pPr marL="274320" lvl="1" indent="0">
              <a:buNone/>
            </a:pPr>
            <a:endParaRPr lang="en-US" sz="2000" dirty="0"/>
          </a:p>
          <a:p>
            <a:pPr marL="27432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Recursion stopping condition:  [maximum decrease in variance &lt; threshold value]</a:t>
            </a: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8E1D786-9CB7-4C2C-9508-EA6BBA68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719" y="4239377"/>
            <a:ext cx="4761045" cy="1144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5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A6A7-8C20-9E43-AB5F-A135C967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86491-187A-BD4D-BFAF-3C07E1BE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3429000"/>
            <a:ext cx="10058400" cy="3428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Entropy Clustering</a:t>
            </a:r>
            <a:r>
              <a:rPr lang="en-US" dirty="0"/>
              <a:t>: Information gain was used to determine a time partition for each landmark edge. </a:t>
            </a:r>
          </a:p>
          <a:p>
            <a:pPr marL="0" indent="0">
              <a:buNone/>
            </a:pPr>
            <a:r>
              <a:rPr lang="en-US" dirty="0"/>
              <a:t>E-Clustering aims to split time of day into several time slots such that </a:t>
            </a:r>
            <a:r>
              <a:rPr lang="en-US" dirty="0">
                <a:solidFill>
                  <a:srgbClr val="0070C0"/>
                </a:solidFill>
              </a:rPr>
              <a:t>travel time</a:t>
            </a:r>
            <a:r>
              <a:rPr lang="en-US" dirty="0"/>
              <a:t> has a stable distribution.</a:t>
            </a:r>
          </a:p>
          <a:p>
            <a:pPr marL="0" indent="0">
              <a:buNone/>
            </a:pPr>
            <a:r>
              <a:rPr lang="en-US" dirty="0"/>
              <a:t>E-Clustering used the same approach as the one used for V clustering.</a:t>
            </a:r>
          </a:p>
          <a:p>
            <a:pPr marL="0" indent="0">
              <a:buNone/>
            </a:pPr>
            <a:r>
              <a:rPr lang="en-US" dirty="0"/>
              <a:t>Instead of WAV we have Weighted Average Entropy(WAE)</a:t>
            </a:r>
          </a:p>
          <a:p>
            <a:pPr marL="0" indent="0">
              <a:buNone/>
            </a:pPr>
            <a:r>
              <a:rPr lang="en-US" dirty="0"/>
              <a:t>The clusters generated in V-Clustering is used to determine the proportion during the calculation of information entropy.</a:t>
            </a:r>
          </a:p>
          <a:p>
            <a:pPr marL="0" indent="0">
              <a:buClr>
                <a:srgbClr val="9E3611"/>
              </a:buClr>
              <a:buNone/>
            </a:pPr>
            <a:endParaRPr lang="en-US" dirty="0"/>
          </a:p>
          <a:p>
            <a:pPr marL="0" indent="0">
              <a:buClr>
                <a:srgbClr val="9E3611"/>
              </a:buClr>
              <a:buNone/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655" y="0"/>
            <a:ext cx="6088593" cy="30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4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1A6A7-8C20-9E43-AB5F-A135C967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VE-Clustering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86491-187A-BD4D-BFAF-3C07E1BE6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1" y="1991815"/>
            <a:ext cx="10058400" cy="405079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Here, </a:t>
            </a:r>
          </a:p>
          <a:p>
            <a:pPr>
              <a:buNone/>
            </a:pPr>
            <a:r>
              <a:rPr lang="en-US" dirty="0"/>
              <a:t>figure (a) shows the </a:t>
            </a:r>
            <a:r>
              <a:rPr lang="en-US" dirty="0">
                <a:solidFill>
                  <a:srgbClr val="0070C0"/>
                </a:solidFill>
              </a:rPr>
              <a:t>travel time for a landmark 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edge against time of the day</a:t>
            </a:r>
            <a:r>
              <a:rPr lang="en-US" dirty="0"/>
              <a:t> for </a:t>
            </a:r>
            <a:r>
              <a:rPr lang="en-US"/>
              <a:t>various drivers</a:t>
            </a:r>
            <a:endParaRPr lang="en-US" dirty="0"/>
          </a:p>
          <a:p>
            <a:pPr>
              <a:buNone/>
            </a:pPr>
            <a:endParaRPr lang="en-US" dirty="0">
              <a:ea typeface="+mn-lt"/>
              <a:cs typeface="+mn-lt"/>
            </a:endParaRPr>
          </a:p>
          <a:p>
            <a:pPr>
              <a:buNone/>
            </a:pPr>
            <a:r>
              <a:rPr lang="en-US" dirty="0"/>
              <a:t>Figure (b) is the visualization of the data after </a:t>
            </a: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V-clustering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Figure(c) shows the final result after </a:t>
            </a:r>
            <a:r>
              <a:rPr lang="en-US" dirty="0">
                <a:solidFill>
                  <a:srgbClr val="0070C0"/>
                </a:solidFill>
              </a:rPr>
              <a:t>E-clustering</a:t>
            </a:r>
            <a:r>
              <a:rPr lang="en-US" dirty="0"/>
              <a:t> </a:t>
            </a:r>
          </a:p>
          <a:p>
            <a:pPr>
              <a:buNone/>
            </a:pPr>
            <a:r>
              <a:rPr lang="en-US" dirty="0"/>
              <a:t>is implemented </a:t>
            </a:r>
          </a:p>
        </p:txBody>
      </p:sp>
      <p:pic>
        <p:nvPicPr>
          <p:cNvPr id="9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F7125C6B-2449-40DA-A12F-3455B7A7A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82" y="213054"/>
            <a:ext cx="4221035" cy="63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26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F2198-2EB5-1E4E-B114-528E37A2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F4E94-DE28-5F43-B467-A2CF2C0271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95" y="2121408"/>
            <a:ext cx="6833937" cy="4050792"/>
          </a:xfrm>
        </p:spPr>
        <p:txBody>
          <a:bodyPr>
            <a:normAutofit/>
          </a:bodyPr>
          <a:lstStyle/>
          <a:p>
            <a:r>
              <a:rPr lang="en-US" dirty="0"/>
              <a:t>Drivers take a different amount of time to drive the same stretch of road at the same time</a:t>
            </a:r>
          </a:p>
          <a:p>
            <a:r>
              <a:rPr lang="en-US" dirty="0"/>
              <a:t>A custom factor between 0 and 1 models driver speed through an identical route</a:t>
            </a:r>
          </a:p>
          <a:p>
            <a:r>
              <a:rPr lang="en-US" dirty="0"/>
              <a:t>A route is computed by searching for the 3 nearest landmarks to the start node, and creating m x m landmark pairs</a:t>
            </a:r>
          </a:p>
          <a:p>
            <a:r>
              <a:rPr lang="en-US" dirty="0"/>
              <a:t>Fastest route is determined through Dijkstra's algorithm generalization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8A09A9-1565-499D-A7EC-605DC85A7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930" y="180449"/>
            <a:ext cx="3924318" cy="3219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1255F-7A6F-4EE4-B434-0EA7F8EBA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750" y="3363906"/>
            <a:ext cx="3689684" cy="347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07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FA9D-D473-8A46-9525-FB3ACB7C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07A3B-BE48-AC4E-9E5D-E8E59E2A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912861"/>
            <a:ext cx="7315200" cy="4736592"/>
          </a:xfrm>
        </p:spPr>
        <p:txBody>
          <a:bodyPr>
            <a:normAutofit/>
          </a:bodyPr>
          <a:lstStyle/>
          <a:p>
            <a:r>
              <a:rPr lang="en-US" dirty="0"/>
              <a:t>Sampling rate is low (taxis only report location every 2-5 minutes)</a:t>
            </a:r>
          </a:p>
          <a:p>
            <a:r>
              <a:rPr lang="en-US" dirty="0"/>
              <a:t>Algorithm accuracy is &lt; 70%</a:t>
            </a:r>
            <a:r>
              <a:rPr lang="en-US" dirty="0">
                <a:solidFill>
                  <a:srgbClr val="0070C0"/>
                </a:solidFill>
              </a:rPr>
              <a:t>[4]</a:t>
            </a:r>
          </a:p>
          <a:p>
            <a:r>
              <a:rPr lang="en-US" dirty="0"/>
              <a:t>“</a:t>
            </a:r>
            <a:r>
              <a:rPr lang="en-US" dirty="0" err="1"/>
              <a:t>Nonroundabout</a:t>
            </a:r>
            <a:r>
              <a:rPr lang="en-US" dirty="0"/>
              <a:t> routes” follow three principles </a:t>
            </a:r>
          </a:p>
          <a:p>
            <a:pPr lvl="1"/>
            <a:r>
              <a:rPr lang="en-US" dirty="0"/>
              <a:t>1. Source farther principle (the next node in the sequence is further away from the start than the current node)</a:t>
            </a:r>
          </a:p>
          <a:p>
            <a:pPr lvl="1"/>
            <a:r>
              <a:rPr lang="en-US" dirty="0"/>
              <a:t>2. Destination closer principle (The next node in the sequence is closer to the destination than the current node)</a:t>
            </a:r>
          </a:p>
          <a:p>
            <a:pPr lvl="1"/>
            <a:r>
              <a:rPr lang="en-US" dirty="0"/>
              <a:t>3. Next nearest principle (every node after the next node should be further away from the current node than the next node)</a:t>
            </a:r>
          </a:p>
          <a:p>
            <a:r>
              <a:rPr lang="en-US" dirty="0" err="1"/>
              <a:t>Nonroundabout</a:t>
            </a:r>
            <a:r>
              <a:rPr lang="en-US" dirty="0"/>
              <a:t> routes are ideal. Any route that violates one of these principles is smoothed using sorting algorithms.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95E4E1-CED7-4A9E-A4A3-5EEB94DA4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1912861"/>
            <a:ext cx="46196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9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1FA9D-D473-8A46-9525-FB3ACB7C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Smoothing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07A3B-BE48-AC4E-9E5D-E8E59E2A4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7" y="1912861"/>
            <a:ext cx="10701797" cy="4736592"/>
          </a:xfrm>
        </p:spPr>
        <p:txBody>
          <a:bodyPr>
            <a:normAutofit/>
          </a:bodyPr>
          <a:lstStyle/>
          <a:p>
            <a:r>
              <a:rPr lang="en-US" dirty="0"/>
              <a:t>Global smoothing is solved in O(n log n) by finding the longest increasing subsequence of distance pairs (node 1, source), (node 2, source)</a:t>
            </a:r>
          </a:p>
          <a:p>
            <a:r>
              <a:rPr lang="en-US" dirty="0"/>
              <a:t>Local smoothing uses a custom algorithm which finds the longest subsequence from a globally smoothed sequence to satisfy the next-nearest principle. Typically this is completed in exponential time, but the team’s optimizations reduce this to polynomial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3D457-D534-4AB7-9AC5-50B01E1B8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405" y="4077843"/>
            <a:ext cx="65341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211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17F33-1B58-EF40-8E7C-5191A040E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C95E2-6424-DA43-8550-299E292791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7"/>
                <a:ext cx="10058400" cy="44891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Evaluating Landmark Graph</a:t>
                </a:r>
              </a:p>
              <a:p>
                <a:pPr marL="0" indent="0">
                  <a:buNone/>
                </a:pPr>
                <a:r>
                  <a:rPr lang="en-US" dirty="0"/>
                  <a:t>       Top-k frequent road segment: from 500 to 13000</a:t>
                </a:r>
              </a:p>
              <a:p>
                <a:pPr marL="0" indent="0">
                  <a:buNone/>
                </a:pPr>
                <a:r>
                  <a:rPr lang="en-US" dirty="0"/>
                  <a:t>       T</a:t>
                </a:r>
                <a:r>
                  <a:rPr lang="en-US" altLang="zh-CN" dirty="0"/>
                  <a:t>ime of traversed by taxis</a:t>
                </a:r>
                <a:r>
                  <a:rPr lang="en-US" dirty="0"/>
                  <a:t>: 900 times</a:t>
                </a:r>
              </a:p>
              <a:p>
                <a:pPr marL="0" indent="0">
                  <a:buNone/>
                </a:pPr>
                <a:r>
                  <a:rPr lang="en-US" dirty="0"/>
                  <a:t>       Maximum time : 30 min</a:t>
                </a:r>
              </a:p>
              <a:p>
                <a:r>
                  <a:rPr lang="en-US" dirty="0"/>
                  <a:t>Evaluation on Travel Time Estimation</a:t>
                </a:r>
              </a:p>
              <a:p>
                <a:pPr marL="0" indent="0">
                  <a:buNone/>
                </a:pPr>
                <a:r>
                  <a:rPr lang="en-US" dirty="0"/>
                  <a:t>       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: real travel time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estimated travel time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3C95E2-6424-DA43-8550-299E292791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7"/>
                <a:ext cx="10058400" cy="4489183"/>
              </a:xfrm>
              <a:blipFill>
                <a:blip r:embed="rId2"/>
                <a:stretch>
                  <a:fillRect l="-3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787D4037-F782-4440-B781-C099AB7E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350" y="247409"/>
            <a:ext cx="5360126" cy="251016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B83DF1E-E665-4FA5-B01F-68507A2E3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610" y="4724400"/>
            <a:ext cx="3195095" cy="87347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B928457-42AC-4766-BA04-BF054217C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1639" y="3393733"/>
            <a:ext cx="5603548" cy="25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66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AC832-B836-6E42-BF0E-1DCE1C92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FCF6-DBBF-5A4A-9AA1-C4FE11A48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Routing Evaluation</a:t>
            </a:r>
          </a:p>
          <a:p>
            <a:r>
              <a:rPr lang="en-US" dirty="0"/>
              <a:t>A: T-Drive system method   </a:t>
            </a:r>
          </a:p>
          <a:p>
            <a:r>
              <a:rPr lang="en-US" dirty="0"/>
              <a:t>B: Baseline method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In-the-field Evaluation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E00CCF-5F1B-423B-9F51-46506E6D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87" y="3306010"/>
            <a:ext cx="5326443" cy="130098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275C13D-D5D2-4B1D-A34B-38E234249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9295" y="4318708"/>
            <a:ext cx="7544331" cy="250322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F67199-F3CF-4891-BAF3-5430AF08D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9768" y="713638"/>
            <a:ext cx="5952232" cy="288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57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B322-C0A2-AF4E-99F7-EA8283CB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4433"/>
            <a:ext cx="10058400" cy="1609344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233B4-2C5D-9E44-B04B-ED98D0A3E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29" y="1598831"/>
            <a:ext cx="10693552" cy="4955282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T-Drive: a system to find out the practically fastest route for a particular user at a given departure time.</a:t>
            </a:r>
          </a:p>
          <a:p>
            <a:endParaRPr lang="en-US" sz="3400" dirty="0"/>
          </a:p>
          <a:p>
            <a:r>
              <a:rPr lang="en-US" sz="3400" dirty="0"/>
              <a:t>Estimate the time:  VE-Clustering</a:t>
            </a:r>
          </a:p>
          <a:p>
            <a:endParaRPr lang="en-US" sz="3400" dirty="0"/>
          </a:p>
          <a:p>
            <a:r>
              <a:rPr lang="en-US" sz="3400" dirty="0"/>
              <a:t>Routing: custom factor &amp; smoothing</a:t>
            </a:r>
          </a:p>
          <a:p>
            <a:endParaRPr lang="en-US" sz="3400" dirty="0"/>
          </a:p>
          <a:p>
            <a:r>
              <a:rPr lang="en-US" sz="3400" dirty="0"/>
              <a:t>Data: A real system with real-time GPS trajectories generated by over 33,000 taxis in a period of three months.</a:t>
            </a:r>
          </a:p>
          <a:p>
            <a:endParaRPr lang="en-US" sz="3400" dirty="0"/>
          </a:p>
          <a:p>
            <a:r>
              <a:rPr lang="en-US" sz="3400" dirty="0"/>
              <a:t>Evaluation: more than </a:t>
            </a:r>
            <a:r>
              <a:rPr lang="en-US" sz="3400" dirty="0">
                <a:solidFill>
                  <a:srgbClr val="FF0000"/>
                </a:solidFill>
              </a:rPr>
              <a:t>60% </a:t>
            </a:r>
            <a:r>
              <a:rPr lang="en-US" sz="3400" dirty="0"/>
              <a:t>of the route found by the paper’s method are faster than that of the existing online map services, and </a:t>
            </a:r>
            <a:r>
              <a:rPr lang="en-US" sz="3400" dirty="0">
                <a:solidFill>
                  <a:srgbClr val="FF0000"/>
                </a:solidFill>
              </a:rPr>
              <a:t>50%</a:t>
            </a:r>
            <a:r>
              <a:rPr lang="en-US" sz="3400" dirty="0"/>
              <a:t> of these routes are at least </a:t>
            </a:r>
            <a:r>
              <a:rPr lang="en-US" sz="3400" dirty="0">
                <a:solidFill>
                  <a:srgbClr val="FF0000"/>
                </a:solidFill>
              </a:rPr>
              <a:t>20%</a:t>
            </a:r>
            <a:r>
              <a:rPr lang="en-US" sz="3400" dirty="0"/>
              <a:t>  faster than the latter. On average, the paper’s method can save about </a:t>
            </a:r>
            <a:r>
              <a:rPr lang="en-US" sz="3400" dirty="0">
                <a:solidFill>
                  <a:srgbClr val="FF0000"/>
                </a:solidFill>
              </a:rPr>
              <a:t>16%</a:t>
            </a:r>
            <a:r>
              <a:rPr lang="en-US" sz="3400" dirty="0"/>
              <a:t> of time for a trip.</a:t>
            </a:r>
          </a:p>
          <a:p>
            <a:endParaRPr lang="en-US" sz="3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3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1B31-8D09-4D94-9A2E-445C52799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624328"/>
            <a:ext cx="10058400" cy="1609344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871779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BECC-E61D-844C-AB41-402F6136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C3428-1D70-F044-8964-8723D9528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875099"/>
            <a:ext cx="10058400" cy="4297101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[1] J. Yuan, Y. Zheng, C. Zhang, W. </a:t>
            </a:r>
            <a:r>
              <a:rPr lang="en-US" sz="1700" dirty="0" err="1"/>
              <a:t>Xie</a:t>
            </a:r>
            <a:r>
              <a:rPr lang="en-US" sz="1700" dirty="0"/>
              <a:t>, G. Sun, H. Yan, and X. </a:t>
            </a:r>
            <a:r>
              <a:rPr lang="en-US" sz="1700" dirty="0" err="1"/>
              <a:t>Xie</a:t>
            </a:r>
            <a:r>
              <a:rPr lang="en-US" sz="1700" dirty="0"/>
              <a:t>, “T-Drive: Driving Directions Based on Taxi Trajectories,” Proc.18th SIGSPATIAL Int’l Conf. Advances in Geographic Information Systems (GIS), 2010.</a:t>
            </a:r>
          </a:p>
          <a:p>
            <a:r>
              <a:rPr lang="en-US" sz="1700" dirty="0"/>
              <a:t>[2] T. Hunter, R. Herring, P. </a:t>
            </a:r>
            <a:r>
              <a:rPr lang="en-US" sz="1700" dirty="0" err="1"/>
              <a:t>Abbeel</a:t>
            </a:r>
            <a:r>
              <a:rPr lang="en-US" sz="1700" dirty="0"/>
              <a:t>, and A. </a:t>
            </a:r>
            <a:r>
              <a:rPr lang="en-US" sz="1700" dirty="0" err="1"/>
              <a:t>Bayen</a:t>
            </a:r>
            <a:r>
              <a:rPr lang="en-US" sz="1700" dirty="0"/>
              <a:t>, “Path and Travel Time Inference from GPS Probe Vehicle Data,” Proc. Neural Information Processing Systems (NIPS), 2009.</a:t>
            </a:r>
          </a:p>
          <a:p>
            <a:r>
              <a:rPr lang="en-US" sz="1700" dirty="0"/>
              <a:t>[3] Y. Lou, C. Zhang, Y. Zheng, X. </a:t>
            </a:r>
            <a:r>
              <a:rPr lang="en-US" sz="1700" dirty="0" err="1"/>
              <a:t>Xie</a:t>
            </a:r>
            <a:r>
              <a:rPr lang="en-US" sz="1700" dirty="0"/>
              <a:t>, W. Wang, and Y. Huang, “Map-Matching for Low-Sampling-Rate GPS Trajectories,” Proc. Int’l Conf. Advances in Geographic Information Systems (GIS), 2009.</a:t>
            </a:r>
          </a:p>
          <a:p>
            <a:r>
              <a:rPr lang="en-US" sz="1700" dirty="0"/>
              <a:t>[4] J. Yuan, Y. Zheng, C. Zhang, and X. </a:t>
            </a:r>
            <a:r>
              <a:rPr lang="en-US" sz="1700" dirty="0" err="1"/>
              <a:t>Xie</a:t>
            </a:r>
            <a:r>
              <a:rPr lang="en-US" sz="1700" dirty="0"/>
              <a:t>, “An Interactive-Voting Based Map Matching Algorithm,” Proc. Int’l Conf. Mobile Data Management (MDM), 2010.</a:t>
            </a:r>
          </a:p>
          <a:p>
            <a:r>
              <a:rPr lang="en-US" sz="1700" dirty="0"/>
              <a:t>[5] E. </a:t>
            </a:r>
            <a:r>
              <a:rPr lang="en-US" sz="1700" dirty="0" err="1"/>
              <a:t>Kanoulas</a:t>
            </a:r>
            <a:r>
              <a:rPr lang="en-US" sz="1700" dirty="0"/>
              <a:t>, Y. Du, T. Xia, and D. Zhang, “Finding Fastest Paths on a Road Network with Speed Patterns,” Proc. Int’l Conf. Data Eng. (ICDE), 2006.</a:t>
            </a:r>
          </a:p>
          <a:p>
            <a:r>
              <a:rPr lang="en-US" sz="1700" dirty="0"/>
              <a:t>[6] A. </a:t>
            </a:r>
            <a:r>
              <a:rPr lang="en-US" sz="1700" dirty="0" err="1"/>
              <a:t>Orda</a:t>
            </a:r>
            <a:r>
              <a:rPr lang="en-US" sz="1700" dirty="0"/>
              <a:t> and R. Rom, “Shortest-Path and Minimum-Delay Algorithms in Networks with Time-Dependent Edge-Length,” J. ACM, vol. 37, no. 3, pp. 607-625, 1990.</a:t>
            </a:r>
          </a:p>
          <a:p>
            <a:r>
              <a:rPr lang="en-US" sz="1700" dirty="0"/>
              <a:t>[7] N. Leibowitz, B. Baum, G. </a:t>
            </a:r>
            <a:r>
              <a:rPr lang="en-US" sz="1700" dirty="0" err="1"/>
              <a:t>Enden</a:t>
            </a:r>
            <a:r>
              <a:rPr lang="en-US" sz="1700" dirty="0"/>
              <a:t>, and A. </a:t>
            </a:r>
            <a:r>
              <a:rPr lang="en-US" sz="1700" dirty="0" err="1"/>
              <a:t>Karniel</a:t>
            </a:r>
            <a:r>
              <a:rPr lang="en-US" sz="1700" dirty="0"/>
              <a:t>, “The Exponential Learning Equation as a Function of Successful Trials Results in Sigmoid Performance,” J. Math. Psychology, vol. 54, no. 3, pp. 338-340, 2010.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8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5153A-D97D-D945-984D-1B2157439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FBF48A-2890-BA43-9CB6-E353322EDC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082342"/>
              </p:ext>
            </p:extLst>
          </p:nvPr>
        </p:nvGraphicFramePr>
        <p:xfrm>
          <a:off x="1069975" y="1576553"/>
          <a:ext cx="10058400" cy="406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766D313-9280-7440-B87B-C1CF20EA84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2824492"/>
            <a:ext cx="2321534" cy="36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62B5-FBC4-1E4A-96A6-613F3B05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Introduction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62AC4B-1A38-C04C-80E1-A15C75531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46" y="1714501"/>
            <a:ext cx="6243637" cy="4473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BD7F2A-B07F-AC47-A723-A3ECE968F05A}"/>
              </a:ext>
            </a:extLst>
          </p:cNvPr>
          <p:cNvSpPr txBox="1"/>
          <p:nvPr/>
        </p:nvSpPr>
        <p:spPr>
          <a:xfrm>
            <a:off x="557212" y="1714501"/>
            <a:ext cx="58293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000" dirty="0"/>
              <a:t>T</a:t>
            </a:r>
            <a:r>
              <a:rPr lang="en-US" sz="2000" dirty="0"/>
              <a:t>axis are used as mobile sensors probing the</a:t>
            </a:r>
            <a:r>
              <a:rPr lang="zh-CN" altLang="en-US" sz="2000" dirty="0"/>
              <a:t> </a:t>
            </a:r>
            <a:r>
              <a:rPr lang="en-US" sz="2000" dirty="0"/>
              <a:t>traffic rhythm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Aggregate and mine the</a:t>
            </a:r>
            <a:r>
              <a:rPr lang="zh-CN" altLang="en-US" sz="2000" dirty="0"/>
              <a:t> </a:t>
            </a:r>
            <a:r>
              <a:rPr lang="en-US" sz="2000" dirty="0"/>
              <a:t>info from taxis as well</a:t>
            </a:r>
            <a:r>
              <a:rPr lang="zh-CN" altLang="en-US" sz="2000" dirty="0"/>
              <a:t> </a:t>
            </a:r>
            <a:r>
              <a:rPr lang="en-US" sz="2000" dirty="0"/>
              <a:t>as other sources from</a:t>
            </a:r>
            <a:r>
              <a:rPr lang="zh-CN" altLang="en-US" sz="2000" dirty="0"/>
              <a:t> </a:t>
            </a:r>
            <a:r>
              <a:rPr lang="en-US" sz="2000" dirty="0"/>
              <a:t>Internet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cloud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The knowledge in the cloud is used in turn</a:t>
            </a:r>
            <a:r>
              <a:rPr lang="zh-CN" altLang="en-US" sz="2000" dirty="0"/>
              <a:t> </a:t>
            </a:r>
            <a:r>
              <a:rPr lang="en-US" sz="2000" dirty="0"/>
              <a:t>to serve Internet users and ordinary drivers.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altLang="zh-CN" sz="2000" dirty="0"/>
              <a:t>A</a:t>
            </a:r>
            <a:r>
              <a:rPr lang="en-US" sz="2000" dirty="0"/>
              <a:t> mobile client</a:t>
            </a:r>
            <a:r>
              <a:rPr lang="zh-CN" altLang="en-US" sz="2000" dirty="0"/>
              <a:t> </a:t>
            </a:r>
            <a:r>
              <a:rPr lang="en-US" sz="2000" dirty="0"/>
              <a:t>accepts a user’s query, communicates with the</a:t>
            </a:r>
            <a:r>
              <a:rPr lang="zh-CN" altLang="en-US" sz="2000" dirty="0"/>
              <a:t> </a:t>
            </a:r>
            <a:r>
              <a:rPr lang="en-US" sz="2000" dirty="0"/>
              <a:t>cloud, and presents the result to the user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6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8B8AF-996A-F54E-BC24-5D42FA83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altLang="zh-CN" dirty="0"/>
              <a:t>Collection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E4A83E-5609-FA48-B5AF-73418A2C9D55}"/>
              </a:ext>
            </a:extLst>
          </p:cNvPr>
          <p:cNvSpPr txBox="1"/>
          <p:nvPr/>
        </p:nvSpPr>
        <p:spPr>
          <a:xfrm>
            <a:off x="1145627" y="2261439"/>
            <a:ext cx="513955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Road</a:t>
            </a:r>
            <a:r>
              <a:rPr lang="zh-CN" altLang="en-US" sz="2000" dirty="0"/>
              <a:t> </a:t>
            </a:r>
            <a:r>
              <a:rPr lang="en-US" altLang="zh-CN" sz="2000" dirty="0"/>
              <a:t>network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Beijing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Taxi</a:t>
            </a:r>
            <a:r>
              <a:rPr lang="zh-CN" altLang="en-US" sz="2000" dirty="0"/>
              <a:t> </a:t>
            </a:r>
            <a:r>
              <a:rPr lang="en-US" altLang="zh-CN" sz="2000" dirty="0"/>
              <a:t>trajectories:</a:t>
            </a:r>
            <a:r>
              <a:rPr lang="zh-CN" altLang="en-US" sz="2000" dirty="0"/>
              <a:t> </a:t>
            </a:r>
            <a:r>
              <a:rPr lang="en-US" sz="2000" dirty="0"/>
              <a:t>4.96 million trajectories</a:t>
            </a:r>
            <a:r>
              <a:rPr lang="zh-CN" altLang="en-US" sz="2000" dirty="0"/>
              <a:t> </a:t>
            </a:r>
            <a:r>
              <a:rPr lang="en-US" altLang="zh-CN" sz="2000" dirty="0"/>
              <a:t>generated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over</a:t>
            </a:r>
            <a:r>
              <a:rPr lang="zh-CN" altLang="en-US" sz="2000" dirty="0"/>
              <a:t> </a:t>
            </a:r>
            <a:r>
              <a:rPr lang="en-US" altLang="zh-CN" sz="2000" dirty="0"/>
              <a:t>33,000</a:t>
            </a:r>
            <a:r>
              <a:rPr lang="zh-CN" altLang="en-US" sz="2000" dirty="0"/>
              <a:t> </a:t>
            </a:r>
            <a:r>
              <a:rPr lang="en-US" altLang="zh-CN" sz="2000" dirty="0"/>
              <a:t>taxis</a:t>
            </a:r>
            <a:r>
              <a:rPr lang="zh-CN" altLang="en-US" sz="2000" dirty="0"/>
              <a:t> </a:t>
            </a:r>
            <a:r>
              <a:rPr lang="en-US" altLang="zh-CN" sz="2000" dirty="0"/>
              <a:t>over</a:t>
            </a:r>
            <a:r>
              <a:rPr lang="zh-CN" altLang="en-US" sz="2000" dirty="0"/>
              <a:t> </a:t>
            </a:r>
            <a:r>
              <a:rPr lang="en-US" altLang="zh-CN" sz="2000" dirty="0"/>
              <a:t>three</a:t>
            </a:r>
            <a:r>
              <a:rPr lang="zh-CN" altLang="en-US" sz="2000" dirty="0"/>
              <a:t> </a:t>
            </a:r>
            <a:r>
              <a:rPr lang="en-US" altLang="zh-CN" sz="2000" dirty="0"/>
              <a:t>months. </a:t>
            </a:r>
            <a:r>
              <a:rPr lang="en-US" dirty="0">
                <a:solidFill>
                  <a:srgbClr val="0070C0"/>
                </a:solidFill>
              </a:rPr>
              <a:t>A taxi trajectory is a sequence of GPS points pertaining to one trip. Each point consists of a longitude, latitude, and a time stamp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7E2B7-D41F-7B42-BDD0-2ED9EB7D4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87" y="1068084"/>
            <a:ext cx="4243040" cy="2386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73BE96-13A2-C449-BA1D-677BC98E3F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86" y="4088463"/>
            <a:ext cx="539750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19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74EA-59C5-E246-8583-8400FB7F8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Preprocessing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C9568-BA18-2242-9F44-7666ED3D2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Convert the GPS points to trajectories representing individual trips according to the taximeter’s transaction records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Convert the trajectories to road segments sequences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6C505-B828-E54A-8B0C-EDCD16570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885" y="2940304"/>
            <a:ext cx="5397500" cy="120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EEE50-77E6-7641-AC7E-4E357799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97" y="2625978"/>
            <a:ext cx="2316165" cy="2316165"/>
          </a:xfrm>
          <a:prstGeom prst="rect">
            <a:avLst/>
          </a:prstGeom>
        </p:spPr>
      </p:pic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id="{67120EC0-5C35-FB42-9F42-D406FAB1AA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15311" y="294030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17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9E32-E605-5548-BF4E-17C673CE7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Landmark Graph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92EC0A-BA3B-184B-94E0-86D335F9B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67" y="3184040"/>
            <a:ext cx="8588225" cy="329241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A7A403-C358-D54B-B55D-CFA08E334E10}"/>
              </a:ext>
            </a:extLst>
          </p:cNvPr>
          <p:cNvSpPr txBox="1"/>
          <p:nvPr/>
        </p:nvSpPr>
        <p:spPr>
          <a:xfrm>
            <a:off x="1069848" y="1820203"/>
            <a:ext cx="96800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Landmark</a:t>
            </a:r>
            <a:r>
              <a:rPr lang="en-US" altLang="zh-CN" sz="2000" dirty="0"/>
              <a:t>:</a:t>
            </a:r>
            <a:r>
              <a:rPr lang="zh-CN" altLang="en-US" sz="2000" dirty="0"/>
              <a:t> </a:t>
            </a:r>
            <a:r>
              <a:rPr lang="en-US" altLang="zh-CN" sz="2000" dirty="0"/>
              <a:t>top-k</a:t>
            </a:r>
            <a:r>
              <a:rPr lang="zh-CN" altLang="en-US" sz="2000" dirty="0"/>
              <a:t> </a:t>
            </a:r>
            <a:r>
              <a:rPr lang="en-US" altLang="zh-CN" sz="2000" dirty="0"/>
              <a:t>rod</a:t>
            </a:r>
            <a:r>
              <a:rPr lang="zh-CN" altLang="en-US" sz="2000" dirty="0"/>
              <a:t> </a:t>
            </a:r>
            <a:r>
              <a:rPr lang="en-US" altLang="zh-CN" sz="2000" dirty="0"/>
              <a:t>segments</a:t>
            </a:r>
            <a:r>
              <a:rPr lang="zh-CN" altLang="en-US" sz="2000" dirty="0"/>
              <a:t> </a:t>
            </a:r>
            <a:r>
              <a:rPr lang="en-US" sz="2000" dirty="0"/>
              <a:t>that are frequently</a:t>
            </a:r>
            <a:r>
              <a:rPr lang="zh-CN" altLang="en-US" sz="2000" dirty="0"/>
              <a:t> </a:t>
            </a:r>
            <a:r>
              <a:rPr lang="en-US" sz="2000" dirty="0"/>
              <a:t>traversed by taxi drivers</a:t>
            </a:r>
            <a:r>
              <a:rPr lang="zh-CN" altLang="en-US" sz="2000" dirty="0"/>
              <a:t> </a:t>
            </a:r>
            <a:r>
              <a:rPr lang="en-US" sz="2000" dirty="0"/>
              <a:t>according to the trajector</a:t>
            </a:r>
            <a:r>
              <a:rPr lang="en-US" altLang="zh-CN" sz="2000" dirty="0"/>
              <a:t>ies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Convert the road segments sequences to landmark sequences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01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AF037-80E5-9242-89C8-F3A2E725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VE-Clustering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1077-F55E-1B4D-93BE-750DBA0A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5" y="2958354"/>
            <a:ext cx="10058400" cy="368001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dirty="0"/>
              <a:t>The travel time of an </a:t>
            </a:r>
            <a:r>
              <a:rPr lang="en-US" b="1" dirty="0">
                <a:solidFill>
                  <a:srgbClr val="0070C0"/>
                </a:solidFill>
              </a:rPr>
              <a:t>landmark edge</a:t>
            </a:r>
            <a:r>
              <a:rPr lang="en-US" dirty="0"/>
              <a:t> was found to be dependent upon the following factors:</a:t>
            </a:r>
          </a:p>
          <a:p>
            <a:pPr>
              <a:buClr>
                <a:srgbClr val="9E3611"/>
              </a:buClr>
            </a:pPr>
            <a:r>
              <a:rPr lang="en-US" dirty="0"/>
              <a:t>number of traffic lights on the route</a:t>
            </a:r>
          </a:p>
          <a:p>
            <a:pPr>
              <a:buClr>
                <a:srgbClr val="9E3611"/>
              </a:buClr>
            </a:pPr>
            <a:r>
              <a:rPr lang="en-US" dirty="0"/>
              <a:t>different routes chosen by different drivers travelling the landmark edge</a:t>
            </a:r>
          </a:p>
          <a:p>
            <a:pPr>
              <a:buClr>
                <a:srgbClr val="9E3611"/>
              </a:buClr>
            </a:pPr>
            <a:r>
              <a:rPr lang="en-US" dirty="0"/>
              <a:t>drivers personal behavior, skill and preferences</a:t>
            </a:r>
          </a:p>
          <a:p>
            <a:pPr marL="0" indent="0">
              <a:buClr>
                <a:srgbClr val="9E3611"/>
              </a:buClr>
              <a:buNone/>
            </a:pPr>
            <a:r>
              <a:rPr lang="en-US" dirty="0"/>
              <a:t>Making the road network dynamic in nature.</a:t>
            </a:r>
          </a:p>
          <a:p>
            <a:pPr marL="0" indent="0">
              <a:buClr>
                <a:srgbClr val="9E3611"/>
              </a:buClr>
              <a:buNone/>
            </a:pPr>
            <a:r>
              <a:rPr lang="en-US" dirty="0">
                <a:solidFill>
                  <a:srgbClr val="0070C0"/>
                </a:solidFill>
              </a:rPr>
              <a:t>Earlier papers[5][6] </a:t>
            </a:r>
            <a:r>
              <a:rPr lang="en-US" dirty="0"/>
              <a:t>based their assumptions on the fact that travel time is dependent on time of the day. </a:t>
            </a:r>
          </a:p>
          <a:p>
            <a:pPr marL="0" indent="0">
              <a:buClr>
                <a:srgbClr val="9E3611"/>
              </a:buClr>
              <a:buNone/>
            </a:pPr>
            <a:r>
              <a:rPr lang="en-US" dirty="0"/>
              <a:t>A new approach that took into account the  Variance and Entropy of the data for clustering was used.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464" y="12305"/>
            <a:ext cx="6007454" cy="30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0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79" y="1534248"/>
            <a:ext cx="7631069" cy="37442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A80C9-9AED-1F41-AB13-D7ED1EB0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V-Clustering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3E9B-5FEE-6E46-BC0B-07BE0649E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084" y="4973053"/>
            <a:ext cx="10058400" cy="186379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Variance Clustering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travel times</a:t>
            </a:r>
            <a:r>
              <a:rPr lang="en-US" dirty="0"/>
              <a:t> are clustered into several categories based on their variance. Fig(b) shows the clustering of time taken to traverse a specific  landmark edge.</a:t>
            </a:r>
          </a:p>
          <a:p>
            <a:pPr marL="0" indent="0">
              <a:buNone/>
            </a:pPr>
            <a:endParaRPr lang="en-US" dirty="0"/>
          </a:p>
          <a:p>
            <a:pPr>
              <a:buClr>
                <a:srgbClr val="9E361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537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8964</TotalTime>
  <Words>1238</Words>
  <Application>Microsoft Office PowerPoint</Application>
  <PresentationFormat>Widescreen</PresentationFormat>
  <Paragraphs>134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Cambria Math</vt:lpstr>
      <vt:lpstr>Comfortaa</vt:lpstr>
      <vt:lpstr>方正姚体</vt:lpstr>
      <vt:lpstr>Rockwell</vt:lpstr>
      <vt:lpstr>Rockwell Condensed</vt:lpstr>
      <vt:lpstr>Rockwell Extra Bold</vt:lpstr>
      <vt:lpstr>Wingdings</vt:lpstr>
      <vt:lpstr>Wood Type</vt:lpstr>
      <vt:lpstr>CS548 Fall 2018  Clustering Showcase  by Yingxue Zhang, Mo Cheng, Ashish Gurung,  jake scheide  </vt:lpstr>
      <vt:lpstr>References</vt:lpstr>
      <vt:lpstr>Motivation</vt:lpstr>
      <vt:lpstr>Process Introduction</vt:lpstr>
      <vt:lpstr>Data Collection</vt:lpstr>
      <vt:lpstr>Data Preprocessing</vt:lpstr>
      <vt:lpstr>Landmark Graph</vt:lpstr>
      <vt:lpstr>VE-Clustering</vt:lpstr>
      <vt:lpstr>V-Clustering</vt:lpstr>
      <vt:lpstr>V-Clustering</vt:lpstr>
      <vt:lpstr>E-Clustering</vt:lpstr>
      <vt:lpstr>VE-Clustering</vt:lpstr>
      <vt:lpstr>Route Computing</vt:lpstr>
      <vt:lpstr>Refining routes</vt:lpstr>
      <vt:lpstr>Route Smoothing</vt:lpstr>
      <vt:lpstr>Evaluation</vt:lpstr>
      <vt:lpstr>Evaluation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Yingxue</dc:creator>
  <cp:lastModifiedBy>Ruiz</cp:lastModifiedBy>
  <cp:revision>93</cp:revision>
  <dcterms:created xsi:type="dcterms:W3CDTF">2018-10-22T17:43:39Z</dcterms:created>
  <dcterms:modified xsi:type="dcterms:W3CDTF">2018-11-08T02:55:02Z</dcterms:modified>
</cp:coreProperties>
</file>