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swald-regular.fntdata"/><Relationship Id="rId10" Type="http://schemas.openxmlformats.org/officeDocument/2006/relationships/slide" Target="slides/slide5.xml"/><Relationship Id="rId32"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swal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 Id="rId3" Type="http://schemas.openxmlformats.org/officeDocument/2006/relationships/hyperlink" Target="https://www.slideshare.net/aorriols/lecture6-c4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3998/12d46345ad7d93f5510b1bbda30948e7a65c.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s.waikato.ac.nz/~eibe/pubs/thesis.final.pdf" TargetMode="External"/><Relationship Id="rId3" Type="http://schemas.openxmlformats.org/officeDocument/2006/relationships/hyperlink" Target="https://www.cs.waikato.ac.nz/~eibe/pubs/thesis.final.pdf" TargetMode="External"/><Relationship Id="rId4" Type="http://schemas.openxmlformats.org/officeDocument/2006/relationships/hyperlink" Target="https://pdfs.semanticscholar.org/3998/12d46345ad7d93f5510b1bbda30948e7a65c.pdf" TargetMode="External"/><Relationship Id="rId11" Type="http://schemas.openxmlformats.org/officeDocument/2006/relationships/hyperlink" Target="https://en.wikipedia.org/wiki/C4.5_algorithm" TargetMode="External"/><Relationship Id="rId10" Type="http://schemas.openxmlformats.org/officeDocument/2006/relationships/hyperlink" Target="https://en.wikipedia.org/wiki/C4.5_algorithm" TargetMode="External"/><Relationship Id="rId9" Type="http://schemas.openxmlformats.org/officeDocument/2006/relationships/hyperlink" Target="https://www.slideshare.net/aorriols/lecture6-c45" TargetMode="External"/><Relationship Id="rId5" Type="http://schemas.openxmlformats.org/officeDocument/2006/relationships/hyperlink" Target="https://pdfs.semanticscholar.org/3998/12d46345ad7d93f5510b1bbda30948e7a65c.pdf" TargetMode="External"/><Relationship Id="rId6" Type="http://schemas.openxmlformats.org/officeDocument/2006/relationships/hyperlink" Target="https://octaviansima.wordpress.com/2011/03/25/decision-trees-c4-5/" TargetMode="External"/><Relationship Id="rId7" Type="http://schemas.openxmlformats.org/officeDocument/2006/relationships/hyperlink" Target="https://octaviansima.wordpress.com/2011/03/25/decision-trees-c4-5/" TargetMode="External"/><Relationship Id="rId8" Type="http://schemas.openxmlformats.org/officeDocument/2006/relationships/hyperlink" Target="https://www.slideshare.net/aorriols/lecture6-c45"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dfs.semanticscholar.org/0048/88621a4e4cee56b6633338a89aa036cf5ae5.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s.waikato.ac.nz/~eibe/pubs/thesis.final.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sec.</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2025185f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2025185f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2025185fa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2025185fa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rPr lang="en" sz="1400" u="sng">
                <a:solidFill>
                  <a:schemeClr val="hlink"/>
                </a:solidFill>
                <a:hlinkClick r:id="rId3"/>
              </a:rPr>
              <a:t>https://www.slideshare.net/aorriols/lecture6-c45</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28fc41e9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28fc41e9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28fc447a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28fc447a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28fc447a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28fc447a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28fc447a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28fc447a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28fc447a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28fc447a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28fc447a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28fc447a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sz="1400" u="sng">
                <a:solidFill>
                  <a:schemeClr val="hlink"/>
                </a:solidFill>
                <a:hlinkClick r:id="rId2"/>
              </a:rPr>
              <a:t>https://pdfs.semanticscholar.org/3998/12d46345ad7d93f5510b1bbda30948e7a65c.pdf</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2884b8d90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2884b8d90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Hongyu</a:t>
            </a:r>
            <a:endParaRPr/>
          </a:p>
          <a:p>
            <a:pPr indent="0" lvl="0" marL="0" rtl="0" algn="l">
              <a:spcBef>
                <a:spcPts val="0"/>
              </a:spcBef>
              <a:spcAft>
                <a:spcPts val="0"/>
              </a:spcAft>
              <a:buNone/>
            </a:pPr>
            <a:r>
              <a:rPr lang="en"/>
              <a:t>10 fold cross validation method;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600"/>
              <a:t>The results of the method, range from 57.1 to 77.4%. The highest accuracy is achieved for the symptom Tremor, which is the most common symptom in PD and for which there is a relative balance between the patients where the symptom occurs and the patients where the symptom does not occur. Also, high results are achieved for Rigidity, Bradykinesia, Falls and LID, which are some of the most important symptoms in PD. On the other hand, low accuracy is obtained for some of the symptoms such as Postural Instability, Autonomic, Hypophonia, Hypomimia, Orthostatic Hypotension, RBD, Sudden offs and Dementia. This can be attributed to the fact that for those symptoms, there is high imbalance between the two categories (occurrence or not), resulting in a relatively low number of records for training the algorithms and developing the predictive models.</a:t>
            </a:r>
            <a:endParaRPr sz="6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2884bfda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2884bfda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Hongyu</a:t>
            </a:r>
            <a:endParaRPr/>
          </a:p>
          <a:p>
            <a:pPr indent="0" lvl="0" marL="0" rtl="0" algn="l">
              <a:spcBef>
                <a:spcPts val="0"/>
              </a:spcBef>
              <a:spcAft>
                <a:spcPts val="0"/>
              </a:spcAft>
              <a:buNone/>
            </a:pPr>
            <a:r>
              <a:rPr lang="en"/>
              <a:t>10 fold cross validation method;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600"/>
              <a:t>The results of the method, range from 57.1 to 77.4%. The highest accuracy is achieved for the symptom Tremor, which is the most common symptom in PD and for which there is a relative balance between the patients where the symptom occurs and the patients where the symptom does not occur. Also, high results are achieved for Rigidity, Bradykinesia, Falls and LID, which are some of the most important symptoms in PD. On the other hand, low accuracy is obtained for some of the symptoms such as Postural Instability, Autonomic, Hypophonia, Hypomimia, Orthostatic Hypotension, RBD, Sudden offs and Dementia. This can be attributed to the fact that for those symptoms, there is high imbalance between the two categories (occurrence or not), resulting in a relatively low number of records for training the algorithms and developing the predictive models.</a:t>
            </a:r>
            <a:endParaRPr sz="6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2884b8d90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2884b8d90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Partial Decision Tree: </a:t>
            </a:r>
            <a:endParaRPr/>
          </a:p>
          <a:p>
            <a:pPr indent="0" lvl="0" marL="457200" rtl="0" algn="l">
              <a:spcBef>
                <a:spcPts val="0"/>
              </a:spcBef>
              <a:spcAft>
                <a:spcPts val="0"/>
              </a:spcAft>
              <a:buNone/>
            </a:pPr>
            <a:r>
              <a:rPr lang="en" u="sng">
                <a:solidFill>
                  <a:srgbClr val="2200CC"/>
                </a:solidFill>
                <a:hlinkClick r:id="rId2"/>
              </a:rPr>
              <a:t>https://www.cs.waikato.ac.nz/~eibe/pubs/thesis.final.pdf</a:t>
            </a:r>
            <a:endParaRPr u="sng">
              <a:solidFill>
                <a:srgbClr val="2200CC"/>
              </a:solidFill>
              <a:hlinkClick r:id="rId3"/>
            </a:endParaRPr>
          </a:p>
          <a:p>
            <a:pPr indent="0" lvl="0" marL="457200" rtl="0" algn="l">
              <a:spcBef>
                <a:spcPts val="0"/>
              </a:spcBef>
              <a:spcAft>
                <a:spcPts val="0"/>
              </a:spcAft>
              <a:buNone/>
            </a:pPr>
            <a:r>
              <a:rPr lang="en" u="sng">
                <a:solidFill>
                  <a:srgbClr val="2200CC"/>
                </a:solidFill>
                <a:hlinkClick r:id="rId4"/>
              </a:rPr>
              <a:t>https://pdfs.semanticscholar.org/3998/12d46345ad7d93f5510b1bbda30948e7a65c.pdf</a:t>
            </a:r>
            <a:endParaRPr u="sng">
              <a:solidFill>
                <a:srgbClr val="2200CC"/>
              </a:solidFill>
              <a:hlinkClick r:id="rId5"/>
            </a:endParaRPr>
          </a:p>
          <a:p>
            <a:pPr indent="0" lvl="0" marL="457200" rtl="0" algn="l">
              <a:spcBef>
                <a:spcPts val="0"/>
              </a:spcBef>
              <a:spcAft>
                <a:spcPts val="0"/>
              </a:spcAft>
              <a:buNone/>
            </a:pPr>
            <a:r>
              <a:rPr lang="en" u="sng">
                <a:solidFill>
                  <a:schemeClr val="hlink"/>
                </a:solidFill>
                <a:hlinkClick r:id="rId6"/>
              </a:rPr>
              <a:t>https://octaviansima.wordpress.com/2011/03/25/decision-trees-c4-5/</a:t>
            </a:r>
            <a:endParaRPr u="sng">
              <a:solidFill>
                <a:schemeClr val="hlink"/>
              </a:solidFill>
              <a:hlinkClick r:id="rId7"/>
            </a:endParaRPr>
          </a:p>
          <a:p>
            <a:pPr indent="0" lvl="0" marL="457200" rtl="0" algn="l">
              <a:spcBef>
                <a:spcPts val="0"/>
              </a:spcBef>
              <a:spcAft>
                <a:spcPts val="0"/>
              </a:spcAft>
              <a:buNone/>
            </a:pPr>
            <a:r>
              <a:rPr lang="en" u="sng">
                <a:solidFill>
                  <a:schemeClr val="hlink"/>
                </a:solidFill>
                <a:hlinkClick r:id="rId8"/>
              </a:rPr>
              <a:t>https://www.slideshare.net/aorriols/lecture6-c45</a:t>
            </a:r>
            <a:endParaRPr u="sng">
              <a:solidFill>
                <a:schemeClr val="hlink"/>
              </a:solidFill>
              <a:hlinkClick r:id="rId9"/>
            </a:endParaRPr>
          </a:p>
          <a:p>
            <a:pPr indent="0" lvl="0" marL="457200" rtl="0" algn="l">
              <a:spcBef>
                <a:spcPts val="0"/>
              </a:spcBef>
              <a:spcAft>
                <a:spcPts val="0"/>
              </a:spcAft>
              <a:buNone/>
            </a:pPr>
            <a:r>
              <a:rPr lang="en" u="sng">
                <a:solidFill>
                  <a:schemeClr val="hlink"/>
                </a:solidFill>
                <a:hlinkClick r:id="rId10"/>
              </a:rPr>
              <a:t>https://en.wikipedia.org/wiki/C4.5_algorithm</a:t>
            </a:r>
            <a:endParaRPr u="sng">
              <a:solidFill>
                <a:schemeClr val="hlink"/>
              </a:solidFill>
              <a:hlinkClick r:id="rId11"/>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2884bfda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2884bfda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Hongyu</a:t>
            </a:r>
            <a:endParaRPr/>
          </a:p>
          <a:p>
            <a:pPr indent="0" lvl="0" marL="0" rtl="0" algn="l">
              <a:spcBef>
                <a:spcPts val="0"/>
              </a:spcBef>
              <a:spcAft>
                <a:spcPts val="0"/>
              </a:spcAft>
              <a:buNone/>
            </a:pPr>
            <a:r>
              <a:rPr lang="en"/>
              <a:t>10 fold cross validation method;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600"/>
              <a:t>The results of the method, range from 57.1 to 77.4%. The highest accuracy is achieved for the symptom Tremor, which is the most common symptom in PD and for which there is a relative balance between the patients where the symptom occurs and the patients where the symptom does not occur. Also, high results are achieved for Rigidity, Bradykinesia, Falls and LID, which are some of the most important symptoms in PD. On the other hand, low accuracy is obtained for some of the symptoms such as Postural Instability, Autonomic, Hypophonia, Hypomimia, Orthostatic Hypotension, RBD, Sudden offs and Dementia. This can be attributed to the fact that for those symptoms, there is high imbalance between the two categories (occurrence or not), resulting in a relatively low number of records for training the algorithms and developing the predictive models.</a:t>
            </a:r>
            <a:endParaRPr sz="60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2884bfda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2884bfda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Hongyu</a:t>
            </a:r>
            <a:endParaRPr/>
          </a:p>
          <a:p>
            <a:pPr indent="0" lvl="0" marL="0" rtl="0" algn="l">
              <a:spcBef>
                <a:spcPts val="0"/>
              </a:spcBef>
              <a:spcAft>
                <a:spcPts val="0"/>
              </a:spcAft>
              <a:buNone/>
            </a:pPr>
            <a:r>
              <a:rPr lang="en"/>
              <a:t>10 fold cross validation method;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1200"/>
              <a:t>The results of the method, range from 57.1 to 77.4%. The highest accuracy is achieved for the symptom Tremor, which is the most common symptom in PD and for which there is a relative balance between the patients where the symptom occurs and the patients where the symptom does not occur. Also, high results are achieved for Rigidity, Bradykinesia, Falls and LID, which are some of the most important symptoms in PD. On the other hand, low accuracy is obtained for some of the symptoms such as Postural Instability, Autonomic, Hypophonia, Hypomimia, Orthostatic Hypotension, RBD, Sudden offs and Dementia. This can be attributed to the fact that for those symptoms, there is high imbalance between the two categories (occurrence or not), resulting in a relatively low number of records for training the algorithms and developing the predictive models.</a:t>
            </a:r>
            <a:endParaRPr sz="1200"/>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2884bfda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2884bfda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Hongyu</a:t>
            </a:r>
            <a:endParaRPr/>
          </a:p>
          <a:p>
            <a:pPr indent="0" lvl="0" marL="0" rtl="0" algn="l">
              <a:spcBef>
                <a:spcPts val="0"/>
              </a:spcBef>
              <a:spcAft>
                <a:spcPts val="0"/>
              </a:spcAft>
              <a:buNone/>
            </a:pPr>
            <a:r>
              <a:rPr lang="en"/>
              <a:t>10 fold cross validation method;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600"/>
              <a:t>The results of the method, range from 57.1 to 77.4%. The highest accuracy is achieved for the symptom Tremor, which is the most common symptom in PD and for which there is a relative balance between the patients where the symptom occurs and the patients where the symptom does not occur. Also, high results are achieved for Rigidity, Bradykinesia, Falls and LID, which are some of the most important symptoms in PD. On the other hand, low accuracy is obtained for some of the symptoms such as Postural Instability, Autonomic, Hypophonia, Hypomimia, Orthostatic Hypotension, RBD, Sudden offs and Dementia. This can be attributed to the fact that for those symptoms, there is high imbalance between the two categories (occurrence or not), resulting in a relatively low number of records for training the algorithms and developing the predictive models.</a:t>
            </a:r>
            <a:endParaRPr sz="600"/>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2884bfda8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2884bfda8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Hongyu</a:t>
            </a:r>
            <a:endParaRPr/>
          </a:p>
          <a:p>
            <a:pPr indent="0" lvl="0" marL="0" rtl="0" algn="l">
              <a:spcBef>
                <a:spcPts val="0"/>
              </a:spcBef>
              <a:spcAft>
                <a:spcPts val="0"/>
              </a:spcAft>
              <a:buNone/>
            </a:pPr>
            <a:r>
              <a:rPr lang="en"/>
              <a:t>10 fold cross validation method;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sz="600"/>
              <a:t>The results of the method, range from 57.1 to 77.4%. The highest accuracy is achieved for the symptom Tremor, which is the most common symptom in PD and for which there is a relative balance between the patients where the symptom occurs and the patients where the symptom does not occur. Also, high results are achieved for Rigidity, Bradykinesia, Falls and LID, which are some of the most important symptoms in PD. On the other hand, low accuracy is obtained for some of the symptoms such as Postural Instability, Autonomic, Hypophonia, Hypomimia, Orthostatic Hypotension, RBD, Sudden offs and Dementia. This can be attributed to the fact that for those symptoms, there is high imbalance between the two categories (occurrence or not), resulting in a relatively low number of records for training the algorithms and developing the predictive models.</a:t>
            </a:r>
            <a:endParaRPr sz="600"/>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2884b8d90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2884b8d90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Muhammad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2884b8d90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2884b8d90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Muhammad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2884b8d90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2884b8d90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2884b8d90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2884b8d90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Muhammad</a:t>
            </a:r>
            <a:endParaRPr/>
          </a:p>
          <a:p>
            <a:pPr indent="0" lvl="0" marL="0" rtl="0" algn="l">
              <a:spcBef>
                <a:spcPts val="0"/>
              </a:spcBef>
              <a:spcAft>
                <a:spcPts val="0"/>
              </a:spcAft>
              <a:buNone/>
            </a:pPr>
            <a:r>
              <a:rPr lang="en"/>
              <a:t>Would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205ebc30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205ebc30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sec: Parkinson’s disease</a:t>
            </a:r>
            <a:endParaRPr/>
          </a:p>
          <a:p>
            <a:pPr indent="0" lvl="0" marL="0" rtl="0" algn="l">
              <a:spcBef>
                <a:spcPts val="0"/>
              </a:spcBef>
              <a:spcAft>
                <a:spcPts val="0"/>
              </a:spcAft>
              <a:buNone/>
            </a:pPr>
            <a:r>
              <a:rPr lang="en"/>
              <a:t>In simple words Parkinson’s disease affects patient’s </a:t>
            </a:r>
            <a:r>
              <a:rPr lang="en"/>
              <a:t>movement</a:t>
            </a:r>
            <a:r>
              <a:rPr lang="en"/>
              <a:t>.</a:t>
            </a:r>
            <a:endParaRPr/>
          </a:p>
          <a:p>
            <a:pPr indent="0" lvl="0" marL="0" rtl="0" algn="l">
              <a:spcBef>
                <a:spcPts val="0"/>
              </a:spcBef>
              <a:spcAft>
                <a:spcPts val="0"/>
              </a:spcAft>
              <a:buNone/>
            </a:pPr>
            <a:r>
              <a:rPr lang="en"/>
              <a:t>But it is </a:t>
            </a:r>
            <a:r>
              <a:rPr lang="en"/>
              <a:t>a lot</a:t>
            </a:r>
            <a:r>
              <a:rPr lang="en"/>
              <a:t> more </a:t>
            </a:r>
            <a:r>
              <a:rPr lang="en"/>
              <a:t>complex</a:t>
            </a:r>
            <a:r>
              <a:rPr lang="en"/>
              <a:t> than that.</a:t>
            </a:r>
            <a:endParaRPr/>
          </a:p>
          <a:p>
            <a:pPr indent="0" lvl="0" marL="0" rtl="0" algn="l">
              <a:spcBef>
                <a:spcPts val="0"/>
              </a:spcBef>
              <a:spcAft>
                <a:spcPts val="0"/>
              </a:spcAft>
              <a:buNone/>
            </a:pPr>
            <a:r>
              <a:rPr lang="en"/>
              <a:t>Initial symptoms:</a:t>
            </a:r>
            <a:endParaRPr/>
          </a:p>
          <a:p>
            <a:pPr indent="0" lvl="0" marL="0" rtl="0" algn="l">
              <a:spcBef>
                <a:spcPts val="0"/>
              </a:spcBef>
              <a:spcAft>
                <a:spcPts val="0"/>
              </a:spcAft>
              <a:buNone/>
            </a:pPr>
            <a:r>
              <a:rPr lang="en"/>
              <a:t>Like Tremors, Muscle rigidity, and slowness in movement.</a:t>
            </a:r>
            <a:endParaRPr/>
          </a:p>
          <a:p>
            <a:pPr indent="0" lvl="0" marL="0" rtl="0" algn="l">
              <a:spcBef>
                <a:spcPts val="0"/>
              </a:spcBef>
              <a:spcAft>
                <a:spcPts val="0"/>
              </a:spcAft>
              <a:buNone/>
            </a:pPr>
            <a:r>
              <a:rPr lang="en"/>
              <a:t>The aim for medication and therapy is to alleviate the symptoms.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205ebc30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205ebc30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 sec: Decision Support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general concept of this study is the extraction of knowledge and</a:t>
            </a:r>
            <a:endParaRPr/>
          </a:p>
          <a:p>
            <a:pPr indent="0" lvl="0" marL="0" rtl="0" algn="l">
              <a:spcBef>
                <a:spcPts val="0"/>
              </a:spcBef>
              <a:spcAft>
                <a:spcPts val="0"/>
              </a:spcAft>
              <a:buNone/>
            </a:pPr>
            <a:r>
              <a:rPr lang="en"/>
              <a:t>Rules from a set of data and the development of decision support</a:t>
            </a:r>
            <a:endParaRPr/>
          </a:p>
          <a:p>
            <a:pPr indent="0" lvl="0" marL="0" rtl="0" algn="l">
              <a:spcBef>
                <a:spcPts val="0"/>
              </a:spcBef>
              <a:spcAft>
                <a:spcPts val="0"/>
              </a:spcAft>
              <a:buNone/>
            </a:pPr>
            <a:r>
              <a:rPr lang="en"/>
              <a:t>Systems for diagnosis, prediction and classification.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System that support decision making activities.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205ebc30d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205ebc30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 </a:t>
            </a:r>
            <a:r>
              <a:rPr lang="en"/>
              <a:t>PERFORM Systems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2884b8d90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2884b8d9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a:t>
            </a:r>
            <a:endParaRPr/>
          </a:p>
          <a:p>
            <a:pPr indent="0" lvl="0" marL="0" rtl="0" algn="l">
              <a:spcBef>
                <a:spcPts val="0"/>
              </a:spcBef>
              <a:spcAft>
                <a:spcPts val="0"/>
              </a:spcAft>
              <a:buNone/>
            </a:pPr>
            <a:r>
              <a:rPr lang="en"/>
              <a:t>1 minute </a:t>
            </a:r>
            <a:endParaRPr/>
          </a:p>
          <a:p>
            <a:pPr indent="0" lvl="0" marL="0" rtl="0" algn="l">
              <a:spcBef>
                <a:spcPts val="0"/>
              </a:spcBef>
              <a:spcAft>
                <a:spcPts val="0"/>
              </a:spcAft>
              <a:buNone/>
            </a:pPr>
            <a:r>
              <a:rPr lang="en"/>
              <a:t>During the data collection process, a patient’s daily motor activity is collected through sensors and then the LBU classifies them according to UPDRS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28fc41e9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28fc41e9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a:t>
            </a:r>
            <a:endParaRPr/>
          </a:p>
          <a:p>
            <a:pPr indent="0" lvl="0" marL="0" rtl="0" algn="l">
              <a:spcBef>
                <a:spcPts val="0"/>
              </a:spcBef>
              <a:spcAft>
                <a:spcPts val="0"/>
              </a:spcAft>
              <a:buNone/>
            </a:pPr>
            <a:r>
              <a:rPr lang="en"/>
              <a:t>30 seconds</a:t>
            </a:r>
            <a:endParaRPr/>
          </a:p>
          <a:p>
            <a:pPr indent="0" lvl="0" marL="0" rtl="0" algn="l">
              <a:spcBef>
                <a:spcPts val="0"/>
              </a:spcBef>
              <a:spcAft>
                <a:spcPts val="0"/>
              </a:spcAft>
              <a:buNone/>
            </a:pPr>
            <a:r>
              <a:rPr lang="en"/>
              <a:t>Wrapper approach for feature selection: </a:t>
            </a:r>
            <a:r>
              <a:rPr lang="en" u="sng">
                <a:solidFill>
                  <a:schemeClr val="accent5"/>
                </a:solidFill>
                <a:hlinkClick r:id="rId2"/>
              </a:rPr>
              <a:t>https://pdfs.semanticscholar.org/0048/88621a4e4cee56b6633338a89aa036cf5ae5.pdf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2884b8d90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2884b8d90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Lei </a:t>
            </a:r>
            <a:endParaRPr/>
          </a:p>
          <a:p>
            <a:pPr indent="0" lvl="0" marL="0" rtl="0" algn="l">
              <a:spcBef>
                <a:spcPts val="0"/>
              </a:spcBef>
              <a:spcAft>
                <a:spcPts val="0"/>
              </a:spcAft>
              <a:buNone/>
            </a:pPr>
            <a:r>
              <a:rPr lang="en" u="sng">
                <a:solidFill>
                  <a:schemeClr val="hlink"/>
                </a:solidFill>
                <a:hlinkClick r:id="rId2"/>
              </a:rPr>
              <a:t>https://www.cs.waikato.ac.nz/~eibe/pubs/thesis.final.pdf</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0" y="200775"/>
            <a:ext cx="7801500" cy="252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CS548 Fall 2018 </a:t>
            </a:r>
            <a:endParaRPr/>
          </a:p>
          <a:p>
            <a:pPr indent="0" lvl="0" marL="0" rtl="0" algn="ctr">
              <a:spcBef>
                <a:spcPts val="0"/>
              </a:spcBef>
              <a:spcAft>
                <a:spcPts val="0"/>
              </a:spcAft>
              <a:buNone/>
            </a:pPr>
            <a:r>
              <a:rPr lang="en"/>
              <a:t>Decision Trees Showcase </a:t>
            </a:r>
            <a:endParaRPr/>
          </a:p>
          <a:p>
            <a:pPr indent="0" lvl="0" marL="0" rtl="0" algn="ctr">
              <a:spcBef>
                <a:spcPts val="0"/>
              </a:spcBef>
              <a:spcAft>
                <a:spcPts val="0"/>
              </a:spcAft>
              <a:buNone/>
            </a:pPr>
            <a:r>
              <a:t/>
            </a:r>
            <a:endParaRPr sz="2000"/>
          </a:p>
          <a:p>
            <a:pPr indent="0" lvl="0" marL="0" rtl="0" algn="ctr">
              <a:spcBef>
                <a:spcPts val="0"/>
              </a:spcBef>
              <a:spcAft>
                <a:spcPts val="0"/>
              </a:spcAft>
              <a:buNone/>
            </a:pPr>
            <a:r>
              <a:rPr lang="en" sz="3000"/>
              <a:t>by Holly Nguyen, Hongyu Pan, Lei Shi, Muhammad Tahir</a:t>
            </a:r>
            <a:endParaRPr sz="3000"/>
          </a:p>
        </p:txBody>
      </p:sp>
      <p:sp>
        <p:nvSpPr>
          <p:cNvPr id="60" name="Google Shape;60;p13"/>
          <p:cNvSpPr txBox="1"/>
          <p:nvPr>
            <p:ph idx="1" type="subTitle"/>
          </p:nvPr>
        </p:nvSpPr>
        <p:spPr>
          <a:xfrm>
            <a:off x="671250" y="3110525"/>
            <a:ext cx="7801500" cy="197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Showcasing work by </a:t>
            </a:r>
            <a:r>
              <a:rPr lang="en"/>
              <a:t>Themis P. Exarchos, Alexandros T. Tzallas, DinaBaga, Dimitra Chaloglou, Dimitrios I. Fotiadis, Sofia Tsouli, Maria Diako</a:t>
            </a:r>
            <a:r>
              <a:rPr lang="en"/>
              <a:t>u</a:t>
            </a:r>
            <a:r>
              <a:rPr lang="en"/>
              <a:t>, Spyros Konitsiotis</a:t>
            </a:r>
            <a:r>
              <a:rPr lang="en"/>
              <a:t> on “Using partial decision trees to predict Parkinson’s symptoms: A new approach for diagnosis and therapy in patients suffering from Parkinson’s disease”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Partial Decision Trees</a:t>
            </a:r>
            <a:endParaRPr/>
          </a:p>
        </p:txBody>
      </p:sp>
      <p:sp>
        <p:nvSpPr>
          <p:cNvPr id="130" name="Google Shape;130;p22"/>
          <p:cNvSpPr txBox="1"/>
          <p:nvPr>
            <p:ph idx="1" type="body"/>
          </p:nvPr>
        </p:nvSpPr>
        <p:spPr>
          <a:xfrm>
            <a:off x="311700" y="3626325"/>
            <a:ext cx="8520600" cy="10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Tree Pruning Method: Post-pruning</a:t>
            </a:r>
            <a:endParaRPr/>
          </a:p>
          <a:p>
            <a:pPr indent="0" lvl="0" marL="0" rtl="0" algn="l">
              <a:spcBef>
                <a:spcPts val="1600"/>
              </a:spcBef>
              <a:spcAft>
                <a:spcPts val="0"/>
              </a:spcAft>
              <a:buNone/>
            </a:pPr>
            <a:r>
              <a:rPr lang="en"/>
              <a:t>Condition of Pruning: Replacing node with leaf will not increase validation error rate.</a:t>
            </a:r>
            <a:endParaRPr/>
          </a:p>
          <a:p>
            <a:pPr indent="0" lvl="0" marL="0" rtl="0" algn="l">
              <a:spcBef>
                <a:spcPts val="1600"/>
              </a:spcBef>
              <a:spcAft>
                <a:spcPts val="1600"/>
              </a:spcAft>
              <a:buNone/>
            </a:pPr>
            <a:r>
              <a:t/>
            </a:r>
            <a:endParaRPr/>
          </a:p>
        </p:txBody>
      </p:sp>
      <p:sp>
        <p:nvSpPr>
          <p:cNvPr id="131" name="Google Shape;131;p22"/>
          <p:cNvSpPr/>
          <p:nvPr/>
        </p:nvSpPr>
        <p:spPr>
          <a:xfrm>
            <a:off x="2801063" y="1987825"/>
            <a:ext cx="1735200" cy="9144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Oswald"/>
                <a:ea typeface="Oswald"/>
                <a:cs typeface="Oswald"/>
                <a:sym typeface="Oswald"/>
              </a:rPr>
              <a:t>Expand tree from root to leaf</a:t>
            </a:r>
            <a:endParaRPr sz="1300">
              <a:latin typeface="Oswald"/>
              <a:ea typeface="Oswald"/>
              <a:cs typeface="Oswald"/>
              <a:sym typeface="Oswald"/>
            </a:endParaRPr>
          </a:p>
        </p:txBody>
      </p:sp>
      <p:sp>
        <p:nvSpPr>
          <p:cNvPr id="132" name="Google Shape;132;p22"/>
          <p:cNvSpPr/>
          <p:nvPr/>
        </p:nvSpPr>
        <p:spPr>
          <a:xfrm>
            <a:off x="5169888" y="1987825"/>
            <a:ext cx="1097700" cy="9144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Oswald"/>
                <a:ea typeface="Oswald"/>
                <a:cs typeface="Oswald"/>
                <a:sym typeface="Oswald"/>
              </a:rPr>
              <a:t>Backtrack</a:t>
            </a:r>
            <a:endParaRPr sz="1300">
              <a:latin typeface="Oswald"/>
              <a:ea typeface="Oswald"/>
              <a:cs typeface="Oswald"/>
              <a:sym typeface="Oswald"/>
            </a:endParaRPr>
          </a:p>
        </p:txBody>
      </p:sp>
      <p:sp>
        <p:nvSpPr>
          <p:cNvPr id="133" name="Google Shape;133;p22"/>
          <p:cNvSpPr/>
          <p:nvPr/>
        </p:nvSpPr>
        <p:spPr>
          <a:xfrm>
            <a:off x="6901200" y="1987825"/>
            <a:ext cx="1931100" cy="9144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Oswald"/>
                <a:ea typeface="Oswald"/>
                <a:cs typeface="Oswald"/>
                <a:sym typeface="Oswald"/>
              </a:rPr>
              <a:t>Consider replacement during backtracking</a:t>
            </a:r>
            <a:endParaRPr sz="1300">
              <a:latin typeface="Oswald"/>
              <a:ea typeface="Oswald"/>
              <a:cs typeface="Oswald"/>
              <a:sym typeface="Oswald"/>
            </a:endParaRPr>
          </a:p>
        </p:txBody>
      </p:sp>
      <p:sp>
        <p:nvSpPr>
          <p:cNvPr id="134" name="Google Shape;134;p22"/>
          <p:cNvSpPr/>
          <p:nvPr/>
        </p:nvSpPr>
        <p:spPr>
          <a:xfrm>
            <a:off x="388175" y="1777375"/>
            <a:ext cx="1735200" cy="13353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Oswald"/>
                <a:ea typeface="Oswald"/>
                <a:cs typeface="Oswald"/>
                <a:sym typeface="Oswald"/>
              </a:rPr>
              <a:t>PROCESS</a:t>
            </a:r>
            <a:endParaRPr b="1" sz="2400">
              <a:latin typeface="Oswald"/>
              <a:ea typeface="Oswald"/>
              <a:cs typeface="Oswald"/>
              <a:sym typeface="Oswald"/>
            </a:endParaRPr>
          </a:p>
        </p:txBody>
      </p:sp>
      <p:sp>
        <p:nvSpPr>
          <p:cNvPr id="135" name="Google Shape;135;p22"/>
          <p:cNvSpPr/>
          <p:nvPr/>
        </p:nvSpPr>
        <p:spPr>
          <a:xfrm>
            <a:off x="2360213" y="1713475"/>
            <a:ext cx="204000" cy="1463100"/>
          </a:xfrm>
          <a:prstGeom prst="leftBrace">
            <a:avLst>
              <a:gd fmla="val 8333" name="adj1"/>
              <a:gd fmla="val 50000"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22"/>
          <p:cNvCxnSpPr/>
          <p:nvPr/>
        </p:nvCxnSpPr>
        <p:spPr>
          <a:xfrm>
            <a:off x="4588025" y="2444575"/>
            <a:ext cx="530100" cy="900"/>
          </a:xfrm>
          <a:prstGeom prst="straightConnector1">
            <a:avLst/>
          </a:prstGeom>
          <a:noFill/>
          <a:ln cap="flat" cmpd="sng" w="38100">
            <a:solidFill>
              <a:srgbClr val="FFFFFF"/>
            </a:solidFill>
            <a:prstDash val="solid"/>
            <a:round/>
            <a:headEnd len="med" w="med" type="none"/>
            <a:tailEnd len="med" w="med" type="triangle"/>
          </a:ln>
        </p:spPr>
      </p:cxnSp>
      <p:cxnSp>
        <p:nvCxnSpPr>
          <p:cNvPr id="137" name="Google Shape;137;p22"/>
          <p:cNvCxnSpPr/>
          <p:nvPr/>
        </p:nvCxnSpPr>
        <p:spPr>
          <a:xfrm>
            <a:off x="6319350" y="2444575"/>
            <a:ext cx="530100" cy="900"/>
          </a:xfrm>
          <a:prstGeom prst="straightConnector1">
            <a:avLst/>
          </a:prstGeom>
          <a:noFill/>
          <a:ln cap="flat" cmpd="sng" w="38100">
            <a:solidFill>
              <a:srgbClr val="FFFFFF"/>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Partial Decision Trees</a:t>
            </a:r>
            <a:endParaRPr/>
          </a:p>
        </p:txBody>
      </p:sp>
      <p:sp>
        <p:nvSpPr>
          <p:cNvPr id="143" name="Google Shape;143;p23"/>
          <p:cNvSpPr/>
          <p:nvPr/>
        </p:nvSpPr>
        <p:spPr>
          <a:xfrm>
            <a:off x="678900" y="1415725"/>
            <a:ext cx="7481400" cy="32310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Courier New"/>
                <a:ea typeface="Courier New"/>
                <a:cs typeface="Courier New"/>
                <a:sym typeface="Courier New"/>
              </a:rPr>
              <a:t>Procedure</a:t>
            </a:r>
            <a:r>
              <a:rPr lang="en" sz="1600">
                <a:latin typeface="Courier New"/>
                <a:ea typeface="Courier New"/>
                <a:cs typeface="Courier New"/>
                <a:sym typeface="Courier New"/>
              </a:rPr>
              <a:t> Expand Subset</a:t>
            </a:r>
            <a:endParaRPr sz="1600">
              <a:latin typeface="Courier New"/>
              <a:ea typeface="Courier New"/>
              <a:cs typeface="Courier New"/>
              <a:sym typeface="Courier New"/>
            </a:endParaRPr>
          </a:p>
          <a:p>
            <a:pPr indent="0" lvl="0" marL="0" rtl="0" algn="l">
              <a:spcBef>
                <a:spcPts val="0"/>
              </a:spcBef>
              <a:spcAft>
                <a:spcPts val="0"/>
              </a:spcAft>
              <a:buNone/>
            </a:pPr>
            <a:r>
              <a:t/>
            </a:r>
            <a:endParaRPr sz="1600">
              <a:latin typeface="Courier New"/>
              <a:ea typeface="Courier New"/>
              <a:cs typeface="Courier New"/>
              <a:sym typeface="Courier New"/>
            </a:endParaRPr>
          </a:p>
          <a:p>
            <a:pPr indent="-731520" lvl="0" marL="731520" rtl="0" algn="l">
              <a:spcBef>
                <a:spcPts val="0"/>
              </a:spcBef>
              <a:spcAft>
                <a:spcPts val="0"/>
              </a:spcAft>
              <a:buNone/>
            </a:pPr>
            <a:r>
              <a:rPr lang="en" sz="1600">
                <a:latin typeface="Courier New"/>
                <a:ea typeface="Courier New"/>
                <a:cs typeface="Courier New"/>
                <a:sym typeface="Courier New"/>
              </a:rPr>
              <a:t>Choose the feature with largest information gain to split data into subsets</a:t>
            </a:r>
            <a:endParaRPr sz="1600">
              <a:latin typeface="Courier New"/>
              <a:ea typeface="Courier New"/>
              <a:cs typeface="Courier New"/>
              <a:sym typeface="Courier New"/>
            </a:endParaRPr>
          </a:p>
          <a:p>
            <a:pPr indent="-731520" lvl="0" marL="731520" rtl="0" algn="l">
              <a:spcBef>
                <a:spcPts val="0"/>
              </a:spcBef>
              <a:spcAft>
                <a:spcPts val="0"/>
              </a:spcAft>
              <a:buNone/>
            </a:pPr>
            <a:r>
              <a:rPr b="1" lang="en" sz="1600">
                <a:latin typeface="Courier New"/>
                <a:ea typeface="Courier New"/>
                <a:cs typeface="Courier New"/>
                <a:sym typeface="Courier New"/>
              </a:rPr>
              <a:t>While</a:t>
            </a:r>
            <a:r>
              <a:rPr lang="en" sz="1600">
                <a:latin typeface="Courier New"/>
                <a:ea typeface="Courier New"/>
                <a:cs typeface="Courier New"/>
                <a:sym typeface="Courier New"/>
              </a:rPr>
              <a:t> there are subsets that have not been expanded </a:t>
            </a:r>
            <a:r>
              <a:rPr b="1" lang="en" sz="1600">
                <a:latin typeface="Courier New"/>
                <a:ea typeface="Courier New"/>
                <a:cs typeface="Courier New"/>
                <a:sym typeface="Courier New"/>
              </a:rPr>
              <a:t>&amp;&amp;</a:t>
            </a:r>
            <a:r>
              <a:rPr lang="en" sz="1600">
                <a:latin typeface="Courier New"/>
                <a:ea typeface="Courier New"/>
                <a:cs typeface="Courier New"/>
                <a:sym typeface="Courier New"/>
              </a:rPr>
              <a:t>                                       all the subsets expanded so far are leaves</a:t>
            </a:r>
            <a:endParaRPr sz="1600">
              <a:latin typeface="Courier New"/>
              <a:ea typeface="Courier New"/>
              <a:cs typeface="Courier New"/>
              <a:sym typeface="Courier New"/>
            </a:endParaRPr>
          </a:p>
          <a:p>
            <a:pPr indent="-731520" lvl="0" marL="1188720" rtl="0" algn="l">
              <a:spcBef>
                <a:spcPts val="0"/>
              </a:spcBef>
              <a:spcAft>
                <a:spcPts val="0"/>
              </a:spcAft>
              <a:buNone/>
            </a:pPr>
            <a:r>
              <a:rPr lang="en" sz="1600">
                <a:latin typeface="Courier New"/>
                <a:ea typeface="Courier New"/>
                <a:cs typeface="Courier New"/>
                <a:sym typeface="Courier New"/>
              </a:rPr>
              <a:t>expand the unexpanded subset with smallest entropy</a:t>
            </a:r>
            <a:endParaRPr sz="1600">
              <a:latin typeface="Courier New"/>
              <a:ea typeface="Courier New"/>
              <a:cs typeface="Courier New"/>
              <a:sym typeface="Courier New"/>
            </a:endParaRPr>
          </a:p>
          <a:p>
            <a:pPr indent="-731520" lvl="0" marL="731520" rtl="0" algn="l">
              <a:spcBef>
                <a:spcPts val="0"/>
              </a:spcBef>
              <a:spcAft>
                <a:spcPts val="0"/>
              </a:spcAft>
              <a:buNone/>
            </a:pPr>
            <a:r>
              <a:rPr b="1" lang="en" sz="1600">
                <a:latin typeface="Courier New"/>
                <a:ea typeface="Courier New"/>
                <a:cs typeface="Courier New"/>
                <a:sym typeface="Courier New"/>
              </a:rPr>
              <a:t>If</a:t>
            </a:r>
            <a:r>
              <a:rPr lang="en" sz="1600">
                <a:latin typeface="Courier New"/>
                <a:ea typeface="Courier New"/>
                <a:cs typeface="Courier New"/>
                <a:sym typeface="Courier New"/>
              </a:rPr>
              <a:t> all the subsets expanded are leaves </a:t>
            </a:r>
            <a:r>
              <a:rPr b="1" lang="en" sz="1600">
                <a:latin typeface="Courier New"/>
                <a:ea typeface="Courier New"/>
                <a:cs typeface="Courier New"/>
                <a:sym typeface="Courier New"/>
              </a:rPr>
              <a:t>&amp;&amp;</a:t>
            </a:r>
            <a:r>
              <a:rPr lang="en" sz="1600">
                <a:latin typeface="Courier New"/>
                <a:ea typeface="Courier New"/>
                <a:cs typeface="Courier New"/>
                <a:sym typeface="Courier New"/>
              </a:rPr>
              <a:t>                                                     combined validation error rates of leaves &gt;= validation error rate of node</a:t>
            </a:r>
            <a:endParaRPr sz="1600">
              <a:latin typeface="Courier New"/>
              <a:ea typeface="Courier New"/>
              <a:cs typeface="Courier New"/>
              <a:sym typeface="Courier New"/>
            </a:endParaRPr>
          </a:p>
          <a:p>
            <a:pPr indent="-731520" lvl="0" marL="1188720" rtl="0" algn="l">
              <a:spcBef>
                <a:spcPts val="0"/>
              </a:spcBef>
              <a:spcAft>
                <a:spcPts val="0"/>
              </a:spcAft>
              <a:buNone/>
            </a:pPr>
            <a:r>
              <a:rPr lang="en" sz="1600">
                <a:latin typeface="Courier New"/>
                <a:ea typeface="Courier New"/>
                <a:cs typeface="Courier New"/>
                <a:sym typeface="Courier New"/>
              </a:rPr>
              <a:t>undo expansion into subsets and make node a leaf</a:t>
            </a:r>
            <a:endParaRPr sz="1600">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Stepping Through</a:t>
            </a:r>
            <a:r>
              <a:rPr lang="en"/>
              <a:t> Partial Decision Trees</a:t>
            </a:r>
            <a:endParaRPr/>
          </a:p>
        </p:txBody>
      </p:sp>
      <p:pic>
        <p:nvPicPr>
          <p:cNvPr id="149" name="Google Shape;149;p24"/>
          <p:cNvPicPr preferRelativeResize="0"/>
          <p:nvPr/>
        </p:nvPicPr>
        <p:blipFill>
          <a:blip r:embed="rId3">
            <a:alphaModFix/>
          </a:blip>
          <a:stretch>
            <a:fillRect/>
          </a:stretch>
        </p:blipFill>
        <p:spPr>
          <a:xfrm>
            <a:off x="3015050" y="1017725"/>
            <a:ext cx="6023350" cy="3991175"/>
          </a:xfrm>
          <a:prstGeom prst="rect">
            <a:avLst/>
          </a:prstGeom>
          <a:noFill/>
          <a:ln>
            <a:noFill/>
          </a:ln>
        </p:spPr>
      </p:pic>
      <p:sp>
        <p:nvSpPr>
          <p:cNvPr id="150" name="Google Shape;150;p24"/>
          <p:cNvSpPr txBox="1"/>
          <p:nvPr/>
        </p:nvSpPr>
        <p:spPr>
          <a:xfrm>
            <a:off x="311700" y="2006875"/>
            <a:ext cx="2814000" cy="21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Gray node: unexpanded</a:t>
            </a:r>
            <a:endParaRPr sz="1800">
              <a:solidFill>
                <a:schemeClr val="dk1"/>
              </a:solidFill>
              <a:latin typeface="Average"/>
              <a:ea typeface="Average"/>
              <a:cs typeface="Average"/>
              <a:sym typeface="Average"/>
            </a:endParaRPr>
          </a:p>
          <a:p>
            <a:pPr indent="0" lvl="0" marL="0" rtl="0" algn="l">
              <a:spcBef>
                <a:spcPts val="0"/>
              </a:spcBef>
              <a:spcAft>
                <a:spcPts val="0"/>
              </a:spcAft>
              <a:buNone/>
            </a:pPr>
            <a:r>
              <a:t/>
            </a:r>
            <a:endParaRPr sz="1800">
              <a:solidFill>
                <a:schemeClr val="dk1"/>
              </a:solidFill>
              <a:latin typeface="Average"/>
              <a:ea typeface="Average"/>
              <a:cs typeface="Average"/>
              <a:sym typeface="Average"/>
            </a:endParaRPr>
          </a:p>
          <a:p>
            <a:pPr indent="0" lvl="0" marL="0" rtl="0" algn="l">
              <a:spcBef>
                <a:spcPts val="0"/>
              </a:spcBef>
              <a:spcAft>
                <a:spcPts val="0"/>
              </a:spcAft>
              <a:buNone/>
            </a:pPr>
            <a:r>
              <a:rPr lang="en" sz="1800">
                <a:solidFill>
                  <a:schemeClr val="dk1"/>
                </a:solidFill>
                <a:latin typeface="Average"/>
                <a:ea typeface="Average"/>
                <a:cs typeface="Average"/>
                <a:sym typeface="Average"/>
              </a:rPr>
              <a:t>Black node: leaf</a:t>
            </a:r>
            <a:endParaRPr sz="1800">
              <a:solidFill>
                <a:schemeClr val="dk1"/>
              </a:solidFill>
              <a:latin typeface="Average"/>
              <a:ea typeface="Average"/>
              <a:cs typeface="Average"/>
              <a:sym typeface="Average"/>
            </a:endParaRPr>
          </a:p>
          <a:p>
            <a:pPr indent="0" lvl="0" marL="0" rtl="0" algn="l">
              <a:spcBef>
                <a:spcPts val="0"/>
              </a:spcBef>
              <a:spcAft>
                <a:spcPts val="0"/>
              </a:spcAft>
              <a:buNone/>
            </a:pPr>
            <a:r>
              <a:t/>
            </a:r>
            <a:endParaRPr sz="1800">
              <a:solidFill>
                <a:schemeClr val="dk1"/>
              </a:solidFill>
              <a:latin typeface="Average"/>
              <a:ea typeface="Average"/>
              <a:cs typeface="Average"/>
              <a:sym typeface="Average"/>
            </a:endParaRPr>
          </a:p>
          <a:p>
            <a:pPr indent="0" lvl="0" marL="0" rtl="0" algn="l">
              <a:spcBef>
                <a:spcPts val="0"/>
              </a:spcBef>
              <a:spcAft>
                <a:spcPts val="0"/>
              </a:spcAft>
              <a:buNone/>
            </a:pPr>
            <a:r>
              <a:rPr lang="en" sz="1800">
                <a:solidFill>
                  <a:schemeClr val="dk1"/>
                </a:solidFill>
                <a:latin typeface="Average"/>
                <a:ea typeface="Average"/>
                <a:cs typeface="Average"/>
                <a:sym typeface="Average"/>
              </a:rPr>
              <a:t>White node: expanded</a:t>
            </a:r>
            <a:endParaRPr sz="1800">
              <a:solidFill>
                <a:schemeClr val="dk1"/>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idx="1" type="subTitle"/>
          </p:nvPr>
        </p:nvSpPr>
        <p:spPr>
          <a:xfrm>
            <a:off x="240625" y="1458299"/>
            <a:ext cx="4045200" cy="222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Oswald"/>
                <a:ea typeface="Oswald"/>
                <a:cs typeface="Oswald"/>
                <a:sym typeface="Oswald"/>
              </a:rPr>
              <a:t>STAGE 1</a:t>
            </a:r>
            <a:endParaRPr sz="5000">
              <a:latin typeface="Oswald"/>
              <a:ea typeface="Oswald"/>
              <a:cs typeface="Oswald"/>
              <a:sym typeface="Oswald"/>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Gray node: unexpanded</a:t>
            </a:r>
            <a:endParaRPr/>
          </a:p>
          <a:p>
            <a:pPr indent="0" lvl="0" marL="0" rtl="0" algn="ctr">
              <a:spcBef>
                <a:spcPts val="0"/>
              </a:spcBef>
              <a:spcAft>
                <a:spcPts val="0"/>
              </a:spcAft>
              <a:buNone/>
            </a:pPr>
            <a:r>
              <a:rPr lang="en"/>
              <a:t>Black node: leaf</a:t>
            </a:r>
            <a:endParaRPr/>
          </a:p>
          <a:p>
            <a:pPr indent="0" lvl="0" marL="0" rtl="0" algn="ctr">
              <a:spcBef>
                <a:spcPts val="0"/>
              </a:spcBef>
              <a:spcAft>
                <a:spcPts val="0"/>
              </a:spcAft>
              <a:buNone/>
            </a:pPr>
            <a:r>
              <a:rPr lang="en"/>
              <a:t>White node: expanded</a:t>
            </a:r>
            <a:endParaRPr/>
          </a:p>
        </p:txBody>
      </p:sp>
      <p:sp>
        <p:nvSpPr>
          <p:cNvPr id="156" name="Google Shape;156;p25"/>
          <p:cNvSpPr/>
          <p:nvPr/>
        </p:nvSpPr>
        <p:spPr>
          <a:xfrm>
            <a:off x="6515250" y="24092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1</a:t>
            </a:r>
            <a:endParaRPr b="1" sz="2000">
              <a:latin typeface="Average"/>
              <a:ea typeface="Average"/>
              <a:cs typeface="Average"/>
              <a:sym typeface="Average"/>
            </a:endParaRPr>
          </a:p>
        </p:txBody>
      </p:sp>
      <p:sp>
        <p:nvSpPr>
          <p:cNvPr id="157" name="Google Shape;157;p25"/>
          <p:cNvSpPr/>
          <p:nvPr/>
        </p:nvSpPr>
        <p:spPr>
          <a:xfrm>
            <a:off x="47845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2</a:t>
            </a:r>
            <a:endParaRPr b="1" sz="2000">
              <a:latin typeface="Average"/>
              <a:ea typeface="Average"/>
              <a:cs typeface="Average"/>
              <a:sym typeface="Average"/>
            </a:endParaRPr>
          </a:p>
        </p:txBody>
      </p:sp>
      <p:sp>
        <p:nvSpPr>
          <p:cNvPr id="158" name="Google Shape;158;p25"/>
          <p:cNvSpPr/>
          <p:nvPr/>
        </p:nvSpPr>
        <p:spPr>
          <a:xfrm>
            <a:off x="651525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3</a:t>
            </a:r>
            <a:endParaRPr b="1" sz="2000">
              <a:latin typeface="Average"/>
              <a:ea typeface="Average"/>
              <a:cs typeface="Average"/>
              <a:sym typeface="Average"/>
            </a:endParaRPr>
          </a:p>
        </p:txBody>
      </p:sp>
      <p:sp>
        <p:nvSpPr>
          <p:cNvPr id="159" name="Google Shape;159;p25"/>
          <p:cNvSpPr/>
          <p:nvPr/>
        </p:nvSpPr>
        <p:spPr>
          <a:xfrm>
            <a:off x="82460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4</a:t>
            </a:r>
            <a:endParaRPr b="1" sz="2000">
              <a:latin typeface="Average"/>
              <a:ea typeface="Average"/>
              <a:cs typeface="Average"/>
              <a:sym typeface="Average"/>
            </a:endParaRPr>
          </a:p>
        </p:txBody>
      </p:sp>
      <p:cxnSp>
        <p:nvCxnSpPr>
          <p:cNvPr id="160" name="Google Shape;160;p25"/>
          <p:cNvCxnSpPr>
            <a:stCxn id="156" idx="3"/>
            <a:endCxn id="157" idx="7"/>
          </p:cNvCxnSpPr>
          <p:nvPr/>
        </p:nvCxnSpPr>
        <p:spPr>
          <a:xfrm flipH="1">
            <a:off x="5369783" y="826292"/>
            <a:ext cx="1245900" cy="680100"/>
          </a:xfrm>
          <a:prstGeom prst="straightConnector1">
            <a:avLst/>
          </a:prstGeom>
          <a:noFill/>
          <a:ln cap="flat" cmpd="sng" w="9525">
            <a:solidFill>
              <a:srgbClr val="000000"/>
            </a:solidFill>
            <a:prstDash val="solid"/>
            <a:round/>
            <a:headEnd len="med" w="med" type="none"/>
            <a:tailEnd len="med" w="med" type="none"/>
          </a:ln>
        </p:spPr>
      </p:cxnSp>
      <p:cxnSp>
        <p:nvCxnSpPr>
          <p:cNvPr id="161" name="Google Shape;161;p25"/>
          <p:cNvCxnSpPr>
            <a:stCxn id="156" idx="4"/>
            <a:endCxn id="158" idx="0"/>
          </p:cNvCxnSpPr>
          <p:nvPr/>
        </p:nvCxnSpPr>
        <p:spPr>
          <a:xfrm>
            <a:off x="6858150" y="926725"/>
            <a:ext cx="0" cy="479100"/>
          </a:xfrm>
          <a:prstGeom prst="straightConnector1">
            <a:avLst/>
          </a:prstGeom>
          <a:noFill/>
          <a:ln cap="flat" cmpd="sng" w="9525">
            <a:solidFill>
              <a:srgbClr val="000000"/>
            </a:solidFill>
            <a:prstDash val="solid"/>
            <a:round/>
            <a:headEnd len="med" w="med" type="none"/>
            <a:tailEnd len="med" w="med" type="none"/>
          </a:ln>
        </p:spPr>
      </p:cxnSp>
      <p:cxnSp>
        <p:nvCxnSpPr>
          <p:cNvPr id="162" name="Google Shape;162;p25"/>
          <p:cNvCxnSpPr>
            <a:stCxn id="156" idx="5"/>
            <a:endCxn id="159" idx="1"/>
          </p:cNvCxnSpPr>
          <p:nvPr/>
        </p:nvCxnSpPr>
        <p:spPr>
          <a:xfrm>
            <a:off x="7100617" y="826292"/>
            <a:ext cx="1245900" cy="680100"/>
          </a:xfrm>
          <a:prstGeom prst="straightConnector1">
            <a:avLst/>
          </a:prstGeom>
          <a:noFill/>
          <a:ln cap="flat" cmpd="sng" w="9525">
            <a:solidFill>
              <a:srgbClr val="000000"/>
            </a:solidFill>
            <a:prstDash val="solid"/>
            <a:round/>
            <a:headEnd len="med" w="med" type="none"/>
            <a:tailEnd len="med" w="med" type="none"/>
          </a:ln>
        </p:spPr>
      </p:cxnSp>
      <p:sp>
        <p:nvSpPr>
          <p:cNvPr id="163" name="Google Shape;163;p25"/>
          <p:cNvSpPr/>
          <p:nvPr/>
        </p:nvSpPr>
        <p:spPr>
          <a:xfrm>
            <a:off x="4835575" y="4235075"/>
            <a:ext cx="952200" cy="5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idx="1" type="subTitle"/>
          </p:nvPr>
        </p:nvSpPr>
        <p:spPr>
          <a:xfrm>
            <a:off x="240625" y="1458299"/>
            <a:ext cx="4045200" cy="222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Oswald"/>
                <a:ea typeface="Oswald"/>
                <a:cs typeface="Oswald"/>
                <a:sym typeface="Oswald"/>
              </a:rPr>
              <a:t>STAGE 2</a:t>
            </a:r>
            <a:endParaRPr sz="5000">
              <a:latin typeface="Oswald"/>
              <a:ea typeface="Oswald"/>
              <a:cs typeface="Oswald"/>
              <a:sym typeface="Oswald"/>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Gray node: unexpanded</a:t>
            </a:r>
            <a:endParaRPr/>
          </a:p>
          <a:p>
            <a:pPr indent="0" lvl="0" marL="0" rtl="0" algn="ctr">
              <a:spcBef>
                <a:spcPts val="0"/>
              </a:spcBef>
              <a:spcAft>
                <a:spcPts val="0"/>
              </a:spcAft>
              <a:buNone/>
            </a:pPr>
            <a:r>
              <a:rPr lang="en"/>
              <a:t>Black node: leaf</a:t>
            </a:r>
            <a:endParaRPr/>
          </a:p>
          <a:p>
            <a:pPr indent="0" lvl="0" marL="0" rtl="0" algn="ctr">
              <a:spcBef>
                <a:spcPts val="0"/>
              </a:spcBef>
              <a:spcAft>
                <a:spcPts val="0"/>
              </a:spcAft>
              <a:buNone/>
            </a:pPr>
            <a:r>
              <a:rPr lang="en"/>
              <a:t>White node: expanded</a:t>
            </a:r>
            <a:endParaRPr/>
          </a:p>
        </p:txBody>
      </p:sp>
      <p:sp>
        <p:nvSpPr>
          <p:cNvPr id="169" name="Google Shape;169;p26"/>
          <p:cNvSpPr/>
          <p:nvPr/>
        </p:nvSpPr>
        <p:spPr>
          <a:xfrm>
            <a:off x="6515250" y="24092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1</a:t>
            </a:r>
            <a:endParaRPr b="1" sz="2000">
              <a:latin typeface="Average"/>
              <a:ea typeface="Average"/>
              <a:cs typeface="Average"/>
              <a:sym typeface="Average"/>
            </a:endParaRPr>
          </a:p>
        </p:txBody>
      </p:sp>
      <p:sp>
        <p:nvSpPr>
          <p:cNvPr id="170" name="Google Shape;170;p26"/>
          <p:cNvSpPr/>
          <p:nvPr/>
        </p:nvSpPr>
        <p:spPr>
          <a:xfrm>
            <a:off x="47845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2</a:t>
            </a:r>
            <a:endParaRPr b="1" sz="2000">
              <a:latin typeface="Average"/>
              <a:ea typeface="Average"/>
              <a:cs typeface="Average"/>
              <a:sym typeface="Average"/>
            </a:endParaRPr>
          </a:p>
        </p:txBody>
      </p:sp>
      <p:sp>
        <p:nvSpPr>
          <p:cNvPr id="171" name="Google Shape;171;p26"/>
          <p:cNvSpPr/>
          <p:nvPr/>
        </p:nvSpPr>
        <p:spPr>
          <a:xfrm>
            <a:off x="6515250" y="140587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3</a:t>
            </a:r>
            <a:endParaRPr b="1" sz="2000">
              <a:latin typeface="Average"/>
              <a:ea typeface="Average"/>
              <a:cs typeface="Average"/>
              <a:sym typeface="Average"/>
            </a:endParaRPr>
          </a:p>
        </p:txBody>
      </p:sp>
      <p:sp>
        <p:nvSpPr>
          <p:cNvPr id="172" name="Google Shape;172;p26"/>
          <p:cNvSpPr/>
          <p:nvPr/>
        </p:nvSpPr>
        <p:spPr>
          <a:xfrm>
            <a:off x="82460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4</a:t>
            </a:r>
            <a:endParaRPr b="1" sz="2000">
              <a:latin typeface="Average"/>
              <a:ea typeface="Average"/>
              <a:cs typeface="Average"/>
              <a:sym typeface="Average"/>
            </a:endParaRPr>
          </a:p>
        </p:txBody>
      </p:sp>
      <p:cxnSp>
        <p:nvCxnSpPr>
          <p:cNvPr id="173" name="Google Shape;173;p26"/>
          <p:cNvCxnSpPr>
            <a:stCxn id="169" idx="3"/>
            <a:endCxn id="170" idx="7"/>
          </p:cNvCxnSpPr>
          <p:nvPr/>
        </p:nvCxnSpPr>
        <p:spPr>
          <a:xfrm flipH="1">
            <a:off x="5369783" y="826292"/>
            <a:ext cx="1245900" cy="680100"/>
          </a:xfrm>
          <a:prstGeom prst="straightConnector1">
            <a:avLst/>
          </a:prstGeom>
          <a:noFill/>
          <a:ln cap="flat" cmpd="sng" w="9525">
            <a:solidFill>
              <a:srgbClr val="000000"/>
            </a:solidFill>
            <a:prstDash val="solid"/>
            <a:round/>
            <a:headEnd len="med" w="med" type="none"/>
            <a:tailEnd len="med" w="med" type="none"/>
          </a:ln>
        </p:spPr>
      </p:cxnSp>
      <p:cxnSp>
        <p:nvCxnSpPr>
          <p:cNvPr id="174" name="Google Shape;174;p26"/>
          <p:cNvCxnSpPr>
            <a:stCxn id="169" idx="4"/>
            <a:endCxn id="171" idx="0"/>
          </p:cNvCxnSpPr>
          <p:nvPr/>
        </p:nvCxnSpPr>
        <p:spPr>
          <a:xfrm>
            <a:off x="6858150" y="926725"/>
            <a:ext cx="0" cy="479100"/>
          </a:xfrm>
          <a:prstGeom prst="straightConnector1">
            <a:avLst/>
          </a:prstGeom>
          <a:noFill/>
          <a:ln cap="flat" cmpd="sng" w="9525">
            <a:solidFill>
              <a:srgbClr val="000000"/>
            </a:solidFill>
            <a:prstDash val="solid"/>
            <a:round/>
            <a:headEnd len="med" w="med" type="none"/>
            <a:tailEnd len="med" w="med" type="none"/>
          </a:ln>
        </p:spPr>
      </p:cxnSp>
      <p:cxnSp>
        <p:nvCxnSpPr>
          <p:cNvPr id="175" name="Google Shape;175;p26"/>
          <p:cNvCxnSpPr>
            <a:stCxn id="169" idx="5"/>
            <a:endCxn id="172" idx="1"/>
          </p:cNvCxnSpPr>
          <p:nvPr/>
        </p:nvCxnSpPr>
        <p:spPr>
          <a:xfrm>
            <a:off x="7100617" y="826292"/>
            <a:ext cx="1245900" cy="680100"/>
          </a:xfrm>
          <a:prstGeom prst="straightConnector1">
            <a:avLst/>
          </a:prstGeom>
          <a:noFill/>
          <a:ln cap="flat" cmpd="sng" w="9525">
            <a:solidFill>
              <a:srgbClr val="000000"/>
            </a:solidFill>
            <a:prstDash val="solid"/>
            <a:round/>
            <a:headEnd len="med" w="med" type="none"/>
            <a:tailEnd len="med" w="med" type="none"/>
          </a:ln>
        </p:spPr>
      </p:cxnSp>
      <p:sp>
        <p:nvSpPr>
          <p:cNvPr id="176" name="Google Shape;176;p26"/>
          <p:cNvSpPr/>
          <p:nvPr/>
        </p:nvSpPr>
        <p:spPr>
          <a:xfrm>
            <a:off x="5649825" y="26444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5</a:t>
            </a:r>
            <a:endParaRPr b="1" sz="2000">
              <a:latin typeface="Average"/>
              <a:ea typeface="Average"/>
              <a:cs typeface="Average"/>
              <a:sym typeface="Average"/>
            </a:endParaRPr>
          </a:p>
        </p:txBody>
      </p:sp>
      <p:sp>
        <p:nvSpPr>
          <p:cNvPr id="177" name="Google Shape;177;p26"/>
          <p:cNvSpPr/>
          <p:nvPr/>
        </p:nvSpPr>
        <p:spPr>
          <a:xfrm>
            <a:off x="7380675" y="26444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178" name="Google Shape;178;p26"/>
          <p:cNvSpPr/>
          <p:nvPr/>
        </p:nvSpPr>
        <p:spPr>
          <a:xfrm>
            <a:off x="4835575" y="4235075"/>
            <a:ext cx="952200" cy="5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26"/>
          <p:cNvCxnSpPr>
            <a:stCxn id="171" idx="3"/>
            <a:endCxn id="176" idx="0"/>
          </p:cNvCxnSpPr>
          <p:nvPr/>
        </p:nvCxnSpPr>
        <p:spPr>
          <a:xfrm flipH="1">
            <a:off x="5992583" y="1991242"/>
            <a:ext cx="623100" cy="653100"/>
          </a:xfrm>
          <a:prstGeom prst="straightConnector1">
            <a:avLst/>
          </a:prstGeom>
          <a:noFill/>
          <a:ln cap="flat" cmpd="sng" w="9525">
            <a:solidFill>
              <a:srgbClr val="000000"/>
            </a:solidFill>
            <a:prstDash val="solid"/>
            <a:round/>
            <a:headEnd len="med" w="med" type="none"/>
            <a:tailEnd len="med" w="med" type="none"/>
          </a:ln>
        </p:spPr>
      </p:cxnSp>
      <p:cxnSp>
        <p:nvCxnSpPr>
          <p:cNvPr id="180" name="Google Shape;180;p26"/>
          <p:cNvCxnSpPr>
            <a:stCxn id="171" idx="5"/>
            <a:endCxn id="177" idx="0"/>
          </p:cNvCxnSpPr>
          <p:nvPr/>
        </p:nvCxnSpPr>
        <p:spPr>
          <a:xfrm>
            <a:off x="7100617" y="1991242"/>
            <a:ext cx="623100" cy="653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7"/>
          <p:cNvSpPr txBox="1"/>
          <p:nvPr>
            <p:ph idx="1" type="subTitle"/>
          </p:nvPr>
        </p:nvSpPr>
        <p:spPr>
          <a:xfrm>
            <a:off x="240625" y="1458299"/>
            <a:ext cx="4045200" cy="222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Oswald"/>
                <a:ea typeface="Oswald"/>
                <a:cs typeface="Oswald"/>
                <a:sym typeface="Oswald"/>
              </a:rPr>
              <a:t>STAGE 3</a:t>
            </a:r>
            <a:endParaRPr sz="5000">
              <a:latin typeface="Oswald"/>
              <a:ea typeface="Oswald"/>
              <a:cs typeface="Oswald"/>
              <a:sym typeface="Oswald"/>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Gray node: unexpanded</a:t>
            </a:r>
            <a:endParaRPr/>
          </a:p>
          <a:p>
            <a:pPr indent="0" lvl="0" marL="0" rtl="0" algn="ctr">
              <a:spcBef>
                <a:spcPts val="0"/>
              </a:spcBef>
              <a:spcAft>
                <a:spcPts val="0"/>
              </a:spcAft>
              <a:buNone/>
            </a:pPr>
            <a:r>
              <a:rPr lang="en"/>
              <a:t>Black node: leaf</a:t>
            </a:r>
            <a:endParaRPr/>
          </a:p>
          <a:p>
            <a:pPr indent="0" lvl="0" marL="0" rtl="0" algn="ctr">
              <a:spcBef>
                <a:spcPts val="0"/>
              </a:spcBef>
              <a:spcAft>
                <a:spcPts val="0"/>
              </a:spcAft>
              <a:buNone/>
            </a:pPr>
            <a:r>
              <a:rPr lang="en"/>
              <a:t>White node: expanded</a:t>
            </a:r>
            <a:endParaRPr/>
          </a:p>
        </p:txBody>
      </p:sp>
      <p:sp>
        <p:nvSpPr>
          <p:cNvPr id="186" name="Google Shape;186;p27"/>
          <p:cNvSpPr/>
          <p:nvPr/>
        </p:nvSpPr>
        <p:spPr>
          <a:xfrm>
            <a:off x="6515250" y="24092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1</a:t>
            </a:r>
            <a:endParaRPr b="1" sz="2000">
              <a:latin typeface="Average"/>
              <a:ea typeface="Average"/>
              <a:cs typeface="Average"/>
              <a:sym typeface="Average"/>
            </a:endParaRPr>
          </a:p>
        </p:txBody>
      </p:sp>
      <p:sp>
        <p:nvSpPr>
          <p:cNvPr id="187" name="Google Shape;187;p27"/>
          <p:cNvSpPr/>
          <p:nvPr/>
        </p:nvSpPr>
        <p:spPr>
          <a:xfrm>
            <a:off x="47845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2</a:t>
            </a:r>
            <a:endParaRPr b="1" sz="2000">
              <a:latin typeface="Average"/>
              <a:ea typeface="Average"/>
              <a:cs typeface="Average"/>
              <a:sym typeface="Average"/>
            </a:endParaRPr>
          </a:p>
        </p:txBody>
      </p:sp>
      <p:sp>
        <p:nvSpPr>
          <p:cNvPr id="188" name="Google Shape;188;p27"/>
          <p:cNvSpPr/>
          <p:nvPr/>
        </p:nvSpPr>
        <p:spPr>
          <a:xfrm>
            <a:off x="6515250" y="140587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3</a:t>
            </a:r>
            <a:endParaRPr b="1" sz="2000">
              <a:latin typeface="Average"/>
              <a:ea typeface="Average"/>
              <a:cs typeface="Average"/>
              <a:sym typeface="Average"/>
            </a:endParaRPr>
          </a:p>
        </p:txBody>
      </p:sp>
      <p:sp>
        <p:nvSpPr>
          <p:cNvPr id="189" name="Google Shape;189;p27"/>
          <p:cNvSpPr/>
          <p:nvPr/>
        </p:nvSpPr>
        <p:spPr>
          <a:xfrm>
            <a:off x="82460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4</a:t>
            </a:r>
            <a:endParaRPr b="1" sz="2000">
              <a:latin typeface="Average"/>
              <a:ea typeface="Average"/>
              <a:cs typeface="Average"/>
              <a:sym typeface="Average"/>
            </a:endParaRPr>
          </a:p>
        </p:txBody>
      </p:sp>
      <p:cxnSp>
        <p:nvCxnSpPr>
          <p:cNvPr id="190" name="Google Shape;190;p27"/>
          <p:cNvCxnSpPr>
            <a:stCxn id="186" idx="3"/>
            <a:endCxn id="187" idx="7"/>
          </p:cNvCxnSpPr>
          <p:nvPr/>
        </p:nvCxnSpPr>
        <p:spPr>
          <a:xfrm flipH="1">
            <a:off x="5369783" y="826292"/>
            <a:ext cx="1245900" cy="680100"/>
          </a:xfrm>
          <a:prstGeom prst="straightConnector1">
            <a:avLst/>
          </a:prstGeom>
          <a:noFill/>
          <a:ln cap="flat" cmpd="sng" w="9525">
            <a:solidFill>
              <a:srgbClr val="000000"/>
            </a:solidFill>
            <a:prstDash val="solid"/>
            <a:round/>
            <a:headEnd len="med" w="med" type="none"/>
            <a:tailEnd len="med" w="med" type="none"/>
          </a:ln>
        </p:spPr>
      </p:cxnSp>
      <p:cxnSp>
        <p:nvCxnSpPr>
          <p:cNvPr id="191" name="Google Shape;191;p27"/>
          <p:cNvCxnSpPr>
            <a:stCxn id="186" idx="4"/>
            <a:endCxn id="188" idx="0"/>
          </p:cNvCxnSpPr>
          <p:nvPr/>
        </p:nvCxnSpPr>
        <p:spPr>
          <a:xfrm>
            <a:off x="6858150" y="926725"/>
            <a:ext cx="0" cy="479100"/>
          </a:xfrm>
          <a:prstGeom prst="straightConnector1">
            <a:avLst/>
          </a:prstGeom>
          <a:noFill/>
          <a:ln cap="flat" cmpd="sng" w="9525">
            <a:solidFill>
              <a:srgbClr val="000000"/>
            </a:solidFill>
            <a:prstDash val="solid"/>
            <a:round/>
            <a:headEnd len="med" w="med" type="none"/>
            <a:tailEnd len="med" w="med" type="none"/>
          </a:ln>
        </p:spPr>
      </p:cxnSp>
      <p:cxnSp>
        <p:nvCxnSpPr>
          <p:cNvPr id="192" name="Google Shape;192;p27"/>
          <p:cNvCxnSpPr>
            <a:stCxn id="186" idx="5"/>
            <a:endCxn id="189" idx="1"/>
          </p:cNvCxnSpPr>
          <p:nvPr/>
        </p:nvCxnSpPr>
        <p:spPr>
          <a:xfrm>
            <a:off x="7100617" y="826292"/>
            <a:ext cx="1245900" cy="680100"/>
          </a:xfrm>
          <a:prstGeom prst="straightConnector1">
            <a:avLst/>
          </a:prstGeom>
          <a:noFill/>
          <a:ln cap="flat" cmpd="sng" w="9525">
            <a:solidFill>
              <a:srgbClr val="000000"/>
            </a:solidFill>
            <a:prstDash val="solid"/>
            <a:round/>
            <a:headEnd len="med" w="med" type="none"/>
            <a:tailEnd len="med" w="med" type="none"/>
          </a:ln>
        </p:spPr>
      </p:cxnSp>
      <p:sp>
        <p:nvSpPr>
          <p:cNvPr id="193" name="Google Shape;193;p27"/>
          <p:cNvSpPr/>
          <p:nvPr/>
        </p:nvSpPr>
        <p:spPr>
          <a:xfrm>
            <a:off x="5649825" y="264447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5</a:t>
            </a:r>
            <a:endParaRPr b="1" sz="2000">
              <a:latin typeface="Average"/>
              <a:ea typeface="Average"/>
              <a:cs typeface="Average"/>
              <a:sym typeface="Average"/>
            </a:endParaRPr>
          </a:p>
        </p:txBody>
      </p:sp>
      <p:sp>
        <p:nvSpPr>
          <p:cNvPr id="194" name="Google Shape;194;p27"/>
          <p:cNvSpPr/>
          <p:nvPr/>
        </p:nvSpPr>
        <p:spPr>
          <a:xfrm>
            <a:off x="7380675" y="26444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195" name="Google Shape;195;p27"/>
          <p:cNvSpPr/>
          <p:nvPr/>
        </p:nvSpPr>
        <p:spPr>
          <a:xfrm>
            <a:off x="4835575" y="4235075"/>
            <a:ext cx="952200" cy="5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27"/>
          <p:cNvCxnSpPr>
            <a:stCxn id="188" idx="3"/>
            <a:endCxn id="193" idx="0"/>
          </p:cNvCxnSpPr>
          <p:nvPr/>
        </p:nvCxnSpPr>
        <p:spPr>
          <a:xfrm flipH="1">
            <a:off x="5992583" y="1991242"/>
            <a:ext cx="623100" cy="653100"/>
          </a:xfrm>
          <a:prstGeom prst="straightConnector1">
            <a:avLst/>
          </a:prstGeom>
          <a:noFill/>
          <a:ln cap="flat" cmpd="sng" w="9525">
            <a:solidFill>
              <a:srgbClr val="000000"/>
            </a:solidFill>
            <a:prstDash val="solid"/>
            <a:round/>
            <a:headEnd len="med" w="med" type="none"/>
            <a:tailEnd len="med" w="med" type="none"/>
          </a:ln>
        </p:spPr>
      </p:cxnSp>
      <p:cxnSp>
        <p:nvCxnSpPr>
          <p:cNvPr id="197" name="Google Shape;197;p27"/>
          <p:cNvCxnSpPr>
            <a:stCxn id="188" idx="5"/>
            <a:endCxn id="194" idx="0"/>
          </p:cNvCxnSpPr>
          <p:nvPr/>
        </p:nvCxnSpPr>
        <p:spPr>
          <a:xfrm>
            <a:off x="7100617" y="1991242"/>
            <a:ext cx="623100" cy="653100"/>
          </a:xfrm>
          <a:prstGeom prst="straightConnector1">
            <a:avLst/>
          </a:prstGeom>
          <a:noFill/>
          <a:ln cap="flat" cmpd="sng" w="9525">
            <a:solidFill>
              <a:srgbClr val="000000"/>
            </a:solidFill>
            <a:prstDash val="solid"/>
            <a:round/>
            <a:headEnd len="med" w="med" type="none"/>
            <a:tailEnd len="med" w="med" type="none"/>
          </a:ln>
        </p:spPr>
      </p:cxnSp>
      <p:sp>
        <p:nvSpPr>
          <p:cNvPr id="198" name="Google Shape;198;p27"/>
          <p:cNvSpPr/>
          <p:nvPr/>
        </p:nvSpPr>
        <p:spPr>
          <a:xfrm>
            <a:off x="4784500" y="39063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199" name="Google Shape;199;p27"/>
          <p:cNvSpPr/>
          <p:nvPr/>
        </p:nvSpPr>
        <p:spPr>
          <a:xfrm>
            <a:off x="6515250" y="39063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cxnSp>
        <p:nvCxnSpPr>
          <p:cNvPr id="200" name="Google Shape;200;p27"/>
          <p:cNvCxnSpPr>
            <a:stCxn id="199" idx="0"/>
            <a:endCxn id="193" idx="5"/>
          </p:cNvCxnSpPr>
          <p:nvPr/>
        </p:nvCxnSpPr>
        <p:spPr>
          <a:xfrm rot="10800000">
            <a:off x="6235050" y="3229875"/>
            <a:ext cx="623100" cy="676500"/>
          </a:xfrm>
          <a:prstGeom prst="straightConnector1">
            <a:avLst/>
          </a:prstGeom>
          <a:noFill/>
          <a:ln cap="flat" cmpd="sng" w="9525">
            <a:solidFill>
              <a:srgbClr val="000000"/>
            </a:solidFill>
            <a:prstDash val="solid"/>
            <a:round/>
            <a:headEnd len="med" w="med" type="none"/>
            <a:tailEnd len="med" w="med" type="none"/>
          </a:ln>
        </p:spPr>
      </p:cxnSp>
      <p:cxnSp>
        <p:nvCxnSpPr>
          <p:cNvPr id="201" name="Google Shape;201;p27"/>
          <p:cNvCxnSpPr>
            <a:stCxn id="198" idx="0"/>
            <a:endCxn id="193" idx="3"/>
          </p:cNvCxnSpPr>
          <p:nvPr/>
        </p:nvCxnSpPr>
        <p:spPr>
          <a:xfrm flipH="1" rot="10800000">
            <a:off x="5127400" y="3229875"/>
            <a:ext cx="622800" cy="6765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8"/>
          <p:cNvSpPr txBox="1"/>
          <p:nvPr>
            <p:ph idx="1" type="subTitle"/>
          </p:nvPr>
        </p:nvSpPr>
        <p:spPr>
          <a:xfrm>
            <a:off x="240625" y="1458299"/>
            <a:ext cx="4045200" cy="222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Oswald"/>
                <a:ea typeface="Oswald"/>
                <a:cs typeface="Oswald"/>
                <a:sym typeface="Oswald"/>
              </a:rPr>
              <a:t>STAGE 4</a:t>
            </a:r>
            <a:endParaRPr sz="5000">
              <a:latin typeface="Oswald"/>
              <a:ea typeface="Oswald"/>
              <a:cs typeface="Oswald"/>
              <a:sym typeface="Oswald"/>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Gray node: unexpanded</a:t>
            </a:r>
            <a:endParaRPr/>
          </a:p>
          <a:p>
            <a:pPr indent="0" lvl="0" marL="0" rtl="0" algn="ctr">
              <a:spcBef>
                <a:spcPts val="0"/>
              </a:spcBef>
              <a:spcAft>
                <a:spcPts val="0"/>
              </a:spcAft>
              <a:buNone/>
            </a:pPr>
            <a:r>
              <a:rPr lang="en"/>
              <a:t>Black node: leaf</a:t>
            </a:r>
            <a:endParaRPr/>
          </a:p>
          <a:p>
            <a:pPr indent="0" lvl="0" marL="0" rtl="0" algn="ctr">
              <a:spcBef>
                <a:spcPts val="0"/>
              </a:spcBef>
              <a:spcAft>
                <a:spcPts val="0"/>
              </a:spcAft>
              <a:buNone/>
            </a:pPr>
            <a:r>
              <a:rPr lang="en"/>
              <a:t>White node: expanded</a:t>
            </a:r>
            <a:endParaRPr/>
          </a:p>
        </p:txBody>
      </p:sp>
      <p:sp>
        <p:nvSpPr>
          <p:cNvPr id="207" name="Google Shape;207;p28"/>
          <p:cNvSpPr/>
          <p:nvPr/>
        </p:nvSpPr>
        <p:spPr>
          <a:xfrm>
            <a:off x="6515250" y="24092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1</a:t>
            </a:r>
            <a:endParaRPr b="1" sz="2000">
              <a:latin typeface="Average"/>
              <a:ea typeface="Average"/>
              <a:cs typeface="Average"/>
              <a:sym typeface="Average"/>
            </a:endParaRPr>
          </a:p>
        </p:txBody>
      </p:sp>
      <p:sp>
        <p:nvSpPr>
          <p:cNvPr id="208" name="Google Shape;208;p28"/>
          <p:cNvSpPr/>
          <p:nvPr/>
        </p:nvSpPr>
        <p:spPr>
          <a:xfrm>
            <a:off x="47845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2</a:t>
            </a:r>
            <a:endParaRPr b="1" sz="2000">
              <a:latin typeface="Average"/>
              <a:ea typeface="Average"/>
              <a:cs typeface="Average"/>
              <a:sym typeface="Average"/>
            </a:endParaRPr>
          </a:p>
        </p:txBody>
      </p:sp>
      <p:sp>
        <p:nvSpPr>
          <p:cNvPr id="209" name="Google Shape;209;p28"/>
          <p:cNvSpPr/>
          <p:nvPr/>
        </p:nvSpPr>
        <p:spPr>
          <a:xfrm>
            <a:off x="6515250" y="140587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3</a:t>
            </a:r>
            <a:endParaRPr b="1" sz="2000">
              <a:latin typeface="Average"/>
              <a:ea typeface="Average"/>
              <a:cs typeface="Average"/>
              <a:sym typeface="Average"/>
            </a:endParaRPr>
          </a:p>
        </p:txBody>
      </p:sp>
      <p:sp>
        <p:nvSpPr>
          <p:cNvPr id="210" name="Google Shape;210;p28"/>
          <p:cNvSpPr/>
          <p:nvPr/>
        </p:nvSpPr>
        <p:spPr>
          <a:xfrm>
            <a:off x="82460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4</a:t>
            </a:r>
            <a:endParaRPr b="1" sz="2000">
              <a:latin typeface="Average"/>
              <a:ea typeface="Average"/>
              <a:cs typeface="Average"/>
              <a:sym typeface="Average"/>
            </a:endParaRPr>
          </a:p>
        </p:txBody>
      </p:sp>
      <p:cxnSp>
        <p:nvCxnSpPr>
          <p:cNvPr id="211" name="Google Shape;211;p28"/>
          <p:cNvCxnSpPr>
            <a:stCxn id="207" idx="3"/>
            <a:endCxn id="208" idx="7"/>
          </p:cNvCxnSpPr>
          <p:nvPr/>
        </p:nvCxnSpPr>
        <p:spPr>
          <a:xfrm flipH="1">
            <a:off x="5369783" y="826292"/>
            <a:ext cx="1245900" cy="680100"/>
          </a:xfrm>
          <a:prstGeom prst="straightConnector1">
            <a:avLst/>
          </a:prstGeom>
          <a:noFill/>
          <a:ln cap="flat" cmpd="sng" w="9525">
            <a:solidFill>
              <a:srgbClr val="000000"/>
            </a:solidFill>
            <a:prstDash val="solid"/>
            <a:round/>
            <a:headEnd len="med" w="med" type="none"/>
            <a:tailEnd len="med" w="med" type="none"/>
          </a:ln>
        </p:spPr>
      </p:cxnSp>
      <p:cxnSp>
        <p:nvCxnSpPr>
          <p:cNvPr id="212" name="Google Shape;212;p28"/>
          <p:cNvCxnSpPr>
            <a:stCxn id="207" idx="4"/>
            <a:endCxn id="209" idx="0"/>
          </p:cNvCxnSpPr>
          <p:nvPr/>
        </p:nvCxnSpPr>
        <p:spPr>
          <a:xfrm>
            <a:off x="6858150" y="926725"/>
            <a:ext cx="0" cy="479100"/>
          </a:xfrm>
          <a:prstGeom prst="straightConnector1">
            <a:avLst/>
          </a:prstGeom>
          <a:noFill/>
          <a:ln cap="flat" cmpd="sng" w="9525">
            <a:solidFill>
              <a:srgbClr val="000000"/>
            </a:solidFill>
            <a:prstDash val="solid"/>
            <a:round/>
            <a:headEnd len="med" w="med" type="none"/>
            <a:tailEnd len="med" w="med" type="none"/>
          </a:ln>
        </p:spPr>
      </p:cxnSp>
      <p:cxnSp>
        <p:nvCxnSpPr>
          <p:cNvPr id="213" name="Google Shape;213;p28"/>
          <p:cNvCxnSpPr>
            <a:stCxn id="207" idx="5"/>
            <a:endCxn id="210" idx="1"/>
          </p:cNvCxnSpPr>
          <p:nvPr/>
        </p:nvCxnSpPr>
        <p:spPr>
          <a:xfrm>
            <a:off x="7100617" y="826292"/>
            <a:ext cx="1245900" cy="680100"/>
          </a:xfrm>
          <a:prstGeom prst="straightConnector1">
            <a:avLst/>
          </a:prstGeom>
          <a:noFill/>
          <a:ln cap="flat" cmpd="sng" w="9525">
            <a:solidFill>
              <a:srgbClr val="000000"/>
            </a:solidFill>
            <a:prstDash val="solid"/>
            <a:round/>
            <a:headEnd len="med" w="med" type="none"/>
            <a:tailEnd len="med" w="med" type="none"/>
          </a:ln>
        </p:spPr>
      </p:cxnSp>
      <p:sp>
        <p:nvSpPr>
          <p:cNvPr id="214" name="Google Shape;214;p28"/>
          <p:cNvSpPr/>
          <p:nvPr/>
        </p:nvSpPr>
        <p:spPr>
          <a:xfrm>
            <a:off x="5649825" y="26444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215" name="Google Shape;215;p28"/>
          <p:cNvSpPr/>
          <p:nvPr/>
        </p:nvSpPr>
        <p:spPr>
          <a:xfrm>
            <a:off x="7380675" y="26444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216" name="Google Shape;216;p28"/>
          <p:cNvSpPr/>
          <p:nvPr/>
        </p:nvSpPr>
        <p:spPr>
          <a:xfrm>
            <a:off x="4835575" y="4235075"/>
            <a:ext cx="952200" cy="5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7" name="Google Shape;217;p28"/>
          <p:cNvCxnSpPr>
            <a:stCxn id="209" idx="3"/>
            <a:endCxn id="214" idx="0"/>
          </p:cNvCxnSpPr>
          <p:nvPr/>
        </p:nvCxnSpPr>
        <p:spPr>
          <a:xfrm flipH="1">
            <a:off x="5992583" y="1991242"/>
            <a:ext cx="623100" cy="653100"/>
          </a:xfrm>
          <a:prstGeom prst="straightConnector1">
            <a:avLst/>
          </a:prstGeom>
          <a:noFill/>
          <a:ln cap="flat" cmpd="sng" w="9525">
            <a:solidFill>
              <a:srgbClr val="000000"/>
            </a:solidFill>
            <a:prstDash val="solid"/>
            <a:round/>
            <a:headEnd len="med" w="med" type="none"/>
            <a:tailEnd len="med" w="med" type="none"/>
          </a:ln>
        </p:spPr>
      </p:cxnSp>
      <p:cxnSp>
        <p:nvCxnSpPr>
          <p:cNvPr id="218" name="Google Shape;218;p28"/>
          <p:cNvCxnSpPr>
            <a:stCxn id="209" idx="5"/>
            <a:endCxn id="215" idx="0"/>
          </p:cNvCxnSpPr>
          <p:nvPr/>
        </p:nvCxnSpPr>
        <p:spPr>
          <a:xfrm>
            <a:off x="7100617" y="1991242"/>
            <a:ext cx="623100" cy="653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ph idx="1" type="subTitle"/>
          </p:nvPr>
        </p:nvSpPr>
        <p:spPr>
          <a:xfrm>
            <a:off x="240625" y="1458299"/>
            <a:ext cx="4045200" cy="222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latin typeface="Oswald"/>
                <a:ea typeface="Oswald"/>
                <a:cs typeface="Oswald"/>
                <a:sym typeface="Oswald"/>
              </a:rPr>
              <a:t>STAGE 5</a:t>
            </a:r>
            <a:endParaRPr sz="5000">
              <a:latin typeface="Oswald"/>
              <a:ea typeface="Oswald"/>
              <a:cs typeface="Oswald"/>
              <a:sym typeface="Oswald"/>
            </a:endParaRPr>
          </a:p>
          <a:p>
            <a:pPr indent="0" lvl="0" marL="0" rtl="0" algn="ctr">
              <a:spcBef>
                <a:spcPts val="0"/>
              </a:spcBef>
              <a:spcAft>
                <a:spcPts val="0"/>
              </a:spcAft>
              <a:buNone/>
            </a:pPr>
            <a:r>
              <a:t/>
            </a:r>
            <a:endParaRPr/>
          </a:p>
          <a:p>
            <a:pPr indent="0" lvl="0" marL="0" rtl="0" algn="ctr">
              <a:spcBef>
                <a:spcPts val="0"/>
              </a:spcBef>
              <a:spcAft>
                <a:spcPts val="0"/>
              </a:spcAft>
              <a:buNone/>
            </a:pPr>
            <a:r>
              <a:rPr lang="en"/>
              <a:t>Gray node: unexpanded</a:t>
            </a:r>
            <a:endParaRPr/>
          </a:p>
          <a:p>
            <a:pPr indent="0" lvl="0" marL="0" rtl="0" algn="ctr">
              <a:spcBef>
                <a:spcPts val="0"/>
              </a:spcBef>
              <a:spcAft>
                <a:spcPts val="0"/>
              </a:spcAft>
              <a:buNone/>
            </a:pPr>
            <a:r>
              <a:rPr lang="en"/>
              <a:t>Black node: leaf</a:t>
            </a:r>
            <a:endParaRPr/>
          </a:p>
          <a:p>
            <a:pPr indent="0" lvl="0" marL="0" rtl="0" algn="ctr">
              <a:spcBef>
                <a:spcPts val="0"/>
              </a:spcBef>
              <a:spcAft>
                <a:spcPts val="0"/>
              </a:spcAft>
              <a:buNone/>
            </a:pPr>
            <a:r>
              <a:rPr lang="en"/>
              <a:t>White node: expanded</a:t>
            </a:r>
            <a:endParaRPr/>
          </a:p>
        </p:txBody>
      </p:sp>
      <p:sp>
        <p:nvSpPr>
          <p:cNvPr id="224" name="Google Shape;224;p29"/>
          <p:cNvSpPr/>
          <p:nvPr/>
        </p:nvSpPr>
        <p:spPr>
          <a:xfrm>
            <a:off x="6515250" y="24092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1</a:t>
            </a:r>
            <a:endParaRPr b="1" sz="2000">
              <a:latin typeface="Average"/>
              <a:ea typeface="Average"/>
              <a:cs typeface="Average"/>
              <a:sym typeface="Average"/>
            </a:endParaRPr>
          </a:p>
        </p:txBody>
      </p:sp>
      <p:sp>
        <p:nvSpPr>
          <p:cNvPr id="225" name="Google Shape;225;p29"/>
          <p:cNvSpPr/>
          <p:nvPr/>
        </p:nvSpPr>
        <p:spPr>
          <a:xfrm>
            <a:off x="4784500" y="1405875"/>
            <a:ext cx="685800" cy="685800"/>
          </a:xfrm>
          <a:prstGeom prst="ellipse">
            <a:avLst/>
          </a:prstGeom>
          <a:solidFill>
            <a:srgbClr val="CC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2</a:t>
            </a:r>
            <a:endParaRPr b="1" sz="2000">
              <a:latin typeface="Average"/>
              <a:ea typeface="Average"/>
              <a:cs typeface="Average"/>
              <a:sym typeface="Average"/>
            </a:endParaRPr>
          </a:p>
        </p:txBody>
      </p:sp>
      <p:sp>
        <p:nvSpPr>
          <p:cNvPr id="226" name="Google Shape;226;p29"/>
          <p:cNvSpPr/>
          <p:nvPr/>
        </p:nvSpPr>
        <p:spPr>
          <a:xfrm>
            <a:off x="6515250" y="14058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227" name="Google Shape;227;p29"/>
          <p:cNvSpPr/>
          <p:nvPr/>
        </p:nvSpPr>
        <p:spPr>
          <a:xfrm>
            <a:off x="8246000" y="1405875"/>
            <a:ext cx="685800" cy="685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4</a:t>
            </a:r>
            <a:endParaRPr b="1" sz="2000">
              <a:latin typeface="Average"/>
              <a:ea typeface="Average"/>
              <a:cs typeface="Average"/>
              <a:sym typeface="Average"/>
            </a:endParaRPr>
          </a:p>
        </p:txBody>
      </p:sp>
      <p:cxnSp>
        <p:nvCxnSpPr>
          <p:cNvPr id="228" name="Google Shape;228;p29"/>
          <p:cNvCxnSpPr>
            <a:stCxn id="224" idx="3"/>
            <a:endCxn id="225" idx="7"/>
          </p:cNvCxnSpPr>
          <p:nvPr/>
        </p:nvCxnSpPr>
        <p:spPr>
          <a:xfrm flipH="1">
            <a:off x="5369783" y="826292"/>
            <a:ext cx="1245900" cy="680100"/>
          </a:xfrm>
          <a:prstGeom prst="straightConnector1">
            <a:avLst/>
          </a:prstGeom>
          <a:noFill/>
          <a:ln cap="flat" cmpd="sng" w="9525">
            <a:solidFill>
              <a:srgbClr val="000000"/>
            </a:solidFill>
            <a:prstDash val="solid"/>
            <a:round/>
            <a:headEnd len="med" w="med" type="none"/>
            <a:tailEnd len="med" w="med" type="none"/>
          </a:ln>
        </p:spPr>
      </p:cxnSp>
      <p:cxnSp>
        <p:nvCxnSpPr>
          <p:cNvPr id="229" name="Google Shape;229;p29"/>
          <p:cNvCxnSpPr>
            <a:stCxn id="224" idx="4"/>
            <a:endCxn id="226" idx="0"/>
          </p:cNvCxnSpPr>
          <p:nvPr/>
        </p:nvCxnSpPr>
        <p:spPr>
          <a:xfrm>
            <a:off x="6858150" y="926725"/>
            <a:ext cx="0" cy="479100"/>
          </a:xfrm>
          <a:prstGeom prst="straightConnector1">
            <a:avLst/>
          </a:prstGeom>
          <a:noFill/>
          <a:ln cap="flat" cmpd="sng" w="9525">
            <a:solidFill>
              <a:srgbClr val="000000"/>
            </a:solidFill>
            <a:prstDash val="solid"/>
            <a:round/>
            <a:headEnd len="med" w="med" type="none"/>
            <a:tailEnd len="med" w="med" type="none"/>
          </a:ln>
        </p:spPr>
      </p:cxnSp>
      <p:cxnSp>
        <p:nvCxnSpPr>
          <p:cNvPr id="230" name="Google Shape;230;p29"/>
          <p:cNvCxnSpPr>
            <a:stCxn id="224" idx="5"/>
            <a:endCxn id="227" idx="1"/>
          </p:cNvCxnSpPr>
          <p:nvPr/>
        </p:nvCxnSpPr>
        <p:spPr>
          <a:xfrm>
            <a:off x="7100617" y="826292"/>
            <a:ext cx="1245900" cy="680100"/>
          </a:xfrm>
          <a:prstGeom prst="straightConnector1">
            <a:avLst/>
          </a:prstGeom>
          <a:noFill/>
          <a:ln cap="flat" cmpd="sng" w="9525">
            <a:solidFill>
              <a:srgbClr val="000000"/>
            </a:solidFill>
            <a:prstDash val="solid"/>
            <a:round/>
            <a:headEnd len="med" w="med" type="none"/>
            <a:tailEnd len="med" w="med" type="none"/>
          </a:ln>
        </p:spPr>
      </p:cxnSp>
      <p:sp>
        <p:nvSpPr>
          <p:cNvPr id="231" name="Google Shape;231;p29"/>
          <p:cNvSpPr/>
          <p:nvPr/>
        </p:nvSpPr>
        <p:spPr>
          <a:xfrm>
            <a:off x="8473325" y="26444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232" name="Google Shape;232;p29"/>
          <p:cNvSpPr/>
          <p:nvPr/>
        </p:nvSpPr>
        <p:spPr>
          <a:xfrm>
            <a:off x="7100625" y="2644475"/>
            <a:ext cx="685800" cy="6858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latin typeface="Average"/>
              <a:ea typeface="Average"/>
              <a:cs typeface="Average"/>
              <a:sym typeface="Average"/>
            </a:endParaRPr>
          </a:p>
        </p:txBody>
      </p:sp>
      <p:sp>
        <p:nvSpPr>
          <p:cNvPr id="233" name="Google Shape;233;p29"/>
          <p:cNvSpPr/>
          <p:nvPr/>
        </p:nvSpPr>
        <p:spPr>
          <a:xfrm>
            <a:off x="4835575" y="4235075"/>
            <a:ext cx="952200" cy="56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4" name="Google Shape;234;p29"/>
          <p:cNvCxnSpPr>
            <a:stCxn id="227" idx="5"/>
            <a:endCxn id="231" idx="0"/>
          </p:cNvCxnSpPr>
          <p:nvPr/>
        </p:nvCxnSpPr>
        <p:spPr>
          <a:xfrm flipH="1">
            <a:off x="8816367" y="1991242"/>
            <a:ext cx="15000" cy="653100"/>
          </a:xfrm>
          <a:prstGeom prst="straightConnector1">
            <a:avLst/>
          </a:prstGeom>
          <a:noFill/>
          <a:ln cap="flat" cmpd="sng" w="9525">
            <a:solidFill>
              <a:srgbClr val="000000"/>
            </a:solidFill>
            <a:prstDash val="solid"/>
            <a:round/>
            <a:headEnd len="med" w="med" type="none"/>
            <a:tailEnd len="med" w="med" type="none"/>
          </a:ln>
        </p:spPr>
      </p:cxnSp>
      <p:cxnSp>
        <p:nvCxnSpPr>
          <p:cNvPr id="235" name="Google Shape;235;p29"/>
          <p:cNvCxnSpPr>
            <a:stCxn id="227" idx="3"/>
            <a:endCxn id="232" idx="0"/>
          </p:cNvCxnSpPr>
          <p:nvPr/>
        </p:nvCxnSpPr>
        <p:spPr>
          <a:xfrm flipH="1">
            <a:off x="7443433" y="1991242"/>
            <a:ext cx="903000" cy="6531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 Predicted Symptoms</a:t>
            </a:r>
            <a:endParaRPr/>
          </a:p>
        </p:txBody>
      </p:sp>
      <p:sp>
        <p:nvSpPr>
          <p:cNvPr id="241" name="Google Shape;241;p30"/>
          <p:cNvSpPr/>
          <p:nvPr/>
        </p:nvSpPr>
        <p:spPr>
          <a:xfrm>
            <a:off x="785450" y="2174875"/>
            <a:ext cx="2933700" cy="1371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Average"/>
                <a:ea typeface="Average"/>
                <a:cs typeface="Average"/>
                <a:sym typeface="Average"/>
              </a:rPr>
              <a:t>PREDICTOR</a:t>
            </a:r>
            <a:endParaRPr sz="3000">
              <a:latin typeface="Average"/>
              <a:ea typeface="Average"/>
              <a:cs typeface="Average"/>
              <a:sym typeface="Average"/>
            </a:endParaRPr>
          </a:p>
        </p:txBody>
      </p:sp>
      <p:cxnSp>
        <p:nvCxnSpPr>
          <p:cNvPr id="242" name="Google Shape;242;p30"/>
          <p:cNvCxnSpPr/>
          <p:nvPr/>
        </p:nvCxnSpPr>
        <p:spPr>
          <a:xfrm>
            <a:off x="4078050" y="2856175"/>
            <a:ext cx="1192800" cy="9000"/>
          </a:xfrm>
          <a:prstGeom prst="straightConnector1">
            <a:avLst/>
          </a:prstGeom>
          <a:noFill/>
          <a:ln cap="flat" cmpd="sng" w="76200">
            <a:solidFill>
              <a:srgbClr val="FFFFFF"/>
            </a:solidFill>
            <a:prstDash val="solid"/>
            <a:round/>
            <a:headEnd len="med" w="med" type="none"/>
            <a:tailEnd len="med" w="med" type="triangle"/>
          </a:ln>
        </p:spPr>
      </p:cxnSp>
      <p:sp>
        <p:nvSpPr>
          <p:cNvPr id="243" name="Google Shape;243;p30"/>
          <p:cNvSpPr/>
          <p:nvPr/>
        </p:nvSpPr>
        <p:spPr>
          <a:xfrm>
            <a:off x="5629750" y="1152475"/>
            <a:ext cx="2933700" cy="3785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latin typeface="Average"/>
                <a:ea typeface="Average"/>
                <a:cs typeface="Average"/>
                <a:sym typeface="Average"/>
              </a:rPr>
              <a:t>Tremor</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Rigidity</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Bradykinesia</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Postural instability</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Falls</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Freezing Autonomic</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Hypophonia</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Hypomimia</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Orthostatic Hypotension</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RBD</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LID </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On/Off</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Suddenoffs</a:t>
            </a:r>
            <a:endParaRPr b="1" sz="1700">
              <a:latin typeface="Average"/>
              <a:ea typeface="Average"/>
              <a:cs typeface="Average"/>
              <a:sym typeface="Average"/>
            </a:endParaRPr>
          </a:p>
          <a:p>
            <a:pPr indent="0" lvl="0" marL="0" rtl="0" algn="l">
              <a:spcBef>
                <a:spcPts val="0"/>
              </a:spcBef>
              <a:spcAft>
                <a:spcPts val="0"/>
              </a:spcAft>
              <a:buNone/>
            </a:pPr>
            <a:r>
              <a:rPr b="1" lang="en" sz="1700">
                <a:latin typeface="Average"/>
                <a:ea typeface="Average"/>
                <a:cs typeface="Average"/>
                <a:sym typeface="Average"/>
              </a:rPr>
              <a:t>Dementia</a:t>
            </a:r>
            <a:endParaRPr b="1" sz="1700">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31"/>
          <p:cNvPicPr preferRelativeResize="0"/>
          <p:nvPr/>
        </p:nvPicPr>
        <p:blipFill>
          <a:blip r:embed="rId3">
            <a:alphaModFix/>
          </a:blip>
          <a:stretch>
            <a:fillRect/>
          </a:stretch>
        </p:blipFill>
        <p:spPr>
          <a:xfrm>
            <a:off x="561063" y="1114250"/>
            <a:ext cx="8021887" cy="3937525"/>
          </a:xfrm>
          <a:prstGeom prst="rect">
            <a:avLst/>
          </a:prstGeom>
          <a:noFill/>
          <a:ln>
            <a:noFill/>
          </a:ln>
        </p:spPr>
      </p:pic>
      <p:sp>
        <p:nvSpPr>
          <p:cNvPr id="249" name="Google Shape;249;p31"/>
          <p:cNvSpPr txBox="1"/>
          <p:nvPr>
            <p:ph type="title"/>
          </p:nvPr>
        </p:nvSpPr>
        <p:spPr>
          <a:xfrm>
            <a:off x="311700" y="480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 </a:t>
            </a:r>
            <a:r>
              <a:rPr lang="en">
                <a:solidFill>
                  <a:srgbClr val="FFFFFF"/>
                </a:solidFill>
              </a:rPr>
              <a:t>Example of generated rule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rPr>
              <a:t>T. P. Exarchos, A. T. Tzallas, D. Baga, D. Chaloglou, D. I. Fotiadis, S. Tsouli, M. Diakou, S. Konitsiotis. “Using partial decision trees to predict Parkinson’s symptoms: A new approach for diagnosis and therapy in patients suffering from Parkinson’s disease,” </a:t>
            </a:r>
            <a:r>
              <a:rPr i="1" lang="en" sz="1200">
                <a:solidFill>
                  <a:srgbClr val="FFFFFF"/>
                </a:solidFill>
              </a:rPr>
              <a:t>Computers in Biology and Medicine</a:t>
            </a:r>
            <a:r>
              <a:rPr lang="en" sz="1200">
                <a:solidFill>
                  <a:srgbClr val="FFFFFF"/>
                </a:solidFill>
              </a:rPr>
              <a:t>, vol. 42, no. 2, Nov., pp. 195-204, 2011. </a:t>
            </a:r>
            <a:endParaRPr sz="1200">
              <a:solidFill>
                <a:srgbClr val="FFFFFF"/>
              </a:solidFill>
            </a:endParaRPr>
          </a:p>
          <a:p>
            <a:pPr indent="0" lvl="0" marL="0" rtl="0" algn="l">
              <a:spcBef>
                <a:spcPts val="1600"/>
              </a:spcBef>
              <a:spcAft>
                <a:spcPts val="0"/>
              </a:spcAft>
              <a:buNone/>
            </a:pPr>
            <a:r>
              <a:rPr lang="en" sz="1200">
                <a:solidFill>
                  <a:srgbClr val="FFFFFF"/>
                </a:solidFill>
              </a:rPr>
              <a:t>E. Frank. “Pruning decision trees and lists,” 2000.</a:t>
            </a:r>
            <a:endParaRPr sz="1200">
              <a:solidFill>
                <a:srgbClr val="FFFFFF"/>
              </a:solidFill>
            </a:endParaRPr>
          </a:p>
          <a:p>
            <a:pPr indent="0" lvl="0" marL="0" rtl="0" algn="l">
              <a:spcBef>
                <a:spcPts val="1600"/>
              </a:spcBef>
              <a:spcAft>
                <a:spcPts val="0"/>
              </a:spcAft>
              <a:buNone/>
            </a:pPr>
            <a:r>
              <a:rPr lang="en" sz="1200">
                <a:solidFill>
                  <a:srgbClr val="FFFFFF"/>
                </a:solidFill>
              </a:rPr>
              <a:t>E. Frank, I. H. Witten. “Generating accurate rule sets without global optimization,” </a:t>
            </a:r>
            <a:r>
              <a:rPr i="1" lang="en" sz="1200">
                <a:solidFill>
                  <a:srgbClr val="FFFFFF"/>
                </a:solidFill>
              </a:rPr>
              <a:t>ICML, </a:t>
            </a:r>
            <a:r>
              <a:rPr lang="en" sz="1200">
                <a:solidFill>
                  <a:srgbClr val="FFFFFF"/>
                </a:solidFill>
              </a:rPr>
              <a:t>1998.</a:t>
            </a:r>
            <a:endParaRPr sz="1200">
              <a:solidFill>
                <a:srgbClr val="FFFFFF"/>
              </a:solidFill>
            </a:endParaRPr>
          </a:p>
          <a:p>
            <a:pPr indent="0" lvl="0" marL="0" rtl="0" algn="l">
              <a:spcBef>
                <a:spcPts val="1600"/>
              </a:spcBef>
              <a:spcAft>
                <a:spcPts val="1600"/>
              </a:spcAft>
              <a:buNone/>
            </a:pPr>
            <a:r>
              <a:rPr lang="en" sz="1200">
                <a:solidFill>
                  <a:srgbClr val="FFFFFF"/>
                </a:solidFill>
              </a:rPr>
              <a:t>J. R. Quinlan. “C4.5: Programs for machine learning,” </a:t>
            </a:r>
            <a:r>
              <a:rPr i="1" lang="en" sz="1200">
                <a:solidFill>
                  <a:srgbClr val="FFFFFF"/>
                </a:solidFill>
              </a:rPr>
              <a:t>Morgan Kaufmann Publishers, </a:t>
            </a:r>
            <a:r>
              <a:rPr lang="en" sz="1200">
                <a:solidFill>
                  <a:srgbClr val="FFFFFF"/>
                </a:solidFill>
              </a:rPr>
              <a:t>1993.</a:t>
            </a:r>
            <a:endParaRPr sz="12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Google Shape;254;p32"/>
          <p:cNvPicPr preferRelativeResize="0"/>
          <p:nvPr/>
        </p:nvPicPr>
        <p:blipFill>
          <a:blip r:embed="rId3">
            <a:alphaModFix/>
          </a:blip>
          <a:stretch>
            <a:fillRect/>
          </a:stretch>
        </p:blipFill>
        <p:spPr>
          <a:xfrm>
            <a:off x="76750" y="1129250"/>
            <a:ext cx="8839200" cy="772160"/>
          </a:xfrm>
          <a:prstGeom prst="rect">
            <a:avLst/>
          </a:prstGeom>
          <a:noFill/>
          <a:ln>
            <a:noFill/>
          </a:ln>
        </p:spPr>
      </p:pic>
      <p:pic>
        <p:nvPicPr>
          <p:cNvPr id="255" name="Google Shape;255;p32"/>
          <p:cNvPicPr preferRelativeResize="0"/>
          <p:nvPr/>
        </p:nvPicPr>
        <p:blipFill>
          <a:blip r:embed="rId4">
            <a:alphaModFix/>
          </a:blip>
          <a:stretch>
            <a:fillRect/>
          </a:stretch>
        </p:blipFill>
        <p:spPr>
          <a:xfrm>
            <a:off x="76750" y="2277135"/>
            <a:ext cx="8839204" cy="930442"/>
          </a:xfrm>
          <a:prstGeom prst="rect">
            <a:avLst/>
          </a:prstGeom>
          <a:noFill/>
          <a:ln>
            <a:noFill/>
          </a:ln>
        </p:spPr>
      </p:pic>
      <p:pic>
        <p:nvPicPr>
          <p:cNvPr id="256" name="Google Shape;256;p32"/>
          <p:cNvPicPr preferRelativeResize="0"/>
          <p:nvPr/>
        </p:nvPicPr>
        <p:blipFill>
          <a:blip r:embed="rId5">
            <a:alphaModFix/>
          </a:blip>
          <a:stretch>
            <a:fillRect/>
          </a:stretch>
        </p:blipFill>
        <p:spPr>
          <a:xfrm>
            <a:off x="76750" y="3583303"/>
            <a:ext cx="8839198" cy="1133769"/>
          </a:xfrm>
          <a:prstGeom prst="rect">
            <a:avLst/>
          </a:prstGeom>
          <a:noFill/>
          <a:ln>
            <a:noFill/>
          </a:ln>
        </p:spPr>
      </p:pic>
      <p:sp>
        <p:nvSpPr>
          <p:cNvPr id="257" name="Google Shape;257;p32"/>
          <p:cNvSpPr txBox="1"/>
          <p:nvPr>
            <p:ph type="title"/>
          </p:nvPr>
        </p:nvSpPr>
        <p:spPr>
          <a:xfrm>
            <a:off x="311700" y="480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 </a:t>
            </a:r>
            <a:r>
              <a:rPr lang="en">
                <a:solidFill>
                  <a:srgbClr val="FFFFFF"/>
                </a:solidFill>
              </a:rPr>
              <a:t>Example of generated rule 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Google Shape;262;p33"/>
          <p:cNvPicPr preferRelativeResize="0"/>
          <p:nvPr/>
        </p:nvPicPr>
        <p:blipFill>
          <a:blip r:embed="rId3">
            <a:alphaModFix/>
          </a:blip>
          <a:stretch>
            <a:fillRect/>
          </a:stretch>
        </p:blipFill>
        <p:spPr>
          <a:xfrm>
            <a:off x="152400" y="1641175"/>
            <a:ext cx="8839195" cy="3067294"/>
          </a:xfrm>
          <a:prstGeom prst="rect">
            <a:avLst/>
          </a:prstGeom>
          <a:noFill/>
          <a:ln>
            <a:noFill/>
          </a:ln>
        </p:spPr>
      </p:pic>
      <p:sp>
        <p:nvSpPr>
          <p:cNvPr id="263" name="Google Shape;263;p33"/>
          <p:cNvSpPr txBox="1"/>
          <p:nvPr>
            <p:ph type="title"/>
          </p:nvPr>
        </p:nvSpPr>
        <p:spPr>
          <a:xfrm>
            <a:off x="311700" y="480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 </a:t>
            </a:r>
            <a:r>
              <a:rPr lang="en">
                <a:solidFill>
                  <a:srgbClr val="FFFFFF"/>
                </a:solidFill>
              </a:rPr>
              <a:t>Accuracy of rules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 </a:t>
            </a:r>
            <a:r>
              <a:rPr lang="en">
                <a:solidFill>
                  <a:srgbClr val="FFFFFF"/>
                </a:solidFill>
              </a:rPr>
              <a:t>Why this method makes difference </a:t>
            </a:r>
            <a:endParaRPr/>
          </a:p>
        </p:txBody>
      </p:sp>
      <p:sp>
        <p:nvSpPr>
          <p:cNvPr id="269" name="Google Shape;269;p34"/>
          <p:cNvSpPr txBox="1"/>
          <p:nvPr>
            <p:ph idx="1" type="body"/>
          </p:nvPr>
        </p:nvSpPr>
        <p:spPr>
          <a:xfrm>
            <a:off x="311700" y="1152475"/>
            <a:ext cx="8520600" cy="3265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Oswald"/>
              <a:buAutoNum type="arabicParenBoth"/>
            </a:pPr>
            <a:r>
              <a:rPr lang="en">
                <a:solidFill>
                  <a:srgbClr val="FFFFFF"/>
                </a:solidFill>
                <a:latin typeface="Oswald"/>
                <a:ea typeface="Oswald"/>
                <a:cs typeface="Oswald"/>
                <a:sym typeface="Oswald"/>
              </a:rPr>
              <a:t>Addresses all PD symptoms and provides an integrated approach for treatment </a:t>
            </a:r>
            <a:r>
              <a:rPr lang="en">
                <a:solidFill>
                  <a:srgbClr val="FFFFFF"/>
                </a:solidFill>
                <a:latin typeface="Oswald"/>
                <a:ea typeface="Oswald"/>
                <a:cs typeface="Oswald"/>
                <a:sym typeface="Oswald"/>
              </a:rPr>
              <a:t>in this way. </a:t>
            </a:r>
            <a:endParaRPr>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arenBoth"/>
            </a:pPr>
            <a:r>
              <a:rPr lang="en">
                <a:solidFill>
                  <a:srgbClr val="FFFFFF"/>
                </a:solidFill>
                <a:latin typeface="Oswald"/>
                <a:ea typeface="Oswald"/>
                <a:cs typeface="Oswald"/>
                <a:sym typeface="Oswald"/>
              </a:rPr>
              <a:t>The user receives interpretation for every prediction induced, using the rule that matches the data of the new patient.</a:t>
            </a:r>
            <a:endParaRPr>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arenBoth"/>
            </a:pPr>
            <a:r>
              <a:rPr lang="en">
                <a:solidFill>
                  <a:srgbClr val="FFFFFF"/>
                </a:solidFill>
                <a:latin typeface="Oswald"/>
                <a:ea typeface="Oswald"/>
                <a:cs typeface="Oswald"/>
                <a:sym typeface="Oswald"/>
              </a:rPr>
              <a:t>Medical experts could have a subjective view for their patients clinical condition at home and be able to make more correct treatment changes. </a:t>
            </a:r>
            <a:endParaRPr>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arenBoth"/>
            </a:pPr>
            <a:r>
              <a:rPr lang="en">
                <a:solidFill>
                  <a:srgbClr val="FFFFFF"/>
                </a:solidFill>
                <a:latin typeface="Oswald"/>
                <a:ea typeface="Oswald"/>
                <a:cs typeface="Oswald"/>
                <a:sym typeface="Oswald"/>
              </a:rPr>
              <a:t>Clinical trials will be able to assess the new developed drug response and safety in a more objective way.</a:t>
            </a:r>
            <a:endParaRPr>
              <a:solidFill>
                <a:srgbClr val="FFFFFF"/>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 </a:t>
            </a:r>
            <a:r>
              <a:rPr lang="en">
                <a:solidFill>
                  <a:srgbClr val="FFFFFF"/>
                </a:solidFill>
              </a:rPr>
              <a:t>Why this method makes difference (cont) </a:t>
            </a:r>
            <a:endParaRPr/>
          </a:p>
        </p:txBody>
      </p:sp>
      <p:sp>
        <p:nvSpPr>
          <p:cNvPr id="275" name="Google Shape;27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Oswald"/>
              <a:buAutoNum type="arabicParenBoth" startAt="5"/>
            </a:pPr>
            <a:r>
              <a:rPr lang="en">
                <a:solidFill>
                  <a:srgbClr val="FFFFFF"/>
                </a:solidFill>
                <a:latin typeface="Oswald"/>
                <a:ea typeface="Oswald"/>
                <a:cs typeface="Oswald"/>
                <a:sym typeface="Oswald"/>
              </a:rPr>
              <a:t>The model can be readily interpreted by medical professionals </a:t>
            </a:r>
            <a:r>
              <a:rPr lang="en">
                <a:solidFill>
                  <a:srgbClr val="FFFFFF"/>
                </a:solidFill>
                <a:latin typeface="Oswald"/>
                <a:ea typeface="Oswald"/>
                <a:cs typeface="Oswald"/>
                <a:sym typeface="Oswald"/>
              </a:rPr>
              <a:t>without any specific knowledge of statistics </a:t>
            </a:r>
            <a:r>
              <a:rPr lang="en">
                <a:solidFill>
                  <a:srgbClr val="FFFFFF"/>
                </a:solidFill>
                <a:latin typeface="Oswald"/>
                <a:ea typeface="Oswald"/>
                <a:cs typeface="Oswald"/>
                <a:sym typeface="Oswald"/>
              </a:rPr>
              <a:t>because a simple representation was used in different areas of medical decision. </a:t>
            </a:r>
            <a:endParaRPr>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arenBoth" startAt="5"/>
            </a:pPr>
            <a:r>
              <a:rPr lang="en">
                <a:solidFill>
                  <a:srgbClr val="FFFFFF"/>
                </a:solidFill>
                <a:latin typeface="Oswald"/>
                <a:ea typeface="Oswald"/>
                <a:cs typeface="Oswald"/>
                <a:sym typeface="Oswald"/>
              </a:rPr>
              <a:t>The same model can be used to predict the severity of the occurring symptoms by the age. </a:t>
            </a:r>
            <a:endParaRPr>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arenBoth" startAt="5"/>
            </a:pPr>
            <a:r>
              <a:rPr lang="en">
                <a:solidFill>
                  <a:srgbClr val="FFFFFF"/>
                </a:solidFill>
                <a:latin typeface="Oswald"/>
                <a:ea typeface="Oswald"/>
                <a:cs typeface="Oswald"/>
                <a:sym typeface="Oswald"/>
              </a:rPr>
              <a:t>It predicts the future symptoms in patients, without their presence in the hospital and without requiring time consuming physical examinations and processes, so more data will be provided.</a:t>
            </a:r>
            <a:endParaRPr>
              <a:solidFill>
                <a:srgbClr val="FFFFFF"/>
              </a:solidFill>
              <a:latin typeface="Oswald"/>
              <a:ea typeface="Oswald"/>
              <a:cs typeface="Oswald"/>
              <a:sym typeface="Oswald"/>
            </a:endParaRPr>
          </a:p>
          <a:p>
            <a:pPr indent="-342900" lvl="0" marL="457200" rtl="0" algn="l">
              <a:spcBef>
                <a:spcPts val="0"/>
              </a:spcBef>
              <a:spcAft>
                <a:spcPts val="0"/>
              </a:spcAft>
              <a:buClr>
                <a:srgbClr val="FFFFFF"/>
              </a:buClr>
              <a:buSzPts val="1800"/>
              <a:buFont typeface="Oswald"/>
              <a:buAutoNum type="arabicParenBoth" startAt="5"/>
            </a:pPr>
            <a:r>
              <a:rPr lang="en">
                <a:solidFill>
                  <a:srgbClr val="FFFFFF"/>
                </a:solidFill>
                <a:latin typeface="Oswald"/>
                <a:ea typeface="Oswald"/>
                <a:cs typeface="Oswald"/>
                <a:sym typeface="Oswald"/>
              </a:rPr>
              <a:t>The prediction of the symptoms, using only easily obtained features is a difficult task. The paper reports promising results, by using data from additional patient records in the future. </a:t>
            </a:r>
            <a:endParaRPr>
              <a:solidFill>
                <a:srgbClr val="FFFFFF"/>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a:t>
            </a:r>
            <a:endParaRPr/>
          </a:p>
        </p:txBody>
      </p:sp>
      <p:sp>
        <p:nvSpPr>
          <p:cNvPr id="281" name="Google Shape;281;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Easily interpreted by medical professionals</a:t>
            </a:r>
            <a:endParaRPr/>
          </a:p>
          <a:p>
            <a:pPr indent="0" lvl="0" marL="0" rtl="0" algn="l">
              <a:spcBef>
                <a:spcPts val="1600"/>
              </a:spcBef>
              <a:spcAft>
                <a:spcPts val="0"/>
              </a:spcAft>
              <a:buNone/>
            </a:pPr>
            <a:r>
              <a:rPr lang="en"/>
              <a:t>Could provide decision support for clinicians </a:t>
            </a:r>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7"/>
          <p:cNvSpPr txBox="1"/>
          <p:nvPr>
            <p:ph type="title"/>
          </p:nvPr>
        </p:nvSpPr>
        <p:spPr>
          <a:xfrm>
            <a:off x="311700" y="681150"/>
            <a:ext cx="8520600" cy="189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0000"/>
              <a:t>Thank you!</a:t>
            </a:r>
            <a:endParaRPr sz="10000"/>
          </a:p>
        </p:txBody>
      </p:sp>
      <p:sp>
        <p:nvSpPr>
          <p:cNvPr id="287" name="Google Shape;287;p37"/>
          <p:cNvSpPr txBox="1"/>
          <p:nvPr>
            <p:ph idx="1" type="body"/>
          </p:nvPr>
        </p:nvSpPr>
        <p:spPr>
          <a:xfrm>
            <a:off x="311700" y="2571750"/>
            <a:ext cx="8520600" cy="2007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0">
                <a:solidFill>
                  <a:schemeClr val="dk1"/>
                </a:solidFill>
                <a:latin typeface="Oswald"/>
                <a:ea typeface="Oswald"/>
                <a:cs typeface="Oswald"/>
                <a:sym typeface="Oswald"/>
              </a:rPr>
              <a:t>Questions?</a:t>
            </a:r>
            <a:endParaRPr sz="10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 Description of Application</a:t>
            </a:r>
            <a:endParaRPr/>
          </a:p>
        </p:txBody>
      </p:sp>
      <p:sp>
        <p:nvSpPr>
          <p:cNvPr id="293" name="Google Shape;293;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article proposes a new method using partial decision trees and association rules to predict Parkinson’s Disease (PD) symptoms using features relating to medical history, physical examinations, and medications. The partial decision trees and corresponding rules were applied to a dataset of 230 PD patients from the University Hospital of </a:t>
            </a:r>
            <a:r>
              <a:rPr lang="en"/>
              <a:t>Ioannina</a:t>
            </a:r>
            <a:r>
              <a:rPr lang="en"/>
              <a:t>. The proposed method for PD symptom prediction was designed to use in the PERFORM system which uses individual wearable monitors to capture motor information, which can then be used to predict new PD symptoms for each patient.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Parkinson’s Disease</a:t>
            </a:r>
            <a:endParaRPr/>
          </a:p>
          <a:p>
            <a:pPr indent="0" lvl="0" marL="0" rtl="0" algn="l">
              <a:spcBef>
                <a:spcPts val="1600"/>
              </a:spcBef>
              <a:spcAft>
                <a:spcPts val="0"/>
              </a:spcAft>
              <a:buNone/>
            </a:pPr>
            <a:r>
              <a:rPr lang="en"/>
              <a:t>Decision Support Systems </a:t>
            </a:r>
            <a:endParaRPr/>
          </a:p>
          <a:p>
            <a:pPr indent="0" lvl="0" marL="0" rtl="0" algn="l">
              <a:spcBef>
                <a:spcPts val="1600"/>
              </a:spcBef>
              <a:spcAft>
                <a:spcPts val="0"/>
              </a:spcAft>
              <a:buNone/>
            </a:pPr>
            <a:r>
              <a:rPr lang="en"/>
              <a:t>PERFORM system and how the predictive model could be used with this system</a:t>
            </a:r>
            <a:endParaRPr/>
          </a:p>
          <a:p>
            <a:pPr indent="0" lvl="0" marL="0" rtl="0" algn="l">
              <a:spcBef>
                <a:spcPts val="1600"/>
              </a:spcBef>
              <a:spcAft>
                <a:spcPts val="1600"/>
              </a:spcAft>
              <a:buNone/>
            </a:pPr>
            <a:r>
              <a:t/>
            </a:r>
            <a:endParaRPr/>
          </a:p>
        </p:txBody>
      </p:sp>
      <p:sp>
        <p:nvSpPr>
          <p:cNvPr id="72" name="Google Shape;72;p15"/>
          <p:cNvSpPr txBox="1"/>
          <p:nvPr>
            <p:ph type="title"/>
          </p:nvPr>
        </p:nvSpPr>
        <p:spPr>
          <a:xfrm>
            <a:off x="0" y="0"/>
            <a:ext cx="457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Motivation/Problem Statement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851075" y="152400"/>
            <a:ext cx="5441838"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351163" y="663500"/>
            <a:ext cx="6441674" cy="4303650"/>
          </a:xfrm>
          <a:prstGeom prst="rect">
            <a:avLst/>
          </a:prstGeom>
          <a:noFill/>
          <a:ln>
            <a:noFill/>
          </a:ln>
        </p:spPr>
      </p:pic>
      <p:sp>
        <p:nvSpPr>
          <p:cNvPr id="88" name="Google Shape;88;p18"/>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PERFORM System</a:t>
            </a:r>
            <a:endParaRPr/>
          </a:p>
        </p:txBody>
      </p:sp>
      <p:sp>
        <p:nvSpPr>
          <p:cNvPr id="89" name="Google Shape;89;p18"/>
          <p:cNvSpPr txBox="1"/>
          <p:nvPr/>
        </p:nvSpPr>
        <p:spPr>
          <a:xfrm>
            <a:off x="7890900" y="1641150"/>
            <a:ext cx="1253100" cy="107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3"/>
                </a:solidFill>
              </a:rPr>
              <a:t>Develop prediction model</a:t>
            </a:r>
            <a:endParaRPr sz="1800">
              <a:solidFill>
                <a:schemeClr val="accent3"/>
              </a:solidFill>
            </a:endParaRPr>
          </a:p>
        </p:txBody>
      </p:sp>
      <p:cxnSp>
        <p:nvCxnSpPr>
          <p:cNvPr id="90" name="Google Shape;90;p18"/>
          <p:cNvCxnSpPr/>
          <p:nvPr/>
        </p:nvCxnSpPr>
        <p:spPr>
          <a:xfrm flipH="1">
            <a:off x="7573375" y="2365950"/>
            <a:ext cx="391800" cy="352800"/>
          </a:xfrm>
          <a:prstGeom prst="straightConnector1">
            <a:avLst/>
          </a:prstGeom>
          <a:noFill/>
          <a:ln cap="flat" cmpd="sng" w="19050">
            <a:solidFill>
              <a:schemeClr val="dk2"/>
            </a:solidFill>
            <a:prstDash val="solid"/>
            <a:round/>
            <a:headEnd len="med" w="med" type="none"/>
            <a:tailEnd len="med" w="med" type="triangle"/>
          </a:ln>
        </p:spPr>
      </p:cxnSp>
      <p:sp>
        <p:nvSpPr>
          <p:cNvPr id="91" name="Google Shape;91;p18"/>
          <p:cNvSpPr txBox="1"/>
          <p:nvPr/>
        </p:nvSpPr>
        <p:spPr>
          <a:xfrm>
            <a:off x="156850" y="2385525"/>
            <a:ext cx="1320600" cy="74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3"/>
                </a:solidFill>
              </a:rPr>
              <a:t>Extraction of rules</a:t>
            </a:r>
            <a:endParaRPr sz="1800">
              <a:solidFill>
                <a:schemeClr val="accent3"/>
              </a:solidFill>
            </a:endParaRPr>
          </a:p>
        </p:txBody>
      </p:sp>
      <p:cxnSp>
        <p:nvCxnSpPr>
          <p:cNvPr id="92" name="Google Shape;92;p18"/>
          <p:cNvCxnSpPr/>
          <p:nvPr/>
        </p:nvCxnSpPr>
        <p:spPr>
          <a:xfrm>
            <a:off x="1165950" y="2875400"/>
            <a:ext cx="1420500" cy="2154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a:t>
            </a:r>
            <a:endParaRPr/>
          </a:p>
        </p:txBody>
      </p:sp>
      <p:sp>
        <p:nvSpPr>
          <p:cNvPr id="98" name="Google Shape;98;p19"/>
          <p:cNvSpPr/>
          <p:nvPr/>
        </p:nvSpPr>
        <p:spPr>
          <a:xfrm>
            <a:off x="311700" y="1258875"/>
            <a:ext cx="2353200" cy="137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Data collection</a:t>
            </a:r>
            <a:endParaRPr b="1" sz="2000">
              <a:latin typeface="Average"/>
              <a:ea typeface="Average"/>
              <a:cs typeface="Average"/>
              <a:sym typeface="Average"/>
            </a:endParaRPr>
          </a:p>
          <a:p>
            <a:pPr indent="0" lvl="0" marL="0" rtl="0" algn="ctr">
              <a:spcBef>
                <a:spcPts val="0"/>
              </a:spcBef>
              <a:spcAft>
                <a:spcPts val="0"/>
              </a:spcAft>
              <a:buNone/>
            </a:pPr>
            <a:r>
              <a:rPr lang="en" sz="1600">
                <a:latin typeface="Average"/>
                <a:ea typeface="Average"/>
                <a:cs typeface="Average"/>
                <a:sym typeface="Average"/>
              </a:rPr>
              <a:t>230 Parkinson’s Disease patients from University Hospital of Ioannina </a:t>
            </a:r>
            <a:endParaRPr sz="1600">
              <a:latin typeface="Average"/>
              <a:ea typeface="Average"/>
              <a:cs typeface="Average"/>
              <a:sym typeface="Average"/>
            </a:endParaRPr>
          </a:p>
        </p:txBody>
      </p:sp>
      <p:sp>
        <p:nvSpPr>
          <p:cNvPr id="99" name="Google Shape;99;p19"/>
          <p:cNvSpPr/>
          <p:nvPr/>
        </p:nvSpPr>
        <p:spPr>
          <a:xfrm>
            <a:off x="2538800" y="2932938"/>
            <a:ext cx="3657600" cy="914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Average"/>
                <a:ea typeface="Average"/>
                <a:cs typeface="Average"/>
                <a:sym typeface="Average"/>
              </a:rPr>
              <a:t>Data preprocessing</a:t>
            </a:r>
            <a:endParaRPr b="1" sz="2000">
              <a:solidFill>
                <a:srgbClr val="FFFFFF"/>
              </a:solidFill>
              <a:latin typeface="Average"/>
              <a:ea typeface="Average"/>
              <a:cs typeface="Average"/>
              <a:sym typeface="Average"/>
            </a:endParaRPr>
          </a:p>
          <a:p>
            <a:pPr indent="0" lvl="0" marL="0" rtl="0" algn="ctr">
              <a:spcBef>
                <a:spcPts val="0"/>
              </a:spcBef>
              <a:spcAft>
                <a:spcPts val="0"/>
              </a:spcAft>
              <a:buNone/>
            </a:pPr>
            <a:r>
              <a:rPr lang="en" sz="1600">
                <a:solidFill>
                  <a:srgbClr val="FFFFFF"/>
                </a:solidFill>
                <a:latin typeface="Average"/>
                <a:ea typeface="Average"/>
                <a:cs typeface="Average"/>
                <a:sym typeface="Average"/>
              </a:rPr>
              <a:t>“Feature wrapper” (supervised feature selection)</a:t>
            </a:r>
            <a:endParaRPr sz="1600">
              <a:solidFill>
                <a:srgbClr val="FFFFFF"/>
              </a:solidFill>
              <a:latin typeface="Average"/>
              <a:ea typeface="Average"/>
              <a:cs typeface="Average"/>
              <a:sym typeface="Average"/>
            </a:endParaRPr>
          </a:p>
        </p:txBody>
      </p:sp>
      <p:sp>
        <p:nvSpPr>
          <p:cNvPr id="100" name="Google Shape;100;p19"/>
          <p:cNvSpPr/>
          <p:nvPr/>
        </p:nvSpPr>
        <p:spPr>
          <a:xfrm>
            <a:off x="5130450" y="4104050"/>
            <a:ext cx="3657600" cy="9144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Average"/>
                <a:ea typeface="Average"/>
                <a:cs typeface="Average"/>
                <a:sym typeface="Average"/>
              </a:rPr>
              <a:t>Data mining</a:t>
            </a:r>
            <a:endParaRPr b="1" sz="2000">
              <a:latin typeface="Average"/>
              <a:ea typeface="Average"/>
              <a:cs typeface="Average"/>
              <a:sym typeface="Average"/>
            </a:endParaRPr>
          </a:p>
          <a:p>
            <a:pPr indent="0" lvl="0" marL="0" rtl="0" algn="ctr">
              <a:spcBef>
                <a:spcPts val="0"/>
              </a:spcBef>
              <a:spcAft>
                <a:spcPts val="0"/>
              </a:spcAft>
              <a:buNone/>
            </a:pPr>
            <a:r>
              <a:rPr lang="en" sz="1600">
                <a:latin typeface="Average"/>
                <a:ea typeface="Average"/>
                <a:cs typeface="Average"/>
                <a:sym typeface="Average"/>
              </a:rPr>
              <a:t>Prediction of symptoms </a:t>
            </a:r>
            <a:endParaRPr sz="1600">
              <a:latin typeface="Average"/>
              <a:ea typeface="Average"/>
              <a:cs typeface="Average"/>
              <a:sym typeface="Average"/>
            </a:endParaRPr>
          </a:p>
          <a:p>
            <a:pPr indent="0" lvl="0" marL="0" rtl="0" algn="ctr">
              <a:spcBef>
                <a:spcPts val="0"/>
              </a:spcBef>
              <a:spcAft>
                <a:spcPts val="0"/>
              </a:spcAft>
              <a:buNone/>
            </a:pPr>
            <a:r>
              <a:rPr lang="en" sz="1600">
                <a:latin typeface="Average"/>
                <a:ea typeface="Average"/>
                <a:cs typeface="Average"/>
                <a:sym typeface="Average"/>
              </a:rPr>
              <a:t>(Partial decision trees → rules)</a:t>
            </a:r>
            <a:endParaRPr sz="1600">
              <a:latin typeface="Average"/>
              <a:ea typeface="Average"/>
              <a:cs typeface="Average"/>
              <a:sym typeface="Average"/>
            </a:endParaRPr>
          </a:p>
        </p:txBody>
      </p:sp>
      <p:sp>
        <p:nvSpPr>
          <p:cNvPr id="101" name="Google Shape;101;p19"/>
          <p:cNvSpPr/>
          <p:nvPr/>
        </p:nvSpPr>
        <p:spPr>
          <a:xfrm>
            <a:off x="3301650" y="1329675"/>
            <a:ext cx="1828800" cy="12300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Average"/>
                <a:ea typeface="Average"/>
                <a:cs typeface="Average"/>
                <a:sym typeface="Average"/>
              </a:rPr>
              <a:t>Medical History </a:t>
            </a:r>
            <a:r>
              <a:rPr lang="en" sz="1300">
                <a:latin typeface="Average"/>
                <a:ea typeface="Average"/>
                <a:cs typeface="Average"/>
                <a:sym typeface="Average"/>
              </a:rPr>
              <a:t>(e.g., gender, current age, age at diagnosis, smoker, diabetes, family with PD)</a:t>
            </a:r>
            <a:endParaRPr sz="1300">
              <a:latin typeface="Average"/>
              <a:ea typeface="Average"/>
              <a:cs typeface="Average"/>
              <a:sym typeface="Average"/>
            </a:endParaRPr>
          </a:p>
        </p:txBody>
      </p:sp>
      <p:sp>
        <p:nvSpPr>
          <p:cNvPr id="102" name="Google Shape;102;p19"/>
          <p:cNvSpPr/>
          <p:nvPr/>
        </p:nvSpPr>
        <p:spPr>
          <a:xfrm>
            <a:off x="2881275" y="1213125"/>
            <a:ext cx="204000" cy="1463100"/>
          </a:xfrm>
          <a:prstGeom prst="leftBrace">
            <a:avLst>
              <a:gd fmla="val 8333" name="adj1"/>
              <a:gd fmla="val 5000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a:off x="5240893" y="1344975"/>
            <a:ext cx="1828800" cy="1199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Average"/>
                <a:ea typeface="Average"/>
                <a:cs typeface="Average"/>
                <a:sym typeface="Average"/>
              </a:rPr>
              <a:t>Examinations</a:t>
            </a:r>
            <a:r>
              <a:rPr b="1" lang="en" sz="1300">
                <a:latin typeface="Average"/>
                <a:ea typeface="Average"/>
                <a:cs typeface="Average"/>
                <a:sym typeface="Average"/>
              </a:rPr>
              <a:t> </a:t>
            </a:r>
            <a:endParaRPr b="1" sz="1300">
              <a:latin typeface="Average"/>
              <a:ea typeface="Average"/>
              <a:cs typeface="Average"/>
              <a:sym typeface="Average"/>
            </a:endParaRPr>
          </a:p>
          <a:p>
            <a:pPr indent="0" lvl="0" marL="0" rtl="0" algn="l">
              <a:spcBef>
                <a:spcPts val="0"/>
              </a:spcBef>
              <a:spcAft>
                <a:spcPts val="0"/>
              </a:spcAft>
              <a:buNone/>
            </a:pPr>
            <a:r>
              <a:rPr lang="en" sz="1300">
                <a:latin typeface="Average"/>
                <a:ea typeface="Average"/>
                <a:cs typeface="Average"/>
                <a:sym typeface="Average"/>
              </a:rPr>
              <a:t>(e.g., tremor, tremor severity, postural instability, falls, freezing, dementia)</a:t>
            </a:r>
            <a:endParaRPr sz="1300">
              <a:latin typeface="Average"/>
              <a:ea typeface="Average"/>
              <a:cs typeface="Average"/>
              <a:sym typeface="Average"/>
            </a:endParaRPr>
          </a:p>
        </p:txBody>
      </p:sp>
      <p:sp>
        <p:nvSpPr>
          <p:cNvPr id="104" name="Google Shape;104;p19"/>
          <p:cNvSpPr/>
          <p:nvPr/>
        </p:nvSpPr>
        <p:spPr>
          <a:xfrm>
            <a:off x="7180161" y="1344970"/>
            <a:ext cx="1828800" cy="11994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Average"/>
                <a:ea typeface="Average"/>
                <a:cs typeface="Average"/>
                <a:sym typeface="Average"/>
              </a:rPr>
              <a:t>Medication</a:t>
            </a:r>
            <a:r>
              <a:rPr b="1" lang="en" sz="1300">
                <a:latin typeface="Average"/>
                <a:ea typeface="Average"/>
                <a:cs typeface="Average"/>
                <a:sym typeface="Average"/>
              </a:rPr>
              <a:t> </a:t>
            </a:r>
            <a:endParaRPr b="1" sz="1300">
              <a:latin typeface="Average"/>
              <a:ea typeface="Average"/>
              <a:cs typeface="Average"/>
              <a:sym typeface="Average"/>
            </a:endParaRPr>
          </a:p>
          <a:p>
            <a:pPr indent="0" lvl="0" marL="0" rtl="0" algn="l">
              <a:spcBef>
                <a:spcPts val="0"/>
              </a:spcBef>
              <a:spcAft>
                <a:spcPts val="0"/>
              </a:spcAft>
              <a:buNone/>
            </a:pPr>
            <a:r>
              <a:rPr lang="en" sz="1300">
                <a:latin typeface="Average"/>
                <a:ea typeface="Average"/>
                <a:cs typeface="Average"/>
                <a:sym typeface="Average"/>
              </a:rPr>
              <a:t>(i.e., 5 medications and the number of years since they were first prescribed)</a:t>
            </a:r>
            <a:endParaRPr sz="1300">
              <a:latin typeface="Average"/>
              <a:ea typeface="Average"/>
              <a:cs typeface="Average"/>
              <a:sym typeface="Average"/>
            </a:endParaRPr>
          </a:p>
        </p:txBody>
      </p:sp>
      <p:sp>
        <p:nvSpPr>
          <p:cNvPr id="105" name="Google Shape;105;p19"/>
          <p:cNvSpPr/>
          <p:nvPr/>
        </p:nvSpPr>
        <p:spPr>
          <a:xfrm flipH="1" rot="10800000">
            <a:off x="1314450" y="2781650"/>
            <a:ext cx="997200" cy="849900"/>
          </a:xfrm>
          <a:prstGeom prst="bentArrow">
            <a:avLst>
              <a:gd fmla="val 11364" name="adj1"/>
              <a:gd fmla="val 17162" name="adj2"/>
              <a:gd fmla="val 18188" name="adj3"/>
              <a:gd fmla="val 52269" name="adj4"/>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p:nvPr/>
        </p:nvSpPr>
        <p:spPr>
          <a:xfrm flipH="1" rot="10800000">
            <a:off x="3869000" y="3999150"/>
            <a:ext cx="997200" cy="849900"/>
          </a:xfrm>
          <a:prstGeom prst="bentArrow">
            <a:avLst>
              <a:gd fmla="val 11364" name="adj1"/>
              <a:gd fmla="val 17162" name="adj2"/>
              <a:gd fmla="val 18188" name="adj3"/>
              <a:gd fmla="val 52269" name="adj4"/>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Wrapper for Feature Selection</a:t>
            </a:r>
            <a:endParaRPr/>
          </a:p>
        </p:txBody>
      </p:sp>
      <p:sp>
        <p:nvSpPr>
          <p:cNvPr id="112" name="Google Shape;112;p20"/>
          <p:cNvSpPr txBox="1"/>
          <p:nvPr>
            <p:ph idx="1" type="body"/>
          </p:nvPr>
        </p:nvSpPr>
        <p:spPr>
          <a:xfrm>
            <a:off x="65788" y="4047800"/>
            <a:ext cx="5472900" cy="684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Black box (target learning algorithm)</a:t>
            </a:r>
            <a:endParaRPr/>
          </a:p>
        </p:txBody>
      </p:sp>
      <p:pic>
        <p:nvPicPr>
          <p:cNvPr id="113" name="Google Shape;113;p20"/>
          <p:cNvPicPr preferRelativeResize="0"/>
          <p:nvPr/>
        </p:nvPicPr>
        <p:blipFill rotWithShape="1">
          <a:blip r:embed="rId3">
            <a:alphaModFix/>
          </a:blip>
          <a:srcRect b="0" l="2411" r="4469" t="0"/>
          <a:stretch/>
        </p:blipFill>
        <p:spPr>
          <a:xfrm>
            <a:off x="460988" y="1678850"/>
            <a:ext cx="4682524" cy="2019325"/>
          </a:xfrm>
          <a:prstGeom prst="rect">
            <a:avLst/>
          </a:prstGeom>
          <a:noFill/>
          <a:ln>
            <a:noFill/>
          </a:ln>
        </p:spPr>
      </p:pic>
      <p:sp>
        <p:nvSpPr>
          <p:cNvPr id="114" name="Google Shape;114;p20"/>
          <p:cNvSpPr/>
          <p:nvPr/>
        </p:nvSpPr>
        <p:spPr>
          <a:xfrm>
            <a:off x="6586500" y="1678875"/>
            <a:ext cx="2353200" cy="2019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Average"/>
                <a:ea typeface="Average"/>
                <a:cs typeface="Average"/>
                <a:sym typeface="Average"/>
              </a:rPr>
              <a:t>This </a:t>
            </a:r>
            <a:r>
              <a:rPr b="1" lang="en" sz="2000">
                <a:solidFill>
                  <a:srgbClr val="FFFFFF"/>
                </a:solidFill>
                <a:latin typeface="Average"/>
                <a:ea typeface="Average"/>
                <a:cs typeface="Average"/>
                <a:sym typeface="Average"/>
              </a:rPr>
              <a:t>use case</a:t>
            </a:r>
            <a:endParaRPr b="1" sz="2000">
              <a:solidFill>
                <a:srgbClr val="FFFFFF"/>
              </a:solidFill>
              <a:latin typeface="Average"/>
              <a:ea typeface="Average"/>
              <a:cs typeface="Average"/>
              <a:sym typeface="Average"/>
            </a:endParaRPr>
          </a:p>
          <a:p>
            <a:pPr indent="0" lvl="0" marL="0" rtl="0" algn="ctr">
              <a:spcBef>
                <a:spcPts val="0"/>
              </a:spcBef>
              <a:spcAft>
                <a:spcPts val="0"/>
              </a:spcAft>
              <a:buNone/>
            </a:pPr>
            <a:r>
              <a:rPr lang="en" sz="1600">
                <a:solidFill>
                  <a:srgbClr val="FFFFFF"/>
                </a:solidFill>
                <a:latin typeface="Average"/>
                <a:ea typeface="Average"/>
                <a:cs typeface="Average"/>
                <a:sym typeface="Average"/>
              </a:rPr>
              <a:t>Used wrapper on each symptom input to determine “worth” (i.e., accuracy estimates)</a:t>
            </a:r>
            <a:endParaRPr sz="1600">
              <a:solidFill>
                <a:srgbClr val="FFFFFF"/>
              </a:solidFill>
              <a:latin typeface="Average"/>
              <a:ea typeface="Average"/>
              <a:cs typeface="Average"/>
              <a:sym typeface="Average"/>
            </a:endParaRPr>
          </a:p>
        </p:txBody>
      </p:sp>
      <p:cxnSp>
        <p:nvCxnSpPr>
          <p:cNvPr id="115" name="Google Shape;115;p20"/>
          <p:cNvCxnSpPr/>
          <p:nvPr/>
        </p:nvCxnSpPr>
        <p:spPr>
          <a:xfrm rot="10800000">
            <a:off x="2608075" y="3320000"/>
            <a:ext cx="97200" cy="727800"/>
          </a:xfrm>
          <a:prstGeom prst="straightConnector1">
            <a:avLst/>
          </a:prstGeom>
          <a:noFill/>
          <a:ln cap="flat" cmpd="sng" w="38100">
            <a:solidFill>
              <a:schemeClr val="accent3"/>
            </a:solidFill>
            <a:prstDash val="solid"/>
            <a:round/>
            <a:headEnd len="med" w="med" type="none"/>
            <a:tailEnd len="med" w="med" type="triangle"/>
          </a:ln>
        </p:spPr>
      </p:cxnSp>
      <p:cxnSp>
        <p:nvCxnSpPr>
          <p:cNvPr id="116" name="Google Shape;116;p20"/>
          <p:cNvCxnSpPr/>
          <p:nvPr/>
        </p:nvCxnSpPr>
        <p:spPr>
          <a:xfrm>
            <a:off x="5295912" y="2688525"/>
            <a:ext cx="1138200" cy="0"/>
          </a:xfrm>
          <a:prstGeom prst="straightConnector1">
            <a:avLst/>
          </a:prstGeom>
          <a:noFill/>
          <a:ln cap="flat" cmpd="sng" w="76200">
            <a:solidFill>
              <a:srgbClr val="FFFFFF"/>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Partial Decision Trees</a:t>
            </a:r>
            <a:endParaRPr/>
          </a:p>
        </p:txBody>
      </p:sp>
      <p:sp>
        <p:nvSpPr>
          <p:cNvPr id="122" name="Google Shape;122;p21"/>
          <p:cNvSpPr txBox="1"/>
          <p:nvPr>
            <p:ph idx="1" type="body"/>
          </p:nvPr>
        </p:nvSpPr>
        <p:spPr>
          <a:xfrm>
            <a:off x="311700" y="1152475"/>
            <a:ext cx="523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decision tree generated by C4.5 algorithm which is developed by Ross Quinlan is likely to be overfitting because it is too specific to correctly classify the test data set.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Partial decision tree is smaller tree which is obtained by pruning the original decision tree.</a:t>
            </a:r>
            <a:endParaRPr/>
          </a:p>
          <a:p>
            <a:pPr indent="0" lvl="0" marL="0" rtl="0" algn="l">
              <a:spcBef>
                <a:spcPts val="1600"/>
              </a:spcBef>
              <a:spcAft>
                <a:spcPts val="1600"/>
              </a:spcAft>
              <a:buNone/>
            </a:pPr>
            <a:r>
              <a:t/>
            </a:r>
            <a:endParaRPr/>
          </a:p>
        </p:txBody>
      </p:sp>
      <p:pic>
        <p:nvPicPr>
          <p:cNvPr id="123" name="Google Shape;123;p21"/>
          <p:cNvPicPr preferRelativeResize="0"/>
          <p:nvPr/>
        </p:nvPicPr>
        <p:blipFill>
          <a:blip r:embed="rId3">
            <a:alphaModFix/>
          </a:blip>
          <a:stretch>
            <a:fillRect/>
          </a:stretch>
        </p:blipFill>
        <p:spPr>
          <a:xfrm>
            <a:off x="5310076" y="923875"/>
            <a:ext cx="3478025" cy="1647874"/>
          </a:xfrm>
          <a:prstGeom prst="rect">
            <a:avLst/>
          </a:prstGeom>
          <a:noFill/>
          <a:ln>
            <a:noFill/>
          </a:ln>
        </p:spPr>
      </p:pic>
      <p:pic>
        <p:nvPicPr>
          <p:cNvPr id="124" name="Google Shape;124;p21"/>
          <p:cNvPicPr preferRelativeResize="0"/>
          <p:nvPr/>
        </p:nvPicPr>
        <p:blipFill>
          <a:blip r:embed="rId4">
            <a:alphaModFix/>
          </a:blip>
          <a:stretch>
            <a:fillRect/>
          </a:stretch>
        </p:blipFill>
        <p:spPr>
          <a:xfrm>
            <a:off x="6041150" y="2815400"/>
            <a:ext cx="2276625" cy="212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