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omfortaa"/>
      <p:regular r:id="rId19"/>
      <p:bold r:id="rId20"/>
    </p:embeddedFont>
    <p:embeddedFont>
      <p:font typeface="Playfair Display" panose="020B0604020202020204" charset="0"/>
      <p:regular r:id="rId21"/>
      <p:bold r:id="rId22"/>
      <p:italic r:id="rId23"/>
      <p:boldItalic r:id="rId24"/>
    </p:embeddedFont>
    <p:embeddedFont>
      <p:font typeface="La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52EFB1-B7FD-4B76-A3C5-57F4D0A86050}">
  <a:tblStyle styleId="{5052EFB1-B7FD-4B76-A3C5-57F4D0A860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25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3515d1d0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3515d1d0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the local model can be described as follows:</a:t>
            </a:r>
            <a:endParaRPr/>
          </a:p>
          <a:p>
            <a:pPr marL="0" lvl="0" indent="0" algn="l" rtl="0">
              <a:spcBef>
                <a:spcPts val="0"/>
              </a:spcBef>
              <a:spcAft>
                <a:spcPts val="0"/>
              </a:spcAft>
              <a:buNone/>
            </a:pPr>
            <a:endParaRPr/>
          </a:p>
          <a:p>
            <a:pPr marL="0" lvl="0" indent="0" algn="l" rtl="0">
              <a:spcBef>
                <a:spcPts val="0"/>
              </a:spcBef>
              <a:spcAft>
                <a:spcPts val="0"/>
              </a:spcAft>
              <a:buNone/>
            </a:pPr>
            <a:r>
              <a:rPr lang="en"/>
              <a:t>In this paper they choose to use two local type models: K- nearest neighbors and Weighted K-nearest neighbor</a:t>
            </a:r>
            <a:endParaRPr/>
          </a:p>
          <a:p>
            <a:pPr marL="0" lvl="0" indent="0" algn="l" rtl="0">
              <a:spcBef>
                <a:spcPts val="0"/>
              </a:spcBef>
              <a:spcAft>
                <a:spcPts val="0"/>
              </a:spcAft>
              <a:buNone/>
            </a:pPr>
            <a:r>
              <a:rPr lang="en"/>
              <a:t>EXAPLIN the difference between weighted and not</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3515d1d0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3515d1d0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the local model can be described as follows:</a:t>
            </a:r>
            <a:endParaRPr/>
          </a:p>
          <a:p>
            <a:pPr marL="0" lvl="0" indent="0" algn="l" rtl="0">
              <a:spcBef>
                <a:spcPts val="0"/>
              </a:spcBef>
              <a:spcAft>
                <a:spcPts val="0"/>
              </a:spcAft>
              <a:buNone/>
            </a:pPr>
            <a:endParaRPr/>
          </a:p>
          <a:p>
            <a:pPr marL="0" lvl="0" indent="0" algn="l" rtl="0">
              <a:spcBef>
                <a:spcPts val="0"/>
              </a:spcBef>
              <a:spcAft>
                <a:spcPts val="0"/>
              </a:spcAft>
              <a:buNone/>
            </a:pPr>
            <a:r>
              <a:rPr lang="en"/>
              <a:t>In this paper they choose to use two local type models: K- nearest neighbors and Weighted K-nearest neighbor</a:t>
            </a:r>
            <a:endParaRPr/>
          </a:p>
          <a:p>
            <a:pPr marL="0" lvl="0" indent="0" algn="l" rtl="0">
              <a:spcBef>
                <a:spcPts val="0"/>
              </a:spcBef>
              <a:spcAft>
                <a:spcPts val="0"/>
              </a:spcAft>
              <a:buNone/>
            </a:pPr>
            <a:r>
              <a:rPr lang="en"/>
              <a:t>EXAPLIN the difference between weighted and not</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3515d1d0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3515d1d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Geri</a:t>
            </a:r>
            <a:endParaRPr/>
          </a:p>
          <a:p>
            <a:pPr marL="457200" lvl="0" indent="-298450" algn="l" rtl="0">
              <a:lnSpc>
                <a:spcPct val="115000"/>
              </a:lnSpc>
              <a:spcBef>
                <a:spcPts val="1600"/>
              </a:spcBef>
              <a:spcAft>
                <a:spcPts val="0"/>
              </a:spcAft>
              <a:buSzPts val="1100"/>
              <a:buAutoNum type="arabicPeriod"/>
            </a:pPr>
            <a:r>
              <a:rPr lang="en"/>
              <a:t>Basic Regression tree process</a:t>
            </a:r>
            <a:endParaRPr/>
          </a:p>
          <a:p>
            <a:pPr marL="457200" lvl="0" indent="-298450" algn="l" rtl="0">
              <a:lnSpc>
                <a:spcPct val="115000"/>
              </a:lnSpc>
              <a:spcBef>
                <a:spcPts val="0"/>
              </a:spcBef>
              <a:spcAft>
                <a:spcPts val="0"/>
              </a:spcAft>
              <a:buSzPts val="1100"/>
              <a:buAutoNum type="arabicPeriod"/>
            </a:pPr>
            <a:r>
              <a:rPr lang="en"/>
              <a:t>Explain M6/M7 nearest neighbor idea</a:t>
            </a:r>
            <a:endParaRPr/>
          </a:p>
          <a:p>
            <a:pPr marL="457200" lvl="0" indent="0" algn="l" rtl="0">
              <a:lnSpc>
                <a:spcPct val="115000"/>
              </a:lnSpc>
              <a:spcBef>
                <a:spcPts val="1600"/>
              </a:spcBef>
              <a:spcAft>
                <a:spcPts val="0"/>
              </a:spcAft>
              <a:buNone/>
            </a:pPr>
            <a:r>
              <a:rPr lang="en"/>
              <a:t>Example is breadth first search </a:t>
            </a:r>
            <a:endParaRPr/>
          </a:p>
          <a:p>
            <a:pPr marL="0" lvl="0" indent="0" algn="l" rtl="0">
              <a:spcBef>
                <a:spcPts val="1600"/>
              </a:spcBef>
              <a:spcAft>
                <a:spcPts val="0"/>
              </a:spcAft>
              <a:buNone/>
            </a:pPr>
            <a:r>
              <a:rPr lang="en"/>
              <a:t>M6/M7 - k nearest neighbor </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22ca1bd03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22ca1bd0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a:t>
            </a:r>
            <a:endParaRPr/>
          </a:p>
          <a:p>
            <a:pPr marL="0" lvl="0" indent="0" algn="l" rtl="0">
              <a:spcBef>
                <a:spcPts val="0"/>
              </a:spcBef>
              <a:spcAft>
                <a:spcPts val="0"/>
              </a:spcAft>
              <a:buNone/>
            </a:pPr>
            <a:r>
              <a:rPr lang="en"/>
              <a:t>These regression models are used in the leaf nodes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2316b495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2316b495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Geri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22ca1bd0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22ca1bd0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22ca1bd03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22ca1bd03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230cdc3b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230cdc3b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Add reference for R corelearn package background</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22ca1bd0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22ca1bd0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importance ability predict plays: - it is required in every wind farm, can help determine ideal locations for new farms, also important to ensure stability of the whole electric system in cases of large penetrating of wind energy.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22ca1bd0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22ca1bd0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used create the regression trees → how it works </a:t>
            </a:r>
            <a:endParaRPr/>
          </a:p>
          <a:p>
            <a:pPr marL="0" lvl="0" indent="0" algn="l" rtl="0">
              <a:spcBef>
                <a:spcPts val="0"/>
              </a:spcBef>
              <a:spcAft>
                <a:spcPts val="0"/>
              </a:spcAft>
              <a:buNone/>
            </a:pPr>
            <a:r>
              <a:rPr lang="en"/>
              <a:t>Chooses the model Tree with the lowest errors for each tower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22ca1bd0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22ca1bd0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Define what a local model is vs. global </a:t>
            </a:r>
            <a:endParaRPr/>
          </a:p>
          <a:p>
            <a:pPr marL="0" lvl="0" indent="457200" algn="l" rtl="0">
              <a:spcBef>
                <a:spcPts val="0"/>
              </a:spcBef>
              <a:spcAft>
                <a:spcPts val="0"/>
              </a:spcAft>
              <a:buNone/>
            </a:pPr>
            <a:r>
              <a:rPr lang="en"/>
              <a:t>When we get to model 6 and 7, I will explain further what the difference between a global and local model is</a:t>
            </a:r>
            <a:endParaRPr/>
          </a:p>
          <a:p>
            <a:pPr marL="0" lvl="0" indent="457200" algn="l" rtl="0">
              <a:spcBef>
                <a:spcPts val="0"/>
              </a:spcBef>
              <a:spcAft>
                <a:spcPts val="0"/>
              </a:spcAft>
              <a:buNone/>
            </a:pPr>
            <a:endParaRPr/>
          </a:p>
          <a:p>
            <a:pPr marL="0" lvl="0" indent="0" algn="l" rtl="0">
              <a:spcBef>
                <a:spcPts val="0"/>
              </a:spcBef>
              <a:spcAft>
                <a:spcPts val="0"/>
              </a:spcAft>
              <a:buNone/>
            </a:pPr>
            <a:r>
              <a:rPr lang="en"/>
              <a:t>Define linear model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22ca1bd0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22ca1bd03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2316b495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2316b495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is collected Hourly from each tower -- so we have 8 TS data avaliable one for each tower from Nov 2008 to Nov 2010 the graph represents the average of the 8 together to produce the windspeed-- snippet is of approx 7 mths of data </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22ca1bd0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22ca1bd0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Geri</a:t>
            </a:r>
            <a:endParaRPr/>
          </a:p>
          <a:p>
            <a:pPr marL="0" lvl="0" indent="0" algn="l" rtl="0">
              <a:lnSpc>
                <a:spcPct val="115000"/>
              </a:lnSpc>
              <a:spcBef>
                <a:spcPts val="1600"/>
              </a:spcBef>
              <a:spcAft>
                <a:spcPts val="0"/>
              </a:spcAft>
              <a:buNone/>
            </a:pPr>
            <a:r>
              <a:rPr lang="en"/>
              <a:t>The difference between our approach and the basic RT approach is we apply a different TYPE of Regression model in</a:t>
            </a:r>
            <a:endParaRPr/>
          </a:p>
          <a:p>
            <a:pPr marL="457200" lvl="0" indent="-298450" algn="l" rtl="0">
              <a:lnSpc>
                <a:spcPct val="115000"/>
              </a:lnSpc>
              <a:spcBef>
                <a:spcPts val="1600"/>
              </a:spcBef>
              <a:spcAft>
                <a:spcPts val="0"/>
              </a:spcAft>
              <a:buSzPts val="1100"/>
              <a:buAutoNum type="arabicPeriod"/>
            </a:pPr>
            <a:r>
              <a:rPr lang="en"/>
              <a:t>Basic Regression tree process</a:t>
            </a:r>
            <a:endParaRPr/>
          </a:p>
          <a:p>
            <a:pPr marL="457200" lvl="0" indent="-298450" algn="l" rtl="0">
              <a:lnSpc>
                <a:spcPct val="115000"/>
              </a:lnSpc>
              <a:spcBef>
                <a:spcPts val="0"/>
              </a:spcBef>
              <a:spcAft>
                <a:spcPts val="0"/>
              </a:spcAft>
              <a:buSzPts val="1100"/>
              <a:buAutoNum type="arabicPeriod"/>
            </a:pPr>
            <a:r>
              <a:rPr lang="en"/>
              <a:t>Explain M6/M7 nearest neighbor idea</a:t>
            </a:r>
            <a:endParaRPr/>
          </a:p>
          <a:p>
            <a:pPr marL="457200" lvl="0" indent="0" algn="l" rtl="0">
              <a:lnSpc>
                <a:spcPct val="115000"/>
              </a:lnSpc>
              <a:spcBef>
                <a:spcPts val="1600"/>
              </a:spcBef>
              <a:spcAft>
                <a:spcPts val="0"/>
              </a:spcAft>
              <a:buNone/>
            </a:pPr>
            <a:r>
              <a:rPr lang="en"/>
              <a:t>Example is breadth first search </a:t>
            </a:r>
            <a:endParaRPr/>
          </a:p>
          <a:p>
            <a:pPr marL="0" lvl="0" indent="0" algn="l" rtl="0">
              <a:spcBef>
                <a:spcPts val="1600"/>
              </a:spcBef>
              <a:spcAft>
                <a:spcPts val="0"/>
              </a:spcAft>
              <a:buNone/>
            </a:pPr>
            <a:r>
              <a:rPr lang="en"/>
              <a:t>M6/M7 - k nearest neighbor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2cb8834c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2cb8834c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explain what a global model is versus a linear model in a very simplistic case </a:t>
            </a:r>
            <a:endParaRPr/>
          </a:p>
          <a:p>
            <a:pPr marL="457200" lvl="0" indent="-298450" algn="l" rtl="0">
              <a:spcBef>
                <a:spcPts val="0"/>
              </a:spcBef>
              <a:spcAft>
                <a:spcPts val="0"/>
              </a:spcAft>
              <a:buSzPts val="1100"/>
              <a:buAutoNum type="arabicPeriod"/>
            </a:pPr>
            <a:r>
              <a:rPr lang="en"/>
              <a:t>Lets say we have a 1D set of data, and want to run regression on this set of data</a:t>
            </a:r>
            <a:endParaRPr/>
          </a:p>
          <a:p>
            <a:pPr marL="457200" lvl="0" indent="-298450" algn="l" rtl="0">
              <a:spcBef>
                <a:spcPts val="0"/>
              </a:spcBef>
              <a:spcAft>
                <a:spcPts val="0"/>
              </a:spcAft>
              <a:buSzPts val="1100"/>
              <a:buAutoNum type="arabicPeriod"/>
            </a:pPr>
            <a:r>
              <a:rPr lang="en"/>
              <a:t>What a global model does is it considers the ENTIRE set of values to create a prediction</a:t>
            </a:r>
            <a:endParaRPr/>
          </a:p>
          <a:p>
            <a:pPr marL="914400" lvl="1" indent="-298450" algn="l" rtl="0">
              <a:spcBef>
                <a:spcPts val="0"/>
              </a:spcBef>
              <a:spcAft>
                <a:spcPts val="0"/>
              </a:spcAft>
              <a:buSzPts val="1100"/>
              <a:buAutoNum type="alphaLcPeriod"/>
            </a:pPr>
            <a:r>
              <a:rPr lang="en"/>
              <a:t>Show the first line that is “ roughly” a regression line through the data</a:t>
            </a:r>
            <a:endParaRPr/>
          </a:p>
          <a:p>
            <a:pPr marL="914400" lvl="0" indent="0" algn="l" rtl="0">
              <a:spcBef>
                <a:spcPts val="0"/>
              </a:spcBef>
              <a:spcAft>
                <a:spcPts val="0"/>
              </a:spcAft>
              <a:buNone/>
            </a:pPr>
            <a:r>
              <a:rPr lang="en"/>
              <a:t>For arguments sake lets say the line produced is accurately depicted given the points presented.</a:t>
            </a:r>
            <a:endParaRPr/>
          </a:p>
          <a:p>
            <a:pPr marL="914400" lvl="0" indent="0" algn="l" rtl="0">
              <a:spcBef>
                <a:spcPts val="0"/>
              </a:spcBef>
              <a:spcAft>
                <a:spcPts val="0"/>
              </a:spcAft>
              <a:buNone/>
            </a:pPr>
            <a:r>
              <a:rPr lang="en"/>
              <a:t>What a global model does is takes into consideration all of the points in the data set when forecasting the y prediction of a x value. </a:t>
            </a:r>
            <a:endParaRPr/>
          </a:p>
          <a:p>
            <a:pPr marL="914400" lvl="0" indent="0" algn="l" rtl="0">
              <a:spcBef>
                <a:spcPts val="0"/>
              </a:spcBef>
              <a:spcAft>
                <a:spcPts val="0"/>
              </a:spcAft>
              <a:buNone/>
            </a:pPr>
            <a:r>
              <a:rPr lang="en"/>
              <a:t>Ex: Lets say we are trying to predict the y valeu for the value ( depicted by square) on X----&gt; </a:t>
            </a:r>
            <a:endParaRPr/>
          </a:p>
          <a:p>
            <a:pPr marL="914400" lvl="0" indent="0" algn="l" rtl="0">
              <a:spcBef>
                <a:spcPts val="0"/>
              </a:spcBef>
              <a:spcAft>
                <a:spcPts val="0"/>
              </a:spcAft>
              <a:buNone/>
            </a:pPr>
            <a:endParaRPr/>
          </a:p>
          <a:p>
            <a:pPr marL="914400" lvl="0" indent="0" algn="l" rtl="0">
              <a:spcBef>
                <a:spcPts val="0"/>
              </a:spcBef>
              <a:spcAft>
                <a:spcPts val="0"/>
              </a:spcAft>
              <a:buNone/>
            </a:pPr>
            <a:r>
              <a:rPr lang="en"/>
              <a:t>2. Now a Local model differs by only taking into consideration the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lipartxtra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freescrapbooks.blogspot.com/2011/05/clip-art-leaf-tree.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158250" y="472650"/>
            <a:ext cx="8827500" cy="40173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Comfortaa"/>
                <a:ea typeface="Comfortaa"/>
                <a:cs typeface="Comfortaa"/>
                <a:sym typeface="Comfortaa"/>
              </a:rPr>
              <a:t>CS548 Fall 2018  Model and Regression Trees</a:t>
            </a:r>
            <a:endParaRPr sz="2800" dirty="0">
              <a:solidFill>
                <a:srgbClr val="FFFFFF"/>
              </a:solidFill>
              <a:latin typeface="Comfortaa"/>
              <a:ea typeface="Comfortaa"/>
              <a:cs typeface="Comfortaa"/>
              <a:sym typeface="Comfortaa"/>
            </a:endParaRPr>
          </a:p>
          <a:p>
            <a:pPr marL="0" lvl="0" indent="0" algn="ctr" rtl="0">
              <a:spcBef>
                <a:spcPts val="0"/>
              </a:spcBef>
              <a:spcAft>
                <a:spcPts val="0"/>
              </a:spcAft>
              <a:buNone/>
            </a:pPr>
            <a:endParaRPr sz="2500" dirty="0">
              <a:solidFill>
                <a:srgbClr val="434343"/>
              </a:solidFill>
              <a:latin typeface="Comfortaa"/>
              <a:ea typeface="Comfortaa"/>
              <a:cs typeface="Comfortaa"/>
              <a:sym typeface="Comfortaa"/>
            </a:endParaRPr>
          </a:p>
          <a:p>
            <a:pPr marL="0" lvl="0" indent="0" algn="ctr" rtl="0">
              <a:spcBef>
                <a:spcPts val="0"/>
              </a:spcBef>
              <a:spcAft>
                <a:spcPts val="0"/>
              </a:spcAft>
              <a:buNone/>
            </a:pPr>
            <a:r>
              <a:rPr lang="en" sz="2000" dirty="0">
                <a:solidFill>
                  <a:srgbClr val="434343"/>
                </a:solidFill>
                <a:latin typeface="Comfortaa"/>
                <a:ea typeface="Comfortaa"/>
                <a:cs typeface="Comfortaa"/>
                <a:sym typeface="Comfortaa"/>
              </a:rPr>
              <a:t>Showcase by Geri </a:t>
            </a:r>
            <a:r>
              <a:rPr lang="en" sz="2000" dirty="0" smtClean="0">
                <a:solidFill>
                  <a:srgbClr val="434343"/>
                </a:solidFill>
                <a:latin typeface="Comfortaa"/>
                <a:ea typeface="Comfortaa"/>
                <a:cs typeface="Comfortaa"/>
                <a:sym typeface="Comfortaa"/>
              </a:rPr>
              <a:t>Dimas and </a:t>
            </a:r>
            <a:r>
              <a:rPr lang="en" sz="2000" dirty="0">
                <a:solidFill>
                  <a:srgbClr val="434343"/>
                </a:solidFill>
                <a:latin typeface="Comfortaa"/>
                <a:ea typeface="Comfortaa"/>
                <a:cs typeface="Comfortaa"/>
                <a:sym typeface="Comfortaa"/>
              </a:rPr>
              <a:t>Han Liu</a:t>
            </a:r>
            <a:endParaRPr sz="2000" dirty="0">
              <a:solidFill>
                <a:srgbClr val="434343"/>
              </a:solidFill>
              <a:latin typeface="Comfortaa"/>
              <a:ea typeface="Comfortaa"/>
              <a:cs typeface="Comfortaa"/>
              <a:sym typeface="Comfortaa"/>
            </a:endParaRPr>
          </a:p>
          <a:p>
            <a:pPr marL="0" lvl="0" indent="0" algn="ctr" rtl="0">
              <a:spcBef>
                <a:spcPts val="0"/>
              </a:spcBef>
              <a:spcAft>
                <a:spcPts val="0"/>
              </a:spcAft>
              <a:buNone/>
            </a:pPr>
            <a:endParaRPr sz="2500" dirty="0">
              <a:solidFill>
                <a:srgbClr val="434343"/>
              </a:solidFill>
              <a:latin typeface="Comfortaa"/>
              <a:ea typeface="Comfortaa"/>
              <a:cs typeface="Comfortaa"/>
              <a:sym typeface="Comfortaa"/>
            </a:endParaRPr>
          </a:p>
          <a:p>
            <a:pPr marL="0" lvl="0" indent="0" algn="ctr" rtl="0">
              <a:spcBef>
                <a:spcPts val="0"/>
              </a:spcBef>
              <a:spcAft>
                <a:spcPts val="0"/>
              </a:spcAft>
              <a:buNone/>
            </a:pPr>
            <a:r>
              <a:rPr lang="en" sz="2200" dirty="0">
                <a:solidFill>
                  <a:srgbClr val="434343"/>
                </a:solidFill>
                <a:latin typeface="Comfortaa"/>
                <a:ea typeface="Comfortaa"/>
                <a:cs typeface="Comfortaa"/>
                <a:sym typeface="Comfortaa"/>
              </a:rPr>
              <a:t>Showcasing work by </a:t>
            </a:r>
            <a:endParaRPr sz="2200" dirty="0">
              <a:solidFill>
                <a:srgbClr val="434343"/>
              </a:solidFill>
              <a:latin typeface="Comfortaa"/>
              <a:ea typeface="Comfortaa"/>
              <a:cs typeface="Comfortaa"/>
              <a:sym typeface="Comfortaa"/>
            </a:endParaRPr>
          </a:p>
          <a:p>
            <a:pPr marL="0" lvl="0" indent="0" algn="ctr" rtl="0">
              <a:spcBef>
                <a:spcPts val="0"/>
              </a:spcBef>
              <a:spcAft>
                <a:spcPts val="0"/>
              </a:spcAft>
              <a:buNone/>
            </a:pPr>
            <a:r>
              <a:rPr lang="en" sz="2200" dirty="0">
                <a:solidFill>
                  <a:srgbClr val="434343"/>
                </a:solidFill>
                <a:latin typeface="Comfortaa"/>
                <a:ea typeface="Comfortaa"/>
                <a:cs typeface="Comfortaa"/>
                <a:sym typeface="Comfortaa"/>
              </a:rPr>
              <a:t>A. Troncoso,  S. Salcedo-Sanz, C. Casanova-Mateo, </a:t>
            </a:r>
            <a:r>
              <a:rPr lang="en" sz="2200" dirty="0" smtClean="0">
                <a:solidFill>
                  <a:srgbClr val="434343"/>
                </a:solidFill>
                <a:latin typeface="Comfortaa"/>
                <a:ea typeface="Comfortaa"/>
                <a:cs typeface="Comfortaa"/>
                <a:sym typeface="Comfortaa"/>
              </a:rPr>
              <a:t/>
            </a:r>
            <a:br>
              <a:rPr lang="en" sz="2200" dirty="0" smtClean="0">
                <a:solidFill>
                  <a:srgbClr val="434343"/>
                </a:solidFill>
                <a:latin typeface="Comfortaa"/>
                <a:ea typeface="Comfortaa"/>
                <a:cs typeface="Comfortaa"/>
                <a:sym typeface="Comfortaa"/>
              </a:rPr>
            </a:br>
            <a:r>
              <a:rPr lang="en" sz="2200" dirty="0" smtClean="0">
                <a:solidFill>
                  <a:srgbClr val="434343"/>
                </a:solidFill>
                <a:latin typeface="Comfortaa"/>
                <a:ea typeface="Comfortaa"/>
                <a:cs typeface="Comfortaa"/>
                <a:sym typeface="Comfortaa"/>
              </a:rPr>
              <a:t>J.C</a:t>
            </a:r>
            <a:r>
              <a:rPr lang="en" sz="2200" dirty="0">
                <a:solidFill>
                  <a:srgbClr val="434343"/>
                </a:solidFill>
                <a:latin typeface="Comfortaa"/>
                <a:ea typeface="Comfortaa"/>
                <a:cs typeface="Comfortaa"/>
                <a:sym typeface="Comfortaa"/>
              </a:rPr>
              <a:t>. Riquelme, L. Prieto </a:t>
            </a:r>
            <a:endParaRPr sz="2200" dirty="0">
              <a:solidFill>
                <a:srgbClr val="434343"/>
              </a:solidFill>
              <a:latin typeface="Comfortaa"/>
              <a:ea typeface="Comfortaa"/>
              <a:cs typeface="Comfortaa"/>
              <a:sym typeface="Comfortaa"/>
            </a:endParaRPr>
          </a:p>
          <a:p>
            <a:pPr marL="0" lvl="0" indent="0" algn="ctr" rtl="0">
              <a:spcBef>
                <a:spcPts val="0"/>
              </a:spcBef>
              <a:spcAft>
                <a:spcPts val="0"/>
              </a:spcAft>
              <a:buNone/>
            </a:pPr>
            <a:r>
              <a:rPr lang="en" sz="2200" dirty="0">
                <a:solidFill>
                  <a:srgbClr val="434343"/>
                </a:solidFill>
                <a:latin typeface="Comfortaa"/>
                <a:ea typeface="Comfortaa"/>
                <a:cs typeface="Comfortaa"/>
                <a:sym typeface="Comfortaa"/>
              </a:rPr>
              <a:t>on </a:t>
            </a:r>
            <a:endParaRPr sz="2200" dirty="0">
              <a:solidFill>
                <a:srgbClr val="434343"/>
              </a:solidFill>
              <a:latin typeface="Comfortaa"/>
              <a:ea typeface="Comfortaa"/>
              <a:cs typeface="Comfortaa"/>
              <a:sym typeface="Comfortaa"/>
            </a:endParaRPr>
          </a:p>
          <a:p>
            <a:pPr marL="0" lvl="0" indent="0" algn="ctr" rtl="0">
              <a:spcBef>
                <a:spcPts val="0"/>
              </a:spcBef>
              <a:spcAft>
                <a:spcPts val="0"/>
              </a:spcAft>
              <a:buNone/>
            </a:pPr>
            <a:r>
              <a:rPr lang="en" sz="2200" i="1" dirty="0" smtClean="0">
                <a:solidFill>
                  <a:srgbClr val="434343"/>
                </a:solidFill>
                <a:latin typeface="Comfortaa"/>
                <a:ea typeface="Comfortaa"/>
                <a:cs typeface="Comfortaa"/>
                <a:sym typeface="Comfortaa"/>
              </a:rPr>
              <a:t>"Local </a:t>
            </a:r>
            <a:r>
              <a:rPr lang="en" sz="2200" i="1" dirty="0">
                <a:solidFill>
                  <a:srgbClr val="434343"/>
                </a:solidFill>
                <a:latin typeface="Comfortaa"/>
                <a:ea typeface="Comfortaa"/>
                <a:cs typeface="Comfortaa"/>
                <a:sym typeface="Comfortaa"/>
              </a:rPr>
              <a:t>models-based regression trees </a:t>
            </a:r>
            <a:r>
              <a:rPr lang="en" sz="2200" i="1" dirty="0" smtClean="0">
                <a:solidFill>
                  <a:srgbClr val="434343"/>
                </a:solidFill>
                <a:latin typeface="Comfortaa"/>
                <a:ea typeface="Comfortaa"/>
                <a:cs typeface="Comfortaa"/>
                <a:sym typeface="Comfortaa"/>
              </a:rPr>
              <a:t/>
            </a:r>
            <a:br>
              <a:rPr lang="en" sz="2200" i="1" dirty="0" smtClean="0">
                <a:solidFill>
                  <a:srgbClr val="434343"/>
                </a:solidFill>
                <a:latin typeface="Comfortaa"/>
                <a:ea typeface="Comfortaa"/>
                <a:cs typeface="Comfortaa"/>
                <a:sym typeface="Comfortaa"/>
              </a:rPr>
            </a:br>
            <a:r>
              <a:rPr lang="en" sz="2200" i="1" dirty="0" smtClean="0">
                <a:solidFill>
                  <a:srgbClr val="434343"/>
                </a:solidFill>
                <a:latin typeface="Comfortaa"/>
                <a:ea typeface="Comfortaa"/>
                <a:cs typeface="Comfortaa"/>
                <a:sym typeface="Comfortaa"/>
              </a:rPr>
              <a:t>for </a:t>
            </a:r>
            <a:r>
              <a:rPr lang="en" sz="2200" i="1" dirty="0">
                <a:solidFill>
                  <a:srgbClr val="434343"/>
                </a:solidFill>
                <a:latin typeface="Comfortaa"/>
                <a:ea typeface="Comfortaa"/>
                <a:cs typeface="Comfortaa"/>
                <a:sym typeface="Comfortaa"/>
              </a:rPr>
              <a:t>very short-term wind speed </a:t>
            </a:r>
            <a:r>
              <a:rPr lang="en" sz="2200" i="1" dirty="0" smtClean="0">
                <a:solidFill>
                  <a:srgbClr val="434343"/>
                </a:solidFill>
                <a:latin typeface="Comfortaa"/>
                <a:ea typeface="Comfortaa"/>
                <a:cs typeface="Comfortaa"/>
                <a:sym typeface="Comfortaa"/>
              </a:rPr>
              <a:t>prediction”</a:t>
            </a:r>
            <a:endParaRPr sz="2200" i="1" dirty="0">
              <a:solidFill>
                <a:srgbClr val="505050"/>
              </a:solidFill>
              <a:latin typeface="Comfortaa"/>
              <a:ea typeface="Comfortaa"/>
              <a:cs typeface="Comfortaa"/>
              <a:sym typeface="Comfortaa"/>
            </a:endParaRPr>
          </a:p>
          <a:p>
            <a:pPr marL="0" lvl="0" indent="0" algn="ctr" rtl="0">
              <a:spcBef>
                <a:spcPts val="0"/>
              </a:spcBef>
              <a:spcAft>
                <a:spcPts val="0"/>
              </a:spcAft>
              <a:buNone/>
            </a:pPr>
            <a:endParaRPr sz="2000" dirty="0">
              <a:solidFill>
                <a:srgbClr val="43434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487800" y="281300"/>
            <a:ext cx="3600600" cy="57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Process:</a:t>
            </a:r>
            <a:endParaRPr/>
          </a:p>
        </p:txBody>
      </p:sp>
      <p:sp>
        <p:nvSpPr>
          <p:cNvPr id="185" name="Google Shape;185;p22"/>
          <p:cNvSpPr txBox="1">
            <a:spLocks noGrp="1"/>
          </p:cNvSpPr>
          <p:nvPr>
            <p:ph type="subTitle" idx="1"/>
          </p:nvPr>
        </p:nvSpPr>
        <p:spPr>
          <a:xfrm>
            <a:off x="101750" y="712200"/>
            <a:ext cx="4209000" cy="57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 Nearest Neighbor Local Model</a:t>
            </a:r>
            <a:endParaRPr/>
          </a:p>
          <a:p>
            <a:pPr marL="0" lvl="0" indent="0" algn="ctr" rtl="0">
              <a:spcBef>
                <a:spcPts val="0"/>
              </a:spcBef>
              <a:spcAft>
                <a:spcPts val="0"/>
              </a:spcAft>
              <a:buNone/>
            </a:pPr>
            <a:endParaRPr/>
          </a:p>
          <a:p>
            <a:pPr marL="0" lvl="0" indent="0" algn="ctr" rtl="0">
              <a:spcBef>
                <a:spcPts val="0"/>
              </a:spcBef>
              <a:spcAft>
                <a:spcPts val="0"/>
              </a:spcAft>
              <a:buNone/>
            </a:pPr>
            <a:endParaRPr sz="1400"/>
          </a:p>
        </p:txBody>
      </p:sp>
      <p:sp>
        <p:nvSpPr>
          <p:cNvPr id="186" name="Google Shape;186;p22"/>
          <p:cNvSpPr txBox="1"/>
          <p:nvPr/>
        </p:nvSpPr>
        <p:spPr>
          <a:xfrm>
            <a:off x="4921075" y="1092550"/>
            <a:ext cx="3878400" cy="3495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187" name="Google Shape;187;p22"/>
          <p:cNvCxnSpPr/>
          <p:nvPr/>
        </p:nvCxnSpPr>
        <p:spPr>
          <a:xfrm rot="10800000" flipH="1">
            <a:off x="4921075" y="4587550"/>
            <a:ext cx="4031400" cy="13800"/>
          </a:xfrm>
          <a:prstGeom prst="straightConnector1">
            <a:avLst/>
          </a:prstGeom>
          <a:noFill/>
          <a:ln w="38100" cap="flat" cmpd="sng">
            <a:solidFill>
              <a:schemeClr val="dk2"/>
            </a:solidFill>
            <a:prstDash val="solid"/>
            <a:round/>
            <a:headEnd type="none" w="med" len="med"/>
            <a:tailEnd type="triangle" w="med" len="med"/>
          </a:ln>
        </p:spPr>
      </p:cxnSp>
      <p:cxnSp>
        <p:nvCxnSpPr>
          <p:cNvPr id="188" name="Google Shape;188;p22"/>
          <p:cNvCxnSpPr/>
          <p:nvPr/>
        </p:nvCxnSpPr>
        <p:spPr>
          <a:xfrm rot="10800000" flipH="1">
            <a:off x="4921075" y="959650"/>
            <a:ext cx="600" cy="3627900"/>
          </a:xfrm>
          <a:prstGeom prst="straightConnector1">
            <a:avLst/>
          </a:prstGeom>
          <a:noFill/>
          <a:ln w="38100" cap="flat" cmpd="sng">
            <a:solidFill>
              <a:schemeClr val="dk2"/>
            </a:solidFill>
            <a:prstDash val="solid"/>
            <a:round/>
            <a:headEnd type="none" w="med" len="med"/>
            <a:tailEnd type="triangle" w="med" len="med"/>
          </a:ln>
        </p:spPr>
      </p:cxnSp>
      <p:sp>
        <p:nvSpPr>
          <p:cNvPr id="189" name="Google Shape;189;p22"/>
          <p:cNvSpPr txBox="1"/>
          <p:nvPr/>
        </p:nvSpPr>
        <p:spPr>
          <a:xfrm>
            <a:off x="4572000" y="2632450"/>
            <a:ext cx="3753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Y </a:t>
            </a:r>
            <a:endParaRPr>
              <a:solidFill>
                <a:srgbClr val="FFFFFF"/>
              </a:solidFill>
              <a:latin typeface="Comfortaa"/>
              <a:ea typeface="Comfortaa"/>
              <a:cs typeface="Comfortaa"/>
              <a:sym typeface="Comfortaa"/>
            </a:endParaRPr>
          </a:p>
        </p:txBody>
      </p:sp>
      <p:sp>
        <p:nvSpPr>
          <p:cNvPr id="190" name="Google Shape;190;p22"/>
          <p:cNvSpPr txBox="1"/>
          <p:nvPr/>
        </p:nvSpPr>
        <p:spPr>
          <a:xfrm>
            <a:off x="6573275" y="4717125"/>
            <a:ext cx="3753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X </a:t>
            </a:r>
            <a:endParaRPr>
              <a:solidFill>
                <a:srgbClr val="FFFFFF"/>
              </a:solidFill>
              <a:latin typeface="Comfortaa"/>
              <a:ea typeface="Comfortaa"/>
              <a:cs typeface="Comfortaa"/>
              <a:sym typeface="Comfortaa"/>
            </a:endParaRPr>
          </a:p>
        </p:txBody>
      </p:sp>
      <p:sp>
        <p:nvSpPr>
          <p:cNvPr id="191" name="Google Shape;191;p22"/>
          <p:cNvSpPr/>
          <p:nvPr/>
        </p:nvSpPr>
        <p:spPr>
          <a:xfrm>
            <a:off x="5087900" y="40592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5268500" y="31275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a:off x="5629025" y="38858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2"/>
          <p:cNvSpPr/>
          <p:nvPr/>
        </p:nvSpPr>
        <p:spPr>
          <a:xfrm>
            <a:off x="5671400" y="33009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p:nvPr/>
        </p:nvSpPr>
        <p:spPr>
          <a:xfrm>
            <a:off x="6309150" y="34042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2"/>
          <p:cNvSpPr/>
          <p:nvPr/>
        </p:nvSpPr>
        <p:spPr>
          <a:xfrm>
            <a:off x="6238625" y="28867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p:nvPr/>
        </p:nvSpPr>
        <p:spPr>
          <a:xfrm>
            <a:off x="6948575" y="3652475"/>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p:nvPr/>
        </p:nvSpPr>
        <p:spPr>
          <a:xfrm>
            <a:off x="7298225" y="26869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a:off x="7821825" y="28173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
          <p:cNvSpPr/>
          <p:nvPr/>
        </p:nvSpPr>
        <p:spPr>
          <a:xfrm>
            <a:off x="7821825" y="19688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
          <p:cNvSpPr/>
          <p:nvPr/>
        </p:nvSpPr>
        <p:spPr>
          <a:xfrm>
            <a:off x="6719225" y="4545850"/>
            <a:ext cx="83400" cy="97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txBox="1"/>
          <p:nvPr/>
        </p:nvSpPr>
        <p:spPr>
          <a:xfrm>
            <a:off x="4921075" y="180725"/>
            <a:ext cx="3795000" cy="57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100">
                <a:solidFill>
                  <a:srgbClr val="434343"/>
                </a:solidFill>
                <a:latin typeface="Lato"/>
                <a:ea typeface="Lato"/>
                <a:cs typeface="Lato"/>
                <a:sym typeface="Lato"/>
              </a:rPr>
              <a:t>The Local Model: </a:t>
            </a:r>
            <a:endParaRPr sz="2100">
              <a:solidFill>
                <a:srgbClr val="434343"/>
              </a:solidFill>
              <a:latin typeface="Lato"/>
              <a:ea typeface="Lato"/>
              <a:cs typeface="Lato"/>
              <a:sym typeface="Lato"/>
            </a:endParaRPr>
          </a:p>
        </p:txBody>
      </p:sp>
      <p:sp>
        <p:nvSpPr>
          <p:cNvPr id="203" name="Google Shape;203;p22"/>
          <p:cNvSpPr txBox="1"/>
          <p:nvPr/>
        </p:nvSpPr>
        <p:spPr>
          <a:xfrm>
            <a:off x="849300" y="1544325"/>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grey points are the training data</a:t>
            </a:r>
            <a:endParaRPr/>
          </a:p>
        </p:txBody>
      </p:sp>
      <p:sp>
        <p:nvSpPr>
          <p:cNvPr id="204" name="Google Shape;204;p22"/>
          <p:cNvSpPr/>
          <p:nvPr/>
        </p:nvSpPr>
        <p:spPr>
          <a:xfrm>
            <a:off x="335000" y="1544325"/>
            <a:ext cx="375300" cy="3432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335000" y="2400150"/>
            <a:ext cx="375300" cy="343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2"/>
          <p:cNvSpPr txBox="1"/>
          <p:nvPr/>
        </p:nvSpPr>
        <p:spPr>
          <a:xfrm>
            <a:off x="1015600" y="2335850"/>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x value we want to predict a value of y for</a:t>
            </a:r>
            <a:endParaRPr/>
          </a:p>
        </p:txBody>
      </p:sp>
      <p:sp>
        <p:nvSpPr>
          <p:cNvPr id="207" name="Google Shape;207;p22"/>
          <p:cNvSpPr/>
          <p:nvPr/>
        </p:nvSpPr>
        <p:spPr>
          <a:xfrm>
            <a:off x="335000" y="3319350"/>
            <a:ext cx="375300" cy="343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txBox="1"/>
          <p:nvPr/>
        </p:nvSpPr>
        <p:spPr>
          <a:xfrm>
            <a:off x="1126300" y="3230900"/>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k nearest neighbors for our x value in the x space</a:t>
            </a:r>
            <a:endParaRPr/>
          </a:p>
        </p:txBody>
      </p:sp>
      <p:sp>
        <p:nvSpPr>
          <p:cNvPr id="209" name="Google Shape;209;p22"/>
          <p:cNvSpPr txBox="1"/>
          <p:nvPr/>
        </p:nvSpPr>
        <p:spPr>
          <a:xfrm>
            <a:off x="4670600" y="4686675"/>
            <a:ext cx="778500" cy="343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latin typeface="Comfortaa"/>
                <a:ea typeface="Comfortaa"/>
                <a:cs typeface="Comfortaa"/>
                <a:sym typeface="Comfortaa"/>
              </a:rPr>
              <a:t>If K=1</a:t>
            </a:r>
            <a:endParaRPr b="1">
              <a:solidFill>
                <a:srgbClr val="434343"/>
              </a:solidFill>
              <a:latin typeface="Comfortaa"/>
              <a:ea typeface="Comfortaa"/>
              <a:cs typeface="Comfortaa"/>
              <a:sym typeface="Comfortaa"/>
            </a:endParaRPr>
          </a:p>
        </p:txBody>
      </p:sp>
      <p:sp>
        <p:nvSpPr>
          <p:cNvPr id="210" name="Google Shape;210;p22"/>
          <p:cNvSpPr/>
          <p:nvPr/>
        </p:nvSpPr>
        <p:spPr>
          <a:xfrm>
            <a:off x="6997175" y="4545850"/>
            <a:ext cx="83400" cy="97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2"/>
          <p:cNvCxnSpPr/>
          <p:nvPr/>
        </p:nvCxnSpPr>
        <p:spPr>
          <a:xfrm rot="10800000" flipH="1">
            <a:off x="7027775" y="3732200"/>
            <a:ext cx="22200" cy="794100"/>
          </a:xfrm>
          <a:prstGeom prst="straightConnector1">
            <a:avLst/>
          </a:prstGeom>
          <a:noFill/>
          <a:ln w="19050" cap="flat" cmpd="sng">
            <a:solidFill>
              <a:srgbClr val="6FA8DC"/>
            </a:solidFill>
            <a:prstDash val="solid"/>
            <a:round/>
            <a:headEnd type="none" w="med" len="med"/>
            <a:tailEnd type="triangle" w="med" len="med"/>
          </a:ln>
        </p:spPr>
      </p:cxnSp>
      <p:sp>
        <p:nvSpPr>
          <p:cNvPr id="212" name="Google Shape;212;p22"/>
          <p:cNvSpPr txBox="1"/>
          <p:nvPr/>
        </p:nvSpPr>
        <p:spPr>
          <a:xfrm>
            <a:off x="6997175" y="3228650"/>
            <a:ext cx="1253400" cy="343200"/>
          </a:xfrm>
          <a:prstGeom prst="rect">
            <a:avLst/>
          </a:prstGeom>
          <a:solidFill>
            <a:srgbClr val="6FA8D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latin typeface="Comfortaa"/>
                <a:ea typeface="Comfortaa"/>
                <a:cs typeface="Comfortaa"/>
                <a:sym typeface="Comfortaa"/>
              </a:rPr>
              <a:t>Where y =4</a:t>
            </a:r>
            <a:endParaRPr b="1">
              <a:solidFill>
                <a:srgbClr val="434343"/>
              </a:solidFill>
              <a:latin typeface="Comfortaa"/>
              <a:ea typeface="Comfortaa"/>
              <a:cs typeface="Comfortaa"/>
              <a:sym typeface="Comfortaa"/>
            </a:endParaRPr>
          </a:p>
        </p:txBody>
      </p:sp>
      <p:sp>
        <p:nvSpPr>
          <p:cNvPr id="213" name="Google Shape;213;p22"/>
          <p:cNvSpPr txBox="1"/>
          <p:nvPr/>
        </p:nvSpPr>
        <p:spPr>
          <a:xfrm>
            <a:off x="1015600" y="4125950"/>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y value we predict using the Local Model</a:t>
            </a:r>
            <a:endParaRPr/>
          </a:p>
        </p:txBody>
      </p:sp>
      <p:sp>
        <p:nvSpPr>
          <p:cNvPr id="214" name="Google Shape;214;p22"/>
          <p:cNvSpPr/>
          <p:nvPr/>
        </p:nvSpPr>
        <p:spPr>
          <a:xfrm>
            <a:off x="6670625" y="3652475"/>
            <a:ext cx="180600" cy="173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2"/>
          <p:cNvSpPr/>
          <p:nvPr/>
        </p:nvSpPr>
        <p:spPr>
          <a:xfrm>
            <a:off x="335000" y="4291300"/>
            <a:ext cx="375300" cy="3432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txBox="1"/>
          <p:nvPr/>
        </p:nvSpPr>
        <p:spPr>
          <a:xfrm>
            <a:off x="7049975" y="4686675"/>
            <a:ext cx="1911900" cy="3432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latin typeface="Comfortaa"/>
                <a:ea typeface="Comfortaa"/>
                <a:cs typeface="Comfortaa"/>
                <a:sym typeface="Comfortaa"/>
              </a:rPr>
              <a:t> So we predict y=4</a:t>
            </a:r>
            <a:endParaRPr b="1">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487800" y="281300"/>
            <a:ext cx="3600600" cy="57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Process:</a:t>
            </a:r>
            <a:endParaRPr/>
          </a:p>
        </p:txBody>
      </p:sp>
      <p:sp>
        <p:nvSpPr>
          <p:cNvPr id="222" name="Google Shape;222;p23"/>
          <p:cNvSpPr txBox="1"/>
          <p:nvPr/>
        </p:nvSpPr>
        <p:spPr>
          <a:xfrm>
            <a:off x="4921075" y="1092550"/>
            <a:ext cx="3878400" cy="3495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223" name="Google Shape;223;p23"/>
          <p:cNvCxnSpPr/>
          <p:nvPr/>
        </p:nvCxnSpPr>
        <p:spPr>
          <a:xfrm rot="10800000" flipH="1">
            <a:off x="4921075" y="4587550"/>
            <a:ext cx="4031400" cy="13800"/>
          </a:xfrm>
          <a:prstGeom prst="straightConnector1">
            <a:avLst/>
          </a:prstGeom>
          <a:noFill/>
          <a:ln w="38100" cap="flat" cmpd="sng">
            <a:solidFill>
              <a:schemeClr val="dk2"/>
            </a:solidFill>
            <a:prstDash val="solid"/>
            <a:round/>
            <a:headEnd type="none" w="med" len="med"/>
            <a:tailEnd type="triangle" w="med" len="med"/>
          </a:ln>
        </p:spPr>
      </p:cxnSp>
      <p:cxnSp>
        <p:nvCxnSpPr>
          <p:cNvPr id="224" name="Google Shape;224;p23"/>
          <p:cNvCxnSpPr/>
          <p:nvPr/>
        </p:nvCxnSpPr>
        <p:spPr>
          <a:xfrm rot="10800000" flipH="1">
            <a:off x="4921075" y="959650"/>
            <a:ext cx="600" cy="3627900"/>
          </a:xfrm>
          <a:prstGeom prst="straightConnector1">
            <a:avLst/>
          </a:prstGeom>
          <a:noFill/>
          <a:ln w="38100" cap="flat" cmpd="sng">
            <a:solidFill>
              <a:schemeClr val="dk2"/>
            </a:solidFill>
            <a:prstDash val="solid"/>
            <a:round/>
            <a:headEnd type="none" w="med" len="med"/>
            <a:tailEnd type="triangle" w="med" len="med"/>
          </a:ln>
        </p:spPr>
      </p:cxnSp>
      <p:sp>
        <p:nvSpPr>
          <p:cNvPr id="225" name="Google Shape;225;p23"/>
          <p:cNvSpPr txBox="1"/>
          <p:nvPr/>
        </p:nvSpPr>
        <p:spPr>
          <a:xfrm>
            <a:off x="4572000" y="2632450"/>
            <a:ext cx="3753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Y </a:t>
            </a:r>
            <a:endParaRPr>
              <a:solidFill>
                <a:srgbClr val="FFFFFF"/>
              </a:solidFill>
              <a:latin typeface="Comfortaa"/>
              <a:ea typeface="Comfortaa"/>
              <a:cs typeface="Comfortaa"/>
              <a:sym typeface="Comfortaa"/>
            </a:endParaRPr>
          </a:p>
        </p:txBody>
      </p:sp>
      <p:sp>
        <p:nvSpPr>
          <p:cNvPr id="226" name="Google Shape;226;p23"/>
          <p:cNvSpPr txBox="1"/>
          <p:nvPr/>
        </p:nvSpPr>
        <p:spPr>
          <a:xfrm>
            <a:off x="6573275" y="4717125"/>
            <a:ext cx="3753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X </a:t>
            </a:r>
            <a:endParaRPr>
              <a:solidFill>
                <a:srgbClr val="FFFFFF"/>
              </a:solidFill>
              <a:latin typeface="Comfortaa"/>
              <a:ea typeface="Comfortaa"/>
              <a:cs typeface="Comfortaa"/>
              <a:sym typeface="Comfortaa"/>
            </a:endParaRPr>
          </a:p>
        </p:txBody>
      </p:sp>
      <p:sp>
        <p:nvSpPr>
          <p:cNvPr id="227" name="Google Shape;227;p23"/>
          <p:cNvSpPr/>
          <p:nvPr/>
        </p:nvSpPr>
        <p:spPr>
          <a:xfrm>
            <a:off x="5087900" y="40592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5268500" y="31275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5629025" y="38858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5671400" y="33009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6309150" y="34042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6281450" y="28173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6948575" y="3652475"/>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7298225" y="26869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7821825" y="28173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7821825" y="19688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6719225" y="4545850"/>
            <a:ext cx="83400" cy="97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txBox="1"/>
          <p:nvPr/>
        </p:nvSpPr>
        <p:spPr>
          <a:xfrm>
            <a:off x="4921075" y="180725"/>
            <a:ext cx="3795000" cy="57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100">
                <a:solidFill>
                  <a:srgbClr val="434343"/>
                </a:solidFill>
                <a:latin typeface="Lato"/>
                <a:ea typeface="Lato"/>
                <a:cs typeface="Lato"/>
                <a:sym typeface="Lato"/>
              </a:rPr>
              <a:t>The Local Model: </a:t>
            </a:r>
            <a:endParaRPr sz="2100">
              <a:solidFill>
                <a:srgbClr val="434343"/>
              </a:solidFill>
              <a:latin typeface="Lato"/>
              <a:ea typeface="Lato"/>
              <a:cs typeface="Lato"/>
              <a:sym typeface="Lato"/>
            </a:endParaRPr>
          </a:p>
        </p:txBody>
      </p:sp>
      <p:sp>
        <p:nvSpPr>
          <p:cNvPr id="239" name="Google Shape;239;p23"/>
          <p:cNvSpPr txBox="1"/>
          <p:nvPr/>
        </p:nvSpPr>
        <p:spPr>
          <a:xfrm>
            <a:off x="849300" y="1544325"/>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grey points are the training data</a:t>
            </a:r>
            <a:endParaRPr/>
          </a:p>
        </p:txBody>
      </p:sp>
      <p:sp>
        <p:nvSpPr>
          <p:cNvPr id="240" name="Google Shape;240;p23"/>
          <p:cNvSpPr/>
          <p:nvPr/>
        </p:nvSpPr>
        <p:spPr>
          <a:xfrm>
            <a:off x="335000" y="1544325"/>
            <a:ext cx="375300" cy="3432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5000" y="2400150"/>
            <a:ext cx="375300" cy="343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txBox="1"/>
          <p:nvPr/>
        </p:nvSpPr>
        <p:spPr>
          <a:xfrm>
            <a:off x="1015600" y="2335850"/>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x value we want to predict a value of y for</a:t>
            </a:r>
            <a:endParaRPr/>
          </a:p>
        </p:txBody>
      </p:sp>
      <p:sp>
        <p:nvSpPr>
          <p:cNvPr id="243" name="Google Shape;243;p23"/>
          <p:cNvSpPr/>
          <p:nvPr/>
        </p:nvSpPr>
        <p:spPr>
          <a:xfrm>
            <a:off x="335000" y="3319350"/>
            <a:ext cx="375300" cy="343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txBox="1"/>
          <p:nvPr/>
        </p:nvSpPr>
        <p:spPr>
          <a:xfrm>
            <a:off x="1126300" y="3230900"/>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k nearest neighbors for our x value in the x space</a:t>
            </a:r>
            <a:endParaRPr/>
          </a:p>
        </p:txBody>
      </p:sp>
      <p:sp>
        <p:nvSpPr>
          <p:cNvPr id="245" name="Google Shape;245;p23"/>
          <p:cNvSpPr txBox="1"/>
          <p:nvPr/>
        </p:nvSpPr>
        <p:spPr>
          <a:xfrm>
            <a:off x="4670600" y="4686675"/>
            <a:ext cx="778500" cy="343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latin typeface="Comfortaa"/>
                <a:ea typeface="Comfortaa"/>
                <a:cs typeface="Comfortaa"/>
                <a:sym typeface="Comfortaa"/>
              </a:rPr>
              <a:t>If K=3</a:t>
            </a:r>
            <a:endParaRPr b="1">
              <a:solidFill>
                <a:srgbClr val="434343"/>
              </a:solidFill>
              <a:latin typeface="Comfortaa"/>
              <a:ea typeface="Comfortaa"/>
              <a:cs typeface="Comfortaa"/>
              <a:sym typeface="Comfortaa"/>
            </a:endParaRPr>
          </a:p>
        </p:txBody>
      </p:sp>
      <p:sp>
        <p:nvSpPr>
          <p:cNvPr id="246" name="Google Shape;246;p23"/>
          <p:cNvSpPr/>
          <p:nvPr/>
        </p:nvSpPr>
        <p:spPr>
          <a:xfrm>
            <a:off x="6997175" y="4545850"/>
            <a:ext cx="83400" cy="97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txBox="1"/>
          <p:nvPr/>
        </p:nvSpPr>
        <p:spPr>
          <a:xfrm>
            <a:off x="7129175" y="4686675"/>
            <a:ext cx="1832700" cy="3432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34343"/>
                </a:solidFill>
                <a:latin typeface="Comfortaa"/>
                <a:ea typeface="Comfortaa"/>
                <a:cs typeface="Comfortaa"/>
                <a:sym typeface="Comfortaa"/>
              </a:rPr>
              <a:t> So we predict y=6</a:t>
            </a:r>
            <a:endParaRPr b="1">
              <a:solidFill>
                <a:srgbClr val="434343"/>
              </a:solidFill>
              <a:latin typeface="Comfortaa"/>
              <a:ea typeface="Comfortaa"/>
              <a:cs typeface="Comfortaa"/>
              <a:sym typeface="Comfortaa"/>
            </a:endParaRPr>
          </a:p>
        </p:txBody>
      </p:sp>
      <p:sp>
        <p:nvSpPr>
          <p:cNvPr id="248" name="Google Shape;248;p23"/>
          <p:cNvSpPr txBox="1"/>
          <p:nvPr/>
        </p:nvSpPr>
        <p:spPr>
          <a:xfrm>
            <a:off x="1015600" y="4125950"/>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y value we predict using the Local Model</a:t>
            </a:r>
            <a:endParaRPr/>
          </a:p>
        </p:txBody>
      </p:sp>
      <p:sp>
        <p:nvSpPr>
          <p:cNvPr id="249" name="Google Shape;249;p23"/>
          <p:cNvSpPr/>
          <p:nvPr/>
        </p:nvSpPr>
        <p:spPr>
          <a:xfrm>
            <a:off x="6647250" y="3230900"/>
            <a:ext cx="180600" cy="173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335000" y="4238550"/>
            <a:ext cx="375300" cy="3432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5949550" y="2525850"/>
            <a:ext cx="1566000" cy="1723500"/>
          </a:xfrm>
          <a:prstGeom prst="donut">
            <a:avLst>
              <a:gd name="adj" fmla="val 544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6441275" y="4545850"/>
            <a:ext cx="83400" cy="97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6287225" y="4545850"/>
            <a:ext cx="83400" cy="97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txBox="1"/>
          <p:nvPr/>
        </p:nvSpPr>
        <p:spPr>
          <a:xfrm>
            <a:off x="6946900" y="3349800"/>
            <a:ext cx="453900" cy="282300"/>
          </a:xfrm>
          <a:prstGeom prst="rect">
            <a:avLst/>
          </a:prstGeom>
          <a:solidFill>
            <a:srgbClr val="6FA8D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y=4</a:t>
            </a:r>
            <a:endParaRPr sz="1100"/>
          </a:p>
        </p:txBody>
      </p:sp>
      <p:sp>
        <p:nvSpPr>
          <p:cNvPr id="255" name="Google Shape;255;p23"/>
          <p:cNvSpPr txBox="1"/>
          <p:nvPr/>
        </p:nvSpPr>
        <p:spPr>
          <a:xfrm>
            <a:off x="6533975" y="2650200"/>
            <a:ext cx="453900" cy="282300"/>
          </a:xfrm>
          <a:prstGeom prst="rect">
            <a:avLst/>
          </a:prstGeom>
          <a:solidFill>
            <a:srgbClr val="6FA8D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y=9</a:t>
            </a:r>
            <a:endParaRPr sz="1100"/>
          </a:p>
        </p:txBody>
      </p:sp>
      <p:sp>
        <p:nvSpPr>
          <p:cNvPr id="256" name="Google Shape;256;p23"/>
          <p:cNvSpPr txBox="1"/>
          <p:nvPr/>
        </p:nvSpPr>
        <p:spPr>
          <a:xfrm>
            <a:off x="6074300" y="3091050"/>
            <a:ext cx="453900" cy="282300"/>
          </a:xfrm>
          <a:prstGeom prst="rect">
            <a:avLst/>
          </a:prstGeom>
          <a:solidFill>
            <a:srgbClr val="6FA8D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y=5</a:t>
            </a:r>
            <a:endParaRPr sz="1100"/>
          </a:p>
        </p:txBody>
      </p:sp>
      <p:sp>
        <p:nvSpPr>
          <p:cNvPr id="257" name="Google Shape;257;p23"/>
          <p:cNvSpPr txBox="1">
            <a:spLocks noGrp="1"/>
          </p:cNvSpPr>
          <p:nvPr>
            <p:ph type="subTitle" idx="1"/>
          </p:nvPr>
        </p:nvSpPr>
        <p:spPr>
          <a:xfrm>
            <a:off x="101750" y="712200"/>
            <a:ext cx="4209000" cy="57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 Nearest Neighbor Local Model</a:t>
            </a:r>
            <a:endParaRPr/>
          </a:p>
          <a:p>
            <a:pPr marL="0" lvl="0" indent="0" algn="ctr" rtl="0">
              <a:spcBef>
                <a:spcPts val="0"/>
              </a:spcBef>
              <a:spcAft>
                <a:spcPts val="0"/>
              </a:spcAft>
              <a:buNone/>
            </a:pPr>
            <a:endParaRPr/>
          </a:p>
          <a:p>
            <a:pPr marL="0" lvl="0" indent="0" algn="ctr" rtl="0">
              <a:spcBef>
                <a:spcPts val="0"/>
              </a:spcBef>
              <a:spcAft>
                <a:spcPts val="0"/>
              </a:spcAft>
              <a:buNone/>
            </a:pPr>
            <a:endParaRPr sz="1400"/>
          </a:p>
        </p:txBody>
      </p:sp>
      <p:sp>
        <p:nvSpPr>
          <p:cNvPr id="258" name="Google Shape;258;p23"/>
          <p:cNvSpPr txBox="1"/>
          <p:nvPr/>
        </p:nvSpPr>
        <p:spPr>
          <a:xfrm>
            <a:off x="5279725" y="712200"/>
            <a:ext cx="3077700" cy="882900"/>
          </a:xfrm>
          <a:prstGeom prst="rect">
            <a:avLst/>
          </a:prstGeom>
          <a:solidFill>
            <a:srgbClr val="6FA8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Comfortaa"/>
                <a:ea typeface="Comfortaa"/>
                <a:cs typeface="Comfortaa"/>
                <a:sym typeface="Comfortaa"/>
              </a:rPr>
              <a:t>Average of K nearest neighbors=(4+5+9)/3</a:t>
            </a:r>
            <a:endParaRPr>
              <a:solidFill>
                <a:srgbClr val="434343"/>
              </a:solidFill>
              <a:latin typeface="Comfortaa"/>
              <a:ea typeface="Comfortaa"/>
              <a:cs typeface="Comfortaa"/>
              <a:sym typeface="Comfortaa"/>
            </a:endParaRPr>
          </a:p>
          <a:p>
            <a:pPr marL="0" lvl="0" indent="0" algn="ctr" rtl="0">
              <a:spcBef>
                <a:spcPts val="0"/>
              </a:spcBef>
              <a:spcAft>
                <a:spcPts val="0"/>
              </a:spcAft>
              <a:buNone/>
            </a:pPr>
            <a:r>
              <a:rPr lang="en" sz="1500" b="1" u="sng">
                <a:solidFill>
                  <a:srgbClr val="434343"/>
                </a:solidFill>
                <a:latin typeface="Comfortaa"/>
                <a:ea typeface="Comfortaa"/>
                <a:cs typeface="Comfortaa"/>
                <a:sym typeface="Comfortaa"/>
              </a:rPr>
              <a:t>=6</a:t>
            </a:r>
            <a:endParaRPr sz="1500" b="1" u="sng">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487800" y="281300"/>
            <a:ext cx="3600600" cy="57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Process:</a:t>
            </a:r>
            <a:endParaRPr/>
          </a:p>
        </p:txBody>
      </p:sp>
      <p:sp>
        <p:nvSpPr>
          <p:cNvPr id="264" name="Google Shape;264;p24"/>
          <p:cNvSpPr txBox="1">
            <a:spLocks noGrp="1"/>
          </p:cNvSpPr>
          <p:nvPr>
            <p:ph type="subTitle" idx="1"/>
          </p:nvPr>
        </p:nvSpPr>
        <p:spPr>
          <a:xfrm>
            <a:off x="101750" y="712200"/>
            <a:ext cx="4209000" cy="57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Using Nearest Neighbor Algorithm in Regression Trees</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sz="1600" dirty="0" smtClean="0"/>
              <a:t>Given a test data instance, follow the branch of the tree that corresponds to the test instance until you get to the leaf. Then: </a:t>
            </a:r>
          </a:p>
          <a:p>
            <a:pPr marL="0" lvl="0" indent="0" algn="ctr" rtl="0">
              <a:spcBef>
                <a:spcPts val="0"/>
              </a:spcBef>
              <a:spcAft>
                <a:spcPts val="0"/>
              </a:spcAft>
              <a:buNone/>
            </a:pPr>
            <a:endParaRPr sz="1400" dirty="0"/>
          </a:p>
        </p:txBody>
      </p:sp>
      <p:sp>
        <p:nvSpPr>
          <p:cNvPr id="265" name="Google Shape;265;p24"/>
          <p:cNvSpPr txBox="1"/>
          <p:nvPr/>
        </p:nvSpPr>
        <p:spPr>
          <a:xfrm>
            <a:off x="437700" y="2483238"/>
            <a:ext cx="37008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Lato"/>
                <a:ea typeface="Lato"/>
                <a:cs typeface="Lato"/>
                <a:sym typeface="Lato"/>
              </a:rPr>
              <a:t>1. </a:t>
            </a:r>
            <a:r>
              <a:rPr lang="en" dirty="0" smtClean="0">
                <a:solidFill>
                  <a:schemeClr val="dk2"/>
                </a:solidFill>
                <a:latin typeface="Lato"/>
                <a:ea typeface="Lato"/>
                <a:cs typeface="Lato"/>
                <a:sym typeface="Lato"/>
              </a:rPr>
              <a:t>Find the </a:t>
            </a:r>
            <a:r>
              <a:rPr lang="en" dirty="0">
                <a:solidFill>
                  <a:schemeClr val="dk2"/>
                </a:solidFill>
                <a:latin typeface="Lato"/>
                <a:ea typeface="Lato"/>
                <a:cs typeface="Lato"/>
                <a:sym typeface="Lato"/>
              </a:rPr>
              <a:t>k nearest neighbors </a:t>
            </a:r>
            <a:r>
              <a:rPr lang="en" dirty="0" smtClean="0">
                <a:solidFill>
                  <a:schemeClr val="dk2"/>
                </a:solidFill>
                <a:latin typeface="Lato"/>
                <a:ea typeface="Lato"/>
                <a:cs typeface="Lato"/>
                <a:sym typeface="Lato"/>
              </a:rPr>
              <a:t>of the test instance among the data instances </a:t>
            </a:r>
            <a:r>
              <a:rPr lang="en" dirty="0">
                <a:solidFill>
                  <a:schemeClr val="dk2"/>
                </a:solidFill>
                <a:latin typeface="Lato"/>
                <a:ea typeface="Lato"/>
                <a:cs typeface="Lato"/>
                <a:sym typeface="Lato"/>
              </a:rPr>
              <a:t>of the training set that </a:t>
            </a:r>
            <a:r>
              <a:rPr lang="en" dirty="0" smtClean="0">
                <a:solidFill>
                  <a:schemeClr val="dk2"/>
                </a:solidFill>
                <a:latin typeface="Lato"/>
                <a:ea typeface="Lato"/>
                <a:cs typeface="Lato"/>
                <a:sym typeface="Lato"/>
              </a:rPr>
              <a:t>belong to</a:t>
            </a:r>
            <a:r>
              <a:rPr lang="en" dirty="0" smtClean="0">
                <a:solidFill>
                  <a:schemeClr val="dk2"/>
                </a:solidFill>
                <a:latin typeface="Lato"/>
                <a:ea typeface="Lato"/>
                <a:cs typeface="Lato"/>
                <a:sym typeface="Lato"/>
              </a:rPr>
              <a:t> </a:t>
            </a:r>
            <a:r>
              <a:rPr lang="en" dirty="0">
                <a:solidFill>
                  <a:schemeClr val="dk2"/>
                </a:solidFill>
                <a:latin typeface="Lato"/>
                <a:ea typeface="Lato"/>
                <a:cs typeface="Lato"/>
                <a:sym typeface="Lato"/>
              </a:rPr>
              <a:t>the leaf </a:t>
            </a:r>
            <a:endParaRPr dirty="0"/>
          </a:p>
        </p:txBody>
      </p:sp>
      <p:sp>
        <p:nvSpPr>
          <p:cNvPr id="266" name="Google Shape;266;p24"/>
          <p:cNvSpPr txBox="1"/>
          <p:nvPr/>
        </p:nvSpPr>
        <p:spPr>
          <a:xfrm>
            <a:off x="379775" y="3608850"/>
            <a:ext cx="3700800" cy="928500"/>
          </a:xfrm>
          <a:prstGeom prst="rect">
            <a:avLst/>
          </a:prstGeom>
          <a:noFill/>
          <a:ln>
            <a:noFill/>
          </a:ln>
        </p:spPr>
        <p:txBody>
          <a:bodyPr spcFirstLastPara="1" wrap="square" lIns="91425" tIns="91425" rIns="91425" bIns="91425" anchor="t" anchorCtr="0">
            <a:noAutofit/>
          </a:bodyPr>
          <a:lstStyle/>
          <a:p>
            <a:pPr lvl="0" algn="ctr"/>
            <a:r>
              <a:rPr lang="en" dirty="0">
                <a:solidFill>
                  <a:schemeClr val="dk2"/>
                </a:solidFill>
                <a:latin typeface="Lato"/>
                <a:ea typeface="Lato"/>
                <a:cs typeface="Lato"/>
                <a:sym typeface="Lato"/>
              </a:rPr>
              <a:t>2. </a:t>
            </a:r>
            <a:r>
              <a:rPr lang="en" dirty="0" smtClean="0">
                <a:solidFill>
                  <a:schemeClr val="dk2"/>
                </a:solidFill>
                <a:latin typeface="Lato"/>
                <a:ea typeface="Lato"/>
                <a:cs typeface="Lato"/>
                <a:sym typeface="Lato"/>
              </a:rPr>
              <a:t>Calculate the </a:t>
            </a:r>
            <a:r>
              <a:rPr lang="en" dirty="0">
                <a:solidFill>
                  <a:schemeClr val="dk2"/>
                </a:solidFill>
                <a:latin typeface="Lato"/>
                <a:ea typeface="Lato"/>
                <a:cs typeface="Lato"/>
                <a:sym typeface="Lato"/>
              </a:rPr>
              <a:t>mean </a:t>
            </a:r>
            <a:r>
              <a:rPr lang="en" dirty="0">
                <a:solidFill>
                  <a:schemeClr val="dk2"/>
                </a:solidFill>
                <a:latin typeface="Lato"/>
                <a:ea typeface="Lato"/>
                <a:cs typeface="Lato"/>
                <a:sym typeface="Lato"/>
              </a:rPr>
              <a:t>the target </a:t>
            </a:r>
            <a:r>
              <a:rPr lang="en" dirty="0" smtClean="0">
                <a:solidFill>
                  <a:schemeClr val="dk2"/>
                </a:solidFill>
                <a:latin typeface="Lato"/>
                <a:ea typeface="Lato"/>
                <a:cs typeface="Lato"/>
                <a:sym typeface="Lato"/>
              </a:rPr>
              <a:t>values </a:t>
            </a:r>
            <a:r>
              <a:rPr lang="en" dirty="0">
                <a:solidFill>
                  <a:schemeClr val="dk2"/>
                </a:solidFill>
                <a:latin typeface="Lato"/>
                <a:ea typeface="Lato"/>
                <a:cs typeface="Lato"/>
                <a:sym typeface="Lato"/>
              </a:rPr>
              <a:t>of </a:t>
            </a:r>
            <a:r>
              <a:rPr lang="en" dirty="0" smtClean="0">
                <a:solidFill>
                  <a:schemeClr val="dk2"/>
                </a:solidFill>
                <a:latin typeface="Lato"/>
                <a:ea typeface="Lato"/>
                <a:cs typeface="Lato"/>
                <a:sym typeface="Lato"/>
              </a:rPr>
              <a:t>these </a:t>
            </a:r>
            <a:r>
              <a:rPr lang="en" dirty="0">
                <a:solidFill>
                  <a:schemeClr val="dk2"/>
                </a:solidFill>
                <a:latin typeface="Lato"/>
                <a:ea typeface="Lato"/>
                <a:cs typeface="Lato"/>
                <a:sym typeface="Lato"/>
              </a:rPr>
              <a:t>k nearest neighbors </a:t>
            </a:r>
            <a:r>
              <a:rPr lang="en" dirty="0" smtClean="0">
                <a:solidFill>
                  <a:schemeClr val="dk2"/>
                </a:solidFill>
                <a:latin typeface="Lato"/>
                <a:ea typeface="Lato"/>
                <a:cs typeface="Lato"/>
                <a:sym typeface="Lato"/>
              </a:rPr>
              <a:t>and output this mean as </a:t>
            </a:r>
            <a:r>
              <a:rPr lang="en" dirty="0">
                <a:solidFill>
                  <a:schemeClr val="dk2"/>
                </a:solidFill>
                <a:latin typeface="Lato"/>
                <a:ea typeface="Lato"/>
                <a:cs typeface="Lato"/>
                <a:sym typeface="Lato"/>
              </a:rPr>
              <a:t>the prediction value</a:t>
            </a:r>
            <a:endParaRPr dirty="0">
              <a:solidFill>
                <a:schemeClr val="dk2"/>
              </a:solidFill>
              <a:latin typeface="Lato"/>
              <a:ea typeface="Lato"/>
              <a:cs typeface="Lato"/>
              <a:sym typeface="Lato"/>
            </a:endParaRPr>
          </a:p>
          <a:p>
            <a:pPr marL="0" lvl="0" indent="0" algn="ctr" rtl="0">
              <a:spcBef>
                <a:spcPts val="0"/>
              </a:spcBef>
              <a:spcAft>
                <a:spcPts val="0"/>
              </a:spcAft>
              <a:buNone/>
            </a:pPr>
            <a:endParaRPr dirty="0">
              <a:solidFill>
                <a:schemeClr val="dk2"/>
              </a:solidFill>
              <a:latin typeface="Lato"/>
              <a:ea typeface="Lato"/>
              <a:cs typeface="Lato"/>
              <a:sym typeface="Lato"/>
            </a:endParaRPr>
          </a:p>
        </p:txBody>
      </p:sp>
      <p:sp>
        <p:nvSpPr>
          <p:cNvPr id="267" name="Google Shape;267;p24"/>
          <p:cNvSpPr txBox="1"/>
          <p:nvPr/>
        </p:nvSpPr>
        <p:spPr>
          <a:xfrm>
            <a:off x="4962775" y="291925"/>
            <a:ext cx="3850800" cy="7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4"/>
          <p:cNvSpPr/>
          <p:nvPr/>
        </p:nvSpPr>
        <p:spPr>
          <a:xfrm>
            <a:off x="6239600" y="39350"/>
            <a:ext cx="1055400" cy="1054800"/>
          </a:xfrm>
          <a:prstGeom prst="ellipse">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24"/>
          <p:cNvCxnSpPr>
            <a:stCxn id="268" idx="3"/>
          </p:cNvCxnSpPr>
          <p:nvPr/>
        </p:nvCxnSpPr>
        <p:spPr>
          <a:xfrm flipH="1">
            <a:off x="5799260" y="939678"/>
            <a:ext cx="594900" cy="4593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24"/>
          <p:cNvCxnSpPr>
            <a:stCxn id="268" idx="4"/>
          </p:cNvCxnSpPr>
          <p:nvPr/>
        </p:nvCxnSpPr>
        <p:spPr>
          <a:xfrm flipH="1">
            <a:off x="6765500" y="1094150"/>
            <a:ext cx="1800" cy="6549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24"/>
          <p:cNvCxnSpPr>
            <a:stCxn id="268" idx="5"/>
          </p:cNvCxnSpPr>
          <p:nvPr/>
        </p:nvCxnSpPr>
        <p:spPr>
          <a:xfrm>
            <a:off x="7140440" y="939678"/>
            <a:ext cx="681000" cy="459300"/>
          </a:xfrm>
          <a:prstGeom prst="straightConnector1">
            <a:avLst/>
          </a:prstGeom>
          <a:noFill/>
          <a:ln w="9525" cap="flat" cmpd="sng">
            <a:solidFill>
              <a:schemeClr val="dk2"/>
            </a:solidFill>
            <a:prstDash val="solid"/>
            <a:round/>
            <a:headEnd type="none" w="med" len="med"/>
            <a:tailEnd type="none" w="med" len="med"/>
          </a:ln>
        </p:spPr>
      </p:cxnSp>
      <p:sp>
        <p:nvSpPr>
          <p:cNvPr id="272" name="Google Shape;272;p24"/>
          <p:cNvSpPr/>
          <p:nvPr/>
        </p:nvSpPr>
        <p:spPr>
          <a:xfrm>
            <a:off x="6239500" y="1513638"/>
            <a:ext cx="966300" cy="9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5131001" y="1191950"/>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7663650" y="1182763"/>
            <a:ext cx="966300" cy="9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5" name="Google Shape;275;p24"/>
          <p:cNvCxnSpPr/>
          <p:nvPr/>
        </p:nvCxnSpPr>
        <p:spPr>
          <a:xfrm flipH="1">
            <a:off x="6384261" y="2455062"/>
            <a:ext cx="251100" cy="4317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24"/>
          <p:cNvCxnSpPr/>
          <p:nvPr/>
        </p:nvCxnSpPr>
        <p:spPr>
          <a:xfrm>
            <a:off x="6825911" y="2442162"/>
            <a:ext cx="194100" cy="5175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24"/>
          <p:cNvCxnSpPr/>
          <p:nvPr/>
        </p:nvCxnSpPr>
        <p:spPr>
          <a:xfrm flipH="1">
            <a:off x="7770261" y="2111287"/>
            <a:ext cx="251100" cy="4317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24"/>
          <p:cNvCxnSpPr/>
          <p:nvPr/>
        </p:nvCxnSpPr>
        <p:spPr>
          <a:xfrm>
            <a:off x="8262786" y="2068387"/>
            <a:ext cx="194100" cy="517500"/>
          </a:xfrm>
          <a:prstGeom prst="straightConnector1">
            <a:avLst/>
          </a:prstGeom>
          <a:noFill/>
          <a:ln w="9525" cap="flat" cmpd="sng">
            <a:solidFill>
              <a:schemeClr val="dk2"/>
            </a:solidFill>
            <a:prstDash val="solid"/>
            <a:round/>
            <a:headEnd type="none" w="med" len="med"/>
            <a:tailEnd type="none" w="med" len="med"/>
          </a:ln>
        </p:spPr>
      </p:cxnSp>
      <p:sp>
        <p:nvSpPr>
          <p:cNvPr id="279" name="Google Shape;279;p24"/>
          <p:cNvSpPr/>
          <p:nvPr/>
        </p:nvSpPr>
        <p:spPr>
          <a:xfrm>
            <a:off x="8177700" y="2346438"/>
            <a:ext cx="966300" cy="9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 name="Google Shape;280;p24"/>
          <p:cNvCxnSpPr/>
          <p:nvPr/>
        </p:nvCxnSpPr>
        <p:spPr>
          <a:xfrm flipH="1">
            <a:off x="8075636" y="3274962"/>
            <a:ext cx="492600" cy="4005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24"/>
          <p:cNvCxnSpPr/>
          <p:nvPr/>
        </p:nvCxnSpPr>
        <p:spPr>
          <a:xfrm>
            <a:off x="8695186" y="3274962"/>
            <a:ext cx="194100" cy="517500"/>
          </a:xfrm>
          <a:prstGeom prst="straightConnector1">
            <a:avLst/>
          </a:prstGeom>
          <a:noFill/>
          <a:ln w="9525" cap="flat" cmpd="sng">
            <a:solidFill>
              <a:schemeClr val="dk2"/>
            </a:solidFill>
            <a:prstDash val="solid"/>
            <a:round/>
            <a:headEnd type="none" w="med" len="med"/>
            <a:tailEnd type="none" w="med" len="med"/>
          </a:ln>
        </p:spPr>
      </p:cxnSp>
      <p:sp>
        <p:nvSpPr>
          <p:cNvPr id="282" name="Google Shape;282;p24"/>
          <p:cNvSpPr/>
          <p:nvPr/>
        </p:nvSpPr>
        <p:spPr>
          <a:xfrm>
            <a:off x="7284651" y="2259463"/>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8385126" y="3675438"/>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7448576" y="3510113"/>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4"/>
          <p:cNvSpPr/>
          <p:nvPr/>
        </p:nvSpPr>
        <p:spPr>
          <a:xfrm>
            <a:off x="5594950" y="2718763"/>
            <a:ext cx="966300" cy="9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4"/>
          <p:cNvSpPr/>
          <p:nvPr/>
        </p:nvSpPr>
        <p:spPr>
          <a:xfrm>
            <a:off x="6767301" y="2884788"/>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7" name="Google Shape;287;p24"/>
          <p:cNvCxnSpPr/>
          <p:nvPr/>
        </p:nvCxnSpPr>
        <p:spPr>
          <a:xfrm flipH="1">
            <a:off x="5754099" y="3646362"/>
            <a:ext cx="251100" cy="4317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24"/>
          <p:cNvCxnSpPr/>
          <p:nvPr/>
        </p:nvCxnSpPr>
        <p:spPr>
          <a:xfrm>
            <a:off x="6096124" y="3646362"/>
            <a:ext cx="194100" cy="5175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24"/>
          <p:cNvSpPr/>
          <p:nvPr/>
        </p:nvSpPr>
        <p:spPr>
          <a:xfrm>
            <a:off x="4985051" y="4078038"/>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p:nvPr/>
        </p:nvSpPr>
        <p:spPr>
          <a:xfrm>
            <a:off x="6102701" y="4078038"/>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1" name="Google Shape;291;p24"/>
          <p:cNvCxnSpPr/>
          <p:nvPr/>
        </p:nvCxnSpPr>
        <p:spPr>
          <a:xfrm rot="10800000" flipH="1">
            <a:off x="4962775" y="1696350"/>
            <a:ext cx="330600" cy="5631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par>
                                <p:cTn id="8" presetID="10" presetClass="entr" presetSubtype="0" fill="hold" nodeType="withEffect">
                                  <p:stCondLst>
                                    <p:cond delay="0"/>
                                  </p:stCondLst>
                                  <p:childTnLst>
                                    <p:set>
                                      <p:cBhvr>
                                        <p:cTn id="9" dur="1" fill="hold">
                                          <p:stCondLst>
                                            <p:cond delay="0"/>
                                          </p:stCondLst>
                                        </p:cTn>
                                        <p:tgtEl>
                                          <p:spTgt spid="291"/>
                                        </p:tgtEl>
                                        <p:attrNameLst>
                                          <p:attrName>style.visibility</p:attrName>
                                        </p:attrNameLst>
                                      </p:cBhvr>
                                      <p:to>
                                        <p:strVal val="visible"/>
                                      </p:to>
                                    </p:set>
                                    <p:animEffect transition="in" filter="fade">
                                      <p:cBhvr>
                                        <p:cTn id="10" dur="1000"/>
                                        <p:tgtEl>
                                          <p:spTgt spid="2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
                                        </p:tgtEl>
                                        <p:attrNameLst>
                                          <p:attrName>style.visibility</p:attrName>
                                        </p:attrNameLst>
                                      </p:cBhvr>
                                      <p:to>
                                        <p:strVal val="visible"/>
                                      </p:to>
                                    </p:set>
                                    <p:animEffect transition="in" filter="fade">
                                      <p:cBhvr>
                                        <p:cTn id="15"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aphicFrame>
        <p:nvGraphicFramePr>
          <p:cNvPr id="297" name="Google Shape;297;p25"/>
          <p:cNvGraphicFramePr/>
          <p:nvPr>
            <p:extLst>
              <p:ext uri="{D42A27DB-BD31-4B8C-83A1-F6EECF244321}">
                <p14:modId xmlns:p14="http://schemas.microsoft.com/office/powerpoint/2010/main" val="870242804"/>
              </p:ext>
            </p:extLst>
          </p:nvPr>
        </p:nvGraphicFramePr>
        <p:xfrm>
          <a:off x="196900" y="930125"/>
          <a:ext cx="8635400" cy="3898800"/>
        </p:xfrm>
        <a:graphic>
          <a:graphicData uri="http://schemas.openxmlformats.org/drawingml/2006/table">
            <a:tbl>
              <a:tblPr>
                <a:noFill/>
                <a:tableStyleId>{5052EFB1-B7FD-4B76-A3C5-57F4D0A86050}</a:tableStyleId>
              </a:tblPr>
              <a:tblGrid>
                <a:gridCol w="2158850">
                  <a:extLst>
                    <a:ext uri="{9D8B030D-6E8A-4147-A177-3AD203B41FA5}">
                      <a16:colId xmlns:a16="http://schemas.microsoft.com/office/drawing/2014/main" val="20000"/>
                    </a:ext>
                  </a:extLst>
                </a:gridCol>
                <a:gridCol w="2158850">
                  <a:extLst>
                    <a:ext uri="{9D8B030D-6E8A-4147-A177-3AD203B41FA5}">
                      <a16:colId xmlns:a16="http://schemas.microsoft.com/office/drawing/2014/main" val="20001"/>
                    </a:ext>
                  </a:extLst>
                </a:gridCol>
                <a:gridCol w="2158850">
                  <a:extLst>
                    <a:ext uri="{9D8B030D-6E8A-4147-A177-3AD203B41FA5}">
                      <a16:colId xmlns:a16="http://schemas.microsoft.com/office/drawing/2014/main" val="20002"/>
                    </a:ext>
                  </a:extLst>
                </a:gridCol>
                <a:gridCol w="2158850">
                  <a:extLst>
                    <a:ext uri="{9D8B030D-6E8A-4147-A177-3AD203B41FA5}">
                      <a16:colId xmlns:a16="http://schemas.microsoft.com/office/drawing/2014/main" val="20003"/>
                    </a:ext>
                  </a:extLst>
                </a:gridCol>
              </a:tblGrid>
              <a:tr h="591200">
                <a:tc>
                  <a:txBody>
                    <a:bodyPr/>
                    <a:lstStyle/>
                    <a:p>
                      <a:pPr marL="0" lvl="0" indent="0" algn="ctr" rtl="0">
                        <a:spcBef>
                          <a:spcPts val="0"/>
                        </a:spcBef>
                        <a:spcAft>
                          <a:spcPts val="0"/>
                        </a:spcAft>
                        <a:buNone/>
                      </a:pPr>
                      <a:endParaRPr sz="1200"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dirty="0" smtClean="0">
                          <a:latin typeface="Comfortaa"/>
                          <a:ea typeface="Comfortaa"/>
                          <a:cs typeface="Comfortaa"/>
                          <a:sym typeface="Comfortaa"/>
                        </a:rPr>
                        <a:t>Performance </a:t>
                      </a:r>
                      <a:r>
                        <a:rPr lang="en" sz="1200" dirty="0">
                          <a:latin typeface="Comfortaa"/>
                          <a:ea typeface="Comfortaa"/>
                          <a:cs typeface="Comfortaa"/>
                          <a:sym typeface="Comfortaa"/>
                        </a:rPr>
                        <a:t>(MSE in m/s)</a:t>
                      </a:r>
                      <a:endParaRPr sz="1200"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Speed(Learning time in seconds)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Speed(Forecasting time in seconds)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1</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1.421</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0.017</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0.000</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2</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1.427</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0.016</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0.000</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3</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1.398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0.022</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0.000</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4</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1.398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0.034</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0.001</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5</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1.373</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0.019</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0.000</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6</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1.326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0.055</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0.001</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7</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1.326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0.056</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0.001</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8</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2.788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0.076</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dirty="0">
                          <a:solidFill>
                            <a:srgbClr val="434343"/>
                          </a:solidFill>
                          <a:latin typeface="Comfortaa"/>
                          <a:ea typeface="Comfortaa"/>
                          <a:cs typeface="Comfortaa"/>
                          <a:sym typeface="Comfortaa"/>
                        </a:rPr>
                        <a:t>0.004</a:t>
                      </a:r>
                      <a:endParaRPr sz="1200" dirty="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298" name="Google Shape;298;p25"/>
          <p:cNvGraphicFramePr/>
          <p:nvPr>
            <p:extLst>
              <p:ext uri="{D42A27DB-BD31-4B8C-83A1-F6EECF244321}">
                <p14:modId xmlns:p14="http://schemas.microsoft.com/office/powerpoint/2010/main" val="1691271085"/>
              </p:ext>
            </p:extLst>
          </p:nvPr>
        </p:nvGraphicFramePr>
        <p:xfrm>
          <a:off x="196900" y="930125"/>
          <a:ext cx="8635400" cy="3898800"/>
        </p:xfrm>
        <a:graphic>
          <a:graphicData uri="http://schemas.openxmlformats.org/drawingml/2006/table">
            <a:tbl>
              <a:tblPr>
                <a:noFill/>
                <a:tableStyleId>{5052EFB1-B7FD-4B76-A3C5-57F4D0A86050}</a:tableStyleId>
              </a:tblPr>
              <a:tblGrid>
                <a:gridCol w="2158850">
                  <a:extLst>
                    <a:ext uri="{9D8B030D-6E8A-4147-A177-3AD203B41FA5}">
                      <a16:colId xmlns:a16="http://schemas.microsoft.com/office/drawing/2014/main" val="20000"/>
                    </a:ext>
                  </a:extLst>
                </a:gridCol>
                <a:gridCol w="2158850">
                  <a:extLst>
                    <a:ext uri="{9D8B030D-6E8A-4147-A177-3AD203B41FA5}">
                      <a16:colId xmlns:a16="http://schemas.microsoft.com/office/drawing/2014/main" val="20001"/>
                    </a:ext>
                  </a:extLst>
                </a:gridCol>
                <a:gridCol w="2158850">
                  <a:extLst>
                    <a:ext uri="{9D8B030D-6E8A-4147-A177-3AD203B41FA5}">
                      <a16:colId xmlns:a16="http://schemas.microsoft.com/office/drawing/2014/main" val="20002"/>
                    </a:ext>
                  </a:extLst>
                </a:gridCol>
                <a:gridCol w="2158850">
                  <a:extLst>
                    <a:ext uri="{9D8B030D-6E8A-4147-A177-3AD203B41FA5}">
                      <a16:colId xmlns:a16="http://schemas.microsoft.com/office/drawing/2014/main" val="20003"/>
                    </a:ext>
                  </a:extLst>
                </a:gridCol>
              </a:tblGrid>
              <a:tr h="591200">
                <a:tc>
                  <a:txBody>
                    <a:bodyPr/>
                    <a:lstStyle/>
                    <a:p>
                      <a:pPr marL="0" lvl="0" indent="0" algn="ctr" rtl="0">
                        <a:spcBef>
                          <a:spcPts val="0"/>
                        </a:spcBef>
                        <a:spcAft>
                          <a:spcPts val="0"/>
                        </a:spcAft>
                        <a:buNone/>
                      </a:pPr>
                      <a:endParaRPr sz="1200"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Performance (MSE in m/s)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Speed(Learning time in seconds)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Speed(Forecasting time in seconds)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413450">
                <a:tc>
                  <a:txBody>
                    <a:bodyPr/>
                    <a:lstStyle/>
                    <a:p>
                      <a:pPr marL="0" lvl="0" indent="0" algn="ctr" rtl="0">
                        <a:spcBef>
                          <a:spcPts val="0"/>
                        </a:spcBef>
                        <a:spcAft>
                          <a:spcPts val="0"/>
                        </a:spcAft>
                        <a:buNone/>
                      </a:pPr>
                      <a:r>
                        <a:rPr lang="en" sz="1200" dirty="0">
                          <a:latin typeface="Comfortaa"/>
                          <a:ea typeface="Comfortaa"/>
                          <a:cs typeface="Comfortaa"/>
                          <a:sym typeface="Comfortaa"/>
                        </a:rPr>
                        <a:t>Model 1</a:t>
                      </a:r>
                      <a:endParaRPr sz="1200" dirty="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1.421</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0.017</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0.000</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2</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1.427</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0.016</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0.000</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3</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1.398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0.022</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0.000</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4</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1.398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0.034</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0.001</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5</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1.373</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0.019</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0.000</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6</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1.326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0.055</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0.001</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6"/>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7</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1.326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0.056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0.001</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7"/>
                  </a:ext>
                </a:extLst>
              </a:tr>
              <a:tr h="413450">
                <a:tc>
                  <a:txBody>
                    <a:bodyPr/>
                    <a:lstStyle/>
                    <a:p>
                      <a:pPr marL="0" lvl="0" indent="0" algn="ctr" rtl="0">
                        <a:spcBef>
                          <a:spcPts val="0"/>
                        </a:spcBef>
                        <a:spcAft>
                          <a:spcPts val="0"/>
                        </a:spcAft>
                        <a:buNone/>
                      </a:pPr>
                      <a:r>
                        <a:rPr lang="en" sz="1200">
                          <a:latin typeface="Comfortaa"/>
                          <a:ea typeface="Comfortaa"/>
                          <a:cs typeface="Comfortaa"/>
                          <a:sym typeface="Comfortaa"/>
                        </a:rPr>
                        <a:t>Model 8</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2.788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C4125"/>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0.076</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C4125"/>
                    </a:solidFill>
                  </a:tcPr>
                </a:tc>
                <a:tc>
                  <a:txBody>
                    <a:bodyPr/>
                    <a:lstStyle/>
                    <a:p>
                      <a:pPr marL="0" lvl="0" indent="0" algn="ctr" rtl="0">
                        <a:spcBef>
                          <a:spcPts val="0"/>
                        </a:spcBef>
                        <a:spcAft>
                          <a:spcPts val="0"/>
                        </a:spcAft>
                        <a:buNone/>
                      </a:pPr>
                      <a:r>
                        <a:rPr lang="en" sz="1200" dirty="0">
                          <a:solidFill>
                            <a:srgbClr val="434343"/>
                          </a:solidFill>
                          <a:latin typeface="Comfortaa"/>
                          <a:ea typeface="Comfortaa"/>
                          <a:cs typeface="Comfortaa"/>
                          <a:sym typeface="Comfortaa"/>
                        </a:rPr>
                        <a:t>0.004</a:t>
                      </a:r>
                      <a:endParaRPr sz="1200" dirty="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C4125"/>
                    </a:solidFill>
                  </a:tcPr>
                </a:tc>
                <a:extLst>
                  <a:ext uri="{0D108BD9-81ED-4DB2-BD59-A6C34878D82A}">
                    <a16:rowId xmlns:a16="http://schemas.microsoft.com/office/drawing/2014/main" val="10008"/>
                  </a:ext>
                </a:extLst>
              </a:tr>
            </a:tbl>
          </a:graphicData>
        </a:graphic>
      </p:graphicFrame>
      <p:sp>
        <p:nvSpPr>
          <p:cNvPr id="296" name="Google Shape;296;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Experiment Results: Model Evaluation and Comparison</a:t>
            </a:r>
            <a:endParaRPr sz="2500"/>
          </a:p>
          <a:p>
            <a:pPr marL="0" lvl="0" indent="0" algn="l" rtl="0">
              <a:spcBef>
                <a:spcPts val="0"/>
              </a:spcBef>
              <a:spcAft>
                <a:spcPts val="0"/>
              </a:spcAft>
              <a:buNone/>
            </a:pPr>
            <a:endParaRPr/>
          </a:p>
        </p:txBody>
      </p:sp>
      <p:sp>
        <p:nvSpPr>
          <p:cNvPr id="299" name="Google Shape;299;p25"/>
          <p:cNvSpPr/>
          <p:nvPr/>
        </p:nvSpPr>
        <p:spPr>
          <a:xfrm>
            <a:off x="311700" y="3639450"/>
            <a:ext cx="292500" cy="290400"/>
          </a:xfrm>
          <a:prstGeom prst="star4">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311700" y="4071650"/>
            <a:ext cx="292500" cy="290400"/>
          </a:xfrm>
          <a:prstGeom prst="star4">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p25"/>
          <p:cNvPicPr preferRelativeResize="0"/>
          <p:nvPr/>
        </p:nvPicPr>
        <p:blipFill>
          <a:blip r:embed="rId3">
            <a:alphaModFix/>
          </a:blip>
          <a:stretch>
            <a:fillRect/>
          </a:stretch>
        </p:blipFill>
        <p:spPr>
          <a:xfrm>
            <a:off x="1389288" y="0"/>
            <a:ext cx="6250625" cy="484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1000"/>
                                        <p:tgtEl>
                                          <p:spTgt spid="299"/>
                                        </p:tgtEl>
                                      </p:cBhvr>
                                    </p:animEffect>
                                  </p:childTnLst>
                                </p:cTn>
                              </p:par>
                              <p:par>
                                <p:cTn id="11" presetID="10" presetClass="entr" presetSubtype="0" fill="hold" nodeType="withEffect">
                                  <p:stCondLst>
                                    <p:cond delay="0"/>
                                  </p:stCondLst>
                                  <p:childTnLst>
                                    <p:set>
                                      <p:cBhvr>
                                        <p:cTn id="12" dur="1" fill="hold">
                                          <p:stCondLst>
                                            <p:cond delay="0"/>
                                          </p:stCondLst>
                                        </p:cTn>
                                        <p:tgtEl>
                                          <p:spTgt spid="300"/>
                                        </p:tgtEl>
                                        <p:attrNameLst>
                                          <p:attrName>style.visibility</p:attrName>
                                        </p:attrNameLst>
                                      </p:cBhvr>
                                      <p:to>
                                        <p:strVal val="visible"/>
                                      </p:to>
                                    </p:set>
                                    <p:animEffect transition="in" filter="fade">
                                      <p:cBhvr>
                                        <p:cTn id="13" dur="1000"/>
                                        <p:tgtEl>
                                          <p:spTgt spid="30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Non- RT Methods: Comparison</a:t>
            </a:r>
            <a:endParaRPr/>
          </a:p>
        </p:txBody>
      </p:sp>
      <p:graphicFrame>
        <p:nvGraphicFramePr>
          <p:cNvPr id="307" name="Google Shape;307;p26"/>
          <p:cNvGraphicFramePr/>
          <p:nvPr/>
        </p:nvGraphicFramePr>
        <p:xfrm>
          <a:off x="252463" y="1117425"/>
          <a:ext cx="8388000" cy="3385650"/>
        </p:xfrm>
        <a:graphic>
          <a:graphicData uri="http://schemas.openxmlformats.org/drawingml/2006/table">
            <a:tbl>
              <a:tblPr>
                <a:noFill/>
                <a:tableStyleId>{5052EFB1-B7FD-4B76-A3C5-57F4D0A86050}</a:tableStyleId>
              </a:tblPr>
              <a:tblGrid>
                <a:gridCol w="2796000">
                  <a:extLst>
                    <a:ext uri="{9D8B030D-6E8A-4147-A177-3AD203B41FA5}">
                      <a16:colId xmlns:a16="http://schemas.microsoft.com/office/drawing/2014/main" val="20000"/>
                    </a:ext>
                  </a:extLst>
                </a:gridCol>
                <a:gridCol w="2796000">
                  <a:extLst>
                    <a:ext uri="{9D8B030D-6E8A-4147-A177-3AD203B41FA5}">
                      <a16:colId xmlns:a16="http://schemas.microsoft.com/office/drawing/2014/main" val="20001"/>
                    </a:ext>
                  </a:extLst>
                </a:gridCol>
                <a:gridCol w="2796000">
                  <a:extLst>
                    <a:ext uri="{9D8B030D-6E8A-4147-A177-3AD203B41FA5}">
                      <a16:colId xmlns:a16="http://schemas.microsoft.com/office/drawing/2014/main" val="20002"/>
                    </a:ext>
                  </a:extLst>
                </a:gridCol>
              </a:tblGrid>
              <a:tr h="564275">
                <a:tc>
                  <a:txBody>
                    <a:bodyPr/>
                    <a:lstStyle/>
                    <a:p>
                      <a:pPr marL="0" lvl="0" indent="0" algn="ctr" rtl="0">
                        <a:spcBef>
                          <a:spcPts val="0"/>
                        </a:spcBef>
                        <a:spcAft>
                          <a:spcPts val="0"/>
                        </a:spcAft>
                        <a:buNone/>
                      </a:pP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Performance (MSE in m/s)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CPU time ( in seconds)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M6</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1.326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0.055</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M7</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1.326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0.056</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SVM</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1.358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511.437</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MLP</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1.368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17.773</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CART</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1.465</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0.016</a:t>
                      </a:r>
                      <a:endParaRPr sz="1200">
                        <a:solidFill>
                          <a:srgbClr val="434343"/>
                        </a:solidFill>
                        <a:latin typeface="Comfortaa"/>
                        <a:ea typeface="Comfortaa"/>
                        <a:cs typeface="Comfortaa"/>
                        <a:sym typeface="Comfortaa"/>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308" name="Google Shape;308;p26"/>
          <p:cNvGraphicFramePr/>
          <p:nvPr/>
        </p:nvGraphicFramePr>
        <p:xfrm>
          <a:off x="252463" y="1117425"/>
          <a:ext cx="8388000" cy="3385650"/>
        </p:xfrm>
        <a:graphic>
          <a:graphicData uri="http://schemas.openxmlformats.org/drawingml/2006/table">
            <a:tbl>
              <a:tblPr>
                <a:noFill/>
                <a:tableStyleId>{5052EFB1-B7FD-4B76-A3C5-57F4D0A86050}</a:tableStyleId>
              </a:tblPr>
              <a:tblGrid>
                <a:gridCol w="2796000">
                  <a:extLst>
                    <a:ext uri="{9D8B030D-6E8A-4147-A177-3AD203B41FA5}">
                      <a16:colId xmlns:a16="http://schemas.microsoft.com/office/drawing/2014/main" val="20000"/>
                    </a:ext>
                  </a:extLst>
                </a:gridCol>
                <a:gridCol w="2796000">
                  <a:extLst>
                    <a:ext uri="{9D8B030D-6E8A-4147-A177-3AD203B41FA5}">
                      <a16:colId xmlns:a16="http://schemas.microsoft.com/office/drawing/2014/main" val="20001"/>
                    </a:ext>
                  </a:extLst>
                </a:gridCol>
                <a:gridCol w="2796000">
                  <a:extLst>
                    <a:ext uri="{9D8B030D-6E8A-4147-A177-3AD203B41FA5}">
                      <a16:colId xmlns:a16="http://schemas.microsoft.com/office/drawing/2014/main" val="20002"/>
                    </a:ext>
                  </a:extLst>
                </a:gridCol>
              </a:tblGrid>
              <a:tr h="564275">
                <a:tc>
                  <a:txBody>
                    <a:bodyPr/>
                    <a:lstStyle/>
                    <a:p>
                      <a:pPr marL="0" lvl="0" indent="0" algn="ctr" rtl="0">
                        <a:spcBef>
                          <a:spcPts val="0"/>
                        </a:spcBef>
                        <a:spcAft>
                          <a:spcPts val="0"/>
                        </a:spcAft>
                        <a:buNone/>
                      </a:pP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Performance (MSE in m/s)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CPU time ( in seconds)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M6</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1.326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0.055</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M7</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1.326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0.056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SVM</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1.358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511.437</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MLP</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1.368</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17.773</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4275">
                <a:tc>
                  <a:txBody>
                    <a:bodyPr/>
                    <a:lstStyle/>
                    <a:p>
                      <a:pPr marL="0" lvl="0" indent="0" algn="ctr" rtl="0">
                        <a:spcBef>
                          <a:spcPts val="0"/>
                        </a:spcBef>
                        <a:spcAft>
                          <a:spcPts val="0"/>
                        </a:spcAft>
                        <a:buNone/>
                      </a:pPr>
                      <a:r>
                        <a:rPr lang="en" sz="1200">
                          <a:latin typeface="Comfortaa"/>
                          <a:ea typeface="Comfortaa"/>
                          <a:cs typeface="Comfortaa"/>
                          <a:sym typeface="Comfortaa"/>
                        </a:rPr>
                        <a:t>CART</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1.465</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0.016</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9" name="Google Shape;309;p26"/>
          <p:cNvSpPr/>
          <p:nvPr/>
        </p:nvSpPr>
        <p:spPr>
          <a:xfrm>
            <a:off x="537500" y="1744100"/>
            <a:ext cx="292500" cy="290400"/>
          </a:xfrm>
          <a:prstGeom prst="star4">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par>
                                <p:cTn id="8" presetID="10" presetClass="entr" presetSubtype="0" fill="hold"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fade">
                                      <p:cBhvr>
                                        <p:cTn id="10"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315" name="Google Shape;315;p27"/>
          <p:cNvSpPr txBox="1">
            <a:spLocks noGrp="1"/>
          </p:cNvSpPr>
          <p:nvPr>
            <p:ph type="body" idx="1"/>
          </p:nvPr>
        </p:nvSpPr>
        <p:spPr>
          <a:xfrm>
            <a:off x="311700" y="10174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Regression trees based on local models (in particular M6</a:t>
            </a:r>
            <a:r>
              <a:rPr lang="en" dirty="0" smtClean="0"/>
              <a:t>, M7</a:t>
            </a:r>
            <a:r>
              <a:rPr lang="en" dirty="0"/>
              <a:t>) are a powerful methodology  for predicting wind speeds</a:t>
            </a:r>
            <a:endParaRPr dirty="0"/>
          </a:p>
          <a:p>
            <a:pPr marL="457200" lvl="0" indent="0" algn="l" rtl="0">
              <a:spcBef>
                <a:spcPts val="1600"/>
              </a:spcBef>
              <a:spcAft>
                <a:spcPts val="0"/>
              </a:spcAft>
              <a:buNone/>
            </a:pPr>
            <a:endParaRPr dirty="0"/>
          </a:p>
          <a:p>
            <a:pPr marL="457200" lvl="0" indent="-342900" algn="l" rtl="0">
              <a:spcBef>
                <a:spcPts val="1600"/>
              </a:spcBef>
              <a:spcAft>
                <a:spcPts val="0"/>
              </a:spcAft>
              <a:buSzPts val="1800"/>
              <a:buChar char="●"/>
            </a:pPr>
            <a:r>
              <a:rPr lang="en" dirty="0"/>
              <a:t>Regression Tree algorithms are favorable in comparison to other methods in terms of prediction errors on the testing data </a:t>
            </a:r>
            <a:endParaRPr dirty="0"/>
          </a:p>
          <a:p>
            <a:pPr marL="457200" lvl="0" indent="0" algn="l" rtl="0">
              <a:spcBef>
                <a:spcPts val="1600"/>
              </a:spcBef>
              <a:spcAft>
                <a:spcPts val="0"/>
              </a:spcAft>
              <a:buNone/>
            </a:pPr>
            <a:endParaRPr dirty="0"/>
          </a:p>
          <a:p>
            <a:pPr marL="457200" lvl="0" indent="-342900" algn="l" rtl="0">
              <a:spcBef>
                <a:spcPts val="1600"/>
              </a:spcBef>
              <a:spcAft>
                <a:spcPts val="0"/>
              </a:spcAft>
              <a:buSzPts val="1800"/>
              <a:buChar char="●"/>
            </a:pPr>
            <a:r>
              <a:rPr lang="en" dirty="0"/>
              <a:t>In addition Regression Trees have overall low computational times, which prove to be beneficial given the short-term nature of wind speeds</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8"/>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fortaa"/>
                <a:ea typeface="Comfortaa"/>
                <a:cs typeface="Comfortaa"/>
                <a:sym typeface="Comfortaa"/>
              </a:rPr>
              <a:t>Thank you!</a:t>
            </a:r>
            <a:endParaRPr>
              <a:latin typeface="Comfortaa"/>
              <a:ea typeface="Comfortaa"/>
              <a:cs typeface="Comfortaa"/>
              <a:sym typeface="Comfortaa"/>
            </a:endParaRPr>
          </a:p>
          <a:p>
            <a:pPr marL="0" lvl="0" indent="0" algn="ctr" rtl="0">
              <a:spcBef>
                <a:spcPts val="0"/>
              </a:spcBef>
              <a:spcAft>
                <a:spcPts val="0"/>
              </a:spcAft>
              <a:buNone/>
            </a:pPr>
            <a:endParaRPr>
              <a:latin typeface="Comfortaa"/>
              <a:ea typeface="Comfortaa"/>
              <a:cs typeface="Comfortaa"/>
              <a:sym typeface="Comfortaa"/>
            </a:endParaRPr>
          </a:p>
          <a:p>
            <a:pPr marL="0" lvl="0" indent="0" algn="ctr" rtl="0">
              <a:spcBef>
                <a:spcPts val="0"/>
              </a:spcBef>
              <a:spcAft>
                <a:spcPts val="0"/>
              </a:spcAft>
              <a:buNone/>
            </a:pPr>
            <a:r>
              <a:rPr lang="en">
                <a:latin typeface="Comfortaa"/>
                <a:ea typeface="Comfortaa"/>
                <a:cs typeface="Comfortaa"/>
                <a:sym typeface="Comfortaa"/>
              </a:rPr>
              <a:t>Questions?</a:t>
            </a:r>
            <a:endParaRPr>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[1] A. Troncoso, S. Salcedo-Sanz, C. Casanova-Mateo, J. Riquelme, and L. Prieto, “Local models-based regression trees for very short-term wind speed prediction,” Renewable Energy, vol. 81, pp. 589–598, 2015.</a:t>
            </a:r>
            <a:endParaRPr sz="1500"/>
          </a:p>
          <a:p>
            <a:pPr marL="0" lvl="0" indent="0" algn="l" rtl="0">
              <a:spcBef>
                <a:spcPts val="1600"/>
              </a:spcBef>
              <a:spcAft>
                <a:spcPts val="0"/>
              </a:spcAft>
              <a:buNone/>
            </a:pPr>
            <a:r>
              <a:rPr lang="en" sz="1500"/>
              <a:t>[2]P.-N. Tan, M. Steinbach, A. Karpatne, and V. Kumar, Introduction to data mining. NY NY: Pearson, 2019.</a:t>
            </a:r>
            <a:endParaRPr sz="1500"/>
          </a:p>
          <a:p>
            <a:pPr marL="0" lvl="0" indent="0" algn="l" rtl="0">
              <a:spcBef>
                <a:spcPts val="1600"/>
              </a:spcBef>
              <a:spcAft>
                <a:spcPts val="0"/>
              </a:spcAft>
              <a:buNone/>
            </a:pPr>
            <a:r>
              <a:rPr lang="en" sz="1500"/>
              <a:t>[3]I. H. Witten, E. Frank, M. A. Hall, and C. J. Pal, Data mining: practical machine learning tools and techniques. Amsterdam: Morgan Kaufmann, 2017.</a:t>
            </a:r>
            <a:endParaRPr sz="1500"/>
          </a:p>
          <a:p>
            <a:pPr marL="0" lvl="0" indent="0" algn="l" rtl="0">
              <a:spcBef>
                <a:spcPts val="1600"/>
              </a:spcBef>
              <a:spcAft>
                <a:spcPts val="0"/>
              </a:spcAft>
              <a:buNone/>
            </a:pPr>
            <a:r>
              <a:rPr lang="en" sz="1500"/>
              <a:t>[4] M. Robnik-Sikonja, P. Savicky, M. M. Robnik-Sikonja, Package ‘corelearn’, 2018.</a:t>
            </a:r>
            <a:endParaRPr sz="1500" b="1"/>
          </a:p>
          <a:p>
            <a:pPr marL="0" lvl="0" indent="0" algn="l" rtl="0">
              <a:spcBef>
                <a:spcPts val="1600"/>
              </a:spcBef>
              <a:spcAft>
                <a:spcPts val="0"/>
              </a:spcAft>
              <a:buNone/>
            </a:pPr>
            <a:endParaRPr sz="1500" b="1"/>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Problem : </a:t>
            </a:r>
            <a:endParaRPr/>
          </a:p>
        </p:txBody>
      </p:sp>
      <p:pic>
        <p:nvPicPr>
          <p:cNvPr id="71" name="Google Shape;71;p15">
            <a:hlinkClick r:id="rId3"/>
          </p:cNvPr>
          <p:cNvPicPr preferRelativeResize="0"/>
          <p:nvPr/>
        </p:nvPicPr>
        <p:blipFill>
          <a:blip r:embed="rId4">
            <a:alphaModFix/>
          </a:blip>
          <a:stretch>
            <a:fillRect/>
          </a:stretch>
        </p:blipFill>
        <p:spPr>
          <a:xfrm>
            <a:off x="63225" y="1170937"/>
            <a:ext cx="3599450" cy="3599450"/>
          </a:xfrm>
          <a:prstGeom prst="rect">
            <a:avLst/>
          </a:prstGeom>
          <a:noFill/>
          <a:ln>
            <a:noFill/>
          </a:ln>
        </p:spPr>
      </p:pic>
      <p:sp>
        <p:nvSpPr>
          <p:cNvPr id="72" name="Google Shape;72;p15"/>
          <p:cNvSpPr/>
          <p:nvPr/>
        </p:nvSpPr>
        <p:spPr>
          <a:xfrm>
            <a:off x="3718325" y="2063860"/>
            <a:ext cx="2118600" cy="11754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p:nvPr/>
        </p:nvSpPr>
        <p:spPr>
          <a:xfrm>
            <a:off x="3102675" y="283950"/>
            <a:ext cx="6096000" cy="84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chemeClr val="dk2"/>
                </a:solidFill>
                <a:latin typeface="Comfortaa"/>
                <a:ea typeface="Comfortaa"/>
                <a:cs typeface="Comfortaa"/>
                <a:sym typeface="Comfortaa"/>
              </a:rPr>
              <a:t>A need for methods that produce  quick, accurate forecasting of short-term wind speeds in wind farms.</a:t>
            </a:r>
            <a:endParaRPr>
              <a:latin typeface="Comfortaa"/>
              <a:ea typeface="Comfortaa"/>
              <a:cs typeface="Comfortaa"/>
              <a:sym typeface="Comfortaa"/>
            </a:endParaRPr>
          </a:p>
        </p:txBody>
      </p:sp>
      <p:sp>
        <p:nvSpPr>
          <p:cNvPr id="74" name="Google Shape;74;p15"/>
          <p:cNvSpPr txBox="1"/>
          <p:nvPr/>
        </p:nvSpPr>
        <p:spPr>
          <a:xfrm>
            <a:off x="5836925" y="1435150"/>
            <a:ext cx="3185400" cy="3349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500">
                <a:solidFill>
                  <a:schemeClr val="dk2"/>
                </a:solidFill>
                <a:latin typeface="Comfortaa"/>
                <a:ea typeface="Comfortaa"/>
                <a:cs typeface="Comfortaa"/>
                <a:sym typeface="Comfortaa"/>
              </a:rPr>
              <a:t>Every wind farm installed is required to report hourly energy predictions in most countries</a:t>
            </a:r>
            <a:endParaRPr sz="1500">
              <a:solidFill>
                <a:schemeClr val="dk2"/>
              </a:solidFill>
              <a:latin typeface="Comfortaa"/>
              <a:ea typeface="Comfortaa"/>
              <a:cs typeface="Comfortaa"/>
              <a:sym typeface="Comfortaa"/>
            </a:endParaRPr>
          </a:p>
          <a:p>
            <a:pPr marL="0" lvl="0" indent="0" algn="ctr" rtl="0">
              <a:lnSpc>
                <a:spcPct val="115000"/>
              </a:lnSpc>
              <a:spcBef>
                <a:spcPts val="0"/>
              </a:spcBef>
              <a:spcAft>
                <a:spcPts val="0"/>
              </a:spcAft>
              <a:buNone/>
            </a:pPr>
            <a:endParaRPr sz="1500">
              <a:solidFill>
                <a:schemeClr val="dk2"/>
              </a:solidFill>
              <a:latin typeface="Comfortaa"/>
              <a:ea typeface="Comfortaa"/>
              <a:cs typeface="Comfortaa"/>
              <a:sym typeface="Comfortaa"/>
            </a:endParaRPr>
          </a:p>
          <a:p>
            <a:pPr marL="0" lvl="0" indent="0" algn="ctr" rtl="0">
              <a:lnSpc>
                <a:spcPct val="115000"/>
              </a:lnSpc>
              <a:spcBef>
                <a:spcPts val="0"/>
              </a:spcBef>
              <a:spcAft>
                <a:spcPts val="0"/>
              </a:spcAft>
              <a:buNone/>
            </a:pPr>
            <a:r>
              <a:rPr lang="en" sz="1500">
                <a:solidFill>
                  <a:schemeClr val="dk2"/>
                </a:solidFill>
                <a:latin typeface="Comfortaa"/>
                <a:ea typeface="Comfortaa"/>
                <a:cs typeface="Comfortaa"/>
                <a:sym typeface="Comfortaa"/>
              </a:rPr>
              <a:t>Evaluation of prospective locations for new wind farm placements</a:t>
            </a:r>
            <a:endParaRPr sz="1500">
              <a:solidFill>
                <a:schemeClr val="dk2"/>
              </a:solidFill>
              <a:latin typeface="Comfortaa"/>
              <a:ea typeface="Comfortaa"/>
              <a:cs typeface="Comfortaa"/>
              <a:sym typeface="Comfortaa"/>
            </a:endParaRPr>
          </a:p>
          <a:p>
            <a:pPr marL="0" lvl="0" indent="0" algn="l" rtl="0">
              <a:lnSpc>
                <a:spcPct val="115000"/>
              </a:lnSpc>
              <a:spcBef>
                <a:spcPts val="0"/>
              </a:spcBef>
              <a:spcAft>
                <a:spcPts val="0"/>
              </a:spcAft>
              <a:buNone/>
            </a:pPr>
            <a:endParaRPr sz="1500">
              <a:solidFill>
                <a:schemeClr val="dk2"/>
              </a:solidFill>
              <a:latin typeface="Comfortaa"/>
              <a:ea typeface="Comfortaa"/>
              <a:cs typeface="Comfortaa"/>
              <a:sym typeface="Comfortaa"/>
            </a:endParaRPr>
          </a:p>
          <a:p>
            <a:pPr marL="0" lvl="0" indent="0" algn="ctr" rtl="0">
              <a:lnSpc>
                <a:spcPct val="115000"/>
              </a:lnSpc>
              <a:spcBef>
                <a:spcPts val="0"/>
              </a:spcBef>
              <a:spcAft>
                <a:spcPts val="0"/>
              </a:spcAft>
              <a:buNone/>
            </a:pPr>
            <a:r>
              <a:rPr lang="en" sz="1500">
                <a:solidFill>
                  <a:schemeClr val="dk2"/>
                </a:solidFill>
                <a:latin typeface="Comfortaa"/>
                <a:ea typeface="Comfortaa"/>
                <a:cs typeface="Comfortaa"/>
                <a:sym typeface="Comfortaa"/>
              </a:rPr>
              <a:t>To ensure stability of the whole electric system in case of large penetrating of wind energy</a:t>
            </a:r>
            <a:endParaRPr sz="1500">
              <a:solidFill>
                <a:schemeClr val="dk2"/>
              </a:solidFill>
              <a:latin typeface="Comfortaa"/>
              <a:ea typeface="Comfortaa"/>
              <a:cs typeface="Comfortaa"/>
              <a:sym typeface="Comfortaa"/>
            </a:endParaRPr>
          </a:p>
        </p:txBody>
      </p:sp>
      <p:sp>
        <p:nvSpPr>
          <p:cNvPr id="75" name="Google Shape;75;p15"/>
          <p:cNvSpPr txBox="1"/>
          <p:nvPr/>
        </p:nvSpPr>
        <p:spPr>
          <a:xfrm>
            <a:off x="3833875" y="2488838"/>
            <a:ext cx="1776900"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Comfortaa"/>
                <a:ea typeface="Comfortaa"/>
                <a:cs typeface="Comfortaa"/>
                <a:sym typeface="Comfortaa"/>
              </a:rPr>
              <a:t>The Importance</a:t>
            </a:r>
            <a:endParaRPr b="1">
              <a:solidFill>
                <a:schemeClr val="lt1"/>
              </a:solidFill>
              <a:latin typeface="Comfortaa"/>
              <a:ea typeface="Comfortaa"/>
              <a:cs typeface="Comfortaa"/>
              <a:sym typeface="Comfortaa"/>
            </a:endParaRPr>
          </a:p>
        </p:txBody>
      </p:sp>
      <p:sp>
        <p:nvSpPr>
          <p:cNvPr id="76" name="Google Shape;76;p15"/>
          <p:cNvSpPr/>
          <p:nvPr/>
        </p:nvSpPr>
        <p:spPr>
          <a:xfrm>
            <a:off x="5836925" y="1587550"/>
            <a:ext cx="191400" cy="1776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5836925" y="2858550"/>
            <a:ext cx="191400" cy="1776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5836925" y="3963575"/>
            <a:ext cx="191400" cy="1776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139875" y="4816450"/>
            <a:ext cx="4357800" cy="28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t>https://www.iconfinder.com/icons/426577/ecol_ecology_wind_wind_energy_windmill_icon</a:t>
            </a:r>
            <a:endParaRPr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1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10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10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1000"/>
                                        <p:tgtEl>
                                          <p:spTgt spid="78"/>
                                        </p:tgtEl>
                                      </p:cBhvr>
                                    </p:animEffect>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1000"/>
                                        <p:tgtEl>
                                          <p:spTgt spid="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Method:</a:t>
            </a:r>
            <a:endParaRPr/>
          </a:p>
        </p:txBody>
      </p:sp>
      <p:pic>
        <p:nvPicPr>
          <p:cNvPr id="85" name="Google Shape;85;p16">
            <a:hlinkClick r:id="rId3"/>
          </p:cNvPr>
          <p:cNvPicPr preferRelativeResize="0"/>
          <p:nvPr/>
        </p:nvPicPr>
        <p:blipFill>
          <a:blip r:embed="rId4">
            <a:alphaModFix/>
          </a:blip>
          <a:stretch>
            <a:fillRect/>
          </a:stretch>
        </p:blipFill>
        <p:spPr>
          <a:xfrm>
            <a:off x="6211701" y="1152650"/>
            <a:ext cx="3222074" cy="4296075"/>
          </a:xfrm>
          <a:prstGeom prst="rect">
            <a:avLst/>
          </a:prstGeom>
          <a:noFill/>
          <a:ln>
            <a:noFill/>
          </a:ln>
        </p:spPr>
      </p:pic>
      <p:sp>
        <p:nvSpPr>
          <p:cNvPr id="86" name="Google Shape;86;p16"/>
          <p:cNvSpPr txBox="1"/>
          <p:nvPr/>
        </p:nvSpPr>
        <p:spPr>
          <a:xfrm>
            <a:off x="2774650" y="473350"/>
            <a:ext cx="4879500" cy="74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chemeClr val="dk2"/>
                </a:solidFill>
                <a:latin typeface="Comfortaa"/>
                <a:ea typeface="Comfortaa"/>
                <a:cs typeface="Comfortaa"/>
                <a:sym typeface="Comfortaa"/>
              </a:rPr>
              <a:t>Local models-based regression trees</a:t>
            </a:r>
            <a:endParaRPr>
              <a:latin typeface="Comfortaa"/>
              <a:ea typeface="Comfortaa"/>
              <a:cs typeface="Comfortaa"/>
              <a:sym typeface="Comfortaa"/>
            </a:endParaRPr>
          </a:p>
        </p:txBody>
      </p:sp>
      <p:pic>
        <p:nvPicPr>
          <p:cNvPr id="87" name="Google Shape;87;p16"/>
          <p:cNvPicPr preferRelativeResize="0"/>
          <p:nvPr/>
        </p:nvPicPr>
        <p:blipFill>
          <a:blip r:embed="rId5">
            <a:alphaModFix/>
          </a:blip>
          <a:stretch>
            <a:fillRect/>
          </a:stretch>
        </p:blipFill>
        <p:spPr>
          <a:xfrm>
            <a:off x="453000" y="1327550"/>
            <a:ext cx="5693749" cy="2774250"/>
          </a:xfrm>
          <a:prstGeom prst="rect">
            <a:avLst/>
          </a:prstGeom>
          <a:noFill/>
          <a:ln>
            <a:noFill/>
          </a:ln>
        </p:spPr>
      </p:pic>
      <p:sp>
        <p:nvSpPr>
          <p:cNvPr id="88" name="Google Shape;88;p16"/>
          <p:cNvSpPr txBox="1"/>
          <p:nvPr/>
        </p:nvSpPr>
        <p:spPr>
          <a:xfrm>
            <a:off x="6061900" y="4837025"/>
            <a:ext cx="3222000" cy="2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http://freescrapbooks.blogspot.com/2011/05/clip-art-leaf-tree.html</a:t>
            </a:r>
            <a:endParaRPr sz="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82950" y="300750"/>
            <a:ext cx="8520600" cy="626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The Models in the leaves:</a:t>
            </a:r>
            <a:endParaRPr/>
          </a:p>
        </p:txBody>
      </p:sp>
      <p:graphicFrame>
        <p:nvGraphicFramePr>
          <p:cNvPr id="94" name="Google Shape;94;p17"/>
          <p:cNvGraphicFramePr/>
          <p:nvPr/>
        </p:nvGraphicFramePr>
        <p:xfrm>
          <a:off x="423625" y="1020175"/>
          <a:ext cx="8296750" cy="3596610"/>
        </p:xfrm>
        <a:graphic>
          <a:graphicData uri="http://schemas.openxmlformats.org/drawingml/2006/table">
            <a:tbl>
              <a:tblPr>
                <a:noFill/>
                <a:tableStyleId>{5052EFB1-B7FD-4B76-A3C5-57F4D0A86050}</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286750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Global Model?</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Linear Model?</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latin typeface="Comfortaa"/>
                          <a:ea typeface="Comfortaa"/>
                          <a:cs typeface="Comfortaa"/>
                          <a:sym typeface="Comfortaa"/>
                        </a:rPr>
                        <a:t>Differences</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200">
                          <a:latin typeface="Comfortaa"/>
                          <a:ea typeface="Comfortaa"/>
                          <a:cs typeface="Comfortaa"/>
                          <a:sym typeface="Comfortaa"/>
                        </a:rPr>
                        <a:t>Model 1 (M1)</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Constant (Mean)</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200">
                          <a:latin typeface="Comfortaa"/>
                          <a:ea typeface="Comfortaa"/>
                          <a:cs typeface="Comfortaa"/>
                          <a:sym typeface="Comfortaa"/>
                        </a:rPr>
                        <a:t>Model 2 (M2)</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Constant (Median)</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200">
                          <a:latin typeface="Comfortaa"/>
                          <a:ea typeface="Comfortaa"/>
                          <a:cs typeface="Comfortaa"/>
                          <a:sym typeface="Comfortaa"/>
                        </a:rPr>
                        <a:t>Model 3 (M3)</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Minimize the mean square error</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200">
                          <a:latin typeface="Comfortaa"/>
                          <a:ea typeface="Comfortaa"/>
                          <a:cs typeface="Comfortaa"/>
                          <a:sym typeface="Comfortaa"/>
                        </a:rPr>
                        <a:t>Model 4 (M4)</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Minimize description length principle</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200">
                          <a:latin typeface="Comfortaa"/>
                          <a:ea typeface="Comfortaa"/>
                          <a:cs typeface="Comfortaa"/>
                          <a:sym typeface="Comfortaa"/>
                        </a:rPr>
                        <a:t>Model 5 (M5)</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MSE + a greedy search</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200">
                          <a:latin typeface="Comfortaa"/>
                          <a:ea typeface="Comfortaa"/>
                          <a:cs typeface="Comfortaa"/>
                          <a:sym typeface="Comfortaa"/>
                        </a:rPr>
                        <a:t>Model 6 (M6)</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X</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X</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k-Nearest Neighbors + Mean</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 sz="1200">
                          <a:latin typeface="Comfortaa"/>
                          <a:ea typeface="Comfortaa"/>
                          <a:cs typeface="Comfortaa"/>
                          <a:sym typeface="Comfortaa"/>
                        </a:rPr>
                        <a:t>Model 7 (M7)</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X</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X</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k-Nearest Neighbors + Weighted Mean</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en" sz="1200">
                          <a:latin typeface="Comfortaa"/>
                          <a:ea typeface="Comfortaa"/>
                          <a:cs typeface="Comfortaa"/>
                          <a:sym typeface="Comfortaa"/>
                        </a:rPr>
                        <a:t>Model 8 (M8)</a:t>
                      </a:r>
                      <a:endParaRPr sz="1200">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X</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rgbClr val="434343"/>
                          </a:solidFill>
                          <a:latin typeface="Comfortaa"/>
                          <a:ea typeface="Comfortaa"/>
                          <a:cs typeface="Comfortaa"/>
                          <a:sym typeface="Comfortaa"/>
                        </a:rPr>
                        <a:t>Minimize locally weighted mean</a:t>
                      </a:r>
                      <a:br>
                        <a:rPr lang="en" sz="1200">
                          <a:solidFill>
                            <a:srgbClr val="434343"/>
                          </a:solidFill>
                          <a:latin typeface="Comfortaa"/>
                          <a:ea typeface="Comfortaa"/>
                          <a:cs typeface="Comfortaa"/>
                          <a:sym typeface="Comfortaa"/>
                        </a:rPr>
                      </a:br>
                      <a:r>
                        <a:rPr lang="en" sz="1200">
                          <a:solidFill>
                            <a:srgbClr val="434343"/>
                          </a:solidFill>
                          <a:latin typeface="Comfortaa"/>
                          <a:ea typeface="Comfortaa"/>
                          <a:cs typeface="Comfortaa"/>
                          <a:sym typeface="Comfortaa"/>
                        </a:rPr>
                        <a:t>square error</a:t>
                      </a:r>
                      <a:endParaRPr sz="1200">
                        <a:solidFill>
                          <a:srgbClr val="434343"/>
                        </a:solidFill>
                        <a:latin typeface="Comfortaa"/>
                        <a:ea typeface="Comfortaa"/>
                        <a:cs typeface="Comfortaa"/>
                        <a:sym typeface="Comforta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Data:</a:t>
            </a:r>
            <a:endParaRPr/>
          </a:p>
        </p:txBody>
      </p:sp>
      <p:pic>
        <p:nvPicPr>
          <p:cNvPr id="100" name="Google Shape;100;p18"/>
          <p:cNvPicPr preferRelativeResize="0"/>
          <p:nvPr/>
        </p:nvPicPr>
        <p:blipFill>
          <a:blip r:embed="rId3">
            <a:alphaModFix/>
          </a:blip>
          <a:stretch>
            <a:fillRect/>
          </a:stretch>
        </p:blipFill>
        <p:spPr>
          <a:xfrm>
            <a:off x="0" y="1342788"/>
            <a:ext cx="3950100" cy="3080875"/>
          </a:xfrm>
          <a:prstGeom prst="rect">
            <a:avLst/>
          </a:prstGeom>
          <a:noFill/>
          <a:ln>
            <a:noFill/>
          </a:ln>
        </p:spPr>
      </p:pic>
      <p:pic>
        <p:nvPicPr>
          <p:cNvPr id="101" name="Google Shape;101;p18"/>
          <p:cNvPicPr preferRelativeResize="0"/>
          <p:nvPr/>
        </p:nvPicPr>
        <p:blipFill>
          <a:blip r:embed="rId4">
            <a:alphaModFix/>
          </a:blip>
          <a:stretch>
            <a:fillRect/>
          </a:stretch>
        </p:blipFill>
        <p:spPr>
          <a:xfrm>
            <a:off x="0" y="1467150"/>
            <a:ext cx="4165000" cy="3013226"/>
          </a:xfrm>
          <a:prstGeom prst="rect">
            <a:avLst/>
          </a:prstGeom>
          <a:noFill/>
          <a:ln>
            <a:noFill/>
          </a:ln>
        </p:spPr>
      </p:pic>
      <p:sp>
        <p:nvSpPr>
          <p:cNvPr id="102" name="Google Shape;102;p18"/>
          <p:cNvSpPr txBox="1"/>
          <p:nvPr/>
        </p:nvSpPr>
        <p:spPr>
          <a:xfrm>
            <a:off x="238500" y="1068100"/>
            <a:ext cx="3753900" cy="44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chemeClr val="accent3"/>
                </a:solidFill>
                <a:latin typeface="Comfortaa"/>
                <a:ea typeface="Comfortaa"/>
                <a:cs typeface="Comfortaa"/>
                <a:sym typeface="Comfortaa"/>
              </a:rPr>
              <a:t>Guadalajara, Spain</a:t>
            </a:r>
            <a:endParaRPr sz="1800" u="sng">
              <a:solidFill>
                <a:schemeClr val="accent3"/>
              </a:solidFill>
              <a:latin typeface="Comfortaa"/>
              <a:ea typeface="Comfortaa"/>
              <a:cs typeface="Comfortaa"/>
              <a:sym typeface="Comfortaa"/>
            </a:endParaRPr>
          </a:p>
        </p:txBody>
      </p:sp>
      <p:sp>
        <p:nvSpPr>
          <p:cNvPr id="103" name="Google Shape;103;p18"/>
          <p:cNvSpPr txBox="1"/>
          <p:nvPr/>
        </p:nvSpPr>
        <p:spPr>
          <a:xfrm>
            <a:off x="2387150" y="391350"/>
            <a:ext cx="6096000" cy="84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chemeClr val="dk2"/>
                </a:solidFill>
                <a:latin typeface="Comfortaa"/>
                <a:ea typeface="Comfortaa"/>
                <a:cs typeface="Comfortaa"/>
                <a:sym typeface="Comfortaa"/>
              </a:rPr>
              <a:t>Hourly wind speeds collected at 8 wind towers from November 2008 to November 2010</a:t>
            </a:r>
            <a:endParaRPr>
              <a:latin typeface="Comfortaa"/>
              <a:ea typeface="Comfortaa"/>
              <a:cs typeface="Comfortaa"/>
              <a:sym typeface="Comfortaa"/>
            </a:endParaRPr>
          </a:p>
        </p:txBody>
      </p:sp>
      <p:sp>
        <p:nvSpPr>
          <p:cNvPr id="104" name="Google Shape;104;p18"/>
          <p:cNvSpPr txBox="1"/>
          <p:nvPr/>
        </p:nvSpPr>
        <p:spPr>
          <a:xfrm>
            <a:off x="4572000" y="1535988"/>
            <a:ext cx="4281000" cy="2071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Font typeface="Comfortaa"/>
              <a:buChar char="●"/>
            </a:pPr>
            <a:r>
              <a:rPr lang="en" sz="2000">
                <a:solidFill>
                  <a:srgbClr val="434343"/>
                </a:solidFill>
                <a:latin typeface="Comfortaa"/>
                <a:ea typeface="Comfortaa"/>
                <a:cs typeface="Comfortaa"/>
                <a:sym typeface="Comfortaa"/>
              </a:rPr>
              <a:t>239 discontinuous time series data for each tower</a:t>
            </a:r>
            <a:endParaRPr sz="2000">
              <a:solidFill>
                <a:srgbClr val="434343"/>
              </a:solidFill>
              <a:latin typeface="Comfortaa"/>
              <a:ea typeface="Comfortaa"/>
              <a:cs typeface="Comfortaa"/>
              <a:sym typeface="Comfortaa"/>
            </a:endParaRPr>
          </a:p>
          <a:p>
            <a:pPr marL="457200" lvl="0" indent="0" algn="l" rtl="0">
              <a:spcBef>
                <a:spcPts val="0"/>
              </a:spcBef>
              <a:spcAft>
                <a:spcPts val="0"/>
              </a:spcAft>
              <a:buNone/>
            </a:pPr>
            <a:endParaRPr sz="2000">
              <a:solidFill>
                <a:srgbClr val="434343"/>
              </a:solidFill>
              <a:latin typeface="Comfortaa"/>
              <a:ea typeface="Comfortaa"/>
              <a:cs typeface="Comfortaa"/>
              <a:sym typeface="Comfortaa"/>
            </a:endParaRPr>
          </a:p>
          <a:p>
            <a:pPr marL="914400" lvl="1" indent="-355600" algn="l" rtl="0">
              <a:spcBef>
                <a:spcPts val="0"/>
              </a:spcBef>
              <a:spcAft>
                <a:spcPts val="0"/>
              </a:spcAft>
              <a:buClr>
                <a:srgbClr val="434343"/>
              </a:buClr>
              <a:buSzPts val="2000"/>
              <a:buFont typeface="Comfortaa"/>
              <a:buChar char="○"/>
            </a:pPr>
            <a:r>
              <a:rPr lang="en" sz="2000">
                <a:solidFill>
                  <a:srgbClr val="434343"/>
                </a:solidFill>
                <a:latin typeface="Comfortaa"/>
                <a:ea typeface="Comfortaa"/>
                <a:cs typeface="Comfortaa"/>
                <a:sym typeface="Comfortaa"/>
              </a:rPr>
              <a:t>70% for training </a:t>
            </a:r>
            <a:endParaRPr sz="2000">
              <a:solidFill>
                <a:srgbClr val="434343"/>
              </a:solidFill>
              <a:latin typeface="Comfortaa"/>
              <a:ea typeface="Comfortaa"/>
              <a:cs typeface="Comfortaa"/>
              <a:sym typeface="Comfortaa"/>
            </a:endParaRPr>
          </a:p>
          <a:p>
            <a:pPr marL="457200" lvl="0" indent="0" algn="l" rtl="0">
              <a:spcBef>
                <a:spcPts val="0"/>
              </a:spcBef>
              <a:spcAft>
                <a:spcPts val="0"/>
              </a:spcAft>
              <a:buNone/>
            </a:pPr>
            <a:r>
              <a:rPr lang="en" sz="1800">
                <a:solidFill>
                  <a:srgbClr val="434343"/>
                </a:solidFill>
                <a:latin typeface="Comfortaa"/>
                <a:ea typeface="Comfortaa"/>
                <a:cs typeface="Comfortaa"/>
                <a:sym typeface="Comfortaa"/>
              </a:rPr>
              <a:t>(175 TS data, 3061 records)</a:t>
            </a:r>
            <a:endParaRPr sz="1800">
              <a:solidFill>
                <a:srgbClr val="434343"/>
              </a:solidFill>
              <a:latin typeface="Comfortaa"/>
              <a:ea typeface="Comfortaa"/>
              <a:cs typeface="Comfortaa"/>
              <a:sym typeface="Comfortaa"/>
            </a:endParaRPr>
          </a:p>
          <a:p>
            <a:pPr marL="914400" lvl="0" indent="0" algn="l" rtl="0">
              <a:spcBef>
                <a:spcPts val="0"/>
              </a:spcBef>
              <a:spcAft>
                <a:spcPts val="0"/>
              </a:spcAft>
              <a:buNone/>
            </a:pPr>
            <a:endParaRPr sz="2000">
              <a:solidFill>
                <a:srgbClr val="434343"/>
              </a:solidFill>
              <a:latin typeface="Comfortaa"/>
              <a:ea typeface="Comfortaa"/>
              <a:cs typeface="Comfortaa"/>
              <a:sym typeface="Comfortaa"/>
            </a:endParaRPr>
          </a:p>
          <a:p>
            <a:pPr marL="914400" lvl="1" indent="-355600" algn="l" rtl="0">
              <a:spcBef>
                <a:spcPts val="0"/>
              </a:spcBef>
              <a:spcAft>
                <a:spcPts val="0"/>
              </a:spcAft>
              <a:buClr>
                <a:srgbClr val="434343"/>
              </a:buClr>
              <a:buSzPts val="2000"/>
              <a:buFont typeface="Comfortaa"/>
              <a:buChar char="○"/>
            </a:pPr>
            <a:r>
              <a:rPr lang="en" sz="2000">
                <a:solidFill>
                  <a:srgbClr val="434343"/>
                </a:solidFill>
                <a:latin typeface="Comfortaa"/>
                <a:ea typeface="Comfortaa"/>
                <a:cs typeface="Comfortaa"/>
                <a:sym typeface="Comfortaa"/>
              </a:rPr>
              <a:t>30% for testing </a:t>
            </a:r>
            <a:endParaRPr sz="2000">
              <a:solidFill>
                <a:srgbClr val="434343"/>
              </a:solidFill>
              <a:latin typeface="Comfortaa"/>
              <a:ea typeface="Comfortaa"/>
              <a:cs typeface="Comfortaa"/>
              <a:sym typeface="Comfortaa"/>
            </a:endParaRPr>
          </a:p>
          <a:p>
            <a:pPr marL="0" lvl="0" indent="457200" algn="l" rtl="0">
              <a:spcBef>
                <a:spcPts val="0"/>
              </a:spcBef>
              <a:spcAft>
                <a:spcPts val="0"/>
              </a:spcAft>
              <a:buNone/>
            </a:pPr>
            <a:r>
              <a:rPr lang="en" sz="1800">
                <a:solidFill>
                  <a:srgbClr val="434343"/>
                </a:solidFill>
                <a:latin typeface="Comfortaa"/>
                <a:ea typeface="Comfortaa"/>
                <a:cs typeface="Comfortaa"/>
                <a:sym typeface="Comfortaa"/>
              </a:rPr>
              <a:t>(64 TS data, 1091 records)</a:t>
            </a:r>
            <a:endParaRPr sz="1800">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p:tgtEl>
                                          <p:spTgt spid="101"/>
                                        </p:tgtEl>
                                        <p:attrNameLst>
                                          <p:attrName>ppt_w</p:attrName>
                                        </p:attrNameLst>
                                      </p:cBhvr>
                                      <p:tavLst>
                                        <p:tav tm="0">
                                          <p:val>
                                            <p:strVal val="0"/>
                                          </p:val>
                                        </p:tav>
                                        <p:tav tm="100000">
                                          <p:val>
                                            <p:strVal val="#ppt_w"/>
                                          </p:val>
                                        </p:tav>
                                      </p:tavLst>
                                    </p:anim>
                                    <p:anim calcmode="lin" valueType="num">
                                      <p:cBhvr additive="base">
                                        <p:cTn id="8" dur="1000"/>
                                        <p:tgtEl>
                                          <p:spTgt spid="1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Data</a:t>
            </a:r>
            <a:endParaRPr/>
          </a:p>
        </p:txBody>
      </p:sp>
      <p:pic>
        <p:nvPicPr>
          <p:cNvPr id="110" name="Google Shape;110;p19"/>
          <p:cNvPicPr preferRelativeResize="0"/>
          <p:nvPr/>
        </p:nvPicPr>
        <p:blipFill>
          <a:blip r:embed="rId3">
            <a:alphaModFix/>
          </a:blip>
          <a:stretch>
            <a:fillRect/>
          </a:stretch>
        </p:blipFill>
        <p:spPr>
          <a:xfrm>
            <a:off x="-151775" y="941100"/>
            <a:ext cx="6523051" cy="3741725"/>
          </a:xfrm>
          <a:prstGeom prst="rect">
            <a:avLst/>
          </a:prstGeom>
          <a:noFill/>
          <a:ln>
            <a:noFill/>
          </a:ln>
        </p:spPr>
      </p:pic>
      <p:sp>
        <p:nvSpPr>
          <p:cNvPr id="111" name="Google Shape;111;p19"/>
          <p:cNvSpPr/>
          <p:nvPr/>
        </p:nvSpPr>
        <p:spPr>
          <a:xfrm>
            <a:off x="5972975" y="95700"/>
            <a:ext cx="3102600" cy="34398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txBox="1"/>
          <p:nvPr/>
        </p:nvSpPr>
        <p:spPr>
          <a:xfrm>
            <a:off x="6015125" y="3687375"/>
            <a:ext cx="3018300" cy="6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fortaa"/>
                <a:ea typeface="Comfortaa"/>
                <a:cs typeface="Comfortaa"/>
                <a:sym typeface="Comfortaa"/>
              </a:rPr>
              <a:t>Example of wind speed distribution for tower 1</a:t>
            </a:r>
            <a:endParaRPr>
              <a:latin typeface="Comfortaa"/>
              <a:ea typeface="Comfortaa"/>
              <a:cs typeface="Comfortaa"/>
              <a:sym typeface="Comfortaa"/>
            </a:endParaRPr>
          </a:p>
        </p:txBody>
      </p:sp>
      <p:pic>
        <p:nvPicPr>
          <p:cNvPr id="113" name="Google Shape;113;p19"/>
          <p:cNvPicPr preferRelativeResize="0"/>
          <p:nvPr/>
        </p:nvPicPr>
        <p:blipFill>
          <a:blip r:embed="rId4">
            <a:alphaModFix/>
          </a:blip>
          <a:stretch>
            <a:fillRect/>
          </a:stretch>
        </p:blipFill>
        <p:spPr>
          <a:xfrm>
            <a:off x="6053950" y="309925"/>
            <a:ext cx="2940650" cy="3011351"/>
          </a:xfrm>
          <a:prstGeom prst="rect">
            <a:avLst/>
          </a:prstGeom>
          <a:noFill/>
          <a:ln>
            <a:noFill/>
          </a:ln>
        </p:spPr>
      </p:pic>
      <p:cxnSp>
        <p:nvCxnSpPr>
          <p:cNvPr id="114" name="Google Shape;114;p19"/>
          <p:cNvCxnSpPr/>
          <p:nvPr/>
        </p:nvCxnSpPr>
        <p:spPr>
          <a:xfrm rot="10800000" flipH="1">
            <a:off x="5849525" y="2988663"/>
            <a:ext cx="954300" cy="698700"/>
          </a:xfrm>
          <a:prstGeom prst="straightConnector1">
            <a:avLst/>
          </a:prstGeom>
          <a:noFill/>
          <a:ln w="38100" cap="flat" cmpd="sng">
            <a:solidFill>
              <a:schemeClr val="dk2"/>
            </a:solidFill>
            <a:prstDash val="solid"/>
            <a:round/>
            <a:headEnd type="none" w="med" len="med"/>
            <a:tailEnd type="triangle" w="med" len="med"/>
          </a:ln>
        </p:spPr>
      </p:cxnSp>
      <p:sp>
        <p:nvSpPr>
          <p:cNvPr id="115" name="Google Shape;115;p19"/>
          <p:cNvSpPr txBox="1"/>
          <p:nvPr/>
        </p:nvSpPr>
        <p:spPr>
          <a:xfrm>
            <a:off x="670150" y="4543375"/>
            <a:ext cx="4879200" cy="49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mfortaa"/>
                <a:ea typeface="Comfortaa"/>
                <a:cs typeface="Comfortaa"/>
                <a:sym typeface="Comfortaa"/>
              </a:rPr>
              <a:t>Shows hourly averages of wind speed for the 8 towers over 168 hrs in October 2010</a:t>
            </a:r>
            <a:endParaRPr>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487800" y="281300"/>
            <a:ext cx="3600600" cy="57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Process:</a:t>
            </a:r>
            <a:endParaRPr/>
          </a:p>
        </p:txBody>
      </p:sp>
      <p:sp>
        <p:nvSpPr>
          <p:cNvPr id="121" name="Google Shape;121;p20"/>
          <p:cNvSpPr txBox="1">
            <a:spLocks noGrp="1"/>
          </p:cNvSpPr>
          <p:nvPr>
            <p:ph type="subTitle" idx="1"/>
          </p:nvPr>
        </p:nvSpPr>
        <p:spPr>
          <a:xfrm>
            <a:off x="265500" y="712200"/>
            <a:ext cx="4045200" cy="57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Basic Regression Tree</a:t>
            </a:r>
            <a:endParaRPr/>
          </a:p>
          <a:p>
            <a:pPr marL="0" lvl="0" indent="0" algn="ctr" rtl="0">
              <a:spcBef>
                <a:spcPts val="0"/>
              </a:spcBef>
              <a:spcAft>
                <a:spcPts val="0"/>
              </a:spcAft>
              <a:buNone/>
            </a:pPr>
            <a:endParaRPr/>
          </a:p>
          <a:p>
            <a:pPr marL="0" lvl="0" indent="0" algn="ctr" rtl="0">
              <a:spcBef>
                <a:spcPts val="0"/>
              </a:spcBef>
              <a:spcAft>
                <a:spcPts val="0"/>
              </a:spcAft>
              <a:buNone/>
            </a:pPr>
            <a:endParaRPr sz="1400"/>
          </a:p>
        </p:txBody>
      </p:sp>
      <p:sp>
        <p:nvSpPr>
          <p:cNvPr id="122" name="Google Shape;122;p20"/>
          <p:cNvSpPr/>
          <p:nvPr/>
        </p:nvSpPr>
        <p:spPr>
          <a:xfrm>
            <a:off x="6239600" y="39350"/>
            <a:ext cx="1055400" cy="1054800"/>
          </a:xfrm>
          <a:prstGeom prst="ellipse">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 name="Google Shape;123;p20"/>
          <p:cNvCxnSpPr>
            <a:stCxn id="122" idx="3"/>
          </p:cNvCxnSpPr>
          <p:nvPr/>
        </p:nvCxnSpPr>
        <p:spPr>
          <a:xfrm flipH="1">
            <a:off x="5799260" y="939678"/>
            <a:ext cx="594900" cy="459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20"/>
          <p:cNvCxnSpPr>
            <a:stCxn id="122" idx="4"/>
          </p:cNvCxnSpPr>
          <p:nvPr/>
        </p:nvCxnSpPr>
        <p:spPr>
          <a:xfrm flipH="1">
            <a:off x="6765500" y="1094150"/>
            <a:ext cx="1800" cy="6549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20"/>
          <p:cNvCxnSpPr>
            <a:stCxn id="122" idx="5"/>
          </p:cNvCxnSpPr>
          <p:nvPr/>
        </p:nvCxnSpPr>
        <p:spPr>
          <a:xfrm>
            <a:off x="7140440" y="939678"/>
            <a:ext cx="681000" cy="459300"/>
          </a:xfrm>
          <a:prstGeom prst="straightConnector1">
            <a:avLst/>
          </a:prstGeom>
          <a:noFill/>
          <a:ln w="9525" cap="flat" cmpd="sng">
            <a:solidFill>
              <a:schemeClr val="dk2"/>
            </a:solidFill>
            <a:prstDash val="solid"/>
            <a:round/>
            <a:headEnd type="none" w="med" len="med"/>
            <a:tailEnd type="none" w="med" len="med"/>
          </a:ln>
        </p:spPr>
      </p:cxnSp>
      <p:sp>
        <p:nvSpPr>
          <p:cNvPr id="126" name="Google Shape;126;p20"/>
          <p:cNvSpPr/>
          <p:nvPr/>
        </p:nvSpPr>
        <p:spPr>
          <a:xfrm>
            <a:off x="6239500" y="1513638"/>
            <a:ext cx="966300" cy="9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131001" y="1191950"/>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7663650" y="1182763"/>
            <a:ext cx="966300" cy="9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20"/>
          <p:cNvCxnSpPr/>
          <p:nvPr/>
        </p:nvCxnSpPr>
        <p:spPr>
          <a:xfrm flipH="1">
            <a:off x="6384261" y="2455062"/>
            <a:ext cx="251100" cy="4317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20"/>
          <p:cNvCxnSpPr/>
          <p:nvPr/>
        </p:nvCxnSpPr>
        <p:spPr>
          <a:xfrm>
            <a:off x="6825911" y="2442162"/>
            <a:ext cx="194100" cy="51750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20"/>
          <p:cNvCxnSpPr/>
          <p:nvPr/>
        </p:nvCxnSpPr>
        <p:spPr>
          <a:xfrm flipH="1">
            <a:off x="7770261" y="2111287"/>
            <a:ext cx="251100" cy="431700"/>
          </a:xfrm>
          <a:prstGeom prst="straightConnector1">
            <a:avLst/>
          </a:prstGeom>
          <a:noFill/>
          <a:ln w="9525" cap="flat" cmpd="sng">
            <a:solidFill>
              <a:schemeClr val="dk2"/>
            </a:solidFill>
            <a:prstDash val="solid"/>
            <a:round/>
            <a:headEnd type="none" w="med" len="med"/>
            <a:tailEnd type="none" w="med" len="med"/>
          </a:ln>
        </p:spPr>
      </p:cxnSp>
      <p:cxnSp>
        <p:nvCxnSpPr>
          <p:cNvPr id="132" name="Google Shape;132;p20"/>
          <p:cNvCxnSpPr/>
          <p:nvPr/>
        </p:nvCxnSpPr>
        <p:spPr>
          <a:xfrm>
            <a:off x="8262786" y="2068387"/>
            <a:ext cx="194100" cy="517500"/>
          </a:xfrm>
          <a:prstGeom prst="straightConnector1">
            <a:avLst/>
          </a:prstGeom>
          <a:noFill/>
          <a:ln w="9525" cap="flat" cmpd="sng">
            <a:solidFill>
              <a:schemeClr val="dk2"/>
            </a:solidFill>
            <a:prstDash val="solid"/>
            <a:round/>
            <a:headEnd type="none" w="med" len="med"/>
            <a:tailEnd type="none" w="med" len="med"/>
          </a:ln>
        </p:spPr>
      </p:cxnSp>
      <p:sp>
        <p:nvSpPr>
          <p:cNvPr id="133" name="Google Shape;133;p20"/>
          <p:cNvSpPr/>
          <p:nvPr/>
        </p:nvSpPr>
        <p:spPr>
          <a:xfrm>
            <a:off x="8177700" y="2346438"/>
            <a:ext cx="966300" cy="9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20"/>
          <p:cNvCxnSpPr/>
          <p:nvPr/>
        </p:nvCxnSpPr>
        <p:spPr>
          <a:xfrm flipH="1">
            <a:off x="8075636" y="3274962"/>
            <a:ext cx="492600" cy="40050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20"/>
          <p:cNvCxnSpPr/>
          <p:nvPr/>
        </p:nvCxnSpPr>
        <p:spPr>
          <a:xfrm>
            <a:off x="8695186" y="3274962"/>
            <a:ext cx="194100" cy="517500"/>
          </a:xfrm>
          <a:prstGeom prst="straightConnector1">
            <a:avLst/>
          </a:prstGeom>
          <a:noFill/>
          <a:ln w="9525" cap="flat" cmpd="sng">
            <a:solidFill>
              <a:schemeClr val="dk2"/>
            </a:solidFill>
            <a:prstDash val="solid"/>
            <a:round/>
            <a:headEnd type="none" w="med" len="med"/>
            <a:tailEnd type="none" w="med" len="med"/>
          </a:ln>
        </p:spPr>
      </p:cxnSp>
      <p:sp>
        <p:nvSpPr>
          <p:cNvPr id="136" name="Google Shape;136;p20"/>
          <p:cNvSpPr/>
          <p:nvPr/>
        </p:nvSpPr>
        <p:spPr>
          <a:xfrm>
            <a:off x="7284651" y="2259463"/>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8385126" y="3675438"/>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48576" y="3510113"/>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5594950" y="2718763"/>
            <a:ext cx="966300" cy="92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6767301" y="2884788"/>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20"/>
          <p:cNvCxnSpPr/>
          <p:nvPr/>
        </p:nvCxnSpPr>
        <p:spPr>
          <a:xfrm flipH="1">
            <a:off x="5754099" y="3646362"/>
            <a:ext cx="251100" cy="4317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20"/>
          <p:cNvCxnSpPr/>
          <p:nvPr/>
        </p:nvCxnSpPr>
        <p:spPr>
          <a:xfrm>
            <a:off x="6096124" y="3646362"/>
            <a:ext cx="194100" cy="517500"/>
          </a:xfrm>
          <a:prstGeom prst="straightConnector1">
            <a:avLst/>
          </a:prstGeom>
          <a:noFill/>
          <a:ln w="9525" cap="flat" cmpd="sng">
            <a:solidFill>
              <a:schemeClr val="dk2"/>
            </a:solidFill>
            <a:prstDash val="solid"/>
            <a:round/>
            <a:headEnd type="none" w="med" len="med"/>
            <a:tailEnd type="none" w="med" len="med"/>
          </a:ln>
        </p:spPr>
      </p:cxnSp>
      <p:sp>
        <p:nvSpPr>
          <p:cNvPr id="143" name="Google Shape;143;p20"/>
          <p:cNvSpPr/>
          <p:nvPr/>
        </p:nvSpPr>
        <p:spPr>
          <a:xfrm>
            <a:off x="4985051" y="4078038"/>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6102701" y="4078038"/>
            <a:ext cx="814200" cy="45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txBox="1"/>
          <p:nvPr/>
        </p:nvSpPr>
        <p:spPr>
          <a:xfrm>
            <a:off x="470550" y="1246325"/>
            <a:ext cx="37008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Lato"/>
                <a:ea typeface="Lato"/>
                <a:cs typeface="Lato"/>
                <a:sym typeface="Lato"/>
              </a:rPr>
              <a:t>1. Calculate heterogeneity in class/target attribute </a:t>
            </a:r>
            <a:endParaRPr/>
          </a:p>
        </p:txBody>
      </p:sp>
      <p:sp>
        <p:nvSpPr>
          <p:cNvPr id="146" name="Google Shape;146;p20"/>
          <p:cNvSpPr txBox="1"/>
          <p:nvPr/>
        </p:nvSpPr>
        <p:spPr>
          <a:xfrm>
            <a:off x="470550" y="1856275"/>
            <a:ext cx="37008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Lato"/>
                <a:ea typeface="Lato"/>
                <a:cs typeface="Lato"/>
                <a:sym typeface="Lato"/>
              </a:rPr>
              <a:t>2. Calculate homogeneity for each of the available attributes , selecting the one with largest reduction in heterogeneity in relation to the class, this  becomes root/internal node</a:t>
            </a:r>
            <a:endParaRPr/>
          </a:p>
        </p:txBody>
      </p:sp>
      <p:sp>
        <p:nvSpPr>
          <p:cNvPr id="147" name="Google Shape;147;p20"/>
          <p:cNvSpPr txBox="1"/>
          <p:nvPr/>
        </p:nvSpPr>
        <p:spPr>
          <a:xfrm>
            <a:off x="437700" y="3206250"/>
            <a:ext cx="37008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Lato"/>
                <a:ea typeface="Lato"/>
                <a:cs typeface="Lato"/>
                <a:sym typeface="Lato"/>
              </a:rPr>
              <a:t>3. Divide values on the selected attribute</a:t>
            </a:r>
            <a:endParaRPr/>
          </a:p>
        </p:txBody>
      </p:sp>
      <p:sp>
        <p:nvSpPr>
          <p:cNvPr id="148" name="Google Shape;148;p20"/>
          <p:cNvSpPr txBox="1"/>
          <p:nvPr/>
        </p:nvSpPr>
        <p:spPr>
          <a:xfrm>
            <a:off x="437700" y="3882450"/>
            <a:ext cx="37008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Lato"/>
                <a:ea typeface="Lato"/>
                <a:cs typeface="Lato"/>
                <a:sym typeface="Lato"/>
              </a:rPr>
              <a:t>4. Repeat Steps 2-4 until meet termination criteria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par>
                                <p:cTn id="13" presetID="10" presetClass="entr" presetSubtype="0"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1000"/>
                                        <p:tgtEl>
                                          <p:spTgt spid="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fade">
                                      <p:cBhvr>
                                        <p:cTn id="20" dur="1000"/>
                                        <p:tgtEl>
                                          <p:spTgt spid="147"/>
                                        </p:tgtEl>
                                      </p:cBhvr>
                                    </p:animEffect>
                                  </p:childTnLst>
                                </p:cTn>
                              </p:par>
                              <p:par>
                                <p:cTn id="21" presetID="10"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1000"/>
                                        <p:tgtEl>
                                          <p:spTgt spid="124"/>
                                        </p:tgtEl>
                                      </p:cBhvr>
                                    </p:animEffect>
                                  </p:childTnLst>
                                </p:cTn>
                              </p:par>
                              <p:par>
                                <p:cTn id="24" presetID="10" presetClass="entr" presetSubtype="0"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1000"/>
                                        <p:tgtEl>
                                          <p:spTgt spid="125"/>
                                        </p:tgtEl>
                                      </p:cBhvr>
                                    </p:animEffect>
                                  </p:childTnLst>
                                </p:cTn>
                              </p:par>
                              <p:par>
                                <p:cTn id="27" presetID="10" presetClass="entr" presetSubtype="0" fill="hold" nodeType="withEffect">
                                  <p:stCondLst>
                                    <p:cond delay="0"/>
                                  </p:stCondLst>
                                  <p:childTnLst>
                                    <p:set>
                                      <p:cBhvr>
                                        <p:cTn id="28" dur="1" fill="hold">
                                          <p:stCondLst>
                                            <p:cond delay="0"/>
                                          </p:stCondLst>
                                        </p:cTn>
                                        <p:tgtEl>
                                          <p:spTgt spid="126"/>
                                        </p:tgtEl>
                                        <p:attrNameLst>
                                          <p:attrName>style.visibility</p:attrName>
                                        </p:attrNameLst>
                                      </p:cBhvr>
                                      <p:to>
                                        <p:strVal val="visible"/>
                                      </p:to>
                                    </p:set>
                                    <p:animEffect transition="in" filter="fade">
                                      <p:cBhvr>
                                        <p:cTn id="29" dur="1000"/>
                                        <p:tgtEl>
                                          <p:spTgt spid="126"/>
                                        </p:tgtEl>
                                      </p:cBhvr>
                                    </p:animEffect>
                                  </p:childTnLst>
                                </p:cTn>
                              </p:par>
                              <p:par>
                                <p:cTn id="30" presetID="10" presetClass="entr" presetSubtype="0" fill="hold" nodeType="with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1000"/>
                                        <p:tgtEl>
                                          <p:spTgt spid="127"/>
                                        </p:tgtEl>
                                      </p:cBhvr>
                                    </p:animEffect>
                                  </p:childTnLst>
                                </p:cTn>
                              </p:par>
                              <p:par>
                                <p:cTn id="33" presetID="10" presetClass="entr" presetSubtype="0" fill="hold" nodeType="with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fade">
                                      <p:cBhvr>
                                        <p:cTn id="35" dur="1000"/>
                                        <p:tgtEl>
                                          <p:spTgt spid="128"/>
                                        </p:tgtEl>
                                      </p:cBhvr>
                                    </p:animEffect>
                                  </p:childTnLst>
                                </p:cTn>
                              </p:par>
                              <p:par>
                                <p:cTn id="36" presetID="10" presetClass="entr" presetSubtype="0" fill="hold" nodeType="with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fade">
                                      <p:cBhvr>
                                        <p:cTn id="38" dur="1000"/>
                                        <p:tgtEl>
                                          <p:spTgt spid="1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fade">
                                      <p:cBhvr>
                                        <p:cTn id="43" dur="1000"/>
                                        <p:tgtEl>
                                          <p:spTgt spid="14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fade">
                                      <p:cBhvr>
                                        <p:cTn id="48" dur="1000"/>
                                        <p:tgtEl>
                                          <p:spTgt spid="129"/>
                                        </p:tgtEl>
                                      </p:cBhvr>
                                    </p:animEffect>
                                  </p:childTnLst>
                                </p:cTn>
                              </p:par>
                              <p:par>
                                <p:cTn id="49" presetID="10"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1000"/>
                                        <p:tgtEl>
                                          <p:spTgt spid="130"/>
                                        </p:tgtEl>
                                      </p:cBhvr>
                                    </p:animEffect>
                                  </p:childTnLst>
                                </p:cTn>
                              </p:par>
                              <p:par>
                                <p:cTn id="52" presetID="10" presetClass="entr" presetSubtype="0" fill="hold" nodeType="with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1000"/>
                                        <p:tgtEl>
                                          <p:spTgt spid="139"/>
                                        </p:tgtEl>
                                      </p:cBhvr>
                                    </p:animEffect>
                                  </p:childTnLst>
                                </p:cTn>
                              </p:par>
                              <p:par>
                                <p:cTn id="55" presetID="10" presetClass="entr" presetSubtype="0" fill="hold" nodeType="with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fade">
                                      <p:cBhvr>
                                        <p:cTn id="57" dur="1000"/>
                                        <p:tgtEl>
                                          <p:spTgt spid="1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1000"/>
                                        <p:tgtEl>
                                          <p:spTgt spid="131"/>
                                        </p:tgtEl>
                                      </p:cBhvr>
                                    </p:animEffect>
                                  </p:childTnLst>
                                </p:cTn>
                              </p:par>
                              <p:par>
                                <p:cTn id="63" presetID="10" presetClass="entr" presetSubtype="0"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fade">
                                      <p:cBhvr>
                                        <p:cTn id="65" dur="1000"/>
                                        <p:tgtEl>
                                          <p:spTgt spid="132"/>
                                        </p:tgtEl>
                                      </p:cBhvr>
                                    </p:animEffect>
                                  </p:childTnLst>
                                </p:cTn>
                              </p:par>
                              <p:par>
                                <p:cTn id="66" presetID="10" presetClass="entr" presetSubtype="0" fill="hold" nodeType="withEffect">
                                  <p:stCondLst>
                                    <p:cond delay="0"/>
                                  </p:stCondLst>
                                  <p:childTnLst>
                                    <p:set>
                                      <p:cBhvr>
                                        <p:cTn id="67" dur="1" fill="hold">
                                          <p:stCondLst>
                                            <p:cond delay="0"/>
                                          </p:stCondLst>
                                        </p:cTn>
                                        <p:tgtEl>
                                          <p:spTgt spid="136"/>
                                        </p:tgtEl>
                                        <p:attrNameLst>
                                          <p:attrName>style.visibility</p:attrName>
                                        </p:attrNameLst>
                                      </p:cBhvr>
                                      <p:to>
                                        <p:strVal val="visible"/>
                                      </p:to>
                                    </p:set>
                                    <p:animEffect transition="in" filter="fade">
                                      <p:cBhvr>
                                        <p:cTn id="68" dur="1000"/>
                                        <p:tgtEl>
                                          <p:spTgt spid="136"/>
                                        </p:tgtEl>
                                      </p:cBhvr>
                                    </p:animEffect>
                                  </p:childTnLst>
                                </p:cTn>
                              </p:par>
                              <p:par>
                                <p:cTn id="69" presetID="10" presetClass="entr" presetSubtype="0" fill="hold" nodeType="withEffect">
                                  <p:stCondLst>
                                    <p:cond delay="0"/>
                                  </p:stCondLst>
                                  <p:childTnLst>
                                    <p:set>
                                      <p:cBhvr>
                                        <p:cTn id="70" dur="1" fill="hold">
                                          <p:stCondLst>
                                            <p:cond delay="0"/>
                                          </p:stCondLst>
                                        </p:cTn>
                                        <p:tgtEl>
                                          <p:spTgt spid="133"/>
                                        </p:tgtEl>
                                        <p:attrNameLst>
                                          <p:attrName>style.visibility</p:attrName>
                                        </p:attrNameLst>
                                      </p:cBhvr>
                                      <p:to>
                                        <p:strVal val="visible"/>
                                      </p:to>
                                    </p:set>
                                    <p:animEffect transition="in" filter="fade">
                                      <p:cBhvr>
                                        <p:cTn id="71" dur="1000"/>
                                        <p:tgtEl>
                                          <p:spTgt spid="13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1000"/>
                                        <p:tgtEl>
                                          <p:spTgt spid="141"/>
                                        </p:tgtEl>
                                      </p:cBhvr>
                                    </p:animEffect>
                                  </p:childTnLst>
                                </p:cTn>
                              </p:par>
                              <p:par>
                                <p:cTn id="77" presetID="10" presetClass="entr" presetSubtype="0" fill="hold" nodeType="withEffect">
                                  <p:stCondLst>
                                    <p:cond delay="0"/>
                                  </p:stCondLst>
                                  <p:childTnLst>
                                    <p:set>
                                      <p:cBhvr>
                                        <p:cTn id="78" dur="1" fill="hold">
                                          <p:stCondLst>
                                            <p:cond delay="0"/>
                                          </p:stCondLst>
                                        </p:cTn>
                                        <p:tgtEl>
                                          <p:spTgt spid="142"/>
                                        </p:tgtEl>
                                        <p:attrNameLst>
                                          <p:attrName>style.visibility</p:attrName>
                                        </p:attrNameLst>
                                      </p:cBhvr>
                                      <p:to>
                                        <p:strVal val="visible"/>
                                      </p:to>
                                    </p:set>
                                    <p:animEffect transition="in" filter="fade">
                                      <p:cBhvr>
                                        <p:cTn id="79" dur="1000"/>
                                        <p:tgtEl>
                                          <p:spTgt spid="142"/>
                                        </p:tgtEl>
                                      </p:cBhvr>
                                    </p:animEffect>
                                  </p:childTnLst>
                                </p:cTn>
                              </p:par>
                              <p:par>
                                <p:cTn id="80" presetID="10" presetClass="entr" presetSubtype="0" fill="hold" nodeType="with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fade">
                                      <p:cBhvr>
                                        <p:cTn id="82" dur="1000"/>
                                        <p:tgtEl>
                                          <p:spTgt spid="143"/>
                                        </p:tgtEl>
                                      </p:cBhvr>
                                    </p:animEffect>
                                  </p:childTnLst>
                                </p:cTn>
                              </p:par>
                              <p:par>
                                <p:cTn id="83" presetID="10" presetClass="entr" presetSubtype="0" fill="hold" nodeType="withEffect">
                                  <p:stCondLst>
                                    <p:cond delay="0"/>
                                  </p:stCondLst>
                                  <p:childTnLst>
                                    <p:set>
                                      <p:cBhvr>
                                        <p:cTn id="84" dur="1" fill="hold">
                                          <p:stCondLst>
                                            <p:cond delay="0"/>
                                          </p:stCondLst>
                                        </p:cTn>
                                        <p:tgtEl>
                                          <p:spTgt spid="144"/>
                                        </p:tgtEl>
                                        <p:attrNameLst>
                                          <p:attrName>style.visibility</p:attrName>
                                        </p:attrNameLst>
                                      </p:cBhvr>
                                      <p:to>
                                        <p:strVal val="visible"/>
                                      </p:to>
                                    </p:set>
                                    <p:animEffect transition="in" filter="fade">
                                      <p:cBhvr>
                                        <p:cTn id="85" dur="1000"/>
                                        <p:tgtEl>
                                          <p:spTgt spid="1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1000"/>
                                        <p:tgtEl>
                                          <p:spTgt spid="134"/>
                                        </p:tgtEl>
                                      </p:cBhvr>
                                    </p:animEffect>
                                  </p:childTnLst>
                                </p:cTn>
                              </p:par>
                              <p:par>
                                <p:cTn id="91" presetID="10" presetClass="entr" presetSubtype="0" fill="hold" nodeType="withEffect">
                                  <p:stCondLst>
                                    <p:cond delay="0"/>
                                  </p:stCondLst>
                                  <p:childTnLst>
                                    <p:set>
                                      <p:cBhvr>
                                        <p:cTn id="92" dur="1" fill="hold">
                                          <p:stCondLst>
                                            <p:cond delay="0"/>
                                          </p:stCondLst>
                                        </p:cTn>
                                        <p:tgtEl>
                                          <p:spTgt spid="137"/>
                                        </p:tgtEl>
                                        <p:attrNameLst>
                                          <p:attrName>style.visibility</p:attrName>
                                        </p:attrNameLst>
                                      </p:cBhvr>
                                      <p:to>
                                        <p:strVal val="visible"/>
                                      </p:to>
                                    </p:set>
                                    <p:animEffect transition="in" filter="fade">
                                      <p:cBhvr>
                                        <p:cTn id="93" dur="1000"/>
                                        <p:tgtEl>
                                          <p:spTgt spid="137"/>
                                        </p:tgtEl>
                                      </p:cBhvr>
                                    </p:animEffect>
                                  </p:childTnLst>
                                </p:cTn>
                              </p:par>
                              <p:par>
                                <p:cTn id="94" presetID="10" presetClass="entr" presetSubtype="0" fill="hold" nodeType="withEffect">
                                  <p:stCondLst>
                                    <p:cond delay="0"/>
                                  </p:stCondLst>
                                  <p:childTnLst>
                                    <p:set>
                                      <p:cBhvr>
                                        <p:cTn id="95" dur="1" fill="hold">
                                          <p:stCondLst>
                                            <p:cond delay="0"/>
                                          </p:stCondLst>
                                        </p:cTn>
                                        <p:tgtEl>
                                          <p:spTgt spid="138"/>
                                        </p:tgtEl>
                                        <p:attrNameLst>
                                          <p:attrName>style.visibility</p:attrName>
                                        </p:attrNameLst>
                                      </p:cBhvr>
                                      <p:to>
                                        <p:strVal val="visible"/>
                                      </p:to>
                                    </p:set>
                                    <p:animEffect transition="in" filter="fade">
                                      <p:cBhvr>
                                        <p:cTn id="96" dur="1000"/>
                                        <p:tgtEl>
                                          <p:spTgt spid="138"/>
                                        </p:tgtEl>
                                      </p:cBhvr>
                                    </p:animEffect>
                                  </p:childTnLst>
                                </p:cTn>
                              </p:par>
                              <p:par>
                                <p:cTn id="97" presetID="10" presetClass="entr" presetSubtype="0" fill="hold" nodeType="with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fade">
                                      <p:cBhvr>
                                        <p:cTn id="99"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487800" y="281300"/>
            <a:ext cx="3600600" cy="57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Process:</a:t>
            </a:r>
            <a:endParaRPr/>
          </a:p>
        </p:txBody>
      </p:sp>
      <p:sp>
        <p:nvSpPr>
          <p:cNvPr id="154" name="Google Shape;154;p21"/>
          <p:cNvSpPr txBox="1"/>
          <p:nvPr/>
        </p:nvSpPr>
        <p:spPr>
          <a:xfrm>
            <a:off x="4921075" y="1092550"/>
            <a:ext cx="3878400" cy="3495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155" name="Google Shape;155;p21"/>
          <p:cNvCxnSpPr/>
          <p:nvPr/>
        </p:nvCxnSpPr>
        <p:spPr>
          <a:xfrm rot="10800000" flipH="1">
            <a:off x="4947300" y="4587550"/>
            <a:ext cx="4031400" cy="13800"/>
          </a:xfrm>
          <a:prstGeom prst="straightConnector1">
            <a:avLst/>
          </a:prstGeom>
          <a:noFill/>
          <a:ln w="38100" cap="flat" cmpd="sng">
            <a:solidFill>
              <a:schemeClr val="dk2"/>
            </a:solidFill>
            <a:prstDash val="solid"/>
            <a:round/>
            <a:headEnd type="none" w="med" len="med"/>
            <a:tailEnd type="triangle" w="med" len="med"/>
          </a:ln>
        </p:spPr>
      </p:cxnSp>
      <p:cxnSp>
        <p:nvCxnSpPr>
          <p:cNvPr id="156" name="Google Shape;156;p21"/>
          <p:cNvCxnSpPr/>
          <p:nvPr/>
        </p:nvCxnSpPr>
        <p:spPr>
          <a:xfrm rot="10800000" flipH="1">
            <a:off x="4921075" y="959650"/>
            <a:ext cx="600" cy="3627900"/>
          </a:xfrm>
          <a:prstGeom prst="straightConnector1">
            <a:avLst/>
          </a:prstGeom>
          <a:noFill/>
          <a:ln w="38100" cap="flat" cmpd="sng">
            <a:solidFill>
              <a:schemeClr val="dk2"/>
            </a:solidFill>
            <a:prstDash val="solid"/>
            <a:round/>
            <a:headEnd type="none" w="med" len="med"/>
            <a:tailEnd type="triangle" w="med" len="med"/>
          </a:ln>
        </p:spPr>
      </p:cxnSp>
      <p:sp>
        <p:nvSpPr>
          <p:cNvPr id="157" name="Google Shape;157;p21"/>
          <p:cNvSpPr txBox="1"/>
          <p:nvPr/>
        </p:nvSpPr>
        <p:spPr>
          <a:xfrm>
            <a:off x="4572000" y="2632450"/>
            <a:ext cx="3753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Y </a:t>
            </a:r>
            <a:endParaRPr>
              <a:solidFill>
                <a:srgbClr val="FFFFFF"/>
              </a:solidFill>
              <a:latin typeface="Comfortaa"/>
              <a:ea typeface="Comfortaa"/>
              <a:cs typeface="Comfortaa"/>
              <a:sym typeface="Comfortaa"/>
            </a:endParaRPr>
          </a:p>
        </p:txBody>
      </p:sp>
      <p:sp>
        <p:nvSpPr>
          <p:cNvPr id="158" name="Google Shape;158;p21"/>
          <p:cNvSpPr txBox="1"/>
          <p:nvPr/>
        </p:nvSpPr>
        <p:spPr>
          <a:xfrm>
            <a:off x="6573275" y="4717125"/>
            <a:ext cx="3753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Comfortaa"/>
                <a:ea typeface="Comfortaa"/>
                <a:cs typeface="Comfortaa"/>
                <a:sym typeface="Comfortaa"/>
              </a:rPr>
              <a:t>X </a:t>
            </a:r>
            <a:endParaRPr>
              <a:solidFill>
                <a:srgbClr val="FFFFFF"/>
              </a:solidFill>
              <a:latin typeface="Comfortaa"/>
              <a:ea typeface="Comfortaa"/>
              <a:cs typeface="Comfortaa"/>
              <a:sym typeface="Comfortaa"/>
            </a:endParaRPr>
          </a:p>
        </p:txBody>
      </p:sp>
      <p:sp>
        <p:nvSpPr>
          <p:cNvPr id="159" name="Google Shape;159;p21"/>
          <p:cNvSpPr/>
          <p:nvPr/>
        </p:nvSpPr>
        <p:spPr>
          <a:xfrm>
            <a:off x="5087900" y="40592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p:nvPr/>
        </p:nvSpPr>
        <p:spPr>
          <a:xfrm>
            <a:off x="5268500" y="31275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p:nvPr/>
        </p:nvSpPr>
        <p:spPr>
          <a:xfrm>
            <a:off x="5629025" y="38858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p:nvPr/>
        </p:nvSpPr>
        <p:spPr>
          <a:xfrm>
            <a:off x="5671400" y="33009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6309150" y="34042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a:off x="6238625" y="28867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p:nvPr/>
        </p:nvSpPr>
        <p:spPr>
          <a:xfrm>
            <a:off x="6948575" y="3652475"/>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a:off x="7310000" y="268690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7821825" y="28173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7821825" y="1968850"/>
            <a:ext cx="180600" cy="1734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21"/>
          <p:cNvCxnSpPr/>
          <p:nvPr/>
        </p:nvCxnSpPr>
        <p:spPr>
          <a:xfrm rot="10800000" flipH="1">
            <a:off x="4879375" y="1765700"/>
            <a:ext cx="3795000" cy="2418600"/>
          </a:xfrm>
          <a:prstGeom prst="straightConnector1">
            <a:avLst/>
          </a:prstGeom>
          <a:noFill/>
          <a:ln w="9525" cap="flat" cmpd="sng">
            <a:solidFill>
              <a:schemeClr val="dk2"/>
            </a:solidFill>
            <a:prstDash val="solid"/>
            <a:round/>
            <a:headEnd type="none" w="med" len="med"/>
            <a:tailEnd type="triangle" w="med" len="med"/>
          </a:ln>
        </p:spPr>
      </p:cxnSp>
      <p:sp>
        <p:nvSpPr>
          <p:cNvPr id="170" name="Google Shape;170;p21"/>
          <p:cNvSpPr/>
          <p:nvPr/>
        </p:nvSpPr>
        <p:spPr>
          <a:xfrm>
            <a:off x="6719225" y="4545850"/>
            <a:ext cx="83400" cy="97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171;p21"/>
          <p:cNvCxnSpPr/>
          <p:nvPr/>
        </p:nvCxnSpPr>
        <p:spPr>
          <a:xfrm>
            <a:off x="6760925" y="2990750"/>
            <a:ext cx="0" cy="1619400"/>
          </a:xfrm>
          <a:prstGeom prst="straightConnector1">
            <a:avLst/>
          </a:prstGeom>
          <a:noFill/>
          <a:ln w="19050" cap="flat" cmpd="sng">
            <a:solidFill>
              <a:schemeClr val="accent3"/>
            </a:solidFill>
            <a:prstDash val="solid"/>
            <a:round/>
            <a:headEnd type="none" w="med" len="med"/>
            <a:tailEnd type="none" w="med" len="med"/>
          </a:ln>
        </p:spPr>
      </p:cxnSp>
      <p:sp>
        <p:nvSpPr>
          <p:cNvPr id="172" name="Google Shape;172;p21"/>
          <p:cNvSpPr txBox="1"/>
          <p:nvPr/>
        </p:nvSpPr>
        <p:spPr>
          <a:xfrm>
            <a:off x="4921075" y="180725"/>
            <a:ext cx="3795000" cy="57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100">
                <a:solidFill>
                  <a:srgbClr val="434343"/>
                </a:solidFill>
                <a:latin typeface="Lato"/>
                <a:ea typeface="Lato"/>
                <a:cs typeface="Lato"/>
                <a:sym typeface="Lato"/>
              </a:rPr>
              <a:t>The Global Model: </a:t>
            </a:r>
            <a:endParaRPr sz="2100">
              <a:solidFill>
                <a:srgbClr val="434343"/>
              </a:solidFill>
              <a:latin typeface="Lato"/>
              <a:ea typeface="Lato"/>
              <a:cs typeface="Lato"/>
              <a:sym typeface="Lato"/>
            </a:endParaRPr>
          </a:p>
        </p:txBody>
      </p:sp>
      <p:sp>
        <p:nvSpPr>
          <p:cNvPr id="173" name="Google Shape;173;p21"/>
          <p:cNvSpPr/>
          <p:nvPr/>
        </p:nvSpPr>
        <p:spPr>
          <a:xfrm>
            <a:off x="307200" y="1227525"/>
            <a:ext cx="375300" cy="3432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txBox="1"/>
          <p:nvPr/>
        </p:nvSpPr>
        <p:spPr>
          <a:xfrm>
            <a:off x="849300" y="1071675"/>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grey points are the training data</a:t>
            </a:r>
            <a:endParaRPr/>
          </a:p>
        </p:txBody>
      </p:sp>
      <p:sp>
        <p:nvSpPr>
          <p:cNvPr id="175" name="Google Shape;175;p21"/>
          <p:cNvSpPr/>
          <p:nvPr/>
        </p:nvSpPr>
        <p:spPr>
          <a:xfrm>
            <a:off x="307200" y="2244300"/>
            <a:ext cx="375300" cy="343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txBox="1"/>
          <p:nvPr/>
        </p:nvSpPr>
        <p:spPr>
          <a:xfrm>
            <a:off x="1001700" y="2244300"/>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x value we want to predict a value of y for</a:t>
            </a:r>
            <a:endParaRPr/>
          </a:p>
        </p:txBody>
      </p:sp>
      <p:sp>
        <p:nvSpPr>
          <p:cNvPr id="177" name="Google Shape;177;p21"/>
          <p:cNvSpPr txBox="1"/>
          <p:nvPr/>
        </p:nvSpPr>
        <p:spPr>
          <a:xfrm>
            <a:off x="1001700" y="3299600"/>
            <a:ext cx="2877600" cy="65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 y value we predict using the Global Model</a:t>
            </a:r>
            <a:endParaRPr/>
          </a:p>
        </p:txBody>
      </p:sp>
      <p:sp>
        <p:nvSpPr>
          <p:cNvPr id="178" name="Google Shape;178;p21"/>
          <p:cNvSpPr/>
          <p:nvPr/>
        </p:nvSpPr>
        <p:spPr>
          <a:xfrm>
            <a:off x="307200" y="3404250"/>
            <a:ext cx="375300" cy="3432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a:off x="6686575" y="2888300"/>
            <a:ext cx="180600" cy="173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77"/>
                                        </p:tgtEl>
                                        <p:attrNameLst>
                                          <p:attrName>style.visibility</p:attrName>
                                        </p:attrNameLst>
                                      </p:cBhvr>
                                      <p:to>
                                        <p:strVal val="visible"/>
                                      </p:to>
                                    </p:set>
                                    <p:animEffect transition="in" filter="fade">
                                      <p:cBhvr>
                                        <p:cTn id="21" dur="1"/>
                                        <p:tgtEl>
                                          <p:spTgt spid="177"/>
                                        </p:tgtEl>
                                      </p:cBhvr>
                                    </p:animEffect>
                                  </p:childTnLst>
                                </p:cTn>
                              </p:par>
                              <p:par>
                                <p:cTn id="22" presetID="1" presetClass="entr" presetSubtype="0" fill="hold" nodeType="withEffect">
                                  <p:stCondLst>
                                    <p:cond delay="0"/>
                                  </p:stCondLst>
                                  <p:childTnLst>
                                    <p:set>
                                      <p:cBhvr>
                                        <p:cTn id="23" dur="1" fill="hold">
                                          <p:stCondLst>
                                            <p:cond delay="0"/>
                                          </p:stCondLst>
                                        </p:cTn>
                                        <p:tgtEl>
                                          <p:spTgt spid="17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1441</Words>
  <Application>Microsoft Office PowerPoint</Application>
  <PresentationFormat>On-screen Show (16:9)</PresentationFormat>
  <Paragraphs>278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Comfortaa</vt:lpstr>
      <vt:lpstr>Arial</vt:lpstr>
      <vt:lpstr>Playfair Display</vt:lpstr>
      <vt:lpstr>Lato</vt:lpstr>
      <vt:lpstr>Coral</vt:lpstr>
      <vt:lpstr>CS548 Fall 2018  Model and Regression Trees  Showcase by Geri Dimas and Han Liu  Showcasing work by  A. Troncoso,  S. Salcedo-Sanz, C. Casanova-Mateo,  J.C. Riquelme, L. Prieto  on  "Local models-based regression trees  for very short-term wind speed prediction” </vt:lpstr>
      <vt:lpstr>References</vt:lpstr>
      <vt:lpstr>The Problem : </vt:lpstr>
      <vt:lpstr>The Method:</vt:lpstr>
      <vt:lpstr>The Models in the leaves:</vt:lpstr>
      <vt:lpstr>The Data:</vt:lpstr>
      <vt:lpstr>The Data</vt:lpstr>
      <vt:lpstr>The Process:</vt:lpstr>
      <vt:lpstr>The Process:</vt:lpstr>
      <vt:lpstr>The Process:</vt:lpstr>
      <vt:lpstr>The Process:</vt:lpstr>
      <vt:lpstr>The Process:</vt:lpstr>
      <vt:lpstr>Experiment Results: Model Evaluation and Comparison </vt:lpstr>
      <vt:lpstr>Alternative Non- RT Methods: Comparison</vt:lpstr>
      <vt:lpstr>Conclusion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CS548 Fall 2018  Model and Regression Trees  Showcase by Geri Dimas and Han Liu  Showcasing work by  A. Troncoso,  S. Salcedo-Sanz, C. Casanova-Mateo, J.C. Riquelme, L. Prieto  on  Local models-based regression trees for very short-term wind speed prediction </dc:title>
  <cp:lastModifiedBy>Ruiz</cp:lastModifiedBy>
  <cp:revision>6</cp:revision>
  <dcterms:modified xsi:type="dcterms:W3CDTF">2018-09-27T21:59:45Z</dcterms:modified>
</cp:coreProperties>
</file>