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Merriweather"/>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E8F6FE9-B5FC-4BBC-8873-6FFC0A80C792}">
  <a:tblStyle styleId="{9E8F6FE9-B5FC-4BBC-8873-6FFC0A80C79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bold.fntdata"/><Relationship Id="rId20" Type="http://schemas.openxmlformats.org/officeDocument/2006/relationships/slide" Target="slides/slide14.xml"/><Relationship Id="rId42" Type="http://schemas.openxmlformats.org/officeDocument/2006/relationships/font" Target="fonts/Merriweather-boldItalic.fntdata"/><Relationship Id="rId41" Type="http://schemas.openxmlformats.org/officeDocument/2006/relationships/font" Target="fonts/Merriweather-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Merriweather-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Better visual representation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en"/>
              <a:t>1. Word embeddings - (Word2Vec, GloVe)?</a:t>
            </a:r>
            <a:endParaRPr/>
          </a:p>
          <a:p>
            <a:pPr indent="0" lvl="0" marL="0" rtl="0" algn="just">
              <a:lnSpc>
                <a:spcPct val="115000"/>
              </a:lnSpc>
              <a:spcBef>
                <a:spcPts val="0"/>
              </a:spcBef>
              <a:spcAft>
                <a:spcPts val="0"/>
              </a:spcAft>
              <a:buSzPts val="1100"/>
              <a:buNone/>
            </a:pPr>
            <a:r>
              <a:rPr lang="en"/>
              <a:t>2. Explain the methodology Form a Question from Answer. Find q’ = Ma</a:t>
            </a:r>
            <a:endParaRPr/>
          </a:p>
          <a:p>
            <a:pPr indent="0" lvl="0" marL="0" rtl="0" algn="just">
              <a:lnSpc>
                <a:spcPct val="115000"/>
              </a:lnSpc>
              <a:spcBef>
                <a:spcPts val="0"/>
              </a:spcBef>
              <a:spcAft>
                <a:spcPts val="0"/>
              </a:spcAft>
              <a:buSzPts val="1100"/>
              <a:buNone/>
            </a:pPr>
            <a:r>
              <a:t/>
            </a:r>
            <a:endParaRPr/>
          </a:p>
          <a:p>
            <a:pPr indent="0" lvl="0" marL="0" rtl="0" algn="just">
              <a:lnSpc>
                <a:spcPct val="115000"/>
              </a:lnSpc>
              <a:spcBef>
                <a:spcPts val="0"/>
              </a:spcBef>
              <a:spcAft>
                <a:spcPts val="0"/>
              </a:spcAft>
              <a:buSzPts val="1100"/>
              <a:buNone/>
            </a:pPr>
            <a:r>
              <a:rPr lang="en"/>
              <a:t>         a.  Unigram Bag of Words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Slides [formal model, intuitively, lossfun, bow]  ~ roughly 4min (without hp example)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Do example question generation - go back to harry potter example?</a:t>
            </a:r>
            <a:endParaRPr/>
          </a:p>
          <a:p>
            <a:pPr indent="0" lvl="0" marL="0" rtl="0" algn="l">
              <a:lnSpc>
                <a:spcPct val="100000"/>
              </a:lnSpc>
              <a:spcBef>
                <a:spcPts val="0"/>
              </a:spcBef>
              <a:spcAft>
                <a:spcPts val="0"/>
              </a:spcAft>
              <a:buSzPts val="1100"/>
              <a:buNone/>
            </a:pPr>
            <a:r>
              <a:rPr lang="en"/>
              <a:t>E.g. for the answer sentence “Harry potter is a fantasy novel series written by british author j.k. Rowling”, maybe this might generate a question like “who wrote the fantasy novel series harry potter?” and from there we would compare the similarity to actual question sentences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 TREC Dataset – Train-All, Train, Dev, Test, trec_eval</a:t>
            </a:r>
            <a:endParaRPr/>
          </a:p>
          <a:p>
            <a:pPr indent="0" lvl="0" marL="0" rtl="0" algn="l">
              <a:lnSpc>
                <a:spcPct val="100000"/>
              </a:lnSpc>
              <a:spcBef>
                <a:spcPts val="0"/>
              </a:spcBef>
              <a:spcAft>
                <a:spcPts val="0"/>
              </a:spcAft>
              <a:buSzPts val="1100"/>
              <a:buNone/>
            </a:pPr>
            <a:r>
              <a:rPr lang="en"/>
              <a:t>2. Used Word Embeddings</a:t>
            </a:r>
            <a:br>
              <a:rPr lang="en"/>
            </a:br>
            <a:r>
              <a:rPr lang="en"/>
              <a:t>3. AdaGrad</a:t>
            </a:r>
            <a:br>
              <a:rPr lang="en"/>
            </a:br>
            <a:r>
              <a:rPr lang="en"/>
              <a:t>4. L-BFGS</a:t>
            </a:r>
            <a:br>
              <a:rPr lang="en"/>
            </a:br>
            <a:r>
              <a:rPr lang="en"/>
              <a:t>5. Cross Entropy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en"/>
              <a:t>1.      Evalutation Metrics - Mean Average Precision, Mean Reciprocal Rank</a:t>
            </a:r>
            <a:endParaRPr/>
          </a:p>
          <a:p>
            <a:pPr indent="0" lvl="0" marL="0" rtl="0" algn="just">
              <a:lnSpc>
                <a:spcPct val="115000"/>
              </a:lnSpc>
              <a:spcBef>
                <a:spcPts val="0"/>
              </a:spcBef>
              <a:spcAft>
                <a:spcPts val="0"/>
              </a:spcAft>
              <a:buSzPts val="1100"/>
              <a:buNone/>
            </a:pPr>
            <a:r>
              <a:rPr lang="en"/>
              <a:t>2.      Base lines vs. Published models vs. Proposed Model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en"/>
              <a:t>1. Results with Questions and Answers (Unigram &lt; Unigram + count &lt; Bigram &lt; Bigram+Count)</a:t>
            </a:r>
            <a:endParaRPr/>
          </a:p>
          <a:p>
            <a:pPr indent="0" lvl="0" marL="0" rtl="0" algn="just">
              <a:lnSpc>
                <a:spcPct val="115000"/>
              </a:lnSpc>
              <a:spcBef>
                <a:spcPts val="0"/>
              </a:spcBef>
              <a:spcAft>
                <a:spcPts val="0"/>
              </a:spcAft>
              <a:buSzPts val="1100"/>
              <a:buNone/>
            </a:pPr>
            <a:r>
              <a:rPr lang="en"/>
              <a:t>2. Shortcomings of the proposed model</a:t>
            </a:r>
            <a:endParaRPr/>
          </a:p>
          <a:p>
            <a:pPr indent="0" lvl="0" marL="0" rtl="0" algn="just">
              <a:lnSpc>
                <a:spcPct val="115000"/>
              </a:lnSpc>
              <a:spcBef>
                <a:spcPts val="0"/>
              </a:spcBef>
              <a:spcAft>
                <a:spcPts val="0"/>
              </a:spcAft>
              <a:buSzPts val="1100"/>
              <a:buNone/>
            </a:pPr>
            <a:r>
              <a:rPr lang="en"/>
              <a:t>3. Conclusion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 Text Mining and NLP – Background</a:t>
            </a:r>
            <a:endParaRPr/>
          </a:p>
          <a:p>
            <a:pPr indent="0" lvl="0" marL="0" rtl="0" algn="l">
              <a:lnSpc>
                <a:spcPct val="100000"/>
              </a:lnSpc>
              <a:spcBef>
                <a:spcPts val="0"/>
              </a:spcBef>
              <a:spcAft>
                <a:spcPts val="0"/>
              </a:spcAft>
              <a:buSzPts val="1100"/>
              <a:buNone/>
            </a:pPr>
            <a:r>
              <a:rPr lang="en"/>
              <a:t>2. Abstract</a:t>
            </a:r>
            <a:endParaRPr/>
          </a:p>
          <a:p>
            <a:pPr indent="0" lvl="0" marL="0" rtl="0" algn="l">
              <a:lnSpc>
                <a:spcPct val="100000"/>
              </a:lnSpc>
              <a:spcBef>
                <a:spcPts val="0"/>
              </a:spcBef>
              <a:spcAft>
                <a:spcPts val="0"/>
              </a:spcAft>
              <a:buSzPts val="1100"/>
              <a:buNone/>
            </a:pPr>
            <a:r>
              <a:rPr lang="en"/>
              <a:t>3. DB Query vs. Open Domain Question Answering</a:t>
            </a:r>
            <a:endParaRPr/>
          </a:p>
          <a:p>
            <a:pPr indent="0" lvl="0" marL="0" rtl="0" algn="l">
              <a:lnSpc>
                <a:spcPct val="100000"/>
              </a:lnSpc>
              <a:spcBef>
                <a:spcPts val="0"/>
              </a:spcBef>
              <a:spcAft>
                <a:spcPts val="0"/>
              </a:spcAft>
              <a:buSzPts val="1100"/>
              <a:buNone/>
            </a:pPr>
            <a:r>
              <a:rPr lang="en"/>
              <a:t>4. Answer Sentence Selection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Maybe mention key idea of this paper?</a:t>
            </a:r>
            <a:br>
              <a:rPr lang="en"/>
            </a:br>
            <a:r>
              <a:rPr lang="en"/>
              <a:t>“We propose a novel approach to solving this task via means of distributed representations, and learn to match questions with answers by considering their semantic encoding. This contrasts prior work on this task, which typically relies on classifiers with large numbers of hand-crafted syntactic and semantic features and various external resources.”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9" name="Shape 9"/>
        <p:cNvGrpSpPr/>
        <p:nvPr/>
      </p:nvGrpSpPr>
      <p:grpSpPr>
        <a:xfrm>
          <a:off x="0" y="0"/>
          <a:ext cx="0" cy="0"/>
          <a:chOff x="0" y="0"/>
          <a:chExt cx="0" cy="0"/>
        </a:xfrm>
      </p:grpSpPr>
      <p:sp>
        <p:nvSpPr>
          <p:cNvPr id="10" name="Google Shape;10;p2"/>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11" name="Google Shape;11;p2"/>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1600"/>
              </a:spcBef>
              <a:spcAft>
                <a:spcPts val="0"/>
              </a:spcAft>
              <a:buClr>
                <a:schemeClr val="accent2"/>
              </a:buClr>
              <a:buSzPts val="1100"/>
              <a:buChar char="○"/>
              <a:defRPr>
                <a:solidFill>
                  <a:schemeClr val="accent2"/>
                </a:solidFill>
              </a:defRPr>
            </a:lvl2pPr>
            <a:lvl3pPr indent="-298450" lvl="2" marL="1371600" algn="l">
              <a:lnSpc>
                <a:spcPct val="115000"/>
              </a:lnSpc>
              <a:spcBef>
                <a:spcPts val="1600"/>
              </a:spcBef>
              <a:spcAft>
                <a:spcPts val="0"/>
              </a:spcAft>
              <a:buClr>
                <a:schemeClr val="accent2"/>
              </a:buClr>
              <a:buSzPts val="1100"/>
              <a:buChar char="■"/>
              <a:defRPr>
                <a:solidFill>
                  <a:schemeClr val="accent2"/>
                </a:solidFill>
              </a:defRPr>
            </a:lvl3pPr>
            <a:lvl4pPr indent="-298450" lvl="3" marL="1828800" algn="l">
              <a:lnSpc>
                <a:spcPct val="115000"/>
              </a:lnSpc>
              <a:spcBef>
                <a:spcPts val="1600"/>
              </a:spcBef>
              <a:spcAft>
                <a:spcPts val="0"/>
              </a:spcAft>
              <a:buClr>
                <a:schemeClr val="accent2"/>
              </a:buClr>
              <a:buSzPts val="1100"/>
              <a:buChar char="●"/>
              <a:defRPr>
                <a:solidFill>
                  <a:schemeClr val="accent2"/>
                </a:solidFill>
              </a:defRPr>
            </a:lvl4pPr>
            <a:lvl5pPr indent="-298450" lvl="4" marL="2286000" algn="l">
              <a:lnSpc>
                <a:spcPct val="115000"/>
              </a:lnSpc>
              <a:spcBef>
                <a:spcPts val="1600"/>
              </a:spcBef>
              <a:spcAft>
                <a:spcPts val="0"/>
              </a:spcAft>
              <a:buClr>
                <a:schemeClr val="accent2"/>
              </a:buClr>
              <a:buSzPts val="1100"/>
              <a:buChar char="○"/>
              <a:defRPr>
                <a:solidFill>
                  <a:schemeClr val="accent2"/>
                </a:solidFill>
              </a:defRPr>
            </a:lvl5pPr>
            <a:lvl6pPr indent="-298450" lvl="5" marL="2743200" algn="l">
              <a:lnSpc>
                <a:spcPct val="115000"/>
              </a:lnSpc>
              <a:spcBef>
                <a:spcPts val="1600"/>
              </a:spcBef>
              <a:spcAft>
                <a:spcPts val="0"/>
              </a:spcAft>
              <a:buClr>
                <a:schemeClr val="accent2"/>
              </a:buClr>
              <a:buSzPts val="1100"/>
              <a:buChar char="■"/>
              <a:defRPr>
                <a:solidFill>
                  <a:schemeClr val="accent2"/>
                </a:solidFill>
              </a:defRPr>
            </a:lvl6pPr>
            <a:lvl7pPr indent="-298450" lvl="6" marL="3200400" algn="l">
              <a:lnSpc>
                <a:spcPct val="115000"/>
              </a:lnSpc>
              <a:spcBef>
                <a:spcPts val="1600"/>
              </a:spcBef>
              <a:spcAft>
                <a:spcPts val="0"/>
              </a:spcAft>
              <a:buClr>
                <a:schemeClr val="accent2"/>
              </a:buClr>
              <a:buSzPts val="1100"/>
              <a:buChar char="●"/>
              <a:defRPr>
                <a:solidFill>
                  <a:schemeClr val="accent2"/>
                </a:solidFill>
              </a:defRPr>
            </a:lvl7pPr>
            <a:lvl8pPr indent="-298450" lvl="7" marL="3657600" algn="l">
              <a:lnSpc>
                <a:spcPct val="115000"/>
              </a:lnSpc>
              <a:spcBef>
                <a:spcPts val="1600"/>
              </a:spcBef>
              <a:spcAft>
                <a:spcPts val="0"/>
              </a:spcAft>
              <a:buClr>
                <a:schemeClr val="accent2"/>
              </a:buClr>
              <a:buSzPts val="1100"/>
              <a:buChar char="○"/>
              <a:defRPr>
                <a:solidFill>
                  <a:schemeClr val="accent2"/>
                </a:solidFill>
              </a:defRPr>
            </a:lvl8pPr>
            <a:lvl9pPr indent="-298450" lvl="8" marL="4114800" algn="l">
              <a:lnSpc>
                <a:spcPct val="115000"/>
              </a:lnSpc>
              <a:spcBef>
                <a:spcPts val="1600"/>
              </a:spcBef>
              <a:spcAft>
                <a:spcPts val="1600"/>
              </a:spcAft>
              <a:buClr>
                <a:schemeClr val="accent2"/>
              </a:buClr>
              <a:buSzPts val="1100"/>
              <a:buChar char="■"/>
              <a:defRPr>
                <a:solidFill>
                  <a:schemeClr val="accent2"/>
                </a:solidFil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4" name="Shape 54"/>
        <p:cNvGrpSpPr/>
        <p:nvPr/>
      </p:nvGrpSpPr>
      <p:grpSpPr>
        <a:xfrm>
          <a:off x="0" y="0"/>
          <a:ext cx="0" cy="0"/>
          <a:chOff x="0" y="0"/>
          <a:chExt cx="0" cy="0"/>
        </a:xfrm>
      </p:grpSpPr>
      <p:sp>
        <p:nvSpPr>
          <p:cNvPr id="55" name="Google Shape;55;p1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1"/>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7" name="Google Shape;5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6" name="Google Shape;16;p3"/>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7" name="Google Shape;17;p3"/>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8" name="Google Shape;18;p3"/>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9" name="Google Shape;1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 name="Shape 20"/>
        <p:cNvGrpSpPr/>
        <p:nvPr/>
      </p:nvGrpSpPr>
      <p:grpSpPr>
        <a:xfrm>
          <a:off x="0" y="0"/>
          <a:ext cx="0" cy="0"/>
          <a:chOff x="0" y="0"/>
          <a:chExt cx="0" cy="0"/>
        </a:xfrm>
      </p:grpSpPr>
      <p:sp>
        <p:nvSpPr>
          <p:cNvPr id="21" name="Google Shape;21;p4"/>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4" name="Shape 24"/>
        <p:cNvGrpSpPr/>
        <p:nvPr/>
      </p:nvGrpSpPr>
      <p:grpSpPr>
        <a:xfrm>
          <a:off x="0" y="0"/>
          <a:ext cx="0" cy="0"/>
          <a:chOff x="0" y="0"/>
          <a:chExt cx="0" cy="0"/>
        </a:xfrm>
      </p:grpSpPr>
      <p:sp>
        <p:nvSpPr>
          <p:cNvPr id="25" name="Google Shape;25;p5"/>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5"/>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7" name="Google Shape;27;p5"/>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1600"/>
              </a:spcBef>
              <a:spcAft>
                <a:spcPts val="0"/>
              </a:spcAft>
              <a:buClr>
                <a:schemeClr val="accent2"/>
              </a:buClr>
              <a:buSzPts val="1100"/>
              <a:buChar char="○"/>
              <a:defRPr>
                <a:solidFill>
                  <a:schemeClr val="accent2"/>
                </a:solidFill>
              </a:defRPr>
            </a:lvl2pPr>
            <a:lvl3pPr indent="-298450" lvl="2" marL="1371600" algn="l">
              <a:lnSpc>
                <a:spcPct val="115000"/>
              </a:lnSpc>
              <a:spcBef>
                <a:spcPts val="1600"/>
              </a:spcBef>
              <a:spcAft>
                <a:spcPts val="0"/>
              </a:spcAft>
              <a:buClr>
                <a:schemeClr val="accent2"/>
              </a:buClr>
              <a:buSzPts val="1100"/>
              <a:buChar char="■"/>
              <a:defRPr>
                <a:solidFill>
                  <a:schemeClr val="accent2"/>
                </a:solidFill>
              </a:defRPr>
            </a:lvl3pPr>
            <a:lvl4pPr indent="-298450" lvl="3" marL="1828800" algn="l">
              <a:lnSpc>
                <a:spcPct val="115000"/>
              </a:lnSpc>
              <a:spcBef>
                <a:spcPts val="1600"/>
              </a:spcBef>
              <a:spcAft>
                <a:spcPts val="0"/>
              </a:spcAft>
              <a:buClr>
                <a:schemeClr val="accent2"/>
              </a:buClr>
              <a:buSzPts val="1100"/>
              <a:buChar char="●"/>
              <a:defRPr>
                <a:solidFill>
                  <a:schemeClr val="accent2"/>
                </a:solidFill>
              </a:defRPr>
            </a:lvl4pPr>
            <a:lvl5pPr indent="-298450" lvl="4" marL="2286000" algn="l">
              <a:lnSpc>
                <a:spcPct val="115000"/>
              </a:lnSpc>
              <a:spcBef>
                <a:spcPts val="1600"/>
              </a:spcBef>
              <a:spcAft>
                <a:spcPts val="0"/>
              </a:spcAft>
              <a:buClr>
                <a:schemeClr val="accent2"/>
              </a:buClr>
              <a:buSzPts val="1100"/>
              <a:buChar char="○"/>
              <a:defRPr>
                <a:solidFill>
                  <a:schemeClr val="accent2"/>
                </a:solidFill>
              </a:defRPr>
            </a:lvl5pPr>
            <a:lvl6pPr indent="-298450" lvl="5" marL="2743200" algn="l">
              <a:lnSpc>
                <a:spcPct val="115000"/>
              </a:lnSpc>
              <a:spcBef>
                <a:spcPts val="1600"/>
              </a:spcBef>
              <a:spcAft>
                <a:spcPts val="0"/>
              </a:spcAft>
              <a:buClr>
                <a:schemeClr val="accent2"/>
              </a:buClr>
              <a:buSzPts val="1100"/>
              <a:buChar char="■"/>
              <a:defRPr>
                <a:solidFill>
                  <a:schemeClr val="accent2"/>
                </a:solidFill>
              </a:defRPr>
            </a:lvl6pPr>
            <a:lvl7pPr indent="-298450" lvl="6" marL="3200400" algn="l">
              <a:lnSpc>
                <a:spcPct val="115000"/>
              </a:lnSpc>
              <a:spcBef>
                <a:spcPts val="1600"/>
              </a:spcBef>
              <a:spcAft>
                <a:spcPts val="0"/>
              </a:spcAft>
              <a:buClr>
                <a:schemeClr val="accent2"/>
              </a:buClr>
              <a:buSzPts val="1100"/>
              <a:buChar char="●"/>
              <a:defRPr>
                <a:solidFill>
                  <a:schemeClr val="accent2"/>
                </a:solidFill>
              </a:defRPr>
            </a:lvl7pPr>
            <a:lvl8pPr indent="-298450" lvl="7" marL="3657600" algn="l">
              <a:lnSpc>
                <a:spcPct val="115000"/>
              </a:lnSpc>
              <a:spcBef>
                <a:spcPts val="1600"/>
              </a:spcBef>
              <a:spcAft>
                <a:spcPts val="0"/>
              </a:spcAft>
              <a:buClr>
                <a:schemeClr val="accent2"/>
              </a:buClr>
              <a:buSzPts val="1100"/>
              <a:buChar char="○"/>
              <a:defRPr>
                <a:solidFill>
                  <a:schemeClr val="accent2"/>
                </a:solidFill>
              </a:defRPr>
            </a:lvl8pPr>
            <a:lvl9pPr indent="-298450" lvl="8" marL="4114800" algn="l">
              <a:lnSpc>
                <a:spcPct val="115000"/>
              </a:lnSpc>
              <a:spcBef>
                <a:spcPts val="1600"/>
              </a:spcBef>
              <a:spcAft>
                <a:spcPts val="1600"/>
              </a:spcAft>
              <a:buClr>
                <a:schemeClr val="accent2"/>
              </a:buClr>
              <a:buSzPts val="1100"/>
              <a:buChar char="■"/>
              <a:defRPr>
                <a:solidFill>
                  <a:schemeClr val="accent2"/>
                </a:solidFill>
              </a:defRPr>
            </a:lvl9pPr>
          </a:lstStyle>
          <a:p/>
        </p:txBody>
      </p:sp>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9" name="Shape 29"/>
        <p:cNvGrpSpPr/>
        <p:nvPr/>
      </p:nvGrpSpPr>
      <p:grpSpPr>
        <a:xfrm>
          <a:off x="0" y="0"/>
          <a:ext cx="0" cy="0"/>
          <a:chOff x="0" y="0"/>
          <a:chExt cx="0" cy="0"/>
        </a:xfrm>
      </p:grpSpPr>
      <p:sp>
        <p:nvSpPr>
          <p:cNvPr id="30" name="Google Shape;30;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2" name="Google Shape;32;p6"/>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3" name="Google Shape;33;p6"/>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4" name="Google Shape;3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35" name="Shape 35"/>
        <p:cNvGrpSpPr/>
        <p:nvPr/>
      </p:nvGrpSpPr>
      <p:grpSpPr>
        <a:xfrm>
          <a:off x="0" y="0"/>
          <a:ext cx="0" cy="0"/>
          <a:chOff x="0" y="0"/>
          <a:chExt cx="0" cy="0"/>
        </a:xfrm>
      </p:grpSpPr>
      <p:sp>
        <p:nvSpPr>
          <p:cNvPr id="36" name="Google Shape;36;p7"/>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37" name="Google Shape;37;p7"/>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38" name="Google Shape;38;p7"/>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39" name="Google Shape;3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40" name="Shape 40"/>
        <p:cNvGrpSpPr/>
        <p:nvPr/>
      </p:nvGrpSpPr>
      <p:grpSpPr>
        <a:xfrm>
          <a:off x="0" y="0"/>
          <a:ext cx="0" cy="0"/>
          <a:chOff x="0" y="0"/>
          <a:chExt cx="0" cy="0"/>
        </a:xfrm>
      </p:grpSpPr>
      <p:sp>
        <p:nvSpPr>
          <p:cNvPr id="41" name="Google Shape;41;p8"/>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2" name="Google Shape;42;p8"/>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43" name="Google Shape;43;p8"/>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44" name="Google Shape;4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Google Shape;46;p9"/>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47" name="Google Shape;4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10"/>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0"/>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1" name="Google Shape;51;p10"/>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52" name="Google Shape;52;p10"/>
          <p:cNvSpPr txBox="1"/>
          <p:nvPr>
            <p:ph idx="2" type="body"/>
          </p:nvPr>
        </p:nvSpPr>
        <p:spPr>
          <a:xfrm>
            <a:off x="4879025" y="500925"/>
            <a:ext cx="3954000" cy="41115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53" name="Google Shape;5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hyperlink" Target="http://www.nactem.ac.uk/openmint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nlpir.nist.gov/projects/trecvid/trecvid.tools/trec_eval_video/A.READM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B5776"/>
            </a:gs>
            <a:gs pos="100000">
              <a:srgbClr val="1A1D24"/>
            </a:gs>
          </a:gsLst>
          <a:lin ang="5400012" scaled="0"/>
        </a:gradFill>
      </p:bgPr>
    </p:bg>
    <p:spTree>
      <p:nvGrpSpPr>
        <p:cNvPr id="63" name="Shape 63"/>
        <p:cNvGrpSpPr/>
        <p:nvPr/>
      </p:nvGrpSpPr>
      <p:grpSpPr>
        <a:xfrm>
          <a:off x="0" y="0"/>
          <a:ext cx="0" cy="0"/>
          <a:chOff x="0" y="0"/>
          <a:chExt cx="0" cy="0"/>
        </a:xfrm>
      </p:grpSpPr>
      <p:sp>
        <p:nvSpPr>
          <p:cNvPr id="64" name="Google Shape;64;p13"/>
          <p:cNvSpPr txBox="1"/>
          <p:nvPr>
            <p:ph type="title"/>
          </p:nvPr>
        </p:nvSpPr>
        <p:spPr>
          <a:xfrm>
            <a:off x="311750" y="526375"/>
            <a:ext cx="5334900" cy="1244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0000"/>
              <a:buNone/>
            </a:pPr>
            <a:r>
              <a:rPr lang="en" sz="3000"/>
              <a:t>CS548 Fall 2018</a:t>
            </a:r>
            <a:endParaRPr sz="3000"/>
          </a:p>
          <a:p>
            <a:pPr indent="0" lvl="0" marL="0" rtl="0" algn="l">
              <a:lnSpc>
                <a:spcPct val="100000"/>
              </a:lnSpc>
              <a:spcBef>
                <a:spcPts val="0"/>
              </a:spcBef>
              <a:spcAft>
                <a:spcPts val="0"/>
              </a:spcAft>
              <a:buSzPts val="10000"/>
              <a:buNone/>
            </a:pPr>
            <a:r>
              <a:rPr lang="en" sz="3000"/>
              <a:t>Text Mining Showcase</a:t>
            </a:r>
            <a:endParaRPr sz="3000"/>
          </a:p>
        </p:txBody>
      </p:sp>
      <p:sp>
        <p:nvSpPr>
          <p:cNvPr id="65" name="Google Shape;65;p13"/>
          <p:cNvSpPr txBox="1"/>
          <p:nvPr>
            <p:ph idx="1" type="body"/>
          </p:nvPr>
        </p:nvSpPr>
        <p:spPr>
          <a:xfrm>
            <a:off x="311700" y="1740425"/>
            <a:ext cx="6601500" cy="9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400">
                <a:solidFill>
                  <a:srgbClr val="FFFFFF"/>
                </a:solidFill>
                <a:latin typeface="Merriweather"/>
                <a:ea typeface="Merriweather"/>
                <a:cs typeface="Merriweather"/>
                <a:sym typeface="Merriweather"/>
              </a:rPr>
              <a:t>By</a:t>
            </a:r>
            <a:r>
              <a:rPr i="1" lang="en" sz="1400">
                <a:solidFill>
                  <a:srgbClr val="FFFFFF"/>
                </a:solidFill>
                <a:latin typeface="Merriweather"/>
                <a:ea typeface="Merriweather"/>
                <a:cs typeface="Merriweather"/>
                <a:sym typeface="Merriweather"/>
              </a:rPr>
              <a:t> Charlie Parsons, Sola Shirai, Shyam Subramanian, Erin Teeple, Jack Zhang</a:t>
            </a:r>
            <a:endParaRPr i="1" sz="1400">
              <a:solidFill>
                <a:srgbClr val="FFFFFF"/>
              </a:solidFill>
              <a:latin typeface="Merriweather"/>
              <a:ea typeface="Merriweather"/>
              <a:cs typeface="Merriweather"/>
              <a:sym typeface="Merriweather"/>
            </a:endParaRPr>
          </a:p>
          <a:p>
            <a:pPr indent="0" lvl="0" marL="0" rtl="0" algn="l">
              <a:lnSpc>
                <a:spcPct val="115000"/>
              </a:lnSpc>
              <a:spcBef>
                <a:spcPts val="1600"/>
              </a:spcBef>
              <a:spcAft>
                <a:spcPts val="0"/>
              </a:spcAft>
              <a:buSzPts val="1300"/>
              <a:buNone/>
            </a:pPr>
            <a:r>
              <a:t/>
            </a:r>
            <a:endParaRPr i="1" sz="1400">
              <a:solidFill>
                <a:srgbClr val="FFFFFF"/>
              </a:solidFill>
              <a:latin typeface="Merriweather"/>
              <a:ea typeface="Merriweather"/>
              <a:cs typeface="Merriweather"/>
              <a:sym typeface="Merriweather"/>
            </a:endParaRPr>
          </a:p>
          <a:p>
            <a:pPr indent="0" lvl="0" marL="0" rtl="0" algn="l">
              <a:lnSpc>
                <a:spcPct val="115000"/>
              </a:lnSpc>
              <a:spcBef>
                <a:spcPts val="1600"/>
              </a:spcBef>
              <a:spcAft>
                <a:spcPts val="1600"/>
              </a:spcAft>
              <a:buSzPts val="1300"/>
              <a:buNone/>
            </a:pPr>
            <a:r>
              <a:t/>
            </a:r>
            <a:endParaRPr i="1" sz="1400">
              <a:solidFill>
                <a:srgbClr val="FFFFFF"/>
              </a:solidFill>
              <a:latin typeface="Merriweather"/>
              <a:ea typeface="Merriweather"/>
              <a:cs typeface="Merriweather"/>
              <a:sym typeface="Merriweather"/>
            </a:endParaRPr>
          </a:p>
        </p:txBody>
      </p:sp>
      <p:sp>
        <p:nvSpPr>
          <p:cNvPr id="66" name="Google Shape;66;p13"/>
          <p:cNvSpPr txBox="1"/>
          <p:nvPr/>
        </p:nvSpPr>
        <p:spPr>
          <a:xfrm>
            <a:off x="310000" y="2540800"/>
            <a:ext cx="8591400" cy="23766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Merriweather"/>
                <a:ea typeface="Merriweather"/>
                <a:cs typeface="Merriweather"/>
                <a:sym typeface="Merriweather"/>
              </a:rPr>
              <a:t>Showcasing work by </a:t>
            </a:r>
            <a:r>
              <a:rPr b="0" i="1" lang="en" sz="1400" u="none" cap="none" strike="noStrike">
                <a:solidFill>
                  <a:srgbClr val="FFFFFF"/>
                </a:solidFill>
                <a:latin typeface="Merriweather"/>
                <a:ea typeface="Merriweather"/>
                <a:cs typeface="Merriweather"/>
                <a:sym typeface="Merriweather"/>
              </a:rPr>
              <a:t>Lei Yu, Karl Moritz Hermann, Phil Blunsom, Stephen Pulman</a:t>
            </a:r>
            <a:r>
              <a:rPr b="0" i="0" lang="en" sz="1400" u="none" cap="none" strike="noStrike">
                <a:solidFill>
                  <a:srgbClr val="FFFFFF"/>
                </a:solidFill>
                <a:latin typeface="Merriweather"/>
                <a:ea typeface="Merriweather"/>
                <a:cs typeface="Merriweather"/>
                <a:sym typeface="Merriweather"/>
              </a:rPr>
              <a:t> On</a:t>
            </a:r>
            <a:endParaRPr b="0" i="0" sz="3000" u="none" cap="none" strike="noStrike">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Merriweather"/>
                <a:ea typeface="Merriweather"/>
                <a:cs typeface="Merriweather"/>
                <a:sym typeface="Merriweather"/>
              </a:rPr>
              <a:t>Deep Learning for Answer Sentence Selection</a:t>
            </a:r>
            <a:endParaRPr b="0" i="0" sz="3000" u="none" cap="none" strike="noStrike">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Merriweather"/>
              <a:ea typeface="Merriweather"/>
              <a:cs typeface="Merriweather"/>
              <a:sym typeface="Merriweather"/>
            </a:endParaRPr>
          </a:p>
        </p:txBody>
      </p:sp>
      <p:cxnSp>
        <p:nvCxnSpPr>
          <p:cNvPr id="67" name="Google Shape;67;p13"/>
          <p:cNvCxnSpPr/>
          <p:nvPr/>
        </p:nvCxnSpPr>
        <p:spPr>
          <a:xfrm flipH="1" rot="10800000">
            <a:off x="805300" y="2940750"/>
            <a:ext cx="7231800" cy="12000"/>
          </a:xfrm>
          <a:prstGeom prst="straightConnector1">
            <a:avLst/>
          </a:prstGeom>
          <a:noFill/>
          <a:ln cap="flat" cmpd="sng" w="9525">
            <a:solidFill>
              <a:srgbClr val="B7B7B7"/>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Answer Selection Model: Setup</a:t>
            </a:r>
            <a:endParaRPr/>
          </a:p>
        </p:txBody>
      </p:sp>
      <p:sp>
        <p:nvSpPr>
          <p:cNvPr id="124" name="Google Shape;124;p22"/>
          <p:cNvSpPr txBox="1"/>
          <p:nvPr>
            <p:ph idx="4294967295" type="subTitle"/>
          </p:nvPr>
        </p:nvSpPr>
        <p:spPr>
          <a:xfrm>
            <a:off x="311700" y="1878550"/>
            <a:ext cx="8520600" cy="2824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200000"/>
              </a:lnSpc>
              <a:spcBef>
                <a:spcPts val="0"/>
              </a:spcBef>
              <a:spcAft>
                <a:spcPts val="0"/>
              </a:spcAft>
              <a:buClr>
                <a:schemeClr val="dk2"/>
              </a:buClr>
              <a:buSzPts val="1800"/>
              <a:buFont typeface="Roboto"/>
              <a:buChar char="●"/>
            </a:pPr>
            <a:r>
              <a:rPr b="0" i="0" lang="en" sz="1800" u="none" cap="none" strike="noStrike">
                <a:solidFill>
                  <a:schemeClr val="dk2"/>
                </a:solidFill>
                <a:latin typeface="Roboto"/>
                <a:ea typeface="Roboto"/>
                <a:cs typeface="Roboto"/>
                <a:sym typeface="Roboto"/>
              </a:rPr>
              <a:t>Set of question sentences  { q</a:t>
            </a:r>
            <a:r>
              <a:rPr b="0" baseline="-25000" i="0" lang="en" sz="1800" u="none" cap="none" strike="noStrike">
                <a:solidFill>
                  <a:schemeClr val="dk2"/>
                </a:solidFill>
                <a:latin typeface="Roboto"/>
                <a:ea typeface="Roboto"/>
                <a:cs typeface="Roboto"/>
                <a:sym typeface="Roboto"/>
              </a:rPr>
              <a:t>1</a:t>
            </a:r>
            <a:r>
              <a:rPr b="0" i="0" lang="en" sz="1800" u="none" cap="none" strike="noStrike">
                <a:solidFill>
                  <a:schemeClr val="dk2"/>
                </a:solidFill>
                <a:latin typeface="Roboto"/>
                <a:ea typeface="Roboto"/>
                <a:cs typeface="Roboto"/>
                <a:sym typeface="Roboto"/>
              </a:rPr>
              <a:t>, q</a:t>
            </a:r>
            <a:r>
              <a:rPr b="0" baseline="-25000" i="0" lang="en" sz="1800" u="none" cap="none" strike="noStrike">
                <a:solidFill>
                  <a:schemeClr val="dk2"/>
                </a:solidFill>
                <a:latin typeface="Roboto"/>
                <a:ea typeface="Roboto"/>
                <a:cs typeface="Roboto"/>
                <a:sym typeface="Roboto"/>
              </a:rPr>
              <a:t>2</a:t>
            </a:r>
            <a:r>
              <a:rPr b="0" i="0" lang="en" sz="1800" u="none" cap="none" strike="noStrike">
                <a:solidFill>
                  <a:schemeClr val="dk2"/>
                </a:solidFill>
                <a:latin typeface="Roboto"/>
                <a:ea typeface="Roboto"/>
                <a:cs typeface="Roboto"/>
                <a:sym typeface="Roboto"/>
              </a:rPr>
              <a:t>, …, q</a:t>
            </a:r>
            <a:r>
              <a:rPr b="0" baseline="-25000" i="0" lang="en" sz="1800" u="none" cap="none" strike="noStrike">
                <a:solidFill>
                  <a:schemeClr val="dk2"/>
                </a:solidFill>
                <a:latin typeface="Roboto"/>
                <a:ea typeface="Roboto"/>
                <a:cs typeface="Roboto"/>
                <a:sym typeface="Roboto"/>
              </a:rPr>
              <a:t>n</a:t>
            </a:r>
            <a:r>
              <a:rPr b="0" i="0" lang="en" sz="1800" u="none" cap="none" strike="noStrike">
                <a:solidFill>
                  <a:schemeClr val="dk2"/>
                </a:solidFill>
                <a:latin typeface="Roboto"/>
                <a:ea typeface="Roboto"/>
                <a:cs typeface="Roboto"/>
                <a:sym typeface="Roboto"/>
              </a:rPr>
              <a:t> }</a:t>
            </a:r>
            <a:endParaRPr b="0" i="0" sz="1800" u="none" cap="none" strike="noStrike">
              <a:solidFill>
                <a:schemeClr val="dk2"/>
              </a:solidFill>
              <a:latin typeface="Roboto"/>
              <a:ea typeface="Roboto"/>
              <a:cs typeface="Roboto"/>
              <a:sym typeface="Roboto"/>
            </a:endParaRPr>
          </a:p>
          <a:p>
            <a:pPr indent="-342900" lvl="0" marL="457200" marR="0" rtl="0" algn="l">
              <a:lnSpc>
                <a:spcPct val="200000"/>
              </a:lnSpc>
              <a:spcBef>
                <a:spcPts val="0"/>
              </a:spcBef>
              <a:spcAft>
                <a:spcPts val="0"/>
              </a:spcAft>
              <a:buClr>
                <a:schemeClr val="dk2"/>
              </a:buClr>
              <a:buSzPts val="1800"/>
              <a:buFont typeface="Roboto"/>
              <a:buChar char="●"/>
            </a:pPr>
            <a:r>
              <a:rPr b="0" i="0" lang="en" sz="1800" u="none" cap="none" strike="noStrike">
                <a:solidFill>
                  <a:schemeClr val="dk2"/>
                </a:solidFill>
                <a:latin typeface="Roboto"/>
                <a:ea typeface="Roboto"/>
                <a:cs typeface="Roboto"/>
                <a:sym typeface="Roboto"/>
              </a:rPr>
              <a:t>Set of answer sentences { a</a:t>
            </a:r>
            <a:r>
              <a:rPr b="0" baseline="-25000" i="0" lang="en" sz="1800" u="none" cap="none" strike="noStrike">
                <a:solidFill>
                  <a:schemeClr val="dk2"/>
                </a:solidFill>
                <a:latin typeface="Roboto"/>
                <a:ea typeface="Roboto"/>
                <a:cs typeface="Roboto"/>
                <a:sym typeface="Roboto"/>
              </a:rPr>
              <a:t>1</a:t>
            </a:r>
            <a:r>
              <a:rPr b="0" i="0" lang="en" sz="1800" u="none" cap="none" strike="noStrike">
                <a:solidFill>
                  <a:schemeClr val="dk2"/>
                </a:solidFill>
                <a:latin typeface="Roboto"/>
                <a:ea typeface="Roboto"/>
                <a:cs typeface="Roboto"/>
                <a:sym typeface="Roboto"/>
              </a:rPr>
              <a:t>, a</a:t>
            </a:r>
            <a:r>
              <a:rPr b="0" baseline="-25000" i="0" lang="en" sz="1800" u="none" cap="none" strike="noStrike">
                <a:solidFill>
                  <a:schemeClr val="dk2"/>
                </a:solidFill>
                <a:latin typeface="Roboto"/>
                <a:ea typeface="Roboto"/>
                <a:cs typeface="Roboto"/>
                <a:sym typeface="Roboto"/>
              </a:rPr>
              <a:t>2</a:t>
            </a:r>
            <a:r>
              <a:rPr b="0" i="0" lang="en" sz="1800" u="none" cap="none" strike="noStrike">
                <a:solidFill>
                  <a:schemeClr val="dk2"/>
                </a:solidFill>
                <a:latin typeface="Roboto"/>
                <a:ea typeface="Roboto"/>
                <a:cs typeface="Roboto"/>
                <a:sym typeface="Roboto"/>
              </a:rPr>
              <a:t>, …, a</a:t>
            </a:r>
            <a:r>
              <a:rPr b="0" baseline="-25000" i="0" lang="en" sz="1800" u="none" cap="none" strike="noStrike">
                <a:solidFill>
                  <a:schemeClr val="dk2"/>
                </a:solidFill>
                <a:latin typeface="Roboto"/>
                <a:ea typeface="Roboto"/>
                <a:cs typeface="Roboto"/>
                <a:sym typeface="Roboto"/>
              </a:rPr>
              <a:t>n</a:t>
            </a:r>
            <a:r>
              <a:rPr b="0" i="0" lang="en" sz="1800" u="none" cap="none" strike="noStrike">
                <a:solidFill>
                  <a:schemeClr val="dk2"/>
                </a:solidFill>
                <a:latin typeface="Roboto"/>
                <a:ea typeface="Roboto"/>
                <a:cs typeface="Roboto"/>
                <a:sym typeface="Roboto"/>
              </a:rPr>
              <a:t> }</a:t>
            </a:r>
            <a:endParaRPr b="0" i="0" sz="1800" u="none" cap="none" strike="noStrike">
              <a:solidFill>
                <a:schemeClr val="dk2"/>
              </a:solidFill>
              <a:latin typeface="Roboto"/>
              <a:ea typeface="Roboto"/>
              <a:cs typeface="Roboto"/>
              <a:sym typeface="Roboto"/>
            </a:endParaRPr>
          </a:p>
          <a:p>
            <a:pPr indent="-342900" lvl="0" marL="457200" marR="0" rtl="0" algn="l">
              <a:lnSpc>
                <a:spcPct val="200000"/>
              </a:lnSpc>
              <a:spcBef>
                <a:spcPts val="0"/>
              </a:spcBef>
              <a:spcAft>
                <a:spcPts val="0"/>
              </a:spcAft>
              <a:buClr>
                <a:schemeClr val="dk2"/>
              </a:buClr>
              <a:buSzPts val="1800"/>
              <a:buFont typeface="Roboto"/>
              <a:buChar char="●"/>
            </a:pPr>
            <a:r>
              <a:rPr b="0" i="0" lang="en" sz="1800" u="none" cap="none" strike="noStrike">
                <a:solidFill>
                  <a:schemeClr val="dk2"/>
                </a:solidFill>
                <a:latin typeface="Roboto"/>
                <a:ea typeface="Roboto"/>
                <a:cs typeface="Roboto"/>
                <a:sym typeface="Roboto"/>
              </a:rPr>
              <a:t>Assume that matching question-answer pairs have high semantic similarity</a:t>
            </a:r>
            <a:endParaRPr b="0" i="0" sz="1800" u="none" cap="none" strike="noStrike">
              <a:solidFill>
                <a:schemeClr val="dk2"/>
              </a:solidFill>
              <a:latin typeface="Roboto"/>
              <a:ea typeface="Roboto"/>
              <a:cs typeface="Roboto"/>
              <a:sym typeface="Roboto"/>
            </a:endParaRPr>
          </a:p>
          <a:p>
            <a:pPr indent="-342900" lvl="0" marL="457200" marR="0" rtl="0" algn="l">
              <a:lnSpc>
                <a:spcPct val="200000"/>
              </a:lnSpc>
              <a:spcBef>
                <a:spcPts val="0"/>
              </a:spcBef>
              <a:spcAft>
                <a:spcPts val="0"/>
              </a:spcAft>
              <a:buClr>
                <a:schemeClr val="dk2"/>
              </a:buClr>
              <a:buSzPts val="1800"/>
              <a:buFont typeface="Roboto"/>
              <a:buChar char="●"/>
            </a:pPr>
            <a:r>
              <a:rPr b="0" i="0" lang="en" sz="1800" u="none" cap="none" strike="noStrike">
                <a:solidFill>
                  <a:schemeClr val="dk2"/>
                </a:solidFill>
                <a:latin typeface="Roboto"/>
                <a:ea typeface="Roboto"/>
                <a:cs typeface="Roboto"/>
                <a:sym typeface="Roboto"/>
              </a:rPr>
              <a:t>Model sentences as vectors and evaluate relatedness</a:t>
            </a:r>
            <a:endParaRPr b="0" i="0" sz="1800" u="none" cap="none" strike="noStrike">
              <a:solidFill>
                <a:schemeClr val="dk2"/>
              </a:solidFill>
              <a:latin typeface="Roboto"/>
              <a:ea typeface="Roboto"/>
              <a:cs typeface="Roboto"/>
              <a:sym typeface="Roboto"/>
            </a:endParaRPr>
          </a:p>
          <a:p>
            <a:pPr indent="0" lvl="0" marL="0" marR="0" rtl="0" algn="l">
              <a:lnSpc>
                <a:spcPct val="115000"/>
              </a:lnSpc>
              <a:spcBef>
                <a:spcPts val="1600"/>
              </a:spcBef>
              <a:spcAft>
                <a:spcPts val="1600"/>
              </a:spcAft>
              <a:buClr>
                <a:schemeClr val="dk2"/>
              </a:buClr>
              <a:buSzPts val="1300"/>
              <a:buFont typeface="Roboto"/>
              <a:buNone/>
            </a:pPr>
            <a:r>
              <a:t/>
            </a:r>
            <a:endParaRPr b="0" i="0" sz="1300" u="none" cap="none" strike="noStrike">
              <a:solidFill>
                <a:schemeClr val="dk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Word Embeddings</a:t>
            </a:r>
            <a:endParaRPr/>
          </a:p>
        </p:txBody>
      </p:sp>
      <p:sp>
        <p:nvSpPr>
          <p:cNvPr id="130" name="Google Shape;130;p23"/>
          <p:cNvSpPr txBox="1"/>
          <p:nvPr/>
        </p:nvSpPr>
        <p:spPr>
          <a:xfrm>
            <a:off x="243950" y="1515725"/>
            <a:ext cx="8647200" cy="340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Roboto"/>
                <a:ea typeface="Roboto"/>
                <a:cs typeface="Roboto"/>
                <a:sym typeface="Roboto"/>
              </a:rPr>
              <a:t>Word Embeddings</a:t>
            </a:r>
            <a:r>
              <a:rPr b="0" i="1" lang="en" sz="1400" u="none" cap="none" strike="noStrike">
                <a:solidFill>
                  <a:srgbClr val="000000"/>
                </a:solidFill>
                <a:latin typeface="Roboto"/>
                <a:ea typeface="Roboto"/>
                <a:cs typeface="Roboto"/>
                <a:sym typeface="Roboto"/>
              </a:rPr>
              <a:t> are </a:t>
            </a:r>
            <a:r>
              <a:rPr b="1" i="1" lang="en" sz="1400" u="none" cap="none" strike="noStrike">
                <a:solidFill>
                  <a:srgbClr val="000000"/>
                </a:solidFill>
                <a:latin typeface="Roboto"/>
                <a:ea typeface="Roboto"/>
                <a:cs typeface="Roboto"/>
                <a:sym typeface="Roboto"/>
              </a:rPr>
              <a:t>Vector representation of words</a:t>
            </a:r>
            <a:endParaRPr b="1" i="1"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Sentence 1</a:t>
            </a:r>
            <a:r>
              <a:rPr b="0" i="0" lang="en" sz="1400" u="none" cap="none" strike="noStrike">
                <a:solidFill>
                  <a:srgbClr val="000000"/>
                </a:solidFill>
                <a:latin typeface="Roboto"/>
                <a:ea typeface="Roboto"/>
                <a:cs typeface="Roboto"/>
                <a:sym typeface="Roboto"/>
              </a:rPr>
              <a:t> : </a:t>
            </a:r>
            <a:r>
              <a:rPr b="0" i="1" lang="en" sz="1400" u="none" cap="none" strike="noStrike">
                <a:solidFill>
                  <a:srgbClr val="000000"/>
                </a:solidFill>
                <a:latin typeface="Roboto"/>
                <a:ea typeface="Roboto"/>
                <a:cs typeface="Roboto"/>
                <a:sym typeface="Roboto"/>
              </a:rPr>
              <a:t>Have a good day</a:t>
            </a:r>
            <a:endParaRPr b="0" i="1"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Sentence 2 : </a:t>
            </a:r>
            <a:r>
              <a:rPr b="0" i="1" lang="en" sz="1400" u="none" cap="none" strike="noStrike">
                <a:solidFill>
                  <a:srgbClr val="000000"/>
                </a:solidFill>
                <a:latin typeface="Roboto"/>
                <a:ea typeface="Roboto"/>
                <a:cs typeface="Roboto"/>
                <a:sym typeface="Roboto"/>
              </a:rPr>
              <a:t>Have a great day</a:t>
            </a:r>
            <a:endParaRPr b="0" i="1"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Vocabulary : {</a:t>
            </a:r>
            <a:r>
              <a:rPr b="0" i="1" lang="en" sz="1400" u="none" cap="none" strike="noStrike">
                <a:solidFill>
                  <a:srgbClr val="000000"/>
                </a:solidFill>
                <a:latin typeface="Roboto"/>
                <a:ea typeface="Roboto"/>
                <a:cs typeface="Roboto"/>
                <a:sym typeface="Roboto"/>
              </a:rPr>
              <a:t>Have, a, good, great, day</a:t>
            </a:r>
            <a:r>
              <a:rPr b="1" i="0" lang="en" sz="1400" u="none" cap="none" strike="noStrike">
                <a:solidFill>
                  <a:srgbClr val="000000"/>
                </a:solidFill>
                <a:latin typeface="Roboto"/>
                <a:ea typeface="Roboto"/>
                <a:cs typeface="Roboto"/>
                <a:sym typeface="Roboto"/>
              </a:rPr>
              <a:t>}</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highlight>
                  <a:srgbClr val="FFFFFF"/>
                </a:highlight>
                <a:latin typeface="Roboto"/>
                <a:ea typeface="Roboto"/>
                <a:cs typeface="Roboto"/>
                <a:sym typeface="Roboto"/>
              </a:rPr>
              <a:t>Vector representation : </a:t>
            </a:r>
            <a:r>
              <a:rPr b="0" i="1" lang="en" sz="1400" u="none" cap="none" strike="noStrike">
                <a:solidFill>
                  <a:srgbClr val="000000"/>
                </a:solidFill>
                <a:highlight>
                  <a:srgbClr val="FFFFFF"/>
                </a:highlight>
                <a:latin typeface="Roboto"/>
                <a:ea typeface="Roboto"/>
                <a:cs typeface="Roboto"/>
                <a:sym typeface="Roboto"/>
              </a:rPr>
              <a:t>One Hot Encoding</a:t>
            </a:r>
            <a:endParaRPr b="0" i="1" sz="1400" u="none" cap="none" strike="noStrike">
              <a:solidFill>
                <a:srgbClr val="00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highlight>
                  <a:srgbClr val="FFFFFF"/>
                </a:highlight>
                <a:latin typeface="Roboto"/>
                <a:ea typeface="Roboto"/>
                <a:cs typeface="Roboto"/>
                <a:sym typeface="Roboto"/>
              </a:rPr>
              <a:t>Problem</a:t>
            </a:r>
            <a:r>
              <a:rPr b="0" i="0" lang="en" sz="1400" u="none" cap="none" strike="noStrike">
                <a:solidFill>
                  <a:srgbClr val="000000"/>
                </a:solidFill>
                <a:highlight>
                  <a:srgbClr val="FFFFFF"/>
                </a:highlight>
                <a:latin typeface="Roboto"/>
                <a:ea typeface="Roboto"/>
                <a:cs typeface="Roboto"/>
                <a:sym typeface="Roboto"/>
              </a:rPr>
              <a:t>: Similarity between vector representation of </a:t>
            </a:r>
            <a:r>
              <a:rPr b="0" i="1" lang="en" sz="1400" u="none" cap="none" strike="noStrike">
                <a:solidFill>
                  <a:srgbClr val="000000"/>
                </a:solidFill>
                <a:highlight>
                  <a:srgbClr val="FFFFFF"/>
                </a:highlight>
                <a:latin typeface="Roboto"/>
                <a:ea typeface="Roboto"/>
                <a:cs typeface="Roboto"/>
                <a:sym typeface="Roboto"/>
              </a:rPr>
              <a:t>good</a:t>
            </a:r>
            <a:r>
              <a:rPr b="0" i="0" lang="en" sz="1400" u="none" cap="none" strike="noStrike">
                <a:solidFill>
                  <a:srgbClr val="000000"/>
                </a:solidFill>
                <a:highlight>
                  <a:srgbClr val="FFFFFF"/>
                </a:highlight>
                <a:latin typeface="Roboto"/>
                <a:ea typeface="Roboto"/>
                <a:cs typeface="Roboto"/>
                <a:sym typeface="Roboto"/>
              </a:rPr>
              <a:t> and </a:t>
            </a:r>
            <a:r>
              <a:rPr b="0" i="1" lang="en" sz="1400" u="none" cap="none" strike="noStrike">
                <a:solidFill>
                  <a:srgbClr val="000000"/>
                </a:solidFill>
                <a:highlight>
                  <a:srgbClr val="FFFFFF"/>
                </a:highlight>
                <a:latin typeface="Roboto"/>
                <a:ea typeface="Roboto"/>
                <a:cs typeface="Roboto"/>
                <a:sym typeface="Roboto"/>
              </a:rPr>
              <a:t>great? </a:t>
            </a:r>
            <a:endParaRPr b="0" i="1" sz="1400" u="none" cap="none" strike="noStrike">
              <a:solidFill>
                <a:srgbClr val="0000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highlight>
                <a:srgbClr val="FFFFFF"/>
              </a:highlight>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Merriweather"/>
              <a:ea typeface="Merriweather"/>
              <a:cs typeface="Merriweather"/>
              <a:sym typeface="Merriweather"/>
            </a:endParaRPr>
          </a:p>
        </p:txBody>
      </p:sp>
      <p:graphicFrame>
        <p:nvGraphicFramePr>
          <p:cNvPr id="131" name="Google Shape;131;p23"/>
          <p:cNvGraphicFramePr/>
          <p:nvPr/>
        </p:nvGraphicFramePr>
        <p:xfrm>
          <a:off x="4997700" y="1924050"/>
          <a:ext cx="3000000" cy="3000000"/>
        </p:xfrm>
        <a:graphic>
          <a:graphicData uri="http://schemas.openxmlformats.org/drawingml/2006/table">
            <a:tbl>
              <a:tblPr>
                <a:noFill/>
                <a:tableStyleId>{9E8F6FE9-B5FC-4BBC-8873-6FFC0A80C792}</a:tableStyleId>
              </a:tblPr>
              <a:tblGrid>
                <a:gridCol w="646600"/>
                <a:gridCol w="646600"/>
                <a:gridCol w="646600"/>
                <a:gridCol w="646600"/>
                <a:gridCol w="646600"/>
                <a:gridCol w="646600"/>
              </a:tblGrid>
              <a:tr h="244875">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Have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good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great</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day</a:t>
                      </a:r>
                      <a:endParaRPr sz="1400" u="none" cap="none" strike="noStrike"/>
                    </a:p>
                  </a:txBody>
                  <a:tcPr marT="91425" marB="91425" marR="91425" marL="91425"/>
                </a:tc>
              </a:tr>
              <a:tr h="2425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Have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r>
              <a:tr h="2425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r>
              <a:tr h="2425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good</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r>
              <a:tr h="2425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great</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r>
              <a:tr h="2425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day</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r>
            </a:tbl>
          </a:graphicData>
        </a:graphic>
      </p:graphicFrame>
      <p:sp>
        <p:nvSpPr>
          <p:cNvPr id="132" name="Google Shape;132;p23"/>
          <p:cNvSpPr txBox="1"/>
          <p:nvPr/>
        </p:nvSpPr>
        <p:spPr>
          <a:xfrm>
            <a:off x="5064450" y="1551325"/>
            <a:ext cx="3690000" cy="21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erriweather"/>
                <a:ea typeface="Merriweather"/>
                <a:cs typeface="Merriweather"/>
                <a:sym typeface="Merriweather"/>
              </a:rPr>
              <a:t>One Hot Encoding</a:t>
            </a:r>
            <a:endParaRPr b="1" i="0" sz="1400" u="none" cap="none" strike="noStrike">
              <a:solidFill>
                <a:srgbClr val="000000"/>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25" y="500925"/>
            <a:ext cx="3127500" cy="117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Complex Word Embeddings</a:t>
            </a:r>
            <a:endParaRPr/>
          </a:p>
        </p:txBody>
      </p:sp>
      <p:pic>
        <p:nvPicPr>
          <p:cNvPr id="138" name="Google Shape;138;p24"/>
          <p:cNvPicPr preferRelativeResize="0"/>
          <p:nvPr/>
        </p:nvPicPr>
        <p:blipFill rotWithShape="1">
          <a:blip r:embed="rId3">
            <a:alphaModFix/>
          </a:blip>
          <a:srcRect b="0" l="0" r="0" t="0"/>
          <a:stretch/>
        </p:blipFill>
        <p:spPr>
          <a:xfrm>
            <a:off x="3852333" y="957425"/>
            <a:ext cx="5063067" cy="3081175"/>
          </a:xfrm>
          <a:prstGeom prst="rect">
            <a:avLst/>
          </a:prstGeom>
          <a:noFill/>
          <a:ln>
            <a:noFill/>
          </a:ln>
        </p:spPr>
      </p:pic>
      <p:sp>
        <p:nvSpPr>
          <p:cNvPr id="139" name="Google Shape;139;p24"/>
          <p:cNvSpPr txBox="1"/>
          <p:nvPr>
            <p:ph idx="1" type="body"/>
          </p:nvPr>
        </p:nvSpPr>
        <p:spPr>
          <a:xfrm>
            <a:off x="237067" y="1633150"/>
            <a:ext cx="3202133" cy="3055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Char char="●"/>
            </a:pPr>
            <a:r>
              <a:rPr lang="en" sz="1600">
                <a:solidFill>
                  <a:srgbClr val="FFFFFF"/>
                </a:solidFill>
              </a:rPr>
              <a:t>Neural Network to learn word embedding of one word from another</a:t>
            </a:r>
            <a:endParaRPr sz="1600">
              <a:solidFill>
                <a:srgbClr val="FFFFFF"/>
              </a:solidFill>
            </a:endParaRPr>
          </a:p>
          <a:p>
            <a:pPr indent="-317500" lvl="0" marL="457200" rtl="0" algn="l">
              <a:lnSpc>
                <a:spcPct val="115000"/>
              </a:lnSpc>
              <a:spcBef>
                <a:spcPts val="0"/>
              </a:spcBef>
              <a:spcAft>
                <a:spcPts val="0"/>
              </a:spcAft>
              <a:buClr>
                <a:srgbClr val="FFFFFF"/>
              </a:buClr>
              <a:buSzPts val="1400"/>
              <a:buChar char="●"/>
            </a:pPr>
            <a:r>
              <a:rPr lang="en" sz="1600">
                <a:solidFill>
                  <a:srgbClr val="FFFFFF"/>
                </a:solidFill>
              </a:rPr>
              <a:t>For Example: Continuous Bag Of Words - Predict </a:t>
            </a:r>
            <a:r>
              <a:rPr i="1" lang="en" sz="1600">
                <a:solidFill>
                  <a:srgbClr val="FFFFFF"/>
                </a:solidFill>
              </a:rPr>
              <a:t>day </a:t>
            </a:r>
            <a:r>
              <a:rPr lang="en" sz="1600">
                <a:solidFill>
                  <a:srgbClr val="FFFFFF"/>
                </a:solidFill>
              </a:rPr>
              <a:t>from </a:t>
            </a:r>
            <a:r>
              <a:rPr i="1" lang="en" sz="1600">
                <a:solidFill>
                  <a:srgbClr val="FFFFFF"/>
                </a:solidFill>
              </a:rPr>
              <a:t>great </a:t>
            </a:r>
            <a:r>
              <a:rPr lang="en" sz="1600">
                <a:solidFill>
                  <a:srgbClr val="FFFFFF"/>
                </a:solidFill>
              </a:rPr>
              <a:t>and </a:t>
            </a:r>
            <a:r>
              <a:rPr i="1" lang="en" sz="1600">
                <a:solidFill>
                  <a:srgbClr val="FFFFFF"/>
                </a:solidFill>
              </a:rPr>
              <a:t>good </a:t>
            </a:r>
            <a:r>
              <a:rPr lang="en" sz="1600">
                <a:solidFill>
                  <a:srgbClr val="FFFFFF"/>
                </a:solidFill>
              </a:rPr>
              <a:t>or vice-versa</a:t>
            </a:r>
            <a:endParaRPr sz="1600">
              <a:solidFill>
                <a:srgbClr val="FFFFFF"/>
              </a:solidFill>
            </a:endParaRPr>
          </a:p>
          <a:p>
            <a:pPr indent="-317500" lvl="0" marL="457200" rtl="0" algn="l">
              <a:lnSpc>
                <a:spcPct val="115000"/>
              </a:lnSpc>
              <a:spcBef>
                <a:spcPts val="0"/>
              </a:spcBef>
              <a:spcAft>
                <a:spcPts val="0"/>
              </a:spcAft>
              <a:buClr>
                <a:srgbClr val="FFFFFF"/>
              </a:buClr>
              <a:buSzPts val="1400"/>
              <a:buFont typeface="Merriweather"/>
              <a:buChar char="●"/>
            </a:pPr>
            <a:r>
              <a:rPr lang="en" sz="1600">
                <a:solidFill>
                  <a:srgbClr val="FFFFFF"/>
                </a:solidFill>
              </a:rPr>
              <a:t>Popular Pre-Trained Word Embeddings - Word2Vec, GloVe</a:t>
            </a:r>
            <a:r>
              <a:rPr lang="en" sz="1600">
                <a:solidFill>
                  <a:srgbClr val="FFFFFF"/>
                </a:solidFill>
              </a:rPr>
              <a:t> </a:t>
            </a:r>
            <a:r>
              <a:rPr lang="en" sz="1400">
                <a:solidFill>
                  <a:srgbClr val="FFFFFF"/>
                </a:solidFill>
              </a:rPr>
              <a:t>[4]</a:t>
            </a:r>
            <a:endParaRPr sz="1600">
              <a:solidFill>
                <a:srgbClr val="FFFFFF"/>
              </a:solidFill>
            </a:endParaRPr>
          </a:p>
        </p:txBody>
      </p:sp>
      <p:sp>
        <p:nvSpPr>
          <p:cNvPr id="140" name="Google Shape;140;p24"/>
          <p:cNvSpPr txBox="1"/>
          <p:nvPr/>
        </p:nvSpPr>
        <p:spPr>
          <a:xfrm>
            <a:off x="4109450" y="324675"/>
            <a:ext cx="4671300" cy="47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1394D"/>
                </a:solidFill>
                <a:latin typeface="Merriweather"/>
                <a:ea typeface="Merriweather"/>
                <a:cs typeface="Merriweather"/>
                <a:sym typeface="Merriweather"/>
              </a:rPr>
              <a:t>Continuous bag of words</a:t>
            </a:r>
            <a:endParaRPr b="1" i="0" sz="1400" u="none" cap="none" strike="noStrike">
              <a:solidFill>
                <a:srgbClr val="31394D"/>
              </a:solidFill>
              <a:latin typeface="Merriweather"/>
              <a:ea typeface="Merriweather"/>
              <a:cs typeface="Merriweather"/>
              <a:sym typeface="Merriweather"/>
            </a:endParaRPr>
          </a:p>
        </p:txBody>
      </p:sp>
      <p:sp>
        <p:nvSpPr>
          <p:cNvPr id="141" name="Google Shape;141;p24"/>
          <p:cNvSpPr txBox="1"/>
          <p:nvPr/>
        </p:nvSpPr>
        <p:spPr>
          <a:xfrm>
            <a:off x="4056050" y="4701000"/>
            <a:ext cx="5063100" cy="36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latin typeface="Roboto"/>
                <a:ea typeface="Roboto"/>
                <a:cs typeface="Roboto"/>
                <a:sym typeface="Roboto"/>
              </a:rPr>
              <a:t>https://towardsdatascience.com/introduction-to-word-embedding-and-word2vec</a:t>
            </a:r>
            <a:endParaRPr sz="1000">
              <a:latin typeface="Roboto"/>
              <a:ea typeface="Roboto"/>
              <a:cs typeface="Roboto"/>
              <a:sym typeface="Roboto"/>
            </a:endParaRPr>
          </a:p>
          <a:p>
            <a:pPr indent="0" lvl="0" marL="0" rtl="0" algn="r">
              <a:spcBef>
                <a:spcPts val="0"/>
              </a:spcBef>
              <a:spcAft>
                <a:spcPts val="0"/>
              </a:spcAft>
              <a:buNone/>
            </a:pPr>
            <a:r>
              <a:rPr lang="en" sz="1000">
                <a:latin typeface="Roboto"/>
                <a:ea typeface="Roboto"/>
                <a:cs typeface="Roboto"/>
                <a:sym typeface="Roboto"/>
              </a:rPr>
              <a:t>-652d0c2060fa</a:t>
            </a:r>
            <a:endParaRPr sz="1000">
              <a:latin typeface="Roboto"/>
              <a:ea typeface="Roboto"/>
              <a:cs typeface="Roboto"/>
              <a:sym typeface="Roboto"/>
            </a:endParaRPr>
          </a:p>
        </p:txBody>
      </p:sp>
      <p:sp>
        <p:nvSpPr>
          <p:cNvPr id="142" name="Google Shape;142;p24"/>
          <p:cNvSpPr txBox="1"/>
          <p:nvPr/>
        </p:nvSpPr>
        <p:spPr>
          <a:xfrm>
            <a:off x="4096175" y="745325"/>
            <a:ext cx="1655100" cy="26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Roboto"/>
                <a:ea typeface="Roboto"/>
                <a:cs typeface="Roboto"/>
                <a:sym typeface="Roboto"/>
              </a:rPr>
              <a:t>Source word (great)</a:t>
            </a:r>
            <a:endParaRPr b="1" sz="1200">
              <a:latin typeface="Roboto"/>
              <a:ea typeface="Roboto"/>
              <a:cs typeface="Roboto"/>
              <a:sym typeface="Roboto"/>
            </a:endParaRPr>
          </a:p>
        </p:txBody>
      </p:sp>
      <p:sp>
        <p:nvSpPr>
          <p:cNvPr id="143" name="Google Shape;143;p24"/>
          <p:cNvSpPr txBox="1"/>
          <p:nvPr/>
        </p:nvSpPr>
        <p:spPr>
          <a:xfrm>
            <a:off x="6991775" y="745325"/>
            <a:ext cx="1655100" cy="26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Roboto"/>
                <a:ea typeface="Roboto"/>
                <a:cs typeface="Roboto"/>
                <a:sym typeface="Roboto"/>
              </a:rPr>
              <a:t>Target </a:t>
            </a:r>
            <a:r>
              <a:rPr b="1" lang="en" sz="1200">
                <a:latin typeface="Roboto"/>
                <a:ea typeface="Roboto"/>
                <a:cs typeface="Roboto"/>
                <a:sym typeface="Roboto"/>
              </a:rPr>
              <a:t>word (day)</a:t>
            </a:r>
            <a:endParaRPr b="1" sz="12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Vectorize Sentences with Word Embeddings</a:t>
            </a:r>
            <a:endParaRPr/>
          </a:p>
        </p:txBody>
      </p:sp>
      <p:sp>
        <p:nvSpPr>
          <p:cNvPr id="149" name="Google Shape;149;p25"/>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Convert words into a vector</a:t>
            </a:r>
            <a:endParaRPr sz="1800"/>
          </a:p>
          <a:p>
            <a:pPr indent="-342900" lvl="0" marL="457200" rtl="0" algn="l">
              <a:lnSpc>
                <a:spcPct val="115000"/>
              </a:lnSpc>
              <a:spcBef>
                <a:spcPts val="0"/>
              </a:spcBef>
              <a:spcAft>
                <a:spcPts val="0"/>
              </a:spcAft>
              <a:buSzPts val="1800"/>
              <a:buChar char="●"/>
            </a:pPr>
            <a:r>
              <a:rPr lang="en" sz="1800"/>
              <a:t>Use pre-trained word embeddings</a:t>
            </a:r>
            <a:endParaRPr sz="1800"/>
          </a:p>
          <a:p>
            <a:pPr indent="-342900" lvl="0" marL="457200" rtl="0" algn="l">
              <a:lnSpc>
                <a:spcPct val="115000"/>
              </a:lnSpc>
              <a:spcBef>
                <a:spcPts val="0"/>
              </a:spcBef>
              <a:spcAft>
                <a:spcPts val="0"/>
              </a:spcAft>
              <a:buSzPts val="1800"/>
              <a:buChar char="●"/>
            </a:pPr>
            <a:r>
              <a:rPr lang="en" sz="1800"/>
              <a:t>Sentences represented as combination of the word vectors</a:t>
            </a:r>
            <a:endParaRPr sz="1800"/>
          </a:p>
          <a:p>
            <a:pPr indent="-317500" lvl="1" marL="914400" rtl="0" algn="l">
              <a:lnSpc>
                <a:spcPct val="115000"/>
              </a:lnSpc>
              <a:spcBef>
                <a:spcPts val="0"/>
              </a:spcBef>
              <a:spcAft>
                <a:spcPts val="0"/>
              </a:spcAft>
              <a:buSzPts val="1400"/>
              <a:buChar char="○"/>
            </a:pPr>
            <a:r>
              <a:rPr lang="en" sz="1400"/>
              <a:t>E.g. Average of word vectors</a:t>
            </a:r>
            <a:endParaRPr sz="1400"/>
          </a:p>
        </p:txBody>
      </p:sp>
      <p:pic>
        <p:nvPicPr>
          <p:cNvPr id="150" name="Google Shape;150;p25"/>
          <p:cNvPicPr preferRelativeResize="0"/>
          <p:nvPr/>
        </p:nvPicPr>
        <p:blipFill>
          <a:blip r:embed="rId3">
            <a:alphaModFix/>
          </a:blip>
          <a:stretch>
            <a:fillRect/>
          </a:stretch>
        </p:blipFill>
        <p:spPr>
          <a:xfrm>
            <a:off x="4179308" y="1429500"/>
            <a:ext cx="4845067" cy="357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Formal Model Definition</a:t>
            </a:r>
            <a:endParaRPr/>
          </a:p>
        </p:txBody>
      </p:sp>
      <p:sp>
        <p:nvSpPr>
          <p:cNvPr id="156" name="Google Shape;156;p26"/>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600"/>
              <a:t>Given a vector representation of question </a:t>
            </a:r>
            <a:r>
              <a:rPr b="1" lang="en" sz="1600"/>
              <a:t>q</a:t>
            </a:r>
            <a:r>
              <a:rPr lang="en" sz="1600"/>
              <a:t> and answer </a:t>
            </a:r>
            <a:r>
              <a:rPr b="1" lang="en" sz="1600"/>
              <a:t>a</a:t>
            </a:r>
            <a:r>
              <a:rPr lang="en" sz="1600"/>
              <a:t>, the probability that </a:t>
            </a:r>
            <a:r>
              <a:rPr b="1" lang="en" sz="1600"/>
              <a:t>a</a:t>
            </a:r>
            <a:r>
              <a:rPr lang="en" sz="1600"/>
              <a:t> is the correct answer to </a:t>
            </a:r>
            <a:r>
              <a:rPr b="1" lang="en" sz="1600"/>
              <a:t>q</a:t>
            </a:r>
            <a:r>
              <a:rPr lang="en" sz="1600"/>
              <a:t>:</a:t>
            </a:r>
            <a:endParaRPr sz="1600"/>
          </a:p>
        </p:txBody>
      </p:sp>
      <p:sp>
        <p:nvSpPr>
          <p:cNvPr id="157" name="Google Shape;157;p26"/>
          <p:cNvSpPr txBox="1"/>
          <p:nvPr>
            <p:ph idx="2" type="body"/>
          </p:nvPr>
        </p:nvSpPr>
        <p:spPr>
          <a:xfrm>
            <a:off x="4832400" y="1505700"/>
            <a:ext cx="4311600" cy="30762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Roboto"/>
              <a:buChar char="●"/>
            </a:pPr>
            <a:r>
              <a:rPr b="1" lang="en" sz="1800"/>
              <a:t>q</a:t>
            </a:r>
            <a:r>
              <a:rPr lang="en" sz="1800"/>
              <a:t> and </a:t>
            </a:r>
            <a:r>
              <a:rPr b="1" lang="en" sz="1800"/>
              <a:t>a</a:t>
            </a:r>
            <a:r>
              <a:rPr lang="en" sz="1800"/>
              <a:t> are d-dimensional vectors</a:t>
            </a:r>
            <a:endParaRPr sz="1800"/>
          </a:p>
          <a:p>
            <a:pPr indent="-342900" lvl="0" marL="457200" marR="0" rtl="0" algn="l">
              <a:lnSpc>
                <a:spcPct val="115000"/>
              </a:lnSpc>
              <a:spcBef>
                <a:spcPts val="0"/>
              </a:spcBef>
              <a:spcAft>
                <a:spcPts val="0"/>
              </a:spcAft>
              <a:buSzPts val="1800"/>
              <a:buChar char="●"/>
            </a:pPr>
            <a:r>
              <a:rPr lang="en" sz="1800"/>
              <a:t>Matrix </a:t>
            </a:r>
            <a:r>
              <a:rPr b="1" lang="en" sz="1800"/>
              <a:t>M</a:t>
            </a:r>
            <a:r>
              <a:rPr lang="en" sz="1800"/>
              <a:t> and bias </a:t>
            </a:r>
            <a:r>
              <a:rPr b="1" lang="en" sz="1800"/>
              <a:t>b</a:t>
            </a:r>
            <a:r>
              <a:rPr lang="en" sz="1800"/>
              <a:t> are learned parameters</a:t>
            </a:r>
            <a:endParaRPr sz="1800"/>
          </a:p>
          <a:p>
            <a:pPr indent="-342900" lvl="0" marL="457200" marR="0" rtl="0" algn="l">
              <a:lnSpc>
                <a:spcPct val="115000"/>
              </a:lnSpc>
              <a:spcBef>
                <a:spcPts val="0"/>
              </a:spcBef>
              <a:spcAft>
                <a:spcPts val="0"/>
              </a:spcAft>
              <a:buSzPts val="1800"/>
              <a:buChar char="●"/>
            </a:pPr>
            <a:r>
              <a:rPr b="1" lang="en" sz="1800"/>
              <a:t>q</a:t>
            </a:r>
            <a:r>
              <a:rPr b="1" baseline="30000" lang="en" sz="1800"/>
              <a:t>T</a:t>
            </a:r>
            <a:r>
              <a:rPr b="1" lang="en" sz="1800"/>
              <a:t>Ma </a:t>
            </a:r>
            <a:r>
              <a:rPr lang="en" sz="1800"/>
              <a:t>collapses vectors into a single number </a:t>
            </a:r>
            <a:endParaRPr sz="1800"/>
          </a:p>
          <a:p>
            <a:pPr indent="-342900" lvl="0" marL="457200" marR="0" rtl="0" algn="l">
              <a:lnSpc>
                <a:spcPct val="115000"/>
              </a:lnSpc>
              <a:spcBef>
                <a:spcPts val="0"/>
              </a:spcBef>
              <a:spcAft>
                <a:spcPts val="0"/>
              </a:spcAft>
              <a:buSzPts val="1800"/>
              <a:buChar char="●"/>
            </a:pPr>
            <a:r>
              <a:rPr lang="en" sz="1800"/>
              <a:t>σ: Sigmoid squashes result into (0, 1) to give final probability</a:t>
            </a:r>
            <a:endParaRPr sz="1800"/>
          </a:p>
        </p:txBody>
      </p:sp>
      <p:pic>
        <p:nvPicPr>
          <p:cNvPr id="158" name="Google Shape;158;p26"/>
          <p:cNvPicPr preferRelativeResize="0"/>
          <p:nvPr/>
        </p:nvPicPr>
        <p:blipFill rotWithShape="1">
          <a:blip r:embed="rId3">
            <a:alphaModFix/>
          </a:blip>
          <a:srcRect b="0" l="0" r="0" t="0"/>
          <a:stretch/>
        </p:blipFill>
        <p:spPr>
          <a:xfrm>
            <a:off x="434500" y="2774158"/>
            <a:ext cx="3754300" cy="500575"/>
          </a:xfrm>
          <a:prstGeom prst="rect">
            <a:avLst/>
          </a:prstGeom>
          <a:noFill/>
          <a:ln>
            <a:noFill/>
          </a:ln>
        </p:spPr>
      </p:pic>
      <p:pic>
        <p:nvPicPr>
          <p:cNvPr id="159" name="Google Shape;159;p26"/>
          <p:cNvPicPr preferRelativeResize="0"/>
          <p:nvPr/>
        </p:nvPicPr>
        <p:blipFill rotWithShape="1">
          <a:blip r:embed="rId4">
            <a:alphaModFix/>
          </a:blip>
          <a:srcRect b="50449" l="56256" r="28872" t="28499"/>
          <a:stretch/>
        </p:blipFill>
        <p:spPr>
          <a:xfrm>
            <a:off x="1420525" y="3386941"/>
            <a:ext cx="1359701" cy="1082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How it works Intuitively…</a:t>
            </a:r>
            <a:endParaRPr>
              <a:solidFill>
                <a:srgbClr val="FFFFFF"/>
              </a:solidFill>
            </a:endParaRPr>
          </a:p>
        </p:txBody>
      </p:sp>
      <p:sp>
        <p:nvSpPr>
          <p:cNvPr id="165" name="Google Shape;165;p27"/>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t>For a candidate answer </a:t>
            </a:r>
            <a:r>
              <a:rPr b="1" lang="en" sz="1800"/>
              <a:t>a</a:t>
            </a:r>
            <a:endParaRPr sz="1800"/>
          </a:p>
          <a:p>
            <a:pPr indent="0" lvl="0" marL="0" rtl="0" algn="l">
              <a:lnSpc>
                <a:spcPct val="115000"/>
              </a:lnSpc>
              <a:spcBef>
                <a:spcPts val="1600"/>
              </a:spcBef>
              <a:spcAft>
                <a:spcPts val="0"/>
              </a:spcAft>
              <a:buSzPts val="1300"/>
              <a:buNone/>
            </a:pPr>
            <a:r>
              <a:rPr lang="en" sz="1800"/>
              <a:t>We “generate” a question </a:t>
            </a:r>
            <a:r>
              <a:rPr b="1" lang="en" sz="1800"/>
              <a:t>q’ = Ma</a:t>
            </a:r>
            <a:endParaRPr b="1" sz="1800"/>
          </a:p>
          <a:p>
            <a:pPr indent="0" lvl="0" marL="0" rtl="0" algn="l">
              <a:lnSpc>
                <a:spcPct val="115000"/>
              </a:lnSpc>
              <a:spcBef>
                <a:spcPts val="1600"/>
              </a:spcBef>
              <a:spcAft>
                <a:spcPts val="0"/>
              </a:spcAft>
              <a:buSzPts val="1300"/>
              <a:buNone/>
            </a:pPr>
            <a:r>
              <a:rPr lang="en" sz="1800"/>
              <a:t>Then measure similarity of </a:t>
            </a:r>
            <a:r>
              <a:rPr b="1" lang="en" sz="1800"/>
              <a:t>q</a:t>
            </a:r>
            <a:r>
              <a:rPr lang="en" sz="1800"/>
              <a:t> to </a:t>
            </a:r>
            <a:r>
              <a:rPr b="1" lang="en" sz="1800"/>
              <a:t>q’</a:t>
            </a:r>
            <a:r>
              <a:rPr lang="en" sz="1800"/>
              <a:t> by their dot product</a:t>
            </a:r>
            <a:endParaRPr sz="2800">
              <a:latin typeface="Merriweather"/>
              <a:ea typeface="Merriweather"/>
              <a:cs typeface="Merriweather"/>
              <a:sym typeface="Merriweather"/>
            </a:endParaRPr>
          </a:p>
          <a:p>
            <a:pPr indent="0" lvl="0" marL="0" rtl="0" algn="l">
              <a:lnSpc>
                <a:spcPct val="115000"/>
              </a:lnSpc>
              <a:spcBef>
                <a:spcPts val="1600"/>
              </a:spcBef>
              <a:spcAft>
                <a:spcPts val="1600"/>
              </a:spcAft>
              <a:buSzPts val="1300"/>
              <a:buNone/>
            </a:pPr>
            <a:r>
              <a:t/>
            </a:r>
            <a:endParaRPr sz="1800"/>
          </a:p>
        </p:txBody>
      </p:sp>
      <p:pic>
        <p:nvPicPr>
          <p:cNvPr id="166" name="Google Shape;166;p27"/>
          <p:cNvPicPr preferRelativeResize="0"/>
          <p:nvPr/>
        </p:nvPicPr>
        <p:blipFill rotWithShape="1">
          <a:blip r:embed="rId3">
            <a:alphaModFix/>
          </a:blip>
          <a:srcRect b="57600" l="0" r="0" t="0"/>
          <a:stretch/>
        </p:blipFill>
        <p:spPr>
          <a:xfrm>
            <a:off x="4893800" y="1505700"/>
            <a:ext cx="3523550" cy="1123200"/>
          </a:xfrm>
          <a:prstGeom prst="rect">
            <a:avLst/>
          </a:prstGeom>
          <a:noFill/>
          <a:ln>
            <a:noFill/>
          </a:ln>
        </p:spPr>
      </p:pic>
      <p:pic>
        <p:nvPicPr>
          <p:cNvPr id="167" name="Google Shape;167;p27"/>
          <p:cNvPicPr preferRelativeResize="0"/>
          <p:nvPr/>
        </p:nvPicPr>
        <p:blipFill rotWithShape="1">
          <a:blip r:embed="rId3">
            <a:alphaModFix/>
          </a:blip>
          <a:srcRect b="0" l="0" r="0" t="57600"/>
          <a:stretch/>
        </p:blipFill>
        <p:spPr>
          <a:xfrm>
            <a:off x="4893800" y="3115875"/>
            <a:ext cx="3523550" cy="1123200"/>
          </a:xfrm>
          <a:prstGeom prst="rect">
            <a:avLst/>
          </a:prstGeom>
          <a:noFill/>
          <a:ln>
            <a:noFill/>
          </a:ln>
        </p:spPr>
      </p:pic>
      <p:sp>
        <p:nvSpPr>
          <p:cNvPr id="168" name="Google Shape;168;p27"/>
          <p:cNvSpPr txBox="1"/>
          <p:nvPr/>
        </p:nvSpPr>
        <p:spPr>
          <a:xfrm>
            <a:off x="5440725" y="2628900"/>
            <a:ext cx="2429700" cy="40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“Generate” the question </a:t>
            </a:r>
            <a:r>
              <a:rPr b="1" i="0" lang="en" sz="1400" u="none" cap="none" strike="noStrike">
                <a:solidFill>
                  <a:srgbClr val="000000"/>
                </a:solidFill>
                <a:latin typeface="Roboto"/>
                <a:ea typeface="Roboto"/>
                <a:cs typeface="Roboto"/>
                <a:sym typeface="Roboto"/>
              </a:rPr>
              <a:t>q’</a:t>
            </a:r>
            <a:endParaRPr b="1" i="0" sz="1400" u="none" cap="none" strike="noStrike">
              <a:solidFill>
                <a:srgbClr val="000000"/>
              </a:solidFill>
              <a:latin typeface="Roboto"/>
              <a:ea typeface="Roboto"/>
              <a:cs typeface="Roboto"/>
              <a:sym typeface="Roboto"/>
            </a:endParaRPr>
          </a:p>
        </p:txBody>
      </p:sp>
      <p:sp>
        <p:nvSpPr>
          <p:cNvPr id="169" name="Google Shape;169;p27"/>
          <p:cNvSpPr txBox="1"/>
          <p:nvPr/>
        </p:nvSpPr>
        <p:spPr>
          <a:xfrm>
            <a:off x="5354625" y="4239075"/>
            <a:ext cx="2601900" cy="40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Computer similarity of </a:t>
            </a:r>
            <a:r>
              <a:rPr b="1" i="0" lang="en" sz="1400" u="none" cap="none" strike="noStrike">
                <a:solidFill>
                  <a:srgbClr val="000000"/>
                </a:solidFill>
                <a:latin typeface="Roboto"/>
                <a:ea typeface="Roboto"/>
                <a:cs typeface="Roboto"/>
                <a:sym typeface="Roboto"/>
              </a:rPr>
              <a:t>q’</a:t>
            </a:r>
            <a:r>
              <a:rPr b="0" i="0" lang="en" sz="1400" u="none" cap="none" strike="noStrike">
                <a:solidFill>
                  <a:srgbClr val="000000"/>
                </a:solidFill>
                <a:latin typeface="Roboto"/>
                <a:ea typeface="Roboto"/>
                <a:cs typeface="Roboto"/>
                <a:sym typeface="Roboto"/>
              </a:rPr>
              <a:t> to </a:t>
            </a:r>
            <a:r>
              <a:rPr b="1" i="0" lang="en" sz="1400" u="none" cap="none" strike="noStrike">
                <a:solidFill>
                  <a:srgbClr val="000000"/>
                </a:solidFill>
                <a:latin typeface="Roboto"/>
                <a:ea typeface="Roboto"/>
                <a:cs typeface="Roboto"/>
                <a:sym typeface="Roboto"/>
              </a:rPr>
              <a:t>q</a:t>
            </a:r>
            <a:endParaRPr b="1" i="0" sz="1400" u="none" cap="none" strike="noStrike">
              <a:solidFill>
                <a:srgbClr val="000000"/>
              </a:solidFill>
              <a:latin typeface="Roboto"/>
              <a:ea typeface="Roboto"/>
              <a:cs typeface="Roboto"/>
              <a:sym typeface="Roboto"/>
            </a:endParaRPr>
          </a:p>
        </p:txBody>
      </p:sp>
      <p:pic>
        <p:nvPicPr>
          <p:cNvPr id="170" name="Google Shape;170;p27"/>
          <p:cNvPicPr preferRelativeResize="0"/>
          <p:nvPr/>
        </p:nvPicPr>
        <p:blipFill rotWithShape="1">
          <a:blip r:embed="rId4">
            <a:alphaModFix/>
          </a:blip>
          <a:srcRect b="0" l="0" r="0" t="0"/>
          <a:stretch/>
        </p:blipFill>
        <p:spPr>
          <a:xfrm>
            <a:off x="434500" y="3738500"/>
            <a:ext cx="3754300" cy="500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How it works Intuitively…</a:t>
            </a:r>
            <a:endParaRPr>
              <a:solidFill>
                <a:srgbClr val="FFFFFF"/>
              </a:solidFill>
            </a:endParaRPr>
          </a:p>
        </p:txBody>
      </p:sp>
      <p:sp>
        <p:nvSpPr>
          <p:cNvPr id="176" name="Google Shape;176;p28"/>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t>E.g. </a:t>
            </a:r>
            <a:r>
              <a:rPr b="1" lang="en" sz="1800"/>
              <a:t>a</a:t>
            </a:r>
            <a:r>
              <a:rPr lang="en" sz="1800"/>
              <a:t> = “Harry potter is a fantasy novel series written by british author J.K. Rowling”</a:t>
            </a:r>
            <a:endParaRPr sz="1800"/>
          </a:p>
          <a:p>
            <a:pPr indent="0" lvl="0" marL="0" rtl="0" algn="l">
              <a:lnSpc>
                <a:spcPct val="115000"/>
              </a:lnSpc>
              <a:spcBef>
                <a:spcPts val="1600"/>
              </a:spcBef>
              <a:spcAft>
                <a:spcPts val="0"/>
              </a:spcAft>
              <a:buSzPts val="1300"/>
              <a:buNone/>
            </a:pPr>
            <a:r>
              <a:rPr lang="en" sz="1800"/>
              <a:t>Generate </a:t>
            </a:r>
            <a:r>
              <a:rPr b="1" lang="en" sz="1800"/>
              <a:t>q’</a:t>
            </a:r>
            <a:r>
              <a:rPr lang="en" sz="1800"/>
              <a:t> = “Who wrote the fantasy novel series Harry Potter?”</a:t>
            </a:r>
            <a:endParaRPr sz="1800"/>
          </a:p>
          <a:p>
            <a:pPr indent="0" lvl="0" marL="0" rtl="0" algn="l">
              <a:lnSpc>
                <a:spcPct val="115000"/>
              </a:lnSpc>
              <a:spcBef>
                <a:spcPts val="1600"/>
              </a:spcBef>
              <a:spcAft>
                <a:spcPts val="0"/>
              </a:spcAft>
              <a:buSzPts val="1300"/>
              <a:buNone/>
            </a:pPr>
            <a:r>
              <a:rPr lang="en" sz="1800"/>
              <a:t>Compare similarity to </a:t>
            </a:r>
            <a:r>
              <a:rPr b="1" lang="en" sz="1800"/>
              <a:t>q</a:t>
            </a:r>
            <a:r>
              <a:rPr lang="en" sz="1800"/>
              <a:t> = “Who wrote Harry Potter?”</a:t>
            </a:r>
            <a:endParaRPr sz="1800"/>
          </a:p>
          <a:p>
            <a:pPr indent="0" lvl="0" marL="0" rtl="0" algn="l">
              <a:lnSpc>
                <a:spcPct val="115000"/>
              </a:lnSpc>
              <a:spcBef>
                <a:spcPts val="1600"/>
              </a:spcBef>
              <a:spcAft>
                <a:spcPts val="1600"/>
              </a:spcAft>
              <a:buSzPts val="1300"/>
              <a:buNone/>
            </a:pPr>
            <a:r>
              <a:t/>
            </a:r>
            <a:endParaRPr sz="1800"/>
          </a:p>
        </p:txBody>
      </p:sp>
      <p:pic>
        <p:nvPicPr>
          <p:cNvPr id="177" name="Google Shape;177;p28"/>
          <p:cNvPicPr preferRelativeResize="0"/>
          <p:nvPr/>
        </p:nvPicPr>
        <p:blipFill rotWithShape="1">
          <a:blip r:embed="rId3">
            <a:alphaModFix/>
          </a:blip>
          <a:srcRect b="57600" l="0" r="0" t="0"/>
          <a:stretch/>
        </p:blipFill>
        <p:spPr>
          <a:xfrm>
            <a:off x="4893800" y="1505700"/>
            <a:ext cx="3523550" cy="1123200"/>
          </a:xfrm>
          <a:prstGeom prst="rect">
            <a:avLst/>
          </a:prstGeom>
          <a:noFill/>
          <a:ln>
            <a:noFill/>
          </a:ln>
        </p:spPr>
      </p:pic>
      <p:pic>
        <p:nvPicPr>
          <p:cNvPr id="178" name="Google Shape;178;p28"/>
          <p:cNvPicPr preferRelativeResize="0"/>
          <p:nvPr/>
        </p:nvPicPr>
        <p:blipFill rotWithShape="1">
          <a:blip r:embed="rId3">
            <a:alphaModFix/>
          </a:blip>
          <a:srcRect b="0" l="0" r="0" t="57600"/>
          <a:stretch/>
        </p:blipFill>
        <p:spPr>
          <a:xfrm>
            <a:off x="4893800" y="3115875"/>
            <a:ext cx="3523550" cy="1123200"/>
          </a:xfrm>
          <a:prstGeom prst="rect">
            <a:avLst/>
          </a:prstGeom>
          <a:noFill/>
          <a:ln>
            <a:noFill/>
          </a:ln>
        </p:spPr>
      </p:pic>
      <p:sp>
        <p:nvSpPr>
          <p:cNvPr id="179" name="Google Shape;179;p28"/>
          <p:cNvSpPr txBox="1"/>
          <p:nvPr/>
        </p:nvSpPr>
        <p:spPr>
          <a:xfrm>
            <a:off x="5440725" y="2628900"/>
            <a:ext cx="2429700" cy="40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“Generate” the question </a:t>
            </a:r>
            <a:r>
              <a:rPr b="1" i="0" lang="en" sz="1400" u="none" cap="none" strike="noStrike">
                <a:solidFill>
                  <a:srgbClr val="000000"/>
                </a:solidFill>
                <a:latin typeface="Roboto"/>
                <a:ea typeface="Roboto"/>
                <a:cs typeface="Roboto"/>
                <a:sym typeface="Roboto"/>
              </a:rPr>
              <a:t>q’</a:t>
            </a:r>
            <a:endParaRPr b="1" i="0" sz="1400" u="none" cap="none" strike="noStrike">
              <a:solidFill>
                <a:srgbClr val="000000"/>
              </a:solidFill>
              <a:latin typeface="Roboto"/>
              <a:ea typeface="Roboto"/>
              <a:cs typeface="Roboto"/>
              <a:sym typeface="Roboto"/>
            </a:endParaRPr>
          </a:p>
        </p:txBody>
      </p:sp>
      <p:sp>
        <p:nvSpPr>
          <p:cNvPr id="180" name="Google Shape;180;p28"/>
          <p:cNvSpPr txBox="1"/>
          <p:nvPr/>
        </p:nvSpPr>
        <p:spPr>
          <a:xfrm>
            <a:off x="5354625" y="4239075"/>
            <a:ext cx="2601900" cy="40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Computer similarity of </a:t>
            </a:r>
            <a:r>
              <a:rPr b="1" i="0" lang="en" sz="1400" u="none" cap="none" strike="noStrike">
                <a:solidFill>
                  <a:srgbClr val="000000"/>
                </a:solidFill>
                <a:latin typeface="Roboto"/>
                <a:ea typeface="Roboto"/>
                <a:cs typeface="Roboto"/>
                <a:sym typeface="Roboto"/>
              </a:rPr>
              <a:t>q’</a:t>
            </a:r>
            <a:r>
              <a:rPr b="0" i="0" lang="en" sz="1400" u="none" cap="none" strike="noStrike">
                <a:solidFill>
                  <a:srgbClr val="000000"/>
                </a:solidFill>
                <a:latin typeface="Roboto"/>
                <a:ea typeface="Roboto"/>
                <a:cs typeface="Roboto"/>
                <a:sym typeface="Roboto"/>
              </a:rPr>
              <a:t> to </a:t>
            </a:r>
            <a:r>
              <a:rPr b="1" i="0" lang="en" sz="1400" u="none" cap="none" strike="noStrike">
                <a:solidFill>
                  <a:srgbClr val="000000"/>
                </a:solidFill>
                <a:latin typeface="Roboto"/>
                <a:ea typeface="Roboto"/>
                <a:cs typeface="Roboto"/>
                <a:sym typeface="Roboto"/>
              </a:rPr>
              <a:t>q</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Loss Function</a:t>
            </a:r>
            <a:endParaRPr/>
          </a:p>
        </p:txBody>
      </p:sp>
      <p:sp>
        <p:nvSpPr>
          <p:cNvPr id="186" name="Google Shape;186;p29"/>
          <p:cNvSpPr txBox="1"/>
          <p:nvPr>
            <p:ph idx="1" type="body"/>
          </p:nvPr>
        </p:nvSpPr>
        <p:spPr>
          <a:xfrm>
            <a:off x="311700" y="1505700"/>
            <a:ext cx="4457700" cy="3076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Model is trained by minimizing cross entropy of Question-Answer pairs</a:t>
            </a:r>
            <a:endParaRPr sz="1800"/>
          </a:p>
        </p:txBody>
      </p:sp>
      <p:sp>
        <p:nvSpPr>
          <p:cNvPr id="187" name="Google Shape;187;p29"/>
          <p:cNvSpPr txBox="1"/>
          <p:nvPr>
            <p:ph idx="2" type="body"/>
          </p:nvPr>
        </p:nvSpPr>
        <p:spPr>
          <a:xfrm>
            <a:off x="4832400" y="1505700"/>
            <a:ext cx="4059000" cy="3076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         Is the Frobenius norm</a:t>
            </a:r>
            <a:endParaRPr sz="1800"/>
          </a:p>
          <a:p>
            <a:pPr indent="-317500" lvl="1" marL="914400" rtl="0" algn="l">
              <a:lnSpc>
                <a:spcPct val="115000"/>
              </a:lnSpc>
              <a:spcBef>
                <a:spcPts val="0"/>
              </a:spcBef>
              <a:spcAft>
                <a:spcPts val="0"/>
              </a:spcAft>
              <a:buSzPts val="1400"/>
              <a:buChar char="○"/>
            </a:pPr>
            <a:r>
              <a:rPr lang="en" sz="1400"/>
              <a:t>Used for regularization to prevent overfitting</a:t>
            </a:r>
            <a:endParaRPr sz="1400"/>
          </a:p>
        </p:txBody>
      </p:sp>
      <p:pic>
        <p:nvPicPr>
          <p:cNvPr id="188" name="Google Shape;188;p29"/>
          <p:cNvPicPr preferRelativeResize="0"/>
          <p:nvPr/>
        </p:nvPicPr>
        <p:blipFill rotWithShape="1">
          <a:blip r:embed="rId3">
            <a:alphaModFix/>
          </a:blip>
          <a:srcRect b="53559" l="0" r="0" t="0"/>
          <a:stretch/>
        </p:blipFill>
        <p:spPr>
          <a:xfrm>
            <a:off x="614350" y="3391269"/>
            <a:ext cx="7915275" cy="623700"/>
          </a:xfrm>
          <a:prstGeom prst="rect">
            <a:avLst/>
          </a:prstGeom>
          <a:noFill/>
          <a:ln>
            <a:noFill/>
          </a:ln>
        </p:spPr>
      </p:pic>
      <p:pic>
        <p:nvPicPr>
          <p:cNvPr id="189" name="Google Shape;189;p29"/>
          <p:cNvPicPr preferRelativeResize="0"/>
          <p:nvPr/>
        </p:nvPicPr>
        <p:blipFill rotWithShape="1">
          <a:blip r:embed="rId4">
            <a:alphaModFix/>
          </a:blip>
          <a:srcRect b="0" l="0" r="0" t="0"/>
          <a:stretch/>
        </p:blipFill>
        <p:spPr>
          <a:xfrm>
            <a:off x="5284599" y="1540300"/>
            <a:ext cx="628700" cy="351650"/>
          </a:xfrm>
          <a:prstGeom prst="rect">
            <a:avLst/>
          </a:prstGeom>
          <a:noFill/>
          <a:ln>
            <a:noFill/>
          </a:ln>
        </p:spPr>
      </p:pic>
      <p:pic>
        <p:nvPicPr>
          <p:cNvPr id="190" name="Google Shape;190;p29"/>
          <p:cNvPicPr preferRelativeResize="0"/>
          <p:nvPr/>
        </p:nvPicPr>
        <p:blipFill rotWithShape="1">
          <a:blip r:embed="rId5">
            <a:alphaModFix/>
          </a:blip>
          <a:srcRect b="0" l="0" r="0" t="0"/>
          <a:stretch/>
        </p:blipFill>
        <p:spPr>
          <a:xfrm>
            <a:off x="736625" y="2292550"/>
            <a:ext cx="3169550" cy="422600"/>
          </a:xfrm>
          <a:prstGeom prst="rect">
            <a:avLst/>
          </a:prstGeom>
          <a:noFill/>
          <a:ln>
            <a:noFill/>
          </a:ln>
        </p:spPr>
      </p:pic>
      <p:pic>
        <p:nvPicPr>
          <p:cNvPr id="191" name="Google Shape;191;p29"/>
          <p:cNvPicPr preferRelativeResize="0"/>
          <p:nvPr/>
        </p:nvPicPr>
        <p:blipFill rotWithShape="1">
          <a:blip r:embed="rId6">
            <a:alphaModFix/>
          </a:blip>
          <a:srcRect b="0" l="0" r="0" t="0"/>
          <a:stretch/>
        </p:blipFill>
        <p:spPr>
          <a:xfrm>
            <a:off x="788219" y="2769225"/>
            <a:ext cx="3231631" cy="422600"/>
          </a:xfrm>
          <a:prstGeom prst="rect">
            <a:avLst/>
          </a:prstGeom>
          <a:noFill/>
          <a:ln>
            <a:noFill/>
          </a:ln>
        </p:spPr>
      </p:pic>
      <p:pic>
        <p:nvPicPr>
          <p:cNvPr id="192" name="Google Shape;192;p29"/>
          <p:cNvPicPr preferRelativeResize="0"/>
          <p:nvPr/>
        </p:nvPicPr>
        <p:blipFill rotWithShape="1">
          <a:blip r:embed="rId3">
            <a:alphaModFix/>
          </a:blip>
          <a:srcRect b="0" l="7097" r="0" t="53558"/>
          <a:stretch/>
        </p:blipFill>
        <p:spPr>
          <a:xfrm>
            <a:off x="1155450" y="3408625"/>
            <a:ext cx="7353575" cy="623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311725" y="172275"/>
            <a:ext cx="8520600" cy="87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Representation of Sentences </a:t>
            </a:r>
            <a:endParaRPr/>
          </a:p>
          <a:p>
            <a:pPr indent="0" lvl="0" marL="0" rtl="0" algn="l">
              <a:lnSpc>
                <a:spcPct val="100000"/>
              </a:lnSpc>
              <a:spcBef>
                <a:spcPts val="0"/>
              </a:spcBef>
              <a:spcAft>
                <a:spcPts val="0"/>
              </a:spcAft>
              <a:buSzPts val="2800"/>
              <a:buNone/>
            </a:pPr>
            <a:r>
              <a:rPr lang="en"/>
              <a:t>Type 1 : Bag-of-Words (Unigram)</a:t>
            </a:r>
            <a:endParaRPr/>
          </a:p>
        </p:txBody>
      </p:sp>
      <p:sp>
        <p:nvSpPr>
          <p:cNvPr id="198" name="Google Shape;198;p30"/>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First implementation of answer selection model</a:t>
            </a:r>
            <a:endParaRPr sz="1800"/>
          </a:p>
          <a:p>
            <a:pPr indent="-342900" lvl="0" marL="457200" rtl="0" algn="l">
              <a:lnSpc>
                <a:spcPct val="115000"/>
              </a:lnSpc>
              <a:spcBef>
                <a:spcPts val="0"/>
              </a:spcBef>
              <a:spcAft>
                <a:spcPts val="0"/>
              </a:spcAft>
              <a:buSzPts val="1800"/>
              <a:buChar char="●"/>
            </a:pPr>
            <a:r>
              <a:rPr lang="en" sz="1800"/>
              <a:t>Sum word embeddings of each word in sentence</a:t>
            </a:r>
            <a:endParaRPr sz="1800"/>
          </a:p>
          <a:p>
            <a:pPr indent="-342900" lvl="0" marL="457200" rtl="0" algn="l">
              <a:lnSpc>
                <a:spcPct val="115000"/>
              </a:lnSpc>
              <a:spcBef>
                <a:spcPts val="0"/>
              </a:spcBef>
              <a:spcAft>
                <a:spcPts val="0"/>
              </a:spcAft>
              <a:buSzPts val="1800"/>
              <a:buChar char="●"/>
            </a:pPr>
            <a:r>
              <a:rPr lang="en" sz="1800"/>
              <a:t>Normalize by sentence length</a:t>
            </a:r>
            <a:endParaRPr sz="1800"/>
          </a:p>
        </p:txBody>
      </p:sp>
      <p:pic>
        <p:nvPicPr>
          <p:cNvPr id="199" name="Google Shape;199;p30"/>
          <p:cNvPicPr preferRelativeResize="0"/>
          <p:nvPr/>
        </p:nvPicPr>
        <p:blipFill rotWithShape="1">
          <a:blip r:embed="rId3">
            <a:alphaModFix/>
          </a:blip>
          <a:srcRect b="0" l="0" r="0" t="0"/>
          <a:stretch/>
        </p:blipFill>
        <p:spPr>
          <a:xfrm>
            <a:off x="5640937" y="1505700"/>
            <a:ext cx="2382825" cy="1354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311725" y="158325"/>
            <a:ext cx="8520600" cy="89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Representation of Sentences</a:t>
            </a:r>
            <a:endParaRPr/>
          </a:p>
          <a:p>
            <a:pPr indent="0" lvl="0" marL="0" rtl="0" algn="l">
              <a:lnSpc>
                <a:spcPct val="100000"/>
              </a:lnSpc>
              <a:spcBef>
                <a:spcPts val="0"/>
              </a:spcBef>
              <a:spcAft>
                <a:spcPts val="0"/>
              </a:spcAft>
              <a:buClr>
                <a:srgbClr val="000000"/>
              </a:buClr>
              <a:buSzPts val="1100"/>
              <a:buFont typeface="Arial"/>
              <a:buNone/>
            </a:pPr>
            <a:r>
              <a:rPr lang="en"/>
              <a:t>Type 2: CNN (Bigram)</a:t>
            </a:r>
            <a:endParaRPr/>
          </a:p>
        </p:txBody>
      </p:sp>
      <p:graphicFrame>
        <p:nvGraphicFramePr>
          <p:cNvPr id="205" name="Google Shape;205;p31"/>
          <p:cNvGraphicFramePr/>
          <p:nvPr/>
        </p:nvGraphicFramePr>
        <p:xfrm>
          <a:off x="960834" y="2266950"/>
          <a:ext cx="3000000" cy="3000000"/>
        </p:xfrm>
        <a:graphic>
          <a:graphicData uri="http://schemas.openxmlformats.org/drawingml/2006/table">
            <a:tbl>
              <a:tblPr>
                <a:noFill/>
                <a:tableStyleId>{9E8F6FE9-B5FC-4BBC-8873-6FFC0A80C792}</a:tableStyleId>
              </a:tblPr>
              <a:tblGrid>
                <a:gridCol w="382850"/>
                <a:gridCol w="382850"/>
                <a:gridCol w="382850"/>
                <a:gridCol w="382850"/>
                <a:gridCol w="382850"/>
              </a:tblGrid>
              <a:tr h="2756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2756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2756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2756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graphicFrame>
        <p:nvGraphicFramePr>
          <p:cNvPr id="206" name="Google Shape;206;p31"/>
          <p:cNvGraphicFramePr/>
          <p:nvPr/>
        </p:nvGraphicFramePr>
        <p:xfrm>
          <a:off x="3467100" y="1733550"/>
          <a:ext cx="3000000" cy="3000000"/>
        </p:xfrm>
        <a:graphic>
          <a:graphicData uri="http://schemas.openxmlformats.org/drawingml/2006/table">
            <a:tbl>
              <a:tblPr>
                <a:noFill/>
                <a:tableStyleId>{9E8F6FE9-B5FC-4BBC-8873-6FFC0A80C792}</a:tableStyleId>
              </a:tblPr>
              <a:tblGrid>
                <a:gridCol w="382850"/>
                <a:gridCol w="382850"/>
                <a:gridCol w="382850"/>
                <a:gridCol w="382850"/>
                <a:gridCol w="382850"/>
              </a:tblGrid>
              <a:tr h="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r>
              <a:tr h="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r>
            </a:tbl>
          </a:graphicData>
        </a:graphic>
      </p:graphicFrame>
      <p:graphicFrame>
        <p:nvGraphicFramePr>
          <p:cNvPr id="207" name="Google Shape;207;p31"/>
          <p:cNvGraphicFramePr/>
          <p:nvPr/>
        </p:nvGraphicFramePr>
        <p:xfrm>
          <a:off x="3467100" y="3943350"/>
          <a:ext cx="3000000" cy="3000000"/>
        </p:xfrm>
        <a:graphic>
          <a:graphicData uri="http://schemas.openxmlformats.org/drawingml/2006/table">
            <a:tbl>
              <a:tblPr>
                <a:noFill/>
                <a:tableStyleId>{9E8F6FE9-B5FC-4BBC-8873-6FFC0A80C792}</a:tableStyleId>
              </a:tblPr>
              <a:tblGrid>
                <a:gridCol w="382850"/>
                <a:gridCol w="382850"/>
                <a:gridCol w="382850"/>
                <a:gridCol w="382850"/>
                <a:gridCol w="382850"/>
              </a:tblGrid>
              <a:tr h="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r>
              <a:tr h="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r>
            </a:tbl>
          </a:graphicData>
        </a:graphic>
      </p:graphicFrame>
      <p:graphicFrame>
        <p:nvGraphicFramePr>
          <p:cNvPr id="208" name="Google Shape;208;p31"/>
          <p:cNvGraphicFramePr/>
          <p:nvPr/>
        </p:nvGraphicFramePr>
        <p:xfrm>
          <a:off x="5905500" y="1352550"/>
          <a:ext cx="3000000" cy="3000000"/>
        </p:xfrm>
        <a:graphic>
          <a:graphicData uri="http://schemas.openxmlformats.org/drawingml/2006/table">
            <a:tbl>
              <a:tblPr>
                <a:noFill/>
                <a:tableStyleId>{9E8F6FE9-B5FC-4BBC-8873-6FFC0A80C792}</a:tableStyleId>
              </a:tblPr>
              <a:tblGrid>
                <a:gridCol w="382850"/>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r>
            </a:tbl>
          </a:graphicData>
        </a:graphic>
      </p:graphicFrame>
      <p:graphicFrame>
        <p:nvGraphicFramePr>
          <p:cNvPr id="209" name="Google Shape;209;p31"/>
          <p:cNvGraphicFramePr/>
          <p:nvPr/>
        </p:nvGraphicFramePr>
        <p:xfrm>
          <a:off x="5905500" y="3867150"/>
          <a:ext cx="3000000" cy="3000000"/>
        </p:xfrm>
        <a:graphic>
          <a:graphicData uri="http://schemas.openxmlformats.org/drawingml/2006/table">
            <a:tbl>
              <a:tblPr>
                <a:noFill/>
                <a:tableStyleId>{9E8F6FE9-B5FC-4BBC-8873-6FFC0A80C792}</a:tableStyleId>
              </a:tblPr>
              <a:tblGrid>
                <a:gridCol w="382850"/>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r>
            </a:tbl>
          </a:graphicData>
        </a:graphic>
      </p:graphicFrame>
      <p:graphicFrame>
        <p:nvGraphicFramePr>
          <p:cNvPr id="210" name="Google Shape;210;p31"/>
          <p:cNvGraphicFramePr/>
          <p:nvPr/>
        </p:nvGraphicFramePr>
        <p:xfrm>
          <a:off x="7124700" y="2114550"/>
          <a:ext cx="3000000" cy="3000000"/>
        </p:xfrm>
        <a:graphic>
          <a:graphicData uri="http://schemas.openxmlformats.org/drawingml/2006/table">
            <a:tbl>
              <a:tblPr>
                <a:noFill/>
                <a:tableStyleId>{9E8F6FE9-B5FC-4BBC-8873-6FFC0A80C792}</a:tableStyleId>
              </a:tblPr>
              <a:tblGrid>
                <a:gridCol w="382850"/>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9000"/>
                    </a:solidFill>
                  </a:tcPr>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r>
            </a:tbl>
          </a:graphicData>
        </a:graphic>
      </p:graphicFrame>
      <p:cxnSp>
        <p:nvCxnSpPr>
          <p:cNvPr id="211" name="Google Shape;211;p31"/>
          <p:cNvCxnSpPr/>
          <p:nvPr/>
        </p:nvCxnSpPr>
        <p:spPr>
          <a:xfrm flipH="1" rot="10800000">
            <a:off x="2931575" y="2139025"/>
            <a:ext cx="457500" cy="581100"/>
          </a:xfrm>
          <a:prstGeom prst="straightConnector1">
            <a:avLst/>
          </a:prstGeom>
          <a:noFill/>
          <a:ln cap="flat" cmpd="sng" w="9525">
            <a:solidFill>
              <a:schemeClr val="dk2"/>
            </a:solidFill>
            <a:prstDash val="solid"/>
            <a:round/>
            <a:headEnd len="sm" w="sm" type="none"/>
            <a:tailEnd len="med" w="med" type="triangle"/>
          </a:ln>
        </p:spPr>
      </p:cxnSp>
      <p:cxnSp>
        <p:nvCxnSpPr>
          <p:cNvPr id="212" name="Google Shape;212;p31"/>
          <p:cNvCxnSpPr/>
          <p:nvPr/>
        </p:nvCxnSpPr>
        <p:spPr>
          <a:xfrm>
            <a:off x="2943950" y="3313600"/>
            <a:ext cx="469800" cy="890100"/>
          </a:xfrm>
          <a:prstGeom prst="straightConnector1">
            <a:avLst/>
          </a:prstGeom>
          <a:noFill/>
          <a:ln cap="flat" cmpd="sng" w="9525">
            <a:solidFill>
              <a:schemeClr val="dk2"/>
            </a:solidFill>
            <a:prstDash val="solid"/>
            <a:round/>
            <a:headEnd len="sm" w="sm" type="none"/>
            <a:tailEnd len="med" w="med" type="triangle"/>
          </a:ln>
        </p:spPr>
      </p:cxnSp>
      <p:cxnSp>
        <p:nvCxnSpPr>
          <p:cNvPr id="213" name="Google Shape;213;p31"/>
          <p:cNvCxnSpPr/>
          <p:nvPr/>
        </p:nvCxnSpPr>
        <p:spPr>
          <a:xfrm flipH="1" rot="10800000">
            <a:off x="5441525" y="1904200"/>
            <a:ext cx="383400" cy="135900"/>
          </a:xfrm>
          <a:prstGeom prst="straightConnector1">
            <a:avLst/>
          </a:prstGeom>
          <a:noFill/>
          <a:ln cap="flat" cmpd="sng" w="9525">
            <a:solidFill>
              <a:schemeClr val="dk2"/>
            </a:solidFill>
            <a:prstDash val="solid"/>
            <a:round/>
            <a:headEnd len="sm" w="sm" type="none"/>
            <a:tailEnd len="med" w="med" type="triangle"/>
          </a:ln>
        </p:spPr>
      </p:cxnSp>
      <p:cxnSp>
        <p:nvCxnSpPr>
          <p:cNvPr id="214" name="Google Shape;214;p31"/>
          <p:cNvCxnSpPr/>
          <p:nvPr/>
        </p:nvCxnSpPr>
        <p:spPr>
          <a:xfrm>
            <a:off x="5490975" y="4191450"/>
            <a:ext cx="370800" cy="210300"/>
          </a:xfrm>
          <a:prstGeom prst="straightConnector1">
            <a:avLst/>
          </a:prstGeom>
          <a:noFill/>
          <a:ln cap="flat" cmpd="sng" w="9525">
            <a:solidFill>
              <a:schemeClr val="dk2"/>
            </a:solidFill>
            <a:prstDash val="solid"/>
            <a:round/>
            <a:headEnd len="sm" w="sm" type="none"/>
            <a:tailEnd len="med" w="med" type="triangle"/>
          </a:ln>
        </p:spPr>
      </p:cxnSp>
      <p:cxnSp>
        <p:nvCxnSpPr>
          <p:cNvPr id="215" name="Google Shape;215;p31"/>
          <p:cNvCxnSpPr/>
          <p:nvPr/>
        </p:nvCxnSpPr>
        <p:spPr>
          <a:xfrm>
            <a:off x="6356475" y="2040100"/>
            <a:ext cx="741900" cy="222600"/>
          </a:xfrm>
          <a:prstGeom prst="straightConnector1">
            <a:avLst/>
          </a:prstGeom>
          <a:noFill/>
          <a:ln cap="flat" cmpd="sng" w="9525">
            <a:solidFill>
              <a:schemeClr val="dk2"/>
            </a:solidFill>
            <a:prstDash val="solid"/>
            <a:round/>
            <a:headEnd len="sm" w="sm" type="none"/>
            <a:tailEnd len="med" w="med" type="triangle"/>
          </a:ln>
        </p:spPr>
      </p:cxnSp>
      <p:cxnSp>
        <p:nvCxnSpPr>
          <p:cNvPr id="216" name="Google Shape;216;p31"/>
          <p:cNvCxnSpPr/>
          <p:nvPr/>
        </p:nvCxnSpPr>
        <p:spPr>
          <a:xfrm flipH="1" rot="10800000">
            <a:off x="6381200" y="3919300"/>
            <a:ext cx="667500" cy="259800"/>
          </a:xfrm>
          <a:prstGeom prst="straightConnector1">
            <a:avLst/>
          </a:prstGeom>
          <a:noFill/>
          <a:ln cap="flat" cmpd="sng" w="9525">
            <a:solidFill>
              <a:schemeClr val="dk2"/>
            </a:solidFill>
            <a:prstDash val="solid"/>
            <a:round/>
            <a:headEnd len="sm" w="sm" type="none"/>
            <a:tailEnd len="med" w="med" type="triangle"/>
          </a:ln>
        </p:spPr>
      </p:cxnSp>
      <p:sp>
        <p:nvSpPr>
          <p:cNvPr id="217" name="Google Shape;217;p31"/>
          <p:cNvSpPr/>
          <p:nvPr/>
        </p:nvSpPr>
        <p:spPr>
          <a:xfrm>
            <a:off x="4349700" y="2720125"/>
            <a:ext cx="111300" cy="13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1"/>
          <p:cNvSpPr/>
          <p:nvPr/>
        </p:nvSpPr>
        <p:spPr>
          <a:xfrm>
            <a:off x="4349700" y="3101125"/>
            <a:ext cx="111300" cy="13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1"/>
          <p:cNvSpPr/>
          <p:nvPr/>
        </p:nvSpPr>
        <p:spPr>
          <a:xfrm>
            <a:off x="4349700" y="3558325"/>
            <a:ext cx="111300" cy="13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1"/>
          <p:cNvSpPr/>
          <p:nvPr/>
        </p:nvSpPr>
        <p:spPr>
          <a:xfrm>
            <a:off x="6026100" y="3482125"/>
            <a:ext cx="111300" cy="13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1"/>
          <p:cNvSpPr/>
          <p:nvPr/>
        </p:nvSpPr>
        <p:spPr>
          <a:xfrm>
            <a:off x="6026100" y="3101125"/>
            <a:ext cx="111300" cy="13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1"/>
          <p:cNvSpPr txBox="1"/>
          <p:nvPr/>
        </p:nvSpPr>
        <p:spPr>
          <a:xfrm>
            <a:off x="80800" y="2208975"/>
            <a:ext cx="819900" cy="2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Who</a:t>
            </a:r>
            <a:endParaRPr b="0" i="0" sz="1400" u="none" cap="none" strike="noStrike">
              <a:solidFill>
                <a:srgbClr val="000000"/>
              </a:solidFill>
              <a:latin typeface="Arial"/>
              <a:ea typeface="Arial"/>
              <a:cs typeface="Arial"/>
              <a:sym typeface="Arial"/>
            </a:endParaRPr>
          </a:p>
        </p:txBody>
      </p:sp>
      <p:sp>
        <p:nvSpPr>
          <p:cNvPr id="223" name="Google Shape;223;p31"/>
          <p:cNvSpPr txBox="1"/>
          <p:nvPr/>
        </p:nvSpPr>
        <p:spPr>
          <a:xfrm>
            <a:off x="80800" y="2589975"/>
            <a:ext cx="819900" cy="2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wrote</a:t>
            </a:r>
            <a:endParaRPr b="0" i="0" sz="1400" u="none" cap="none" strike="noStrike">
              <a:solidFill>
                <a:srgbClr val="000000"/>
              </a:solidFill>
              <a:latin typeface="Arial"/>
              <a:ea typeface="Arial"/>
              <a:cs typeface="Arial"/>
              <a:sym typeface="Arial"/>
            </a:endParaRPr>
          </a:p>
        </p:txBody>
      </p:sp>
      <p:sp>
        <p:nvSpPr>
          <p:cNvPr id="224" name="Google Shape;224;p31"/>
          <p:cNvSpPr txBox="1"/>
          <p:nvPr/>
        </p:nvSpPr>
        <p:spPr>
          <a:xfrm>
            <a:off x="80800" y="2970975"/>
            <a:ext cx="819900" cy="2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Harry</a:t>
            </a:r>
            <a:endParaRPr b="0" i="0" sz="1400" u="none" cap="none" strike="noStrike">
              <a:solidFill>
                <a:srgbClr val="000000"/>
              </a:solidFill>
              <a:latin typeface="Arial"/>
              <a:ea typeface="Arial"/>
              <a:cs typeface="Arial"/>
              <a:sym typeface="Arial"/>
            </a:endParaRPr>
          </a:p>
        </p:txBody>
      </p:sp>
      <p:sp>
        <p:nvSpPr>
          <p:cNvPr id="225" name="Google Shape;225;p31"/>
          <p:cNvSpPr txBox="1"/>
          <p:nvPr/>
        </p:nvSpPr>
        <p:spPr>
          <a:xfrm>
            <a:off x="80800" y="3428175"/>
            <a:ext cx="819900" cy="2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Potter</a:t>
            </a:r>
            <a:endParaRPr b="0" i="0" sz="1400" u="none" cap="none" strike="noStrike">
              <a:solidFill>
                <a:srgbClr val="000000"/>
              </a:solidFill>
              <a:latin typeface="Arial"/>
              <a:ea typeface="Arial"/>
              <a:cs typeface="Arial"/>
              <a:sym typeface="Arial"/>
            </a:endParaRPr>
          </a:p>
        </p:txBody>
      </p:sp>
      <p:sp>
        <p:nvSpPr>
          <p:cNvPr id="226" name="Google Shape;226;p31"/>
          <p:cNvSpPr txBox="1"/>
          <p:nvPr/>
        </p:nvSpPr>
        <p:spPr>
          <a:xfrm>
            <a:off x="8104400" y="2856125"/>
            <a:ext cx="564300" cy="473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 S</a:t>
            </a:r>
            <a:endParaRPr b="0" i="0" sz="2400" u="none" cap="none" strike="noStrike">
              <a:solidFill>
                <a:srgbClr val="000000"/>
              </a:solidFill>
              <a:latin typeface="Arial"/>
              <a:ea typeface="Arial"/>
              <a:cs typeface="Arial"/>
              <a:sym typeface="Arial"/>
            </a:endParaRPr>
          </a:p>
        </p:txBody>
      </p:sp>
      <p:cxnSp>
        <p:nvCxnSpPr>
          <p:cNvPr id="227" name="Google Shape;227;p31"/>
          <p:cNvCxnSpPr>
            <a:endCxn id="226" idx="1"/>
          </p:cNvCxnSpPr>
          <p:nvPr/>
        </p:nvCxnSpPr>
        <p:spPr>
          <a:xfrm>
            <a:off x="7535600" y="3078575"/>
            <a:ext cx="568800" cy="14400"/>
          </a:xfrm>
          <a:prstGeom prst="straightConnector1">
            <a:avLst/>
          </a:prstGeom>
          <a:noFill/>
          <a:ln cap="flat" cmpd="sng" w="9525">
            <a:solidFill>
              <a:schemeClr val="dk2"/>
            </a:solidFill>
            <a:prstDash val="solid"/>
            <a:round/>
            <a:headEnd len="sm" w="sm" type="none"/>
            <a:tailEnd len="med" w="med" type="triangle"/>
          </a:ln>
        </p:spPr>
      </p:cxnSp>
      <p:graphicFrame>
        <p:nvGraphicFramePr>
          <p:cNvPr id="228" name="Google Shape;228;p31"/>
          <p:cNvGraphicFramePr/>
          <p:nvPr/>
        </p:nvGraphicFramePr>
        <p:xfrm>
          <a:off x="876300" y="2190750"/>
          <a:ext cx="3000000" cy="3000000"/>
        </p:xfrm>
        <a:graphic>
          <a:graphicData uri="http://schemas.openxmlformats.org/drawingml/2006/table">
            <a:tbl>
              <a:tblPr>
                <a:noFill/>
                <a:tableStyleId>{9E8F6FE9-B5FC-4BBC-8873-6FFC0A80C792}</a:tableStyleId>
              </a:tblPr>
              <a:tblGrid>
                <a:gridCol w="413525"/>
                <a:gridCol w="413525"/>
                <a:gridCol w="413525"/>
                <a:gridCol w="413525"/>
                <a:gridCol w="413525"/>
              </a:tblGrid>
              <a:tr h="4450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r h="4450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graphicFrame>
        <p:nvGraphicFramePr>
          <p:cNvPr id="229" name="Google Shape;229;p31"/>
          <p:cNvGraphicFramePr/>
          <p:nvPr/>
        </p:nvGraphicFramePr>
        <p:xfrm>
          <a:off x="3390900" y="1602900"/>
          <a:ext cx="3000000" cy="3000000"/>
        </p:xfrm>
        <a:graphic>
          <a:graphicData uri="http://schemas.openxmlformats.org/drawingml/2006/table">
            <a:tbl>
              <a:tblPr>
                <a:noFill/>
                <a:tableStyleId>{9E8F6FE9-B5FC-4BBC-8873-6FFC0A80C792}</a:tableStyleId>
              </a:tblPr>
              <a:tblGrid>
                <a:gridCol w="413525"/>
                <a:gridCol w="413525"/>
                <a:gridCol w="413525"/>
                <a:gridCol w="413525"/>
                <a:gridCol w="413525"/>
              </a:tblGrid>
              <a:tr h="510375">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r h="510375">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sp>
        <p:nvSpPr>
          <p:cNvPr id="230" name="Google Shape;230;p31"/>
          <p:cNvSpPr/>
          <p:nvPr/>
        </p:nvSpPr>
        <p:spPr>
          <a:xfrm>
            <a:off x="6026100" y="2720125"/>
            <a:ext cx="111300" cy="13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31" name="Google Shape;231;p31"/>
          <p:cNvGraphicFramePr/>
          <p:nvPr/>
        </p:nvGraphicFramePr>
        <p:xfrm>
          <a:off x="876300" y="2952750"/>
          <a:ext cx="3000000" cy="3000000"/>
        </p:xfrm>
        <a:graphic>
          <a:graphicData uri="http://schemas.openxmlformats.org/drawingml/2006/table">
            <a:tbl>
              <a:tblPr>
                <a:noFill/>
                <a:tableStyleId>{9E8F6FE9-B5FC-4BBC-8873-6FFC0A80C792}</a:tableStyleId>
              </a:tblPr>
              <a:tblGrid>
                <a:gridCol w="413525"/>
                <a:gridCol w="413525"/>
                <a:gridCol w="413525"/>
                <a:gridCol w="413525"/>
                <a:gridCol w="413525"/>
              </a:tblGrid>
              <a:tr h="4450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r h="4450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graphicFrame>
        <p:nvGraphicFramePr>
          <p:cNvPr id="232" name="Google Shape;232;p31"/>
          <p:cNvGraphicFramePr/>
          <p:nvPr/>
        </p:nvGraphicFramePr>
        <p:xfrm>
          <a:off x="876300" y="2571750"/>
          <a:ext cx="3000000" cy="3000000"/>
        </p:xfrm>
        <a:graphic>
          <a:graphicData uri="http://schemas.openxmlformats.org/drawingml/2006/table">
            <a:tbl>
              <a:tblPr>
                <a:noFill/>
                <a:tableStyleId>{9E8F6FE9-B5FC-4BBC-8873-6FFC0A80C792}</a:tableStyleId>
              </a:tblPr>
              <a:tblGrid>
                <a:gridCol w="413525"/>
                <a:gridCol w="413525"/>
                <a:gridCol w="413525"/>
                <a:gridCol w="413525"/>
                <a:gridCol w="413525"/>
              </a:tblGrid>
              <a:tr h="4450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r h="44505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graphicFrame>
        <p:nvGraphicFramePr>
          <p:cNvPr id="233" name="Google Shape;233;p31"/>
          <p:cNvGraphicFramePr/>
          <p:nvPr/>
        </p:nvGraphicFramePr>
        <p:xfrm>
          <a:off x="5833600" y="1251125"/>
          <a:ext cx="3000000" cy="3000000"/>
        </p:xfrm>
        <a:graphic>
          <a:graphicData uri="http://schemas.openxmlformats.org/drawingml/2006/table">
            <a:tbl>
              <a:tblPr>
                <a:noFill/>
                <a:tableStyleId>{9E8F6FE9-B5FC-4BBC-8873-6FFC0A80C792}</a:tableStyleId>
              </a:tblPr>
              <a:tblGrid>
                <a:gridCol w="568800"/>
              </a:tblGrid>
              <a:tr h="5811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graphicFrame>
        <p:nvGraphicFramePr>
          <p:cNvPr id="234" name="Google Shape;234;p31"/>
          <p:cNvGraphicFramePr/>
          <p:nvPr/>
        </p:nvGraphicFramePr>
        <p:xfrm>
          <a:off x="5833600" y="1632125"/>
          <a:ext cx="3000000" cy="3000000"/>
        </p:xfrm>
        <a:graphic>
          <a:graphicData uri="http://schemas.openxmlformats.org/drawingml/2006/table">
            <a:tbl>
              <a:tblPr>
                <a:noFill/>
                <a:tableStyleId>{9E8F6FE9-B5FC-4BBC-8873-6FFC0A80C792}</a:tableStyleId>
              </a:tblPr>
              <a:tblGrid>
                <a:gridCol w="568800"/>
              </a:tblGrid>
              <a:tr h="5811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graphicFrame>
        <p:nvGraphicFramePr>
          <p:cNvPr id="235" name="Google Shape;235;p31"/>
          <p:cNvGraphicFramePr/>
          <p:nvPr/>
        </p:nvGraphicFramePr>
        <p:xfrm>
          <a:off x="5833600" y="2013125"/>
          <a:ext cx="3000000" cy="3000000"/>
        </p:xfrm>
        <a:graphic>
          <a:graphicData uri="http://schemas.openxmlformats.org/drawingml/2006/table">
            <a:tbl>
              <a:tblPr>
                <a:noFill/>
                <a:tableStyleId>{9E8F6FE9-B5FC-4BBC-8873-6FFC0A80C792}</a:tableStyleId>
              </a:tblPr>
              <a:tblGrid>
                <a:gridCol w="568800"/>
              </a:tblGrid>
              <a:tr h="5811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sp>
        <p:nvSpPr>
          <p:cNvPr id="236" name="Google Shape;236;p31"/>
          <p:cNvSpPr txBox="1"/>
          <p:nvPr/>
        </p:nvSpPr>
        <p:spPr>
          <a:xfrm>
            <a:off x="1089600" y="1681525"/>
            <a:ext cx="1508400" cy="383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INPUT LAYER</a:t>
            </a:r>
            <a:endParaRPr b="0" i="0" sz="1400" u="none" cap="none" strike="noStrike">
              <a:solidFill>
                <a:srgbClr val="000000"/>
              </a:solidFill>
              <a:latin typeface="Merriweather"/>
              <a:ea typeface="Merriweather"/>
              <a:cs typeface="Merriweather"/>
              <a:sym typeface="Merriweather"/>
            </a:endParaRPr>
          </a:p>
        </p:txBody>
      </p:sp>
      <p:sp>
        <p:nvSpPr>
          <p:cNvPr id="237" name="Google Shape;237;p31"/>
          <p:cNvSpPr txBox="1"/>
          <p:nvPr/>
        </p:nvSpPr>
        <p:spPr>
          <a:xfrm>
            <a:off x="2674200" y="1300525"/>
            <a:ext cx="3095400" cy="383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CONVOLUTION FILTERS + TANH</a:t>
            </a:r>
            <a:endParaRPr b="0" i="0" sz="1400" u="none" cap="none" strike="noStrike">
              <a:solidFill>
                <a:srgbClr val="000000"/>
              </a:solidFill>
              <a:latin typeface="Merriweather"/>
              <a:ea typeface="Merriweather"/>
              <a:cs typeface="Merriweather"/>
              <a:sym typeface="Merriweather"/>
            </a:endParaRPr>
          </a:p>
        </p:txBody>
      </p:sp>
      <p:sp>
        <p:nvSpPr>
          <p:cNvPr id="238" name="Google Shape;238;p31"/>
          <p:cNvSpPr txBox="1"/>
          <p:nvPr/>
        </p:nvSpPr>
        <p:spPr>
          <a:xfrm>
            <a:off x="6499800" y="1605325"/>
            <a:ext cx="1987800" cy="383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AVERAGE POOLING</a:t>
            </a:r>
            <a:endParaRPr b="0" i="0" sz="1400" u="none" cap="none" strike="noStrike">
              <a:solidFill>
                <a:srgbClr val="000000"/>
              </a:solidFill>
              <a:latin typeface="Merriweather"/>
              <a:ea typeface="Merriweather"/>
              <a:cs typeface="Merriweather"/>
              <a:sym typeface="Merriweather"/>
            </a:endParaRPr>
          </a:p>
        </p:txBody>
      </p:sp>
      <p:sp>
        <p:nvSpPr>
          <p:cNvPr id="239" name="Google Shape;239;p31"/>
          <p:cNvSpPr txBox="1"/>
          <p:nvPr/>
        </p:nvSpPr>
        <p:spPr>
          <a:xfrm>
            <a:off x="7795300" y="2367325"/>
            <a:ext cx="1272600" cy="383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SENTENCE</a:t>
            </a:r>
            <a:endParaRPr b="0" i="0" sz="1400" u="none" cap="none" strike="noStrike">
              <a:solidFill>
                <a:srgbClr val="000000"/>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3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3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lang="en" sz="1200">
                <a:solidFill>
                  <a:srgbClr val="000000"/>
                </a:solidFill>
                <a:latin typeface="Arial"/>
                <a:ea typeface="Arial"/>
                <a:cs typeface="Arial"/>
                <a:sym typeface="Arial"/>
              </a:rPr>
              <a:t>[1] Lei Yu, Karl M. Hermann, Phil Blunsom, and Stephen Pulman. “Deep learning for answer sentence selection”. </a:t>
            </a:r>
            <a:r>
              <a:rPr i="1" lang="en" sz="1200">
                <a:solidFill>
                  <a:srgbClr val="000000"/>
                </a:solidFill>
                <a:latin typeface="Arial"/>
                <a:ea typeface="Arial"/>
                <a:cs typeface="Arial"/>
                <a:sym typeface="Arial"/>
              </a:rPr>
              <a:t>NIPS Deep Learning Workshop</a:t>
            </a:r>
            <a:r>
              <a:rPr lang="en" sz="1200">
                <a:solidFill>
                  <a:srgbClr val="000000"/>
                </a:solidFill>
                <a:latin typeface="Arial"/>
                <a:ea typeface="Arial"/>
                <a:cs typeface="Arial"/>
                <a:sym typeface="Arial"/>
              </a:rPr>
              <a:t>, 2014.</a:t>
            </a:r>
            <a:endParaRPr sz="1200">
              <a:solidFill>
                <a:srgbClr val="000000"/>
              </a:solidFill>
              <a:latin typeface="Arial"/>
              <a:ea typeface="Arial"/>
              <a:cs typeface="Arial"/>
              <a:sym typeface="Arial"/>
            </a:endParaRPr>
          </a:p>
          <a:p>
            <a:pPr indent="0" lvl="0" marL="0" rtl="0" algn="l">
              <a:lnSpc>
                <a:spcPct val="100000"/>
              </a:lnSpc>
              <a:spcBef>
                <a:spcPts val="1600"/>
              </a:spcBef>
              <a:spcAft>
                <a:spcPts val="0"/>
              </a:spcAft>
              <a:buSzPts val="1300"/>
              <a:buNone/>
            </a:pPr>
            <a:r>
              <a:rPr lang="en" sz="1200">
                <a:solidFill>
                  <a:srgbClr val="000000"/>
                </a:solidFill>
                <a:latin typeface="Arial"/>
                <a:ea typeface="Arial"/>
                <a:cs typeface="Arial"/>
                <a:sym typeface="Arial"/>
              </a:rPr>
              <a:t>[2] Vasin Punyakanok , Dan Roth , and Wen-tau Yih. “Mapping Dependencies Trees: An Application to Question Answering”. In </a:t>
            </a:r>
            <a:r>
              <a:rPr i="1" lang="en" sz="1200">
                <a:solidFill>
                  <a:srgbClr val="000000"/>
                </a:solidFill>
                <a:latin typeface="Arial"/>
                <a:ea typeface="Arial"/>
                <a:cs typeface="Arial"/>
                <a:sym typeface="Arial"/>
              </a:rPr>
              <a:t>Proceedings of the 8th International Symposium on Artificial Intelligence and Mathematics, Fort</a:t>
            </a:r>
            <a:r>
              <a:rPr lang="en" sz="1200">
                <a:solidFill>
                  <a:srgbClr val="000000"/>
                </a:solidFill>
                <a:latin typeface="Arial"/>
                <a:ea typeface="Arial"/>
                <a:cs typeface="Arial"/>
                <a:sym typeface="Arial"/>
              </a:rPr>
              <a:t>, 2004</a:t>
            </a:r>
            <a:endParaRPr sz="1200">
              <a:solidFill>
                <a:srgbClr val="000000"/>
              </a:solidFill>
              <a:latin typeface="Arial"/>
              <a:ea typeface="Arial"/>
              <a:cs typeface="Arial"/>
              <a:sym typeface="Arial"/>
            </a:endParaRPr>
          </a:p>
          <a:p>
            <a:pPr indent="0" lvl="0" marL="0" rtl="0" algn="l">
              <a:lnSpc>
                <a:spcPct val="100000"/>
              </a:lnSpc>
              <a:spcBef>
                <a:spcPts val="1600"/>
              </a:spcBef>
              <a:spcAft>
                <a:spcPts val="0"/>
              </a:spcAft>
              <a:buSzPts val="1300"/>
              <a:buNone/>
            </a:pPr>
            <a:r>
              <a:rPr lang="en" sz="1200">
                <a:solidFill>
                  <a:srgbClr val="000000"/>
                </a:solidFill>
                <a:latin typeface="Arial"/>
                <a:ea typeface="Arial"/>
                <a:cs typeface="Arial"/>
                <a:sym typeface="Arial"/>
              </a:rPr>
              <a:t>[3] Danqi Chen and Christopher D Manning. “A Fast and Accurate Dependency Parser using Neural Networks”. </a:t>
            </a:r>
            <a:r>
              <a:rPr i="1" lang="en" sz="1200">
                <a:solidFill>
                  <a:srgbClr val="000000"/>
                </a:solidFill>
                <a:latin typeface="Arial"/>
                <a:ea typeface="Arial"/>
                <a:cs typeface="Arial"/>
                <a:sym typeface="Arial"/>
              </a:rPr>
              <a:t>Proceedings of EMNLP, </a:t>
            </a:r>
            <a:r>
              <a:rPr lang="en" sz="1200">
                <a:solidFill>
                  <a:srgbClr val="000000"/>
                </a:solidFill>
                <a:latin typeface="Arial"/>
                <a:ea typeface="Arial"/>
                <a:cs typeface="Arial"/>
                <a:sym typeface="Arial"/>
              </a:rPr>
              <a:t>2014.</a:t>
            </a:r>
            <a:endParaRPr sz="1200">
              <a:solidFill>
                <a:srgbClr val="000000"/>
              </a:solidFill>
              <a:latin typeface="Arial"/>
              <a:ea typeface="Arial"/>
              <a:cs typeface="Arial"/>
              <a:sym typeface="Arial"/>
            </a:endParaRPr>
          </a:p>
          <a:p>
            <a:pPr indent="0" lvl="0" marL="0" rtl="0" algn="l">
              <a:lnSpc>
                <a:spcPct val="100000"/>
              </a:lnSpc>
              <a:spcBef>
                <a:spcPts val="1600"/>
              </a:spcBef>
              <a:spcAft>
                <a:spcPts val="0"/>
              </a:spcAft>
              <a:buSzPts val="1300"/>
              <a:buNone/>
            </a:pPr>
            <a:r>
              <a:rPr lang="en" sz="1200">
                <a:solidFill>
                  <a:srgbClr val="000000"/>
                </a:solidFill>
                <a:latin typeface="Arial"/>
                <a:ea typeface="Arial"/>
                <a:cs typeface="Arial"/>
                <a:sym typeface="Arial"/>
              </a:rPr>
              <a:t>[4] Jeffrey Pennington, Richard Socher, and Christopher D. Manning. “GloVe: Global Vectors for Word Representation”. In </a:t>
            </a:r>
            <a:r>
              <a:rPr i="1" lang="en" sz="1200">
                <a:solidFill>
                  <a:srgbClr val="000000"/>
                </a:solidFill>
                <a:latin typeface="Arial"/>
                <a:ea typeface="Arial"/>
                <a:cs typeface="Arial"/>
                <a:sym typeface="Arial"/>
              </a:rPr>
              <a:t>EMNLP</a:t>
            </a:r>
            <a:r>
              <a:rPr lang="en" sz="1200">
                <a:solidFill>
                  <a:srgbClr val="000000"/>
                </a:solidFill>
                <a:latin typeface="Arial"/>
                <a:ea typeface="Arial"/>
                <a:cs typeface="Arial"/>
                <a:sym typeface="Arial"/>
              </a:rPr>
              <a:t>, 2014.</a:t>
            </a:r>
            <a:endParaRPr sz="1200">
              <a:solidFill>
                <a:srgbClr val="000000"/>
              </a:solidFill>
              <a:latin typeface="Arial"/>
              <a:ea typeface="Arial"/>
              <a:cs typeface="Arial"/>
              <a:sym typeface="Arial"/>
            </a:endParaRPr>
          </a:p>
          <a:p>
            <a:pPr indent="0" lvl="0" marL="0" rtl="0" algn="l">
              <a:lnSpc>
                <a:spcPct val="100000"/>
              </a:lnSpc>
              <a:spcBef>
                <a:spcPts val="1600"/>
              </a:spcBef>
              <a:spcAft>
                <a:spcPts val="0"/>
              </a:spcAft>
              <a:buSzPts val="1300"/>
              <a:buNone/>
            </a:pPr>
            <a:r>
              <a:rPr lang="en" sz="1200">
                <a:solidFill>
                  <a:srgbClr val="000000"/>
                </a:solidFill>
                <a:latin typeface="Arial"/>
                <a:ea typeface="Arial"/>
                <a:cs typeface="Arial"/>
                <a:sym typeface="Arial"/>
              </a:rPr>
              <a:t>[5] Mengqiu Wang, Noah A Smith, and Teruko Mitamura. What is the jeopardy model? a quasisynchronous grammar for qa. In EMNLP-CoNLL, 2007.</a:t>
            </a:r>
            <a:endParaRPr sz="1200">
              <a:solidFill>
                <a:srgbClr val="000000"/>
              </a:solidFill>
              <a:latin typeface="Arial"/>
              <a:ea typeface="Arial"/>
              <a:cs typeface="Arial"/>
              <a:sym typeface="Arial"/>
            </a:endParaRPr>
          </a:p>
          <a:p>
            <a:pPr indent="0" lvl="0" marL="0" rtl="0" algn="l">
              <a:lnSpc>
                <a:spcPct val="100000"/>
              </a:lnSpc>
              <a:spcBef>
                <a:spcPts val="1600"/>
              </a:spcBef>
              <a:spcAft>
                <a:spcPts val="1600"/>
              </a:spcAft>
              <a:buSzPts val="1300"/>
              <a:buNone/>
            </a:pPr>
            <a:r>
              <a:rPr lang="en" sz="1000">
                <a:solidFill>
                  <a:srgbClr val="000000"/>
                </a:solidFill>
                <a:highlight>
                  <a:srgbClr val="FFFFFF"/>
                </a:highlight>
                <a:latin typeface="Arial"/>
                <a:ea typeface="Arial"/>
                <a:cs typeface="Arial"/>
                <a:sym typeface="Arial"/>
              </a:rPr>
              <a:t>.</a:t>
            </a:r>
            <a:endParaRPr sz="1200">
              <a:solidFill>
                <a:srgbClr val="000000"/>
              </a:solidFill>
              <a:latin typeface="Arial"/>
              <a:ea typeface="Arial"/>
              <a:cs typeface="Arial"/>
              <a:sym typeface="Arial"/>
            </a:endParaRPr>
          </a:p>
        </p:txBody>
      </p:sp>
      <p:sp>
        <p:nvSpPr>
          <p:cNvPr id="73" name="Google Shape;73;p14"/>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References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311725" y="482200"/>
            <a:ext cx="8520600" cy="56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1-D CNN BREAK-DOWN</a:t>
            </a:r>
            <a:endParaRPr/>
          </a:p>
        </p:txBody>
      </p:sp>
      <p:sp>
        <p:nvSpPr>
          <p:cNvPr id="245" name="Google Shape;245;p32"/>
          <p:cNvSpPr/>
          <p:nvPr/>
        </p:nvSpPr>
        <p:spPr>
          <a:xfrm>
            <a:off x="1049850" y="1944750"/>
            <a:ext cx="459600" cy="447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2"/>
          <p:cNvSpPr/>
          <p:nvPr/>
        </p:nvSpPr>
        <p:spPr>
          <a:xfrm>
            <a:off x="1049850" y="2706750"/>
            <a:ext cx="459600" cy="447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2"/>
          <p:cNvSpPr/>
          <p:nvPr/>
        </p:nvSpPr>
        <p:spPr>
          <a:xfrm>
            <a:off x="1049850" y="4230750"/>
            <a:ext cx="459600" cy="447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2"/>
          <p:cNvSpPr/>
          <p:nvPr/>
        </p:nvSpPr>
        <p:spPr>
          <a:xfrm>
            <a:off x="1049850" y="3468750"/>
            <a:ext cx="459600" cy="447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2"/>
          <p:cNvSpPr txBox="1"/>
          <p:nvPr/>
        </p:nvSpPr>
        <p:spPr>
          <a:xfrm>
            <a:off x="989400" y="19306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W1</a:t>
            </a:r>
            <a:endParaRPr b="0" i="0" sz="1400" u="none" cap="none" strike="noStrike">
              <a:solidFill>
                <a:srgbClr val="000000"/>
              </a:solidFill>
              <a:latin typeface="Arial"/>
              <a:ea typeface="Arial"/>
              <a:cs typeface="Arial"/>
              <a:sym typeface="Arial"/>
            </a:endParaRPr>
          </a:p>
        </p:txBody>
      </p:sp>
      <p:sp>
        <p:nvSpPr>
          <p:cNvPr id="250" name="Google Shape;250;p32"/>
          <p:cNvSpPr txBox="1"/>
          <p:nvPr/>
        </p:nvSpPr>
        <p:spPr>
          <a:xfrm>
            <a:off x="989400" y="26926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W2</a:t>
            </a:r>
            <a:endParaRPr b="0" i="0" sz="1400" u="none" cap="none" strike="noStrike">
              <a:solidFill>
                <a:srgbClr val="000000"/>
              </a:solidFill>
              <a:latin typeface="Arial"/>
              <a:ea typeface="Arial"/>
              <a:cs typeface="Arial"/>
              <a:sym typeface="Arial"/>
            </a:endParaRPr>
          </a:p>
        </p:txBody>
      </p:sp>
      <p:sp>
        <p:nvSpPr>
          <p:cNvPr id="251" name="Google Shape;251;p32"/>
          <p:cNvSpPr txBox="1"/>
          <p:nvPr/>
        </p:nvSpPr>
        <p:spPr>
          <a:xfrm>
            <a:off x="989400" y="34546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W3</a:t>
            </a:r>
            <a:endParaRPr b="0" i="0" sz="1400" u="none" cap="none" strike="noStrike">
              <a:solidFill>
                <a:srgbClr val="000000"/>
              </a:solidFill>
              <a:latin typeface="Arial"/>
              <a:ea typeface="Arial"/>
              <a:cs typeface="Arial"/>
              <a:sym typeface="Arial"/>
            </a:endParaRPr>
          </a:p>
        </p:txBody>
      </p:sp>
      <p:sp>
        <p:nvSpPr>
          <p:cNvPr id="252" name="Google Shape;252;p32"/>
          <p:cNvSpPr txBox="1"/>
          <p:nvPr/>
        </p:nvSpPr>
        <p:spPr>
          <a:xfrm>
            <a:off x="989400" y="42166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W3</a:t>
            </a:r>
            <a:endParaRPr b="0" i="0" sz="1400" u="none" cap="none" strike="noStrike">
              <a:solidFill>
                <a:srgbClr val="000000"/>
              </a:solidFill>
              <a:latin typeface="Arial"/>
              <a:ea typeface="Arial"/>
              <a:cs typeface="Arial"/>
              <a:sym typeface="Arial"/>
            </a:endParaRPr>
          </a:p>
        </p:txBody>
      </p:sp>
      <p:sp>
        <p:nvSpPr>
          <p:cNvPr id="253" name="Google Shape;253;p32"/>
          <p:cNvSpPr txBox="1"/>
          <p:nvPr/>
        </p:nvSpPr>
        <p:spPr>
          <a:xfrm>
            <a:off x="157000" y="1980375"/>
            <a:ext cx="819900" cy="2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Who</a:t>
            </a:r>
            <a:endParaRPr b="0" i="0" sz="1400" u="none" cap="none" strike="noStrike">
              <a:solidFill>
                <a:srgbClr val="000000"/>
              </a:solidFill>
              <a:latin typeface="Arial"/>
              <a:ea typeface="Arial"/>
              <a:cs typeface="Arial"/>
              <a:sym typeface="Arial"/>
            </a:endParaRPr>
          </a:p>
        </p:txBody>
      </p:sp>
      <p:sp>
        <p:nvSpPr>
          <p:cNvPr id="254" name="Google Shape;254;p32"/>
          <p:cNvSpPr txBox="1"/>
          <p:nvPr/>
        </p:nvSpPr>
        <p:spPr>
          <a:xfrm>
            <a:off x="157000" y="2742375"/>
            <a:ext cx="819900" cy="2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wrote</a:t>
            </a:r>
            <a:endParaRPr b="0" i="0" sz="1400" u="none" cap="none" strike="noStrike">
              <a:solidFill>
                <a:srgbClr val="000000"/>
              </a:solidFill>
              <a:latin typeface="Arial"/>
              <a:ea typeface="Arial"/>
              <a:cs typeface="Arial"/>
              <a:sym typeface="Arial"/>
            </a:endParaRPr>
          </a:p>
        </p:txBody>
      </p:sp>
      <p:sp>
        <p:nvSpPr>
          <p:cNvPr id="255" name="Google Shape;255;p32"/>
          <p:cNvSpPr txBox="1"/>
          <p:nvPr/>
        </p:nvSpPr>
        <p:spPr>
          <a:xfrm>
            <a:off x="157000" y="3504375"/>
            <a:ext cx="819900" cy="2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Harry</a:t>
            </a:r>
            <a:endParaRPr b="0" i="0" sz="1400" u="none" cap="none" strike="noStrike">
              <a:solidFill>
                <a:srgbClr val="000000"/>
              </a:solidFill>
              <a:latin typeface="Arial"/>
              <a:ea typeface="Arial"/>
              <a:cs typeface="Arial"/>
              <a:sym typeface="Arial"/>
            </a:endParaRPr>
          </a:p>
        </p:txBody>
      </p:sp>
      <p:sp>
        <p:nvSpPr>
          <p:cNvPr id="256" name="Google Shape;256;p32"/>
          <p:cNvSpPr txBox="1"/>
          <p:nvPr/>
        </p:nvSpPr>
        <p:spPr>
          <a:xfrm>
            <a:off x="157000" y="4266375"/>
            <a:ext cx="819900" cy="2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Potter</a:t>
            </a:r>
            <a:endParaRPr b="0" i="0" sz="1400" u="none" cap="none" strike="noStrike">
              <a:solidFill>
                <a:srgbClr val="000000"/>
              </a:solidFill>
              <a:latin typeface="Arial"/>
              <a:ea typeface="Arial"/>
              <a:cs typeface="Arial"/>
              <a:sym typeface="Arial"/>
            </a:endParaRPr>
          </a:p>
        </p:txBody>
      </p:sp>
      <p:sp>
        <p:nvSpPr>
          <p:cNvPr id="257" name="Google Shape;257;p32"/>
          <p:cNvSpPr txBox="1"/>
          <p:nvPr/>
        </p:nvSpPr>
        <p:spPr>
          <a:xfrm>
            <a:off x="2284800" y="23116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C1</a:t>
            </a:r>
            <a:endParaRPr b="0" i="0" sz="1400" u="none" cap="none" strike="noStrike">
              <a:solidFill>
                <a:srgbClr val="000000"/>
              </a:solidFill>
              <a:latin typeface="Arial"/>
              <a:ea typeface="Arial"/>
              <a:cs typeface="Arial"/>
              <a:sym typeface="Arial"/>
            </a:endParaRPr>
          </a:p>
        </p:txBody>
      </p:sp>
      <p:sp>
        <p:nvSpPr>
          <p:cNvPr id="258" name="Google Shape;258;p32"/>
          <p:cNvSpPr/>
          <p:nvPr/>
        </p:nvSpPr>
        <p:spPr>
          <a:xfrm>
            <a:off x="2345250" y="2325750"/>
            <a:ext cx="459600" cy="447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2"/>
          <p:cNvSpPr/>
          <p:nvPr/>
        </p:nvSpPr>
        <p:spPr>
          <a:xfrm>
            <a:off x="2345250" y="3011550"/>
            <a:ext cx="459600" cy="447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2"/>
          <p:cNvSpPr/>
          <p:nvPr/>
        </p:nvSpPr>
        <p:spPr>
          <a:xfrm>
            <a:off x="2345250" y="3773550"/>
            <a:ext cx="459600" cy="447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2"/>
          <p:cNvSpPr txBox="1"/>
          <p:nvPr/>
        </p:nvSpPr>
        <p:spPr>
          <a:xfrm>
            <a:off x="2284800" y="37594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C3</a:t>
            </a:r>
            <a:endParaRPr b="0" i="0" sz="1400" u="none" cap="none" strike="noStrike">
              <a:solidFill>
                <a:srgbClr val="000000"/>
              </a:solidFill>
              <a:latin typeface="Arial"/>
              <a:ea typeface="Arial"/>
              <a:cs typeface="Arial"/>
              <a:sym typeface="Arial"/>
            </a:endParaRPr>
          </a:p>
        </p:txBody>
      </p:sp>
      <p:sp>
        <p:nvSpPr>
          <p:cNvPr id="262" name="Google Shape;262;p32"/>
          <p:cNvSpPr txBox="1"/>
          <p:nvPr/>
        </p:nvSpPr>
        <p:spPr>
          <a:xfrm>
            <a:off x="2284800" y="29974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C2</a:t>
            </a:r>
            <a:endParaRPr b="0" i="0" sz="1400" u="none" cap="none" strike="noStrike">
              <a:solidFill>
                <a:srgbClr val="000000"/>
              </a:solidFill>
              <a:latin typeface="Arial"/>
              <a:ea typeface="Arial"/>
              <a:cs typeface="Arial"/>
              <a:sym typeface="Arial"/>
            </a:endParaRPr>
          </a:p>
        </p:txBody>
      </p:sp>
      <p:cxnSp>
        <p:nvCxnSpPr>
          <p:cNvPr id="263" name="Google Shape;263;p32"/>
          <p:cNvCxnSpPr>
            <a:stCxn id="249" idx="3"/>
            <a:endCxn id="258" idx="0"/>
          </p:cNvCxnSpPr>
          <p:nvPr/>
        </p:nvCxnSpPr>
        <p:spPr>
          <a:xfrm>
            <a:off x="1560900" y="2154325"/>
            <a:ext cx="1014000" cy="171300"/>
          </a:xfrm>
          <a:prstGeom prst="straightConnector1">
            <a:avLst/>
          </a:prstGeom>
          <a:noFill/>
          <a:ln cap="flat" cmpd="sng" w="9525">
            <a:solidFill>
              <a:schemeClr val="dk2"/>
            </a:solidFill>
            <a:prstDash val="solid"/>
            <a:round/>
            <a:headEnd len="sm" w="sm" type="none"/>
            <a:tailEnd len="med" w="med" type="triangle"/>
          </a:ln>
        </p:spPr>
      </p:cxnSp>
      <p:cxnSp>
        <p:nvCxnSpPr>
          <p:cNvPr id="264" name="Google Shape;264;p32"/>
          <p:cNvCxnSpPr>
            <a:stCxn id="250" idx="3"/>
            <a:endCxn id="258" idx="4"/>
          </p:cNvCxnSpPr>
          <p:nvPr/>
        </p:nvCxnSpPr>
        <p:spPr>
          <a:xfrm flipH="1" rot="10800000">
            <a:off x="1560900" y="2772925"/>
            <a:ext cx="1014000" cy="143400"/>
          </a:xfrm>
          <a:prstGeom prst="straightConnector1">
            <a:avLst/>
          </a:prstGeom>
          <a:noFill/>
          <a:ln cap="flat" cmpd="sng" w="9525">
            <a:solidFill>
              <a:schemeClr val="dk2"/>
            </a:solidFill>
            <a:prstDash val="solid"/>
            <a:round/>
            <a:headEnd len="sm" w="sm" type="none"/>
            <a:tailEnd len="med" w="med" type="triangle"/>
          </a:ln>
        </p:spPr>
      </p:cxnSp>
      <p:cxnSp>
        <p:nvCxnSpPr>
          <p:cNvPr id="265" name="Google Shape;265;p32"/>
          <p:cNvCxnSpPr>
            <a:stCxn id="250" idx="3"/>
            <a:endCxn id="262" idx="0"/>
          </p:cNvCxnSpPr>
          <p:nvPr/>
        </p:nvCxnSpPr>
        <p:spPr>
          <a:xfrm>
            <a:off x="1560900" y="2916325"/>
            <a:ext cx="1009500" cy="81000"/>
          </a:xfrm>
          <a:prstGeom prst="straightConnector1">
            <a:avLst/>
          </a:prstGeom>
          <a:noFill/>
          <a:ln cap="flat" cmpd="sng" w="9525">
            <a:solidFill>
              <a:schemeClr val="dk2"/>
            </a:solidFill>
            <a:prstDash val="solid"/>
            <a:round/>
            <a:headEnd len="sm" w="sm" type="none"/>
            <a:tailEnd len="med" w="med" type="triangle"/>
          </a:ln>
        </p:spPr>
      </p:cxnSp>
      <p:cxnSp>
        <p:nvCxnSpPr>
          <p:cNvPr id="266" name="Google Shape;266;p32"/>
          <p:cNvCxnSpPr>
            <a:stCxn id="251" idx="3"/>
            <a:endCxn id="262" idx="2"/>
          </p:cNvCxnSpPr>
          <p:nvPr/>
        </p:nvCxnSpPr>
        <p:spPr>
          <a:xfrm flipH="1" rot="10800000">
            <a:off x="1560900" y="3444925"/>
            <a:ext cx="1009500" cy="233400"/>
          </a:xfrm>
          <a:prstGeom prst="straightConnector1">
            <a:avLst/>
          </a:prstGeom>
          <a:noFill/>
          <a:ln cap="flat" cmpd="sng" w="9525">
            <a:solidFill>
              <a:schemeClr val="dk2"/>
            </a:solidFill>
            <a:prstDash val="solid"/>
            <a:round/>
            <a:headEnd len="sm" w="sm" type="none"/>
            <a:tailEnd len="med" w="med" type="triangle"/>
          </a:ln>
        </p:spPr>
      </p:cxnSp>
      <p:cxnSp>
        <p:nvCxnSpPr>
          <p:cNvPr id="267" name="Google Shape;267;p32"/>
          <p:cNvCxnSpPr>
            <a:stCxn id="251" idx="3"/>
            <a:endCxn id="261" idx="0"/>
          </p:cNvCxnSpPr>
          <p:nvPr/>
        </p:nvCxnSpPr>
        <p:spPr>
          <a:xfrm>
            <a:off x="1560900" y="3678325"/>
            <a:ext cx="1009500" cy="81000"/>
          </a:xfrm>
          <a:prstGeom prst="straightConnector1">
            <a:avLst/>
          </a:prstGeom>
          <a:noFill/>
          <a:ln cap="flat" cmpd="sng" w="9525">
            <a:solidFill>
              <a:schemeClr val="dk2"/>
            </a:solidFill>
            <a:prstDash val="solid"/>
            <a:round/>
            <a:headEnd len="sm" w="sm" type="none"/>
            <a:tailEnd len="med" w="med" type="triangle"/>
          </a:ln>
        </p:spPr>
      </p:cxnSp>
      <p:cxnSp>
        <p:nvCxnSpPr>
          <p:cNvPr id="268" name="Google Shape;268;p32"/>
          <p:cNvCxnSpPr>
            <a:stCxn id="252" idx="3"/>
            <a:endCxn id="261" idx="2"/>
          </p:cNvCxnSpPr>
          <p:nvPr/>
        </p:nvCxnSpPr>
        <p:spPr>
          <a:xfrm flipH="1" rot="10800000">
            <a:off x="1560900" y="4206925"/>
            <a:ext cx="1009500" cy="233400"/>
          </a:xfrm>
          <a:prstGeom prst="straightConnector1">
            <a:avLst/>
          </a:prstGeom>
          <a:noFill/>
          <a:ln cap="flat" cmpd="sng" w="9525">
            <a:solidFill>
              <a:schemeClr val="dk2"/>
            </a:solidFill>
            <a:prstDash val="solid"/>
            <a:round/>
            <a:headEnd len="sm" w="sm" type="none"/>
            <a:tailEnd len="med" w="med" type="triangle"/>
          </a:ln>
        </p:spPr>
      </p:cxnSp>
      <p:sp>
        <p:nvSpPr>
          <p:cNvPr id="269" name="Google Shape;269;p32"/>
          <p:cNvSpPr txBox="1"/>
          <p:nvPr/>
        </p:nvSpPr>
        <p:spPr>
          <a:xfrm>
            <a:off x="653950" y="1366625"/>
            <a:ext cx="1205100" cy="4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Input Layer</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 (N x 1 x D)</a:t>
            </a:r>
            <a:endParaRPr b="0" i="0" sz="1400" u="none" cap="none" strike="noStrike">
              <a:solidFill>
                <a:srgbClr val="000000"/>
              </a:solidFill>
              <a:latin typeface="Merriweather"/>
              <a:ea typeface="Merriweather"/>
              <a:cs typeface="Merriweather"/>
              <a:sym typeface="Merriweather"/>
            </a:endParaRPr>
          </a:p>
        </p:txBody>
      </p:sp>
      <p:sp>
        <p:nvSpPr>
          <p:cNvPr id="270" name="Google Shape;270;p32"/>
          <p:cNvSpPr txBox="1"/>
          <p:nvPr/>
        </p:nvSpPr>
        <p:spPr>
          <a:xfrm>
            <a:off x="1859050" y="1442825"/>
            <a:ext cx="1466100" cy="7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TanH + Convolutional </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(N x 1 x D)</a:t>
            </a:r>
            <a:endParaRPr b="0" i="0" sz="1400" u="none" cap="none" strike="noStrike">
              <a:solidFill>
                <a:srgbClr val="000000"/>
              </a:solidFill>
              <a:latin typeface="Merriweather"/>
              <a:ea typeface="Merriweather"/>
              <a:cs typeface="Merriweather"/>
              <a:sym typeface="Merriweather"/>
            </a:endParaRPr>
          </a:p>
        </p:txBody>
      </p:sp>
      <p:sp>
        <p:nvSpPr>
          <p:cNvPr id="271" name="Google Shape;271;p32"/>
          <p:cNvSpPr txBox="1"/>
          <p:nvPr/>
        </p:nvSpPr>
        <p:spPr>
          <a:xfrm>
            <a:off x="1710900" y="2159275"/>
            <a:ext cx="459600" cy="349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T</a:t>
            </a:r>
            <a:r>
              <a:rPr b="0" baseline="-25000" i="0" lang="en" sz="1100" u="none" cap="none" strike="noStrike">
                <a:solidFill>
                  <a:srgbClr val="000000"/>
                </a:solidFill>
                <a:latin typeface="Arial"/>
                <a:ea typeface="Arial"/>
                <a:cs typeface="Arial"/>
                <a:sym typeface="Arial"/>
              </a:rPr>
              <a:t>L</a:t>
            </a:r>
            <a:endParaRPr b="0" baseline="-25000" i="0" sz="1100" u="none" cap="none" strike="noStrike">
              <a:solidFill>
                <a:srgbClr val="000000"/>
              </a:solidFill>
              <a:latin typeface="Arial"/>
              <a:ea typeface="Arial"/>
              <a:cs typeface="Arial"/>
              <a:sym typeface="Arial"/>
            </a:endParaRPr>
          </a:p>
        </p:txBody>
      </p:sp>
      <p:sp>
        <p:nvSpPr>
          <p:cNvPr id="272" name="Google Shape;272;p32"/>
          <p:cNvSpPr txBox="1"/>
          <p:nvPr/>
        </p:nvSpPr>
        <p:spPr>
          <a:xfrm>
            <a:off x="1675200" y="28450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T</a:t>
            </a:r>
            <a:r>
              <a:rPr b="0" baseline="-25000" i="0" lang="en" sz="1100" u="none" cap="none" strike="noStrike">
                <a:solidFill>
                  <a:srgbClr val="000000"/>
                </a:solidFill>
                <a:latin typeface="Arial"/>
                <a:ea typeface="Arial"/>
                <a:cs typeface="Arial"/>
                <a:sym typeface="Arial"/>
              </a:rPr>
              <a:t>L</a:t>
            </a:r>
            <a:endParaRPr b="0" baseline="-25000" i="0" sz="1100" u="none" cap="none" strike="noStrike">
              <a:solidFill>
                <a:srgbClr val="000000"/>
              </a:solidFill>
              <a:latin typeface="Arial"/>
              <a:ea typeface="Arial"/>
              <a:cs typeface="Arial"/>
              <a:sym typeface="Arial"/>
            </a:endParaRPr>
          </a:p>
        </p:txBody>
      </p:sp>
      <p:sp>
        <p:nvSpPr>
          <p:cNvPr id="273" name="Google Shape;273;p32"/>
          <p:cNvSpPr txBox="1"/>
          <p:nvPr/>
        </p:nvSpPr>
        <p:spPr>
          <a:xfrm>
            <a:off x="1675200" y="36070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T</a:t>
            </a:r>
            <a:r>
              <a:rPr b="0" baseline="-25000" i="0" lang="en" sz="1100" u="none" cap="none" strike="noStrike">
                <a:solidFill>
                  <a:srgbClr val="000000"/>
                </a:solidFill>
                <a:latin typeface="Arial"/>
                <a:ea typeface="Arial"/>
                <a:cs typeface="Arial"/>
                <a:sym typeface="Arial"/>
              </a:rPr>
              <a:t>L</a:t>
            </a:r>
            <a:endParaRPr b="0" baseline="-25000" i="0" sz="1100" u="none" cap="none" strike="noStrike">
              <a:solidFill>
                <a:srgbClr val="000000"/>
              </a:solidFill>
              <a:latin typeface="Arial"/>
              <a:ea typeface="Arial"/>
              <a:cs typeface="Arial"/>
              <a:sym typeface="Arial"/>
            </a:endParaRPr>
          </a:p>
        </p:txBody>
      </p:sp>
      <p:sp>
        <p:nvSpPr>
          <p:cNvPr id="274" name="Google Shape;274;p32"/>
          <p:cNvSpPr txBox="1"/>
          <p:nvPr/>
        </p:nvSpPr>
        <p:spPr>
          <a:xfrm>
            <a:off x="1675200" y="39118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T</a:t>
            </a:r>
            <a:r>
              <a:rPr b="0" baseline="-25000" i="0" lang="en" sz="1100" u="none" cap="none" strike="noStrike">
                <a:solidFill>
                  <a:srgbClr val="000000"/>
                </a:solidFill>
                <a:latin typeface="Arial"/>
                <a:ea typeface="Arial"/>
                <a:cs typeface="Arial"/>
                <a:sym typeface="Arial"/>
              </a:rPr>
              <a:t>R</a:t>
            </a:r>
            <a:endParaRPr b="0" baseline="-25000" i="0" sz="1100" u="none" cap="none" strike="noStrike">
              <a:solidFill>
                <a:srgbClr val="000000"/>
              </a:solidFill>
              <a:latin typeface="Arial"/>
              <a:ea typeface="Arial"/>
              <a:cs typeface="Arial"/>
              <a:sym typeface="Arial"/>
            </a:endParaRPr>
          </a:p>
        </p:txBody>
      </p:sp>
      <p:sp>
        <p:nvSpPr>
          <p:cNvPr id="275" name="Google Shape;275;p32"/>
          <p:cNvSpPr txBox="1"/>
          <p:nvPr/>
        </p:nvSpPr>
        <p:spPr>
          <a:xfrm>
            <a:off x="1675200" y="31498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T</a:t>
            </a:r>
            <a:r>
              <a:rPr b="0" baseline="-25000" i="0" lang="en" sz="1100" u="none" cap="none" strike="noStrike">
                <a:solidFill>
                  <a:srgbClr val="000000"/>
                </a:solidFill>
                <a:latin typeface="Arial"/>
                <a:ea typeface="Arial"/>
                <a:cs typeface="Arial"/>
                <a:sym typeface="Arial"/>
              </a:rPr>
              <a:t>R</a:t>
            </a:r>
            <a:endParaRPr b="0" baseline="-25000" i="0" sz="1100" u="none" cap="none" strike="noStrike">
              <a:solidFill>
                <a:srgbClr val="000000"/>
              </a:solidFill>
              <a:latin typeface="Arial"/>
              <a:ea typeface="Arial"/>
              <a:cs typeface="Arial"/>
              <a:sym typeface="Arial"/>
            </a:endParaRPr>
          </a:p>
        </p:txBody>
      </p:sp>
      <p:sp>
        <p:nvSpPr>
          <p:cNvPr id="276" name="Google Shape;276;p32"/>
          <p:cNvSpPr txBox="1"/>
          <p:nvPr/>
        </p:nvSpPr>
        <p:spPr>
          <a:xfrm>
            <a:off x="1675200" y="23878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T</a:t>
            </a:r>
            <a:r>
              <a:rPr b="0" baseline="-25000" i="0" lang="en" sz="1100" u="none" cap="none" strike="noStrike">
                <a:solidFill>
                  <a:srgbClr val="000000"/>
                </a:solidFill>
                <a:latin typeface="Arial"/>
                <a:ea typeface="Arial"/>
                <a:cs typeface="Arial"/>
                <a:sym typeface="Arial"/>
              </a:rPr>
              <a:t>R</a:t>
            </a:r>
            <a:endParaRPr b="0" baseline="-25000" i="0" sz="1100" u="none" cap="none" strike="noStrike">
              <a:solidFill>
                <a:srgbClr val="000000"/>
              </a:solidFill>
              <a:latin typeface="Arial"/>
              <a:ea typeface="Arial"/>
              <a:cs typeface="Arial"/>
              <a:sym typeface="Arial"/>
            </a:endParaRPr>
          </a:p>
        </p:txBody>
      </p:sp>
      <p:sp>
        <p:nvSpPr>
          <p:cNvPr id="277" name="Google Shape;277;p32"/>
          <p:cNvSpPr/>
          <p:nvPr/>
        </p:nvSpPr>
        <p:spPr>
          <a:xfrm>
            <a:off x="3441025" y="2473750"/>
            <a:ext cx="520500" cy="1299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2"/>
          <p:cNvSpPr txBox="1"/>
          <p:nvPr/>
        </p:nvSpPr>
        <p:spPr>
          <a:xfrm>
            <a:off x="3288606" y="2919925"/>
            <a:ext cx="819900" cy="2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SUM</a:t>
            </a:r>
            <a:endParaRPr b="0" i="0" sz="1400" u="none" cap="none" strike="noStrike">
              <a:solidFill>
                <a:srgbClr val="000000"/>
              </a:solidFill>
              <a:latin typeface="Arial"/>
              <a:ea typeface="Arial"/>
              <a:cs typeface="Arial"/>
              <a:sym typeface="Arial"/>
            </a:endParaRPr>
          </a:p>
        </p:txBody>
      </p:sp>
      <p:cxnSp>
        <p:nvCxnSpPr>
          <p:cNvPr id="279" name="Google Shape;279;p32"/>
          <p:cNvCxnSpPr>
            <a:stCxn id="258" idx="6"/>
          </p:cNvCxnSpPr>
          <p:nvPr/>
        </p:nvCxnSpPr>
        <p:spPr>
          <a:xfrm>
            <a:off x="2804850" y="2549400"/>
            <a:ext cx="623700" cy="197100"/>
          </a:xfrm>
          <a:prstGeom prst="straightConnector1">
            <a:avLst/>
          </a:prstGeom>
          <a:noFill/>
          <a:ln cap="flat" cmpd="sng" w="9525">
            <a:solidFill>
              <a:schemeClr val="dk2"/>
            </a:solidFill>
            <a:prstDash val="solid"/>
            <a:round/>
            <a:headEnd len="sm" w="sm" type="none"/>
            <a:tailEnd len="med" w="med" type="triangle"/>
          </a:ln>
        </p:spPr>
      </p:cxnSp>
      <p:cxnSp>
        <p:nvCxnSpPr>
          <p:cNvPr id="280" name="Google Shape;280;p32"/>
          <p:cNvCxnSpPr>
            <a:stCxn id="261" idx="3"/>
          </p:cNvCxnSpPr>
          <p:nvPr/>
        </p:nvCxnSpPr>
        <p:spPr>
          <a:xfrm flipH="1" rot="10800000">
            <a:off x="2856300" y="3601525"/>
            <a:ext cx="547500" cy="381600"/>
          </a:xfrm>
          <a:prstGeom prst="straightConnector1">
            <a:avLst/>
          </a:prstGeom>
          <a:noFill/>
          <a:ln cap="flat" cmpd="sng" w="9525">
            <a:solidFill>
              <a:schemeClr val="dk2"/>
            </a:solidFill>
            <a:prstDash val="solid"/>
            <a:round/>
            <a:headEnd len="sm" w="sm" type="none"/>
            <a:tailEnd len="med" w="med" type="triangle"/>
          </a:ln>
        </p:spPr>
      </p:cxnSp>
      <p:cxnSp>
        <p:nvCxnSpPr>
          <p:cNvPr id="281" name="Google Shape;281;p32"/>
          <p:cNvCxnSpPr>
            <a:stCxn id="262" idx="3"/>
          </p:cNvCxnSpPr>
          <p:nvPr/>
        </p:nvCxnSpPr>
        <p:spPr>
          <a:xfrm>
            <a:off x="2856300" y="3221125"/>
            <a:ext cx="559800" cy="8700"/>
          </a:xfrm>
          <a:prstGeom prst="straightConnector1">
            <a:avLst/>
          </a:prstGeom>
          <a:noFill/>
          <a:ln cap="flat" cmpd="sng" w="9525">
            <a:solidFill>
              <a:schemeClr val="dk2"/>
            </a:solidFill>
            <a:prstDash val="solid"/>
            <a:round/>
            <a:headEnd len="sm" w="sm" type="none"/>
            <a:tailEnd len="med" w="med" type="triangle"/>
          </a:ln>
        </p:spPr>
      </p:cxnSp>
      <p:sp>
        <p:nvSpPr>
          <p:cNvPr id="282" name="Google Shape;282;p32"/>
          <p:cNvSpPr txBox="1"/>
          <p:nvPr/>
        </p:nvSpPr>
        <p:spPr>
          <a:xfrm>
            <a:off x="3244750" y="1664225"/>
            <a:ext cx="1466100" cy="87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Average Pooling Layer</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(1 x D)</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rriweather"/>
              <a:ea typeface="Merriweather"/>
              <a:cs typeface="Merriweather"/>
              <a:sym typeface="Merriweather"/>
            </a:endParaRPr>
          </a:p>
        </p:txBody>
      </p:sp>
      <p:sp>
        <p:nvSpPr>
          <p:cNvPr id="283" name="Google Shape;283;p32"/>
          <p:cNvSpPr/>
          <p:nvPr/>
        </p:nvSpPr>
        <p:spPr>
          <a:xfrm>
            <a:off x="4489000" y="2877231"/>
            <a:ext cx="459600" cy="447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2"/>
          <p:cNvSpPr txBox="1"/>
          <p:nvPr/>
        </p:nvSpPr>
        <p:spPr>
          <a:xfrm>
            <a:off x="4418400" y="2845075"/>
            <a:ext cx="571500" cy="447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a:t>
            </a:r>
            <a:endParaRPr b="0" i="0" sz="1400" u="none" cap="none" strike="noStrike">
              <a:solidFill>
                <a:srgbClr val="000000"/>
              </a:solidFill>
              <a:latin typeface="Arial"/>
              <a:ea typeface="Arial"/>
              <a:cs typeface="Arial"/>
              <a:sym typeface="Arial"/>
            </a:endParaRPr>
          </a:p>
        </p:txBody>
      </p:sp>
      <p:pic>
        <p:nvPicPr>
          <p:cNvPr id="285" name="Google Shape;285;p32"/>
          <p:cNvPicPr preferRelativeResize="0"/>
          <p:nvPr/>
        </p:nvPicPr>
        <p:blipFill rotWithShape="1">
          <a:blip r:embed="rId3">
            <a:alphaModFix/>
          </a:blip>
          <a:srcRect b="0" l="0" r="0" t="0"/>
          <a:stretch/>
        </p:blipFill>
        <p:spPr>
          <a:xfrm>
            <a:off x="4972946" y="2201121"/>
            <a:ext cx="4025150" cy="1962500"/>
          </a:xfrm>
          <a:prstGeom prst="rect">
            <a:avLst/>
          </a:prstGeom>
          <a:noFill/>
          <a:ln>
            <a:noFill/>
          </a:ln>
        </p:spPr>
      </p:pic>
      <p:cxnSp>
        <p:nvCxnSpPr>
          <p:cNvPr id="286" name="Google Shape;286;p32"/>
          <p:cNvCxnSpPr>
            <a:stCxn id="277" idx="3"/>
            <a:endCxn id="283" idx="2"/>
          </p:cNvCxnSpPr>
          <p:nvPr/>
        </p:nvCxnSpPr>
        <p:spPr>
          <a:xfrm flipH="1" rot="10800000">
            <a:off x="3961525" y="3100900"/>
            <a:ext cx="527400" cy="22800"/>
          </a:xfrm>
          <a:prstGeom prst="straightConnector1">
            <a:avLst/>
          </a:prstGeom>
          <a:noFill/>
          <a:ln cap="flat" cmpd="sng" w="9525">
            <a:solidFill>
              <a:schemeClr val="dk2"/>
            </a:solidFill>
            <a:prstDash val="solid"/>
            <a:round/>
            <a:headEnd len="sm" w="sm" type="none"/>
            <a:tailEnd len="med" w="med" type="triangle"/>
          </a:ln>
        </p:spPr>
      </p:cxnSp>
      <p:sp>
        <p:nvSpPr>
          <p:cNvPr id="287" name="Google Shape;287;p32"/>
          <p:cNvSpPr txBox="1"/>
          <p:nvPr/>
        </p:nvSpPr>
        <p:spPr>
          <a:xfrm>
            <a:off x="50125" y="4707875"/>
            <a:ext cx="4922700" cy="23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erriweather"/>
                <a:ea typeface="Merriweather"/>
                <a:cs typeface="Merriweather"/>
                <a:sym typeface="Merriweather"/>
              </a:rPr>
              <a:t>Architecture of One-dimensional convolutional neural network</a:t>
            </a:r>
            <a:endParaRPr b="1" i="0" sz="1000" u="none" cap="none" strike="noStrike">
              <a:solidFill>
                <a:srgbClr val="000000"/>
              </a:solidFill>
              <a:latin typeface="Merriweather"/>
              <a:ea typeface="Merriweather"/>
              <a:cs typeface="Merriweather"/>
              <a:sym typeface="Merriweather"/>
            </a:endParaRPr>
          </a:p>
        </p:txBody>
      </p:sp>
      <p:sp>
        <p:nvSpPr>
          <p:cNvPr id="288" name="Google Shape;288;p32"/>
          <p:cNvSpPr txBox="1"/>
          <p:nvPr/>
        </p:nvSpPr>
        <p:spPr>
          <a:xfrm>
            <a:off x="4273250" y="2489350"/>
            <a:ext cx="1009800" cy="23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Sentence</a:t>
            </a:r>
            <a:endParaRPr b="0" i="0" sz="1400" u="none" cap="none" strike="noStrike">
              <a:solidFill>
                <a:srgbClr val="000000"/>
              </a:solidFill>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3"/>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Unigram vs Bigram Sentence Modelling</a:t>
            </a:r>
            <a:endParaRPr/>
          </a:p>
        </p:txBody>
      </p:sp>
      <p:sp>
        <p:nvSpPr>
          <p:cNvPr id="294" name="Google Shape;294;p33"/>
          <p:cNvSpPr txBox="1"/>
          <p:nvPr>
            <p:ph idx="1" type="body"/>
          </p:nvPr>
        </p:nvSpPr>
        <p:spPr>
          <a:xfrm>
            <a:off x="311700" y="1429500"/>
            <a:ext cx="3999900" cy="307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n" sz="1200"/>
              <a:t>Sentence 1: </a:t>
            </a:r>
            <a:r>
              <a:rPr b="1" i="1" lang="en" sz="1200"/>
              <a:t>Jim loves Joe</a:t>
            </a:r>
            <a:endParaRPr b="1" i="1" sz="1200"/>
          </a:p>
          <a:p>
            <a:pPr indent="0" lvl="0" marL="0" rtl="0" algn="l">
              <a:lnSpc>
                <a:spcPct val="115000"/>
              </a:lnSpc>
              <a:spcBef>
                <a:spcPts val="1600"/>
              </a:spcBef>
              <a:spcAft>
                <a:spcPts val="0"/>
              </a:spcAft>
              <a:buSzPts val="1300"/>
              <a:buNone/>
            </a:pPr>
            <a:r>
              <a:rPr i="1" lang="en" sz="1200"/>
              <a:t>Unigram: (Jim), (loves), (Joe)</a:t>
            </a:r>
            <a:endParaRPr b="1" i="1" sz="1200"/>
          </a:p>
          <a:p>
            <a:pPr indent="0" lvl="0" marL="0" rtl="0" algn="l">
              <a:lnSpc>
                <a:spcPct val="115000"/>
              </a:lnSpc>
              <a:spcBef>
                <a:spcPts val="1600"/>
              </a:spcBef>
              <a:spcAft>
                <a:spcPts val="0"/>
              </a:spcAft>
              <a:buSzPts val="1300"/>
              <a:buNone/>
            </a:pPr>
            <a:r>
              <a:rPr i="1" lang="en" sz="1200"/>
              <a:t>Bigram: (Jim,loves) (loves,Joe)</a:t>
            </a:r>
            <a:endParaRPr b="1" i="1" sz="1200"/>
          </a:p>
          <a:p>
            <a:pPr indent="0" lvl="0" marL="0" rtl="0" algn="l">
              <a:lnSpc>
                <a:spcPct val="115000"/>
              </a:lnSpc>
              <a:spcBef>
                <a:spcPts val="1600"/>
              </a:spcBef>
              <a:spcAft>
                <a:spcPts val="0"/>
              </a:spcAft>
              <a:buClr>
                <a:srgbClr val="000000"/>
              </a:buClr>
              <a:buSzPts val="1100"/>
              <a:buFont typeface="Arial"/>
              <a:buNone/>
            </a:pPr>
            <a:r>
              <a:rPr b="1" lang="en" sz="1200"/>
              <a:t>Sentence 2: </a:t>
            </a:r>
            <a:r>
              <a:rPr b="1" i="1" lang="en" sz="1200"/>
              <a:t>Joe loves Jim</a:t>
            </a:r>
            <a:endParaRPr b="1" i="1" sz="1200"/>
          </a:p>
          <a:p>
            <a:pPr indent="0" lvl="0" marL="0" rtl="0" algn="l">
              <a:lnSpc>
                <a:spcPct val="115000"/>
              </a:lnSpc>
              <a:spcBef>
                <a:spcPts val="1600"/>
              </a:spcBef>
              <a:spcAft>
                <a:spcPts val="0"/>
              </a:spcAft>
              <a:buClr>
                <a:srgbClr val="000000"/>
              </a:buClr>
              <a:buSzPts val="1100"/>
              <a:buFont typeface="Arial"/>
              <a:buNone/>
            </a:pPr>
            <a:r>
              <a:rPr i="1" lang="en" sz="1200"/>
              <a:t>Unigram: (Joe), (loves), (Jim)</a:t>
            </a:r>
            <a:endParaRPr b="1" i="1" sz="1200"/>
          </a:p>
          <a:p>
            <a:pPr indent="0" lvl="0" marL="0" rtl="0" algn="l">
              <a:lnSpc>
                <a:spcPct val="115000"/>
              </a:lnSpc>
              <a:spcBef>
                <a:spcPts val="1600"/>
              </a:spcBef>
              <a:spcAft>
                <a:spcPts val="1600"/>
              </a:spcAft>
              <a:buClr>
                <a:srgbClr val="000000"/>
              </a:buClr>
              <a:buSzPts val="1100"/>
              <a:buFont typeface="Arial"/>
              <a:buNone/>
            </a:pPr>
            <a:r>
              <a:rPr i="1" lang="en" sz="1200"/>
              <a:t>Bigram: (Joe,loves),(loves,Jim)</a:t>
            </a:r>
            <a:endParaRPr sz="1200"/>
          </a:p>
        </p:txBody>
      </p:sp>
      <p:sp>
        <p:nvSpPr>
          <p:cNvPr id="295" name="Google Shape;295;p33"/>
          <p:cNvSpPr txBox="1"/>
          <p:nvPr>
            <p:ph idx="2" type="body"/>
          </p:nvPr>
        </p:nvSpPr>
        <p:spPr>
          <a:xfrm>
            <a:off x="4832400" y="1429500"/>
            <a:ext cx="3999900" cy="363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n"/>
              <a:t>Advantages of Bigram over Unigram</a:t>
            </a:r>
            <a:endParaRPr b="1"/>
          </a:p>
          <a:p>
            <a:pPr indent="0" lvl="0" marL="0" rtl="0" algn="l">
              <a:lnSpc>
                <a:spcPct val="115000"/>
              </a:lnSpc>
              <a:spcBef>
                <a:spcPts val="1600"/>
              </a:spcBef>
              <a:spcAft>
                <a:spcPts val="0"/>
              </a:spcAft>
              <a:buSzPts val="1300"/>
              <a:buNone/>
            </a:pPr>
            <a:r>
              <a:rPr lang="en"/>
              <a:t>Unigram Sentence 1: [1,1,1]</a:t>
            </a:r>
            <a:endParaRPr/>
          </a:p>
          <a:p>
            <a:pPr indent="0" lvl="0" marL="0" rtl="0" algn="l">
              <a:lnSpc>
                <a:spcPct val="115000"/>
              </a:lnSpc>
              <a:spcBef>
                <a:spcPts val="1600"/>
              </a:spcBef>
              <a:spcAft>
                <a:spcPts val="0"/>
              </a:spcAft>
              <a:buSzPts val="1300"/>
              <a:buNone/>
            </a:pPr>
            <a:r>
              <a:rPr lang="en"/>
              <a:t>Unigram Sentence 2: [1,1,1]</a:t>
            </a:r>
            <a:endParaRPr/>
          </a:p>
          <a:p>
            <a:pPr indent="0" lvl="0" marL="0" rtl="0" algn="l">
              <a:lnSpc>
                <a:spcPct val="115000"/>
              </a:lnSpc>
              <a:spcBef>
                <a:spcPts val="1600"/>
              </a:spcBef>
              <a:spcAft>
                <a:spcPts val="0"/>
              </a:spcAft>
              <a:buSzPts val="1300"/>
              <a:buNone/>
            </a:pPr>
            <a:r>
              <a:rPr lang="en"/>
              <a:t>Bigram Sentence 1: [1,1,0,0]</a:t>
            </a:r>
            <a:endParaRPr/>
          </a:p>
          <a:p>
            <a:pPr indent="0" lvl="0" marL="0" rtl="0" algn="l">
              <a:lnSpc>
                <a:spcPct val="115000"/>
              </a:lnSpc>
              <a:spcBef>
                <a:spcPts val="1600"/>
              </a:spcBef>
              <a:spcAft>
                <a:spcPts val="0"/>
              </a:spcAft>
              <a:buSzPts val="1300"/>
              <a:buNone/>
            </a:pPr>
            <a:r>
              <a:rPr lang="en"/>
              <a:t>Bigram Sentence 2: [0,0,1,1]</a:t>
            </a:r>
            <a:endParaRPr/>
          </a:p>
          <a:p>
            <a:pPr indent="0" lvl="0" marL="0" rtl="0" algn="l">
              <a:lnSpc>
                <a:spcPct val="115000"/>
              </a:lnSpc>
              <a:spcBef>
                <a:spcPts val="1600"/>
              </a:spcBef>
              <a:spcAft>
                <a:spcPts val="0"/>
              </a:spcAft>
              <a:buClr>
                <a:srgbClr val="000000"/>
              </a:buClr>
              <a:buSzPts val="1100"/>
              <a:buFont typeface="Arial"/>
              <a:buNone/>
            </a:pPr>
            <a:r>
              <a:rPr lang="en"/>
              <a:t>N-gram: </a:t>
            </a:r>
            <a:r>
              <a:rPr i="1" lang="en" sz="1150">
                <a:solidFill>
                  <a:srgbClr val="555555"/>
                </a:solidFill>
                <a:highlight>
                  <a:srgbClr val="FFFFFF"/>
                </a:highlight>
              </a:rPr>
              <a:t>An N-gram is an N-token sequence of words: a 2-gram (more commonly called a bigram) is a two-word sequence of words like “please turn”, “turn your”, or “your homework”, and a 3-gram (more commonly called a trigram) is a three-word sequence of words like “please turn your”, or “turn your homework”.</a:t>
            </a:r>
            <a:endParaRPr/>
          </a:p>
          <a:p>
            <a:pPr indent="0" lvl="0" marL="0" rtl="0" algn="l">
              <a:lnSpc>
                <a:spcPct val="115000"/>
              </a:lnSpc>
              <a:spcBef>
                <a:spcPts val="1600"/>
              </a:spcBef>
              <a:spcAft>
                <a:spcPts val="1600"/>
              </a:spcAft>
              <a:buSzPts val="1300"/>
              <a:buNone/>
            </a:pPr>
            <a:r>
              <a:t/>
            </a:r>
            <a:endParaRPr/>
          </a:p>
        </p:txBody>
      </p:sp>
      <p:cxnSp>
        <p:nvCxnSpPr>
          <p:cNvPr id="296" name="Google Shape;296;p33"/>
          <p:cNvCxnSpPr/>
          <p:nvPr/>
        </p:nvCxnSpPr>
        <p:spPr>
          <a:xfrm>
            <a:off x="7195075" y="2043300"/>
            <a:ext cx="434400" cy="223200"/>
          </a:xfrm>
          <a:prstGeom prst="straightConnector1">
            <a:avLst/>
          </a:prstGeom>
          <a:noFill/>
          <a:ln cap="flat" cmpd="sng" w="9525">
            <a:solidFill>
              <a:schemeClr val="dk2"/>
            </a:solidFill>
            <a:prstDash val="solid"/>
            <a:round/>
            <a:headEnd len="sm" w="sm" type="none"/>
            <a:tailEnd len="sm" w="sm" type="none"/>
          </a:ln>
        </p:spPr>
      </p:cxnSp>
      <p:cxnSp>
        <p:nvCxnSpPr>
          <p:cNvPr id="297" name="Google Shape;297;p33"/>
          <p:cNvCxnSpPr/>
          <p:nvPr/>
        </p:nvCxnSpPr>
        <p:spPr>
          <a:xfrm flipH="1" rot="10800000">
            <a:off x="7195075" y="2513000"/>
            <a:ext cx="446100" cy="70500"/>
          </a:xfrm>
          <a:prstGeom prst="straightConnector1">
            <a:avLst/>
          </a:prstGeom>
          <a:noFill/>
          <a:ln cap="flat" cmpd="sng" w="9525">
            <a:solidFill>
              <a:schemeClr val="dk2"/>
            </a:solidFill>
            <a:prstDash val="solid"/>
            <a:round/>
            <a:headEnd len="sm" w="sm" type="none"/>
            <a:tailEnd len="sm" w="sm" type="none"/>
          </a:ln>
        </p:spPr>
      </p:cxnSp>
      <p:sp>
        <p:nvSpPr>
          <p:cNvPr id="298" name="Google Shape;298;p33"/>
          <p:cNvSpPr txBox="1"/>
          <p:nvPr/>
        </p:nvSpPr>
        <p:spPr>
          <a:xfrm>
            <a:off x="7499875" y="2201975"/>
            <a:ext cx="1179900" cy="15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Similar</a:t>
            </a:r>
            <a:endParaRPr b="0" i="0" sz="1300" u="none" cap="none" strike="noStrike">
              <a:solidFill>
                <a:srgbClr val="000000"/>
              </a:solidFill>
              <a:latin typeface="Arial"/>
              <a:ea typeface="Arial"/>
              <a:cs typeface="Arial"/>
              <a:sym typeface="Arial"/>
            </a:endParaRPr>
          </a:p>
        </p:txBody>
      </p:sp>
      <p:cxnSp>
        <p:nvCxnSpPr>
          <p:cNvPr id="299" name="Google Shape;299;p33"/>
          <p:cNvCxnSpPr/>
          <p:nvPr/>
        </p:nvCxnSpPr>
        <p:spPr>
          <a:xfrm>
            <a:off x="7271275" y="2881500"/>
            <a:ext cx="434400" cy="223200"/>
          </a:xfrm>
          <a:prstGeom prst="straightConnector1">
            <a:avLst/>
          </a:prstGeom>
          <a:noFill/>
          <a:ln cap="flat" cmpd="sng" w="9525">
            <a:solidFill>
              <a:schemeClr val="dk2"/>
            </a:solidFill>
            <a:prstDash val="solid"/>
            <a:round/>
            <a:headEnd len="sm" w="sm" type="none"/>
            <a:tailEnd len="sm" w="sm" type="none"/>
          </a:ln>
        </p:spPr>
      </p:cxnSp>
      <p:cxnSp>
        <p:nvCxnSpPr>
          <p:cNvPr id="300" name="Google Shape;300;p33"/>
          <p:cNvCxnSpPr/>
          <p:nvPr/>
        </p:nvCxnSpPr>
        <p:spPr>
          <a:xfrm flipH="1" rot="10800000">
            <a:off x="7271275" y="3351200"/>
            <a:ext cx="446100" cy="70500"/>
          </a:xfrm>
          <a:prstGeom prst="straightConnector1">
            <a:avLst/>
          </a:prstGeom>
          <a:noFill/>
          <a:ln cap="flat" cmpd="sng" w="9525">
            <a:solidFill>
              <a:schemeClr val="dk2"/>
            </a:solidFill>
            <a:prstDash val="solid"/>
            <a:round/>
            <a:headEnd len="sm" w="sm" type="none"/>
            <a:tailEnd len="sm" w="sm" type="none"/>
          </a:ln>
        </p:spPr>
      </p:cxnSp>
      <p:sp>
        <p:nvSpPr>
          <p:cNvPr id="301" name="Google Shape;301;p33"/>
          <p:cNvSpPr txBox="1"/>
          <p:nvPr/>
        </p:nvSpPr>
        <p:spPr>
          <a:xfrm>
            <a:off x="7499875" y="3040175"/>
            <a:ext cx="1179900" cy="15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Not Similar</a:t>
            </a:r>
            <a:endParaRPr b="0" i="0" sz="1300" u="none" cap="none" strike="noStrike">
              <a:solidFill>
                <a:srgbClr val="000000"/>
              </a:solidFill>
              <a:latin typeface="Arial"/>
              <a:ea typeface="Arial"/>
              <a:cs typeface="Arial"/>
              <a:sym typeface="Arial"/>
            </a:endParaRPr>
          </a:p>
        </p:txBody>
      </p:sp>
      <p:sp>
        <p:nvSpPr>
          <p:cNvPr id="302" name="Google Shape;302;p33"/>
          <p:cNvSpPr/>
          <p:nvPr/>
        </p:nvSpPr>
        <p:spPr>
          <a:xfrm>
            <a:off x="4840800" y="1861925"/>
            <a:ext cx="3938400" cy="849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3"/>
          <p:cNvSpPr/>
          <p:nvPr/>
        </p:nvSpPr>
        <p:spPr>
          <a:xfrm>
            <a:off x="4840800" y="2700125"/>
            <a:ext cx="3938400" cy="849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3"/>
          <p:cNvSpPr/>
          <p:nvPr/>
        </p:nvSpPr>
        <p:spPr>
          <a:xfrm>
            <a:off x="268800" y="2680700"/>
            <a:ext cx="3888600" cy="1250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3"/>
          <p:cNvSpPr/>
          <p:nvPr/>
        </p:nvSpPr>
        <p:spPr>
          <a:xfrm>
            <a:off x="268800" y="1385300"/>
            <a:ext cx="3888600" cy="1314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3"/>
          <p:cNvSpPr txBox="1"/>
          <p:nvPr/>
        </p:nvSpPr>
        <p:spPr>
          <a:xfrm>
            <a:off x="292250" y="4101150"/>
            <a:ext cx="3865200" cy="6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 sz="1200" u="none" cap="none" strike="noStrike">
                <a:solidFill>
                  <a:srgbClr val="546E7A"/>
                </a:solidFill>
                <a:latin typeface="Roboto"/>
                <a:ea typeface="Roboto"/>
                <a:cs typeface="Roboto"/>
                <a:sym typeface="Roboto"/>
              </a:rPr>
              <a:t>Unigram Vocabulary</a:t>
            </a:r>
            <a:r>
              <a:rPr b="0" i="1" lang="en" sz="1200" u="none" cap="none" strike="noStrike">
                <a:solidFill>
                  <a:srgbClr val="546E7A"/>
                </a:solidFill>
                <a:latin typeface="Roboto"/>
                <a:ea typeface="Roboto"/>
                <a:cs typeface="Roboto"/>
                <a:sym typeface="Roboto"/>
              </a:rPr>
              <a:t>: (Joe),(Jim),(loves)</a:t>
            </a:r>
            <a:endParaRPr b="0" i="1" sz="1200" u="none" cap="none" strike="noStrike">
              <a:solidFill>
                <a:srgbClr val="546E7A"/>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1" sz="1200" u="none" cap="none" strike="noStrike">
              <a:solidFill>
                <a:srgbClr val="546E7A"/>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1" lang="en" sz="1200" u="none" cap="none" strike="noStrike">
                <a:solidFill>
                  <a:srgbClr val="546E7A"/>
                </a:solidFill>
                <a:latin typeface="Roboto"/>
                <a:ea typeface="Roboto"/>
                <a:cs typeface="Roboto"/>
                <a:sym typeface="Roboto"/>
              </a:rPr>
              <a:t>Bigram Vocabulary</a:t>
            </a:r>
            <a:r>
              <a:rPr b="0" i="1" lang="en" sz="1200" u="none" cap="none" strike="noStrike">
                <a:solidFill>
                  <a:srgbClr val="546E7A"/>
                </a:solidFill>
                <a:latin typeface="Roboto"/>
                <a:ea typeface="Roboto"/>
                <a:cs typeface="Roboto"/>
                <a:sym typeface="Roboto"/>
              </a:rPr>
              <a:t>: (Jim,loves), (loves,Joe), (Joe,loves), (loves,Jim)</a:t>
            </a:r>
            <a:endParaRPr b="0" i="1" sz="1200" u="none" cap="none" strike="noStrike">
              <a:solidFill>
                <a:srgbClr val="546E7A"/>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rgbClr val="546E7A"/>
              </a:solidFill>
              <a:latin typeface="Roboto"/>
              <a:ea typeface="Roboto"/>
              <a:cs typeface="Roboto"/>
              <a:sym typeface="Roboto"/>
            </a:endParaRPr>
          </a:p>
        </p:txBody>
      </p:sp>
      <p:sp>
        <p:nvSpPr>
          <p:cNvPr id="307" name="Google Shape;307;p33"/>
          <p:cNvSpPr/>
          <p:nvPr/>
        </p:nvSpPr>
        <p:spPr>
          <a:xfrm>
            <a:off x="268800" y="4128500"/>
            <a:ext cx="3888600" cy="849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4"/>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The Big Picture</a:t>
            </a:r>
            <a:endParaRPr/>
          </a:p>
        </p:txBody>
      </p:sp>
      <p:sp>
        <p:nvSpPr>
          <p:cNvPr id="313" name="Google Shape;313;p34"/>
          <p:cNvSpPr/>
          <p:nvPr/>
        </p:nvSpPr>
        <p:spPr>
          <a:xfrm>
            <a:off x="1501650" y="1534350"/>
            <a:ext cx="1187100" cy="118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4"/>
          <p:cNvSpPr/>
          <p:nvPr/>
        </p:nvSpPr>
        <p:spPr>
          <a:xfrm>
            <a:off x="1425450" y="3667950"/>
            <a:ext cx="1187100" cy="118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4"/>
          <p:cNvSpPr txBox="1"/>
          <p:nvPr/>
        </p:nvSpPr>
        <p:spPr>
          <a:xfrm>
            <a:off x="1608350" y="1867000"/>
            <a:ext cx="915000" cy="61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Merriweather"/>
                <a:ea typeface="Merriweather"/>
                <a:cs typeface="Merriweather"/>
                <a:sym typeface="Merriweather"/>
              </a:rPr>
              <a:t>BOW/CNN</a:t>
            </a:r>
            <a:endParaRPr b="0" i="0" sz="1800" u="none" cap="none" strike="noStrike">
              <a:solidFill>
                <a:srgbClr val="000000"/>
              </a:solidFill>
              <a:latin typeface="Merriweather"/>
              <a:ea typeface="Merriweather"/>
              <a:cs typeface="Merriweather"/>
              <a:sym typeface="Merriweather"/>
            </a:endParaRPr>
          </a:p>
        </p:txBody>
      </p:sp>
      <p:sp>
        <p:nvSpPr>
          <p:cNvPr id="316" name="Google Shape;316;p34"/>
          <p:cNvSpPr txBox="1"/>
          <p:nvPr/>
        </p:nvSpPr>
        <p:spPr>
          <a:xfrm>
            <a:off x="1532150" y="3924400"/>
            <a:ext cx="915000" cy="62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Merriweather"/>
                <a:ea typeface="Merriweather"/>
                <a:cs typeface="Merriweather"/>
                <a:sym typeface="Merriweather"/>
              </a:rPr>
              <a:t>BOW/CNN</a:t>
            </a:r>
            <a:endParaRPr b="0" i="0" sz="1800" u="none" cap="none" strike="noStrike">
              <a:solidFill>
                <a:srgbClr val="000000"/>
              </a:solidFill>
              <a:latin typeface="Merriweather"/>
              <a:ea typeface="Merriweather"/>
              <a:cs typeface="Merriweather"/>
              <a:sym typeface="Merriweather"/>
            </a:endParaRPr>
          </a:p>
        </p:txBody>
      </p:sp>
      <p:sp>
        <p:nvSpPr>
          <p:cNvPr id="317" name="Google Shape;317;p34"/>
          <p:cNvSpPr txBox="1"/>
          <p:nvPr/>
        </p:nvSpPr>
        <p:spPr>
          <a:xfrm>
            <a:off x="3607025" y="1981700"/>
            <a:ext cx="543900" cy="511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Merriweather"/>
                <a:ea typeface="Merriweather"/>
                <a:cs typeface="Merriweather"/>
                <a:sym typeface="Merriweather"/>
              </a:rPr>
              <a:t>q</a:t>
            </a:r>
            <a:endParaRPr b="0" i="0" sz="1800" u="none" cap="none" strike="noStrike">
              <a:solidFill>
                <a:srgbClr val="000000"/>
              </a:solidFill>
              <a:latin typeface="Merriweather"/>
              <a:ea typeface="Merriweather"/>
              <a:cs typeface="Merriweather"/>
              <a:sym typeface="Merriweather"/>
            </a:endParaRPr>
          </a:p>
        </p:txBody>
      </p:sp>
      <p:sp>
        <p:nvSpPr>
          <p:cNvPr id="318" name="Google Shape;318;p34"/>
          <p:cNvSpPr txBox="1"/>
          <p:nvPr/>
        </p:nvSpPr>
        <p:spPr>
          <a:xfrm>
            <a:off x="3607025" y="3810500"/>
            <a:ext cx="543900" cy="511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Merriweather"/>
                <a:ea typeface="Merriweather"/>
                <a:cs typeface="Merriweather"/>
                <a:sym typeface="Merriweather"/>
              </a:rPr>
              <a:t>a</a:t>
            </a:r>
            <a:endParaRPr b="0" i="0" sz="1800" u="none" cap="none" strike="noStrike">
              <a:solidFill>
                <a:srgbClr val="000000"/>
              </a:solidFill>
              <a:latin typeface="Merriweather"/>
              <a:ea typeface="Merriweather"/>
              <a:cs typeface="Merriweather"/>
              <a:sym typeface="Merriweather"/>
            </a:endParaRPr>
          </a:p>
        </p:txBody>
      </p:sp>
      <p:pic>
        <p:nvPicPr>
          <p:cNvPr id="319" name="Google Shape;319;p34"/>
          <p:cNvPicPr preferRelativeResize="0"/>
          <p:nvPr/>
        </p:nvPicPr>
        <p:blipFill rotWithShape="1">
          <a:blip r:embed="rId3">
            <a:alphaModFix/>
          </a:blip>
          <a:srcRect b="0" l="0" r="0" t="0"/>
          <a:stretch/>
        </p:blipFill>
        <p:spPr>
          <a:xfrm>
            <a:off x="5158900" y="2855450"/>
            <a:ext cx="3754300" cy="500575"/>
          </a:xfrm>
          <a:prstGeom prst="rect">
            <a:avLst/>
          </a:prstGeom>
          <a:noFill/>
          <a:ln cap="flat" cmpd="sng" w="9525">
            <a:solidFill>
              <a:srgbClr val="000000"/>
            </a:solidFill>
            <a:prstDash val="solid"/>
            <a:round/>
            <a:headEnd len="sm" w="sm" type="none"/>
            <a:tailEnd len="sm" w="sm" type="none"/>
          </a:ln>
        </p:spPr>
      </p:pic>
      <p:cxnSp>
        <p:nvCxnSpPr>
          <p:cNvPr id="320" name="Google Shape;320;p34"/>
          <p:cNvCxnSpPr>
            <a:stCxn id="313" idx="3"/>
            <a:endCxn id="317" idx="1"/>
          </p:cNvCxnSpPr>
          <p:nvPr/>
        </p:nvCxnSpPr>
        <p:spPr>
          <a:xfrm>
            <a:off x="2688750" y="2127900"/>
            <a:ext cx="918300" cy="109500"/>
          </a:xfrm>
          <a:prstGeom prst="straightConnector1">
            <a:avLst/>
          </a:prstGeom>
          <a:noFill/>
          <a:ln cap="flat" cmpd="sng" w="9525">
            <a:solidFill>
              <a:schemeClr val="dk2"/>
            </a:solidFill>
            <a:prstDash val="solid"/>
            <a:round/>
            <a:headEnd len="sm" w="sm" type="none"/>
            <a:tailEnd len="med" w="med" type="triangle"/>
          </a:ln>
        </p:spPr>
      </p:cxnSp>
      <p:cxnSp>
        <p:nvCxnSpPr>
          <p:cNvPr id="321" name="Google Shape;321;p34"/>
          <p:cNvCxnSpPr>
            <a:stCxn id="314" idx="3"/>
            <a:endCxn id="318" idx="1"/>
          </p:cNvCxnSpPr>
          <p:nvPr/>
        </p:nvCxnSpPr>
        <p:spPr>
          <a:xfrm flipH="1" rot="10800000">
            <a:off x="2612550" y="4066200"/>
            <a:ext cx="994500" cy="195300"/>
          </a:xfrm>
          <a:prstGeom prst="straightConnector1">
            <a:avLst/>
          </a:prstGeom>
          <a:noFill/>
          <a:ln cap="flat" cmpd="sng" w="9525">
            <a:solidFill>
              <a:schemeClr val="dk2"/>
            </a:solidFill>
            <a:prstDash val="solid"/>
            <a:round/>
            <a:headEnd len="sm" w="sm" type="none"/>
            <a:tailEnd len="med" w="med" type="triangle"/>
          </a:ln>
        </p:spPr>
      </p:cxnSp>
      <p:cxnSp>
        <p:nvCxnSpPr>
          <p:cNvPr id="322" name="Google Shape;322;p34"/>
          <p:cNvCxnSpPr>
            <a:stCxn id="318" idx="3"/>
          </p:cNvCxnSpPr>
          <p:nvPr/>
        </p:nvCxnSpPr>
        <p:spPr>
          <a:xfrm flipH="1" rot="10800000">
            <a:off x="4150925" y="3425000"/>
            <a:ext cx="2403300" cy="641100"/>
          </a:xfrm>
          <a:prstGeom prst="straightConnector1">
            <a:avLst/>
          </a:prstGeom>
          <a:noFill/>
          <a:ln cap="flat" cmpd="sng" w="9525">
            <a:solidFill>
              <a:schemeClr val="dk2"/>
            </a:solidFill>
            <a:prstDash val="solid"/>
            <a:round/>
            <a:headEnd len="sm" w="sm" type="none"/>
            <a:tailEnd len="med" w="med" type="triangle"/>
          </a:ln>
        </p:spPr>
      </p:cxnSp>
      <p:cxnSp>
        <p:nvCxnSpPr>
          <p:cNvPr id="323" name="Google Shape;323;p34"/>
          <p:cNvCxnSpPr>
            <a:stCxn id="317" idx="3"/>
          </p:cNvCxnSpPr>
          <p:nvPr/>
        </p:nvCxnSpPr>
        <p:spPr>
          <a:xfrm>
            <a:off x="4150925" y="2237300"/>
            <a:ext cx="2106600" cy="581700"/>
          </a:xfrm>
          <a:prstGeom prst="straightConnector1">
            <a:avLst/>
          </a:prstGeom>
          <a:noFill/>
          <a:ln cap="flat" cmpd="sng" w="9525">
            <a:solidFill>
              <a:schemeClr val="dk2"/>
            </a:solidFill>
            <a:prstDash val="solid"/>
            <a:round/>
            <a:headEnd len="sm" w="sm" type="none"/>
            <a:tailEnd len="med" w="med" type="triangle"/>
          </a:ln>
        </p:spPr>
      </p:cxnSp>
      <p:cxnSp>
        <p:nvCxnSpPr>
          <p:cNvPr id="324" name="Google Shape;324;p34"/>
          <p:cNvCxnSpPr/>
          <p:nvPr/>
        </p:nvCxnSpPr>
        <p:spPr>
          <a:xfrm flipH="1" rot="10800000">
            <a:off x="42950" y="4261575"/>
            <a:ext cx="1306200" cy="28800"/>
          </a:xfrm>
          <a:prstGeom prst="straightConnector1">
            <a:avLst/>
          </a:prstGeom>
          <a:noFill/>
          <a:ln cap="flat" cmpd="sng" w="9525">
            <a:solidFill>
              <a:schemeClr val="dk2"/>
            </a:solidFill>
            <a:prstDash val="solid"/>
            <a:round/>
            <a:headEnd len="sm" w="sm" type="none"/>
            <a:tailEnd len="med" w="med" type="triangle"/>
          </a:ln>
        </p:spPr>
      </p:cxnSp>
      <p:cxnSp>
        <p:nvCxnSpPr>
          <p:cNvPr id="325" name="Google Shape;325;p34"/>
          <p:cNvCxnSpPr/>
          <p:nvPr/>
        </p:nvCxnSpPr>
        <p:spPr>
          <a:xfrm>
            <a:off x="119250" y="2144400"/>
            <a:ext cx="1310400" cy="6900"/>
          </a:xfrm>
          <a:prstGeom prst="straightConnector1">
            <a:avLst/>
          </a:prstGeom>
          <a:noFill/>
          <a:ln cap="flat" cmpd="sng" w="9525">
            <a:solidFill>
              <a:schemeClr val="dk2"/>
            </a:solidFill>
            <a:prstDash val="solid"/>
            <a:round/>
            <a:headEnd len="sm" w="sm" type="none"/>
            <a:tailEnd len="med" w="med" type="triangle"/>
          </a:ln>
        </p:spPr>
      </p:cxnSp>
      <p:sp>
        <p:nvSpPr>
          <p:cNvPr id="326" name="Google Shape;326;p34"/>
          <p:cNvSpPr txBox="1"/>
          <p:nvPr/>
        </p:nvSpPr>
        <p:spPr>
          <a:xfrm>
            <a:off x="43050" y="1545525"/>
            <a:ext cx="1382400" cy="4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q-Word</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Embeddings</a:t>
            </a:r>
            <a:endParaRPr b="0" i="0" sz="1400" u="none" cap="none" strike="noStrike">
              <a:solidFill>
                <a:srgbClr val="000000"/>
              </a:solidFill>
              <a:latin typeface="Merriweather"/>
              <a:ea typeface="Merriweather"/>
              <a:cs typeface="Merriweather"/>
              <a:sym typeface="Merriweather"/>
            </a:endParaRPr>
          </a:p>
        </p:txBody>
      </p:sp>
      <p:sp>
        <p:nvSpPr>
          <p:cNvPr id="327" name="Google Shape;327;p34"/>
          <p:cNvSpPr txBox="1"/>
          <p:nvPr/>
        </p:nvSpPr>
        <p:spPr>
          <a:xfrm>
            <a:off x="43050" y="3679125"/>
            <a:ext cx="1382400" cy="4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a-word</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embeddings</a:t>
            </a:r>
            <a:endParaRPr b="0" i="0" sz="1400" u="none" cap="none" strike="noStrike">
              <a:solidFill>
                <a:srgbClr val="000000"/>
              </a:solidFill>
              <a:latin typeface="Merriweather"/>
              <a:ea typeface="Merriweather"/>
              <a:cs typeface="Merriweather"/>
              <a:sym typeface="Merriweather"/>
            </a:endParaRPr>
          </a:p>
        </p:txBody>
      </p:sp>
      <p:sp>
        <p:nvSpPr>
          <p:cNvPr id="328" name="Google Shape;328;p34"/>
          <p:cNvSpPr txBox="1"/>
          <p:nvPr/>
        </p:nvSpPr>
        <p:spPr>
          <a:xfrm>
            <a:off x="3160725" y="1341650"/>
            <a:ext cx="1830000" cy="51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Question Sentence Embedding</a:t>
            </a:r>
            <a:endParaRPr b="0" i="0" sz="1400" u="none" cap="none" strike="noStrike">
              <a:solidFill>
                <a:srgbClr val="000000"/>
              </a:solidFill>
              <a:latin typeface="Merriweather"/>
              <a:ea typeface="Merriweather"/>
              <a:cs typeface="Merriweather"/>
              <a:sym typeface="Merriweather"/>
            </a:endParaRPr>
          </a:p>
        </p:txBody>
      </p:sp>
      <p:sp>
        <p:nvSpPr>
          <p:cNvPr id="329" name="Google Shape;329;p34"/>
          <p:cNvSpPr txBox="1"/>
          <p:nvPr/>
        </p:nvSpPr>
        <p:spPr>
          <a:xfrm>
            <a:off x="3236925" y="4389650"/>
            <a:ext cx="1830000" cy="51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Answer Sentence Embedding</a:t>
            </a:r>
            <a:endParaRPr b="0" i="0" sz="1400" u="none" cap="none" strike="noStrike">
              <a:solidFill>
                <a:srgbClr val="000000"/>
              </a:solidFill>
              <a:latin typeface="Merriweather"/>
              <a:ea typeface="Merriweather"/>
              <a:cs typeface="Merriweather"/>
              <a:sym typeface="Merriweather"/>
            </a:endParaRPr>
          </a:p>
        </p:txBody>
      </p:sp>
      <p:sp>
        <p:nvSpPr>
          <p:cNvPr id="330" name="Google Shape;330;p34"/>
          <p:cNvSpPr txBox="1"/>
          <p:nvPr/>
        </p:nvSpPr>
        <p:spPr>
          <a:xfrm>
            <a:off x="6202325" y="2235900"/>
            <a:ext cx="2710800" cy="40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Output Probability of Q/A similarity</a:t>
            </a:r>
            <a:endParaRPr b="0" i="0" sz="1400" u="none" cap="none" strike="noStrike">
              <a:solidFill>
                <a:srgbClr val="000000"/>
              </a:solidFill>
              <a:latin typeface="Merriweather"/>
              <a:ea typeface="Merriweather"/>
              <a:cs typeface="Merriweather"/>
              <a:sym typeface="Merriweathe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Experimental Methods</a:t>
            </a:r>
            <a:endParaRPr/>
          </a:p>
        </p:txBody>
      </p:sp>
      <p:sp>
        <p:nvSpPr>
          <p:cNvPr id="336" name="Google Shape;336;p35"/>
          <p:cNvSpPr txBox="1"/>
          <p:nvPr>
            <p:ph idx="1" type="body"/>
          </p:nvPr>
        </p:nvSpPr>
        <p:spPr>
          <a:xfrm>
            <a:off x="311700" y="1505700"/>
            <a:ext cx="8450100" cy="3365700"/>
          </a:xfrm>
          <a:prstGeom prst="rect">
            <a:avLst/>
          </a:prstGeom>
          <a:noFill/>
          <a:ln>
            <a:noFill/>
          </a:ln>
        </p:spPr>
        <p:txBody>
          <a:bodyPr anchorCtr="0" anchor="t" bIns="91425" lIns="91425" spcFirstLastPara="1" rIns="91425" wrap="square" tIns="91425">
            <a:noAutofit/>
          </a:bodyPr>
          <a:lstStyle/>
          <a:p>
            <a:pPr indent="-381000" lvl="0" marL="457200" rtl="0" algn="l">
              <a:lnSpc>
                <a:spcPct val="90000"/>
              </a:lnSpc>
              <a:spcBef>
                <a:spcPts val="1000"/>
              </a:spcBef>
              <a:spcAft>
                <a:spcPts val="0"/>
              </a:spcAft>
              <a:buSzPts val="2400"/>
              <a:buChar char="➢"/>
            </a:pPr>
            <a:r>
              <a:rPr lang="en" sz="2400"/>
              <a:t>Question and Answer Sentence Embeddings -           Unigram + BOW, Bigram + CNN</a:t>
            </a:r>
            <a:endParaRPr sz="2400"/>
          </a:p>
          <a:p>
            <a:pPr indent="-381000" lvl="0" marL="457200" rtl="0" algn="l">
              <a:lnSpc>
                <a:spcPct val="90000"/>
              </a:lnSpc>
              <a:spcBef>
                <a:spcPts val="0"/>
              </a:spcBef>
              <a:spcAft>
                <a:spcPts val="0"/>
              </a:spcAft>
              <a:buSzPts val="2400"/>
              <a:buChar char="➢"/>
            </a:pPr>
            <a:r>
              <a:rPr lang="en" sz="2400"/>
              <a:t>Word Embeddings - Collobert and Weston neural language model</a:t>
            </a:r>
            <a:endParaRPr sz="2400"/>
          </a:p>
          <a:p>
            <a:pPr indent="-381000" lvl="0" marL="457200" rtl="0" algn="l">
              <a:lnSpc>
                <a:spcPct val="90000"/>
              </a:lnSpc>
              <a:spcBef>
                <a:spcPts val="0"/>
              </a:spcBef>
              <a:spcAft>
                <a:spcPts val="0"/>
              </a:spcAft>
              <a:buSzPts val="2400"/>
              <a:buChar char="➢"/>
            </a:pPr>
            <a:r>
              <a:rPr lang="en" sz="2400"/>
              <a:t>Initial Weights - Gaussian (μ = 0, Std. = 0.01)</a:t>
            </a:r>
            <a:endParaRPr sz="2400"/>
          </a:p>
          <a:p>
            <a:pPr indent="-381000" lvl="0" marL="457200" rtl="0" algn="l">
              <a:lnSpc>
                <a:spcPct val="90000"/>
              </a:lnSpc>
              <a:spcBef>
                <a:spcPts val="0"/>
              </a:spcBef>
              <a:spcAft>
                <a:spcPts val="0"/>
              </a:spcAft>
              <a:buSzPts val="2400"/>
              <a:buChar char="➢"/>
            </a:pPr>
            <a:r>
              <a:rPr lang="en" sz="2400"/>
              <a:t>Hyper-parameter optimization - Grid Search on MAP score on Dev data</a:t>
            </a:r>
            <a:endParaRPr sz="2400"/>
          </a:p>
          <a:p>
            <a:pPr indent="-381000" lvl="0" marL="457200" rtl="0" algn="l">
              <a:lnSpc>
                <a:spcPct val="90000"/>
              </a:lnSpc>
              <a:spcBef>
                <a:spcPts val="0"/>
              </a:spcBef>
              <a:spcAft>
                <a:spcPts val="0"/>
              </a:spcAft>
              <a:buSzPts val="2400"/>
              <a:buChar char="➢"/>
            </a:pPr>
            <a:r>
              <a:rPr lang="en" sz="2400"/>
              <a:t>Adaptive Gradient optimization</a:t>
            </a:r>
            <a:endParaRPr b="1"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3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Unigram+Count &amp; Bigram+Count</a:t>
            </a:r>
            <a:endParaRPr/>
          </a:p>
        </p:txBody>
      </p:sp>
      <p:sp>
        <p:nvSpPr>
          <p:cNvPr id="342" name="Google Shape;342;p36"/>
          <p:cNvSpPr txBox="1"/>
          <p:nvPr/>
        </p:nvSpPr>
        <p:spPr>
          <a:xfrm>
            <a:off x="440625" y="1304550"/>
            <a:ext cx="8160300" cy="383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Merriweather"/>
                <a:ea typeface="Merriweather"/>
                <a:cs typeface="Merriweather"/>
                <a:sym typeface="Merriweather"/>
              </a:rPr>
              <a:t>Logistic Regression with Co-occurrence  count</a:t>
            </a:r>
            <a:endParaRPr b="0" i="0" sz="2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Merriweather"/>
                <a:ea typeface="Merriweather"/>
                <a:cs typeface="Merriweather"/>
                <a:sym typeface="Merriweather"/>
              </a:rPr>
              <a:t>(L-BFGS with L2 Regularizer of 0.01)</a:t>
            </a:r>
            <a:endParaRPr b="0" i="0" sz="18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Roboto"/>
                <a:ea typeface="Roboto"/>
                <a:cs typeface="Roboto"/>
                <a:sym typeface="Roboto"/>
              </a:rPr>
              <a:t>Q: Who is the </a:t>
            </a:r>
            <a:r>
              <a:rPr b="1" i="0" lang="en" sz="1600" u="none" cap="none" strike="noStrike">
                <a:solidFill>
                  <a:srgbClr val="000000"/>
                </a:solidFill>
                <a:latin typeface="Roboto"/>
                <a:ea typeface="Roboto"/>
                <a:cs typeface="Roboto"/>
                <a:sym typeface="Roboto"/>
              </a:rPr>
              <a:t>author </a:t>
            </a:r>
            <a:r>
              <a:rPr b="0" i="0" lang="en" sz="1600" u="none" cap="none" strike="noStrike">
                <a:solidFill>
                  <a:srgbClr val="000000"/>
                </a:solidFill>
                <a:latin typeface="Roboto"/>
                <a:ea typeface="Roboto"/>
                <a:cs typeface="Roboto"/>
                <a:sym typeface="Roboto"/>
              </a:rPr>
              <a:t>of the book </a:t>
            </a:r>
            <a:r>
              <a:rPr b="1" i="0" lang="en" sz="1600" u="none" cap="none" strike="noStrike">
                <a:solidFill>
                  <a:srgbClr val="000000"/>
                </a:solidFill>
                <a:latin typeface="Roboto"/>
                <a:ea typeface="Roboto"/>
                <a:cs typeface="Roboto"/>
                <a:sym typeface="Roboto"/>
              </a:rPr>
              <a:t>Harry Potter</a:t>
            </a:r>
            <a:r>
              <a:rPr b="0" i="0" lang="en" sz="1600" u="none" cap="none" strike="noStrike">
                <a:solidFill>
                  <a:srgbClr val="000000"/>
                </a:solidFill>
                <a:latin typeface="Roboto"/>
                <a:ea typeface="Roboto"/>
                <a:cs typeface="Roboto"/>
                <a:sym typeface="Roboto"/>
              </a:rPr>
              <a:t>?</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Roboto"/>
                <a:ea typeface="Roboto"/>
                <a:cs typeface="Roboto"/>
                <a:sym typeface="Roboto"/>
              </a:rPr>
              <a:t>A1: </a:t>
            </a:r>
            <a:r>
              <a:rPr b="1" i="0" lang="en" sz="1600" u="none" cap="none" strike="noStrike">
                <a:solidFill>
                  <a:srgbClr val="000000"/>
                </a:solidFill>
                <a:latin typeface="Roboto"/>
                <a:ea typeface="Roboto"/>
                <a:cs typeface="Roboto"/>
                <a:sym typeface="Roboto"/>
              </a:rPr>
              <a:t>Harry Potter</a:t>
            </a:r>
            <a:r>
              <a:rPr b="0" i="0" lang="en" sz="1600" u="none" cap="none" strike="noStrike">
                <a:solidFill>
                  <a:srgbClr val="000000"/>
                </a:solidFill>
                <a:latin typeface="Roboto"/>
                <a:ea typeface="Roboto"/>
                <a:cs typeface="Roboto"/>
                <a:sym typeface="Roboto"/>
              </a:rPr>
              <a:t> is a series of fantasy novels written by British </a:t>
            </a:r>
            <a:r>
              <a:rPr b="1" i="0" lang="en" sz="1600" u="none" cap="none" strike="noStrike">
                <a:solidFill>
                  <a:srgbClr val="000000"/>
                </a:solidFill>
                <a:latin typeface="Roboto"/>
                <a:ea typeface="Roboto"/>
                <a:cs typeface="Roboto"/>
                <a:sym typeface="Roboto"/>
              </a:rPr>
              <a:t>author </a:t>
            </a:r>
            <a:r>
              <a:rPr b="0" i="0" lang="en" sz="1600" u="none" cap="none" strike="noStrike">
                <a:solidFill>
                  <a:srgbClr val="000000"/>
                </a:solidFill>
                <a:latin typeface="Roboto"/>
                <a:ea typeface="Roboto"/>
                <a:cs typeface="Roboto"/>
                <a:sym typeface="Roboto"/>
              </a:rPr>
              <a:t>J. K. Rowling</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Roboto"/>
                <a:ea typeface="Roboto"/>
                <a:cs typeface="Roboto"/>
                <a:sym typeface="Roboto"/>
              </a:rPr>
              <a:t>A2: The novels chronicle the lives of a young wizard, </a:t>
            </a:r>
            <a:r>
              <a:rPr b="1" i="0" lang="en" sz="1600" u="none" cap="none" strike="noStrike">
                <a:solidFill>
                  <a:srgbClr val="000000"/>
                </a:solidFill>
                <a:latin typeface="Roboto"/>
                <a:ea typeface="Roboto"/>
                <a:cs typeface="Roboto"/>
                <a:sym typeface="Roboto"/>
              </a:rPr>
              <a:t>Harry Potter</a:t>
            </a:r>
            <a:r>
              <a:rPr b="0" i="0" lang="en" sz="1600" u="none" cap="none" strike="noStrike">
                <a:solidFill>
                  <a:srgbClr val="000000"/>
                </a:solidFill>
                <a:latin typeface="Roboto"/>
                <a:ea typeface="Roboto"/>
                <a:cs typeface="Roboto"/>
                <a:sym typeface="Roboto"/>
              </a:rPr>
              <a:t>, and his friends Hermione Granger and Ron Weasley</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0000"/>
                </a:solidFill>
                <a:latin typeface="Merriweather"/>
                <a:ea typeface="Merriweather"/>
                <a:cs typeface="Merriweather"/>
                <a:sym typeface="Merriweather"/>
              </a:rPr>
              <a:t>Predictors and Output</a:t>
            </a:r>
            <a:endParaRPr b="0" i="0" sz="1400" u="sng"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p:txBody>
      </p:sp>
      <p:graphicFrame>
        <p:nvGraphicFramePr>
          <p:cNvPr id="343" name="Google Shape;343;p36"/>
          <p:cNvGraphicFramePr/>
          <p:nvPr/>
        </p:nvGraphicFramePr>
        <p:xfrm>
          <a:off x="563033" y="3862916"/>
          <a:ext cx="3000000" cy="3000000"/>
        </p:xfrm>
        <a:graphic>
          <a:graphicData uri="http://schemas.openxmlformats.org/drawingml/2006/table">
            <a:tbl>
              <a:tblPr>
                <a:noFill/>
                <a:tableStyleId>{9E8F6FE9-B5FC-4BBC-8873-6FFC0A80C792}</a:tableStyleId>
              </a:tblPr>
              <a:tblGrid>
                <a:gridCol w="1513025"/>
                <a:gridCol w="2106475"/>
                <a:gridCol w="2143600"/>
                <a:gridCol w="1475900"/>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Merriweather"/>
                          <a:ea typeface="Merriweather"/>
                          <a:cs typeface="Merriweather"/>
                          <a:sym typeface="Merriweather"/>
                        </a:rPr>
                        <a:t>Probability Q/A</a:t>
                      </a:r>
                      <a:endParaRPr b="1" sz="1400" u="none" cap="none" strike="noStrike">
                        <a:latin typeface="Merriweather"/>
                        <a:ea typeface="Merriweather"/>
                        <a:cs typeface="Merriweather"/>
                        <a:sym typeface="Merriweather"/>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Merriweather"/>
                          <a:ea typeface="Merriweather"/>
                          <a:cs typeface="Merriweather"/>
                          <a:sym typeface="Merriweather"/>
                        </a:rPr>
                        <a:t>Co-occurrence count</a:t>
                      </a:r>
                      <a:endParaRPr b="1" sz="1400" u="none" cap="none" strike="noStrike">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Merriweather"/>
                          <a:ea typeface="Merriweather"/>
                          <a:cs typeface="Merriweather"/>
                          <a:sym typeface="Merriweather"/>
                        </a:rPr>
                        <a:t>In Q/A pair</a:t>
                      </a:r>
                      <a:endParaRPr b="1" sz="1400" u="none" cap="none" strike="noStrike">
                        <a:latin typeface="Merriweather"/>
                        <a:ea typeface="Merriweather"/>
                        <a:cs typeface="Merriweather"/>
                        <a:sym typeface="Merriweather"/>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100"/>
                        <a:buFont typeface="Arial"/>
                        <a:buNone/>
                      </a:pPr>
                      <a:r>
                        <a:rPr b="1" lang="en" sz="1400" u="none" cap="none" strike="noStrike">
                          <a:latin typeface="Merriweather"/>
                          <a:ea typeface="Merriweather"/>
                          <a:cs typeface="Merriweather"/>
                          <a:sym typeface="Merriweather"/>
                        </a:rPr>
                        <a:t>Co-occurrence count</a:t>
                      </a:r>
                      <a:endParaRPr b="1" sz="1400" u="none" cap="none" strike="noStrike">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100"/>
                        <a:buFont typeface="Arial"/>
                        <a:buNone/>
                      </a:pPr>
                      <a:r>
                        <a:rPr b="1" lang="en" sz="1400" u="none" cap="none" strike="noStrike">
                          <a:latin typeface="Merriweather"/>
                          <a:ea typeface="Merriweather"/>
                          <a:cs typeface="Merriweather"/>
                          <a:sym typeface="Merriweather"/>
                        </a:rPr>
                        <a:t>In Q/A pair weighted by IDF co-occurrence count</a:t>
                      </a:r>
                      <a:endParaRPr b="1" sz="1400" u="none" cap="none" strike="noStrike">
                        <a:latin typeface="Merriweather"/>
                        <a:ea typeface="Merriweather"/>
                        <a:cs typeface="Merriweather"/>
                        <a:sym typeface="Merriweather"/>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Merriweather"/>
                          <a:ea typeface="Merriweather"/>
                          <a:cs typeface="Merriweather"/>
                          <a:sym typeface="Merriweather"/>
                        </a:rPr>
                        <a:t>Output Probability</a:t>
                      </a:r>
                      <a:endParaRPr b="1" sz="1400" u="none" cap="none" strike="noStrike">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Merriweather"/>
                          <a:ea typeface="Merriweather"/>
                          <a:cs typeface="Merriweather"/>
                          <a:sym typeface="Merriweather"/>
                        </a:rPr>
                        <a:t>Q/A</a:t>
                      </a:r>
                      <a:endParaRPr b="1" sz="1400" u="none" cap="none" strike="noStrike">
                        <a:latin typeface="Merriweather"/>
                        <a:ea typeface="Merriweather"/>
                        <a:cs typeface="Merriweather"/>
                        <a:sym typeface="Merriweather"/>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pic>
        <p:nvPicPr>
          <p:cNvPr id="348" name="Google Shape;348;p37"/>
          <p:cNvPicPr preferRelativeResize="0"/>
          <p:nvPr/>
        </p:nvPicPr>
        <p:blipFill rotWithShape="1">
          <a:blip r:embed="rId3">
            <a:alphaModFix/>
          </a:blip>
          <a:srcRect b="0" l="0" r="0" t="0"/>
          <a:stretch/>
        </p:blipFill>
        <p:spPr>
          <a:xfrm>
            <a:off x="4340466" y="1727201"/>
            <a:ext cx="4656667" cy="3255429"/>
          </a:xfrm>
          <a:prstGeom prst="rect">
            <a:avLst/>
          </a:prstGeom>
          <a:noFill/>
          <a:ln>
            <a:noFill/>
          </a:ln>
        </p:spPr>
      </p:pic>
      <p:sp>
        <p:nvSpPr>
          <p:cNvPr id="349" name="Google Shape;349;p37"/>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Results</a:t>
            </a:r>
            <a:endParaRPr/>
          </a:p>
        </p:txBody>
      </p:sp>
      <p:sp>
        <p:nvSpPr>
          <p:cNvPr id="350" name="Google Shape;350;p37"/>
          <p:cNvSpPr txBox="1"/>
          <p:nvPr>
            <p:ph idx="1" type="body"/>
          </p:nvPr>
        </p:nvSpPr>
        <p:spPr>
          <a:xfrm>
            <a:off x="311700" y="1505700"/>
            <a:ext cx="8668500" cy="825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Bigram out performed unigram</a:t>
            </a:r>
            <a:endParaRPr/>
          </a:p>
          <a:p>
            <a:pPr indent="-311150" lvl="0" marL="457200" rtl="0" algn="l">
              <a:lnSpc>
                <a:spcPct val="115000"/>
              </a:lnSpc>
              <a:spcBef>
                <a:spcPts val="0"/>
              </a:spcBef>
              <a:spcAft>
                <a:spcPts val="0"/>
              </a:spcAft>
              <a:buSzPts val="1300"/>
              <a:buChar char="●"/>
            </a:pPr>
            <a:r>
              <a:rPr lang="en"/>
              <a:t>Including IDF-weighted word count improved results</a:t>
            </a:r>
            <a:endParaRPr/>
          </a:p>
          <a:p>
            <a:pPr indent="-311150" lvl="0" marL="457200" rtl="0" algn="l">
              <a:lnSpc>
                <a:spcPct val="115000"/>
              </a:lnSpc>
              <a:spcBef>
                <a:spcPts val="0"/>
              </a:spcBef>
              <a:spcAft>
                <a:spcPts val="0"/>
              </a:spcAft>
              <a:buSzPts val="1300"/>
              <a:buChar char="●"/>
            </a:pPr>
            <a:r>
              <a:rPr lang="en"/>
              <a:t>Using the noisy, larger dataset also improved results</a:t>
            </a:r>
            <a:endParaRPr/>
          </a:p>
        </p:txBody>
      </p:sp>
      <p:pic>
        <p:nvPicPr>
          <p:cNvPr id="351" name="Google Shape;351;p37"/>
          <p:cNvPicPr preferRelativeResize="0"/>
          <p:nvPr/>
        </p:nvPicPr>
        <p:blipFill rotWithShape="1">
          <a:blip r:embed="rId4">
            <a:alphaModFix/>
          </a:blip>
          <a:srcRect b="0" l="0" r="0" t="0"/>
          <a:stretch/>
        </p:blipFill>
        <p:spPr>
          <a:xfrm>
            <a:off x="125434" y="2331297"/>
            <a:ext cx="4675166" cy="22467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8"/>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Discussion</a:t>
            </a:r>
            <a:endParaRPr/>
          </a:p>
        </p:txBody>
      </p:sp>
      <p:sp>
        <p:nvSpPr>
          <p:cNvPr id="357" name="Google Shape;357;p38"/>
          <p:cNvSpPr txBox="1"/>
          <p:nvPr>
            <p:ph idx="4294967295" type="body"/>
          </p:nvPr>
        </p:nvSpPr>
        <p:spPr>
          <a:xfrm>
            <a:off x="250225" y="1333500"/>
            <a:ext cx="8458800" cy="16311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Simpler model than the best performing Published Models</a:t>
            </a:r>
            <a:endParaRPr/>
          </a:p>
          <a:p>
            <a:pPr indent="-311150" lvl="0" marL="457200" rtl="0" algn="l">
              <a:lnSpc>
                <a:spcPct val="115000"/>
              </a:lnSpc>
              <a:spcBef>
                <a:spcPts val="0"/>
              </a:spcBef>
              <a:spcAft>
                <a:spcPts val="0"/>
              </a:spcAft>
              <a:buSzPts val="1300"/>
              <a:buChar char="●"/>
            </a:pPr>
            <a:r>
              <a:rPr lang="en"/>
              <a:t>Can be directly applied across languages, unlike some of the Published Models</a:t>
            </a:r>
            <a:endParaRPr/>
          </a:p>
          <a:p>
            <a:pPr indent="0" lvl="0" marL="0" rtl="0" algn="l">
              <a:lnSpc>
                <a:spcPct val="115000"/>
              </a:lnSpc>
              <a:spcBef>
                <a:spcPts val="1600"/>
              </a:spcBef>
              <a:spcAft>
                <a:spcPts val="1600"/>
              </a:spcAft>
              <a:buSzPts val="1300"/>
              <a:buNone/>
            </a:pPr>
            <a:r>
              <a:rPr lang="en"/>
              <a:t>Here are a couple of examples where the author’s model correctly identified the best answer, but other models failed (co-occurrence word count):</a:t>
            </a:r>
            <a:endParaRPr/>
          </a:p>
        </p:txBody>
      </p:sp>
      <p:pic>
        <p:nvPicPr>
          <p:cNvPr id="358" name="Google Shape;358;p38"/>
          <p:cNvPicPr preferRelativeResize="0"/>
          <p:nvPr/>
        </p:nvPicPr>
        <p:blipFill rotWithShape="1">
          <a:blip r:embed="rId3">
            <a:alphaModFix/>
          </a:blip>
          <a:srcRect b="0" l="0" r="0" t="0"/>
          <a:stretch/>
        </p:blipFill>
        <p:spPr>
          <a:xfrm>
            <a:off x="1185363" y="2738825"/>
            <a:ext cx="7115175" cy="2343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39"/>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Discussion - Cont.</a:t>
            </a:r>
            <a:endParaRPr/>
          </a:p>
        </p:txBody>
      </p:sp>
      <p:pic>
        <p:nvPicPr>
          <p:cNvPr id="364" name="Google Shape;364;p39"/>
          <p:cNvPicPr preferRelativeResize="0"/>
          <p:nvPr/>
        </p:nvPicPr>
        <p:blipFill rotWithShape="1">
          <a:blip r:embed="rId3">
            <a:alphaModFix/>
          </a:blip>
          <a:srcRect b="0" l="0" r="0" t="0"/>
          <a:stretch/>
        </p:blipFill>
        <p:spPr>
          <a:xfrm>
            <a:off x="152399" y="2091267"/>
            <a:ext cx="7577668" cy="1066800"/>
          </a:xfrm>
          <a:prstGeom prst="rect">
            <a:avLst/>
          </a:prstGeom>
          <a:noFill/>
          <a:ln>
            <a:noFill/>
          </a:ln>
        </p:spPr>
      </p:pic>
      <p:sp>
        <p:nvSpPr>
          <p:cNvPr id="365" name="Google Shape;365;p39"/>
          <p:cNvSpPr txBox="1"/>
          <p:nvPr/>
        </p:nvSpPr>
        <p:spPr>
          <a:xfrm>
            <a:off x="463325" y="1601025"/>
            <a:ext cx="7665900" cy="6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Merriweather"/>
                <a:ea typeface="Merriweather"/>
                <a:cs typeface="Merriweather"/>
                <a:sym typeface="Merriweather"/>
              </a:rPr>
              <a:t>Problems with the model</a:t>
            </a:r>
            <a:endParaRPr b="1" i="0" sz="1800" u="none" cap="none" strike="noStrike">
              <a:solidFill>
                <a:srgbClr val="000000"/>
              </a:solidFill>
              <a:latin typeface="Merriweather"/>
              <a:ea typeface="Merriweather"/>
              <a:cs typeface="Merriweather"/>
              <a:sym typeface="Merriweather"/>
            </a:endParaRPr>
          </a:p>
        </p:txBody>
      </p:sp>
      <p:sp>
        <p:nvSpPr>
          <p:cNvPr id="366" name="Google Shape;366;p39"/>
          <p:cNvSpPr txBox="1"/>
          <p:nvPr/>
        </p:nvSpPr>
        <p:spPr>
          <a:xfrm>
            <a:off x="422200" y="3332000"/>
            <a:ext cx="7888200" cy="147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800" u="none" cap="none" strike="noStrike">
                <a:solidFill>
                  <a:srgbClr val="000000"/>
                </a:solidFill>
                <a:latin typeface="Roboto"/>
                <a:ea typeface="Roboto"/>
                <a:cs typeface="Roboto"/>
                <a:sym typeface="Roboto"/>
              </a:rPr>
              <a:t>Here, the judgement requires a good understanding of the sentence and some background knowledge about the relation between lead singer and group.</a:t>
            </a:r>
            <a:endParaRPr b="0" i="0" sz="1800" u="none" cap="none" strike="noStrike">
              <a:solidFill>
                <a:srgbClr val="000000"/>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0"/>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Questions?</a:t>
            </a:r>
            <a:endParaRPr/>
          </a:p>
        </p:txBody>
      </p:sp>
      <p:sp>
        <p:nvSpPr>
          <p:cNvPr id="372" name="Google Shape;372;p40"/>
          <p:cNvSpPr txBox="1"/>
          <p:nvPr/>
        </p:nvSpPr>
        <p:spPr>
          <a:xfrm>
            <a:off x="1157725" y="2429425"/>
            <a:ext cx="6726000" cy="144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000000"/>
                </a:solidFill>
                <a:latin typeface="Merriweather"/>
                <a:ea typeface="Merriweather"/>
                <a:cs typeface="Merriweather"/>
                <a:sym typeface="Merriweather"/>
              </a:rPr>
              <a:t>Thank you!</a:t>
            </a:r>
            <a:endParaRPr b="0" i="0" sz="4800" u="none" cap="none" strike="noStrike">
              <a:solidFill>
                <a:srgbClr val="000000"/>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is Text Mining</a:t>
            </a:r>
            <a:endParaRPr/>
          </a:p>
        </p:txBody>
      </p:sp>
      <p:sp>
        <p:nvSpPr>
          <p:cNvPr id="79" name="Google Shape;79;p15"/>
          <p:cNvSpPr txBox="1"/>
          <p:nvPr>
            <p:ph idx="4294967295" type="body"/>
          </p:nvPr>
        </p:nvSpPr>
        <p:spPr>
          <a:xfrm>
            <a:off x="6413150" y="1380250"/>
            <a:ext cx="2397900" cy="329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latin typeface="Merriweather"/>
                <a:ea typeface="Merriweather"/>
                <a:cs typeface="Merriweather"/>
                <a:sym typeface="Merriweather"/>
              </a:rPr>
              <a:t>The application of artificial intelligence methods to text data for purposes such as information extraction, summarization, or classification.  </a:t>
            </a:r>
            <a:r>
              <a:rPr lang="en">
                <a:latin typeface="Merriweather"/>
                <a:ea typeface="Merriweather"/>
                <a:cs typeface="Merriweather"/>
                <a:sym typeface="Merriweather"/>
              </a:rPr>
              <a:t> </a:t>
            </a:r>
            <a:endParaRPr>
              <a:latin typeface="Merriweather"/>
              <a:ea typeface="Merriweather"/>
              <a:cs typeface="Merriweather"/>
              <a:sym typeface="Merriweather"/>
            </a:endParaRPr>
          </a:p>
          <a:p>
            <a:pPr indent="0" lvl="0" marL="0" rtl="0" algn="l">
              <a:lnSpc>
                <a:spcPct val="115000"/>
              </a:lnSpc>
              <a:spcBef>
                <a:spcPts val="1600"/>
              </a:spcBef>
              <a:spcAft>
                <a:spcPts val="0"/>
              </a:spcAft>
              <a:buSzPts val="1300"/>
              <a:buNone/>
            </a:pPr>
            <a:r>
              <a:t/>
            </a:r>
            <a:endParaRPr>
              <a:latin typeface="Merriweather"/>
              <a:ea typeface="Merriweather"/>
              <a:cs typeface="Merriweather"/>
              <a:sym typeface="Merriweather"/>
            </a:endParaRPr>
          </a:p>
          <a:p>
            <a:pPr indent="0" lvl="0" marL="0" rtl="0" algn="l">
              <a:lnSpc>
                <a:spcPct val="115000"/>
              </a:lnSpc>
              <a:spcBef>
                <a:spcPts val="1600"/>
              </a:spcBef>
              <a:spcAft>
                <a:spcPts val="0"/>
              </a:spcAft>
              <a:buSzPts val="1300"/>
              <a:buNone/>
            </a:pPr>
            <a:r>
              <a:t/>
            </a:r>
            <a:endParaRPr sz="1600">
              <a:latin typeface="Merriweather"/>
              <a:ea typeface="Merriweather"/>
              <a:cs typeface="Merriweather"/>
              <a:sym typeface="Merriweather"/>
            </a:endParaRPr>
          </a:p>
          <a:p>
            <a:pPr indent="0" lvl="0" marL="914400" rtl="0" algn="l">
              <a:lnSpc>
                <a:spcPct val="115000"/>
              </a:lnSpc>
              <a:spcBef>
                <a:spcPts val="1600"/>
              </a:spcBef>
              <a:spcAft>
                <a:spcPts val="1600"/>
              </a:spcAft>
              <a:buSzPts val="1300"/>
              <a:buNone/>
            </a:pPr>
            <a:r>
              <a:t/>
            </a:r>
            <a:endParaRPr>
              <a:latin typeface="Merriweather"/>
              <a:ea typeface="Merriweather"/>
              <a:cs typeface="Merriweather"/>
              <a:sym typeface="Merriweather"/>
            </a:endParaRPr>
          </a:p>
        </p:txBody>
      </p:sp>
      <p:pic>
        <p:nvPicPr>
          <p:cNvPr id="80" name="Google Shape;80;p15"/>
          <p:cNvPicPr preferRelativeResize="0"/>
          <p:nvPr/>
        </p:nvPicPr>
        <p:blipFill rotWithShape="1">
          <a:blip r:embed="rId3">
            <a:alphaModFix/>
          </a:blip>
          <a:srcRect b="0" l="0" r="0" t="0"/>
          <a:stretch/>
        </p:blipFill>
        <p:spPr>
          <a:xfrm>
            <a:off x="152525" y="1454000"/>
            <a:ext cx="5870222" cy="3295500"/>
          </a:xfrm>
          <a:prstGeom prst="rect">
            <a:avLst/>
          </a:prstGeom>
          <a:noFill/>
          <a:ln>
            <a:noFill/>
          </a:ln>
        </p:spPr>
      </p:pic>
      <p:sp>
        <p:nvSpPr>
          <p:cNvPr id="81" name="Google Shape;81;p15"/>
          <p:cNvSpPr txBox="1"/>
          <p:nvPr/>
        </p:nvSpPr>
        <p:spPr>
          <a:xfrm>
            <a:off x="4326850" y="4749500"/>
            <a:ext cx="4817100" cy="396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i="0" lang="en" sz="800" u="none" cap="none" strike="noStrike">
                <a:solidFill>
                  <a:srgbClr val="000000"/>
                </a:solidFill>
                <a:latin typeface="Roboto"/>
                <a:ea typeface="Roboto"/>
                <a:cs typeface="Roboto"/>
                <a:sym typeface="Roboto"/>
              </a:rPr>
              <a:t>OpenMinTeD Project for linking text mining workflows: </a:t>
            </a:r>
            <a:r>
              <a:rPr i="0" lang="en" sz="800" u="sng" cap="none" strike="noStrike">
                <a:solidFill>
                  <a:schemeClr val="hlink"/>
                </a:solidFill>
                <a:latin typeface="Roboto"/>
                <a:ea typeface="Roboto"/>
                <a:cs typeface="Roboto"/>
                <a:sym typeface="Roboto"/>
                <a:hlinkClick r:id="rId4"/>
              </a:rPr>
              <a:t>http://www.nactem.ac.uk/openminted/</a:t>
            </a:r>
            <a:r>
              <a:rPr i="0" lang="en" sz="800" u="none" cap="none" strike="noStrike">
                <a:solidFill>
                  <a:srgbClr val="000000"/>
                </a:solidFill>
                <a:latin typeface="Roboto"/>
                <a:ea typeface="Roboto"/>
                <a:cs typeface="Roboto"/>
                <a:sym typeface="Roboto"/>
              </a:rPr>
              <a:t> </a:t>
            </a:r>
            <a:endParaRPr i="0" sz="8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Who wrote the book Harry Potter?</a:t>
            </a:r>
            <a:endParaRPr/>
          </a:p>
        </p:txBody>
      </p:sp>
      <p:pic>
        <p:nvPicPr>
          <p:cNvPr id="87" name="Google Shape;87;p16"/>
          <p:cNvPicPr preferRelativeResize="0"/>
          <p:nvPr/>
        </p:nvPicPr>
        <p:blipFill rotWithShape="1">
          <a:blip r:embed="rId3">
            <a:alphaModFix/>
          </a:blip>
          <a:srcRect b="0" l="0" r="0" t="0"/>
          <a:stretch/>
        </p:blipFill>
        <p:spPr>
          <a:xfrm>
            <a:off x="152400" y="1581825"/>
            <a:ext cx="8839199" cy="2194366"/>
          </a:xfrm>
          <a:prstGeom prst="rect">
            <a:avLst/>
          </a:prstGeom>
          <a:noFill/>
          <a:ln>
            <a:noFill/>
          </a:ln>
        </p:spPr>
      </p:pic>
      <p:sp>
        <p:nvSpPr>
          <p:cNvPr id="88" name="Google Shape;88;p16"/>
          <p:cNvSpPr txBox="1"/>
          <p:nvPr/>
        </p:nvSpPr>
        <p:spPr>
          <a:xfrm>
            <a:off x="157000" y="3764450"/>
            <a:ext cx="8858100" cy="120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Merriweather"/>
                <a:ea typeface="Merriweather"/>
                <a:cs typeface="Merriweather"/>
                <a:sym typeface="Merriweather"/>
              </a:rPr>
              <a:t>Answer Sentence</a:t>
            </a:r>
            <a:r>
              <a:rPr b="0" i="1" lang="en" sz="1400" u="none" cap="none" strike="noStrike">
                <a:solidFill>
                  <a:srgbClr val="000000"/>
                </a:solidFill>
                <a:latin typeface="Merriweather"/>
                <a:ea typeface="Merriweather"/>
                <a:cs typeface="Merriweather"/>
                <a:sym typeface="Merriweather"/>
              </a:rPr>
              <a:t> : </a:t>
            </a:r>
            <a:r>
              <a:rPr b="1" i="1" lang="en" sz="1400" u="none" cap="none" strike="noStrike">
                <a:solidFill>
                  <a:srgbClr val="000000"/>
                </a:solidFill>
                <a:latin typeface="Merriweather"/>
                <a:ea typeface="Merriweather"/>
                <a:cs typeface="Merriweather"/>
                <a:sym typeface="Merriweather"/>
              </a:rPr>
              <a:t>Harry Potter</a:t>
            </a:r>
            <a:r>
              <a:rPr b="0" i="1" lang="en" sz="1400" u="none" cap="none" strike="noStrike">
                <a:solidFill>
                  <a:srgbClr val="000000"/>
                </a:solidFill>
                <a:latin typeface="Merriweather"/>
                <a:ea typeface="Merriweather"/>
                <a:cs typeface="Merriweather"/>
                <a:sym typeface="Merriweather"/>
              </a:rPr>
              <a:t> is a series of fantasy novels written by British author </a:t>
            </a:r>
            <a:r>
              <a:rPr b="1" i="1" lang="en" sz="1400" u="none" cap="none" strike="noStrike">
                <a:solidFill>
                  <a:srgbClr val="000000"/>
                </a:solidFill>
                <a:latin typeface="Merriweather"/>
                <a:ea typeface="Merriweather"/>
                <a:cs typeface="Merriweather"/>
                <a:sym typeface="Merriweather"/>
              </a:rPr>
              <a:t>J.K. Rowling</a:t>
            </a:r>
            <a:endParaRPr b="1" i="1"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Merriweather"/>
                <a:ea typeface="Merriweather"/>
                <a:cs typeface="Merriweather"/>
                <a:sym typeface="Merriweather"/>
              </a:rPr>
              <a:t>Answer Phrase</a:t>
            </a:r>
            <a:r>
              <a:rPr b="0" i="1" lang="en" sz="1400" u="none" cap="none" strike="noStrike">
                <a:solidFill>
                  <a:srgbClr val="000000"/>
                </a:solidFill>
                <a:latin typeface="Merriweather"/>
                <a:ea typeface="Merriweather"/>
                <a:cs typeface="Merriweather"/>
                <a:sym typeface="Merriweather"/>
              </a:rPr>
              <a:t> : J.K. Rowling</a:t>
            </a:r>
            <a:endParaRPr b="0" i="1" sz="1400" u="none" cap="none" strike="noStrike">
              <a:solidFill>
                <a:srgbClr val="000000"/>
              </a:solidFill>
              <a:latin typeface="Merriweather"/>
              <a:ea typeface="Merriweather"/>
              <a:cs typeface="Merriweather"/>
              <a:sym typeface="Merriweather"/>
            </a:endParaRPr>
          </a:p>
        </p:txBody>
      </p:sp>
      <p:sp>
        <p:nvSpPr>
          <p:cNvPr id="89" name="Google Shape;89;p16"/>
          <p:cNvSpPr txBox="1"/>
          <p:nvPr/>
        </p:nvSpPr>
        <p:spPr>
          <a:xfrm>
            <a:off x="4208100" y="4743450"/>
            <a:ext cx="4935900" cy="366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latin typeface="Roboto"/>
                <a:ea typeface="Roboto"/>
                <a:cs typeface="Roboto"/>
                <a:sym typeface="Roboto"/>
              </a:rPr>
              <a:t>Source: https://en.wikipedia.org/wiki/Harry_Potter</a:t>
            </a:r>
            <a:endParaRPr sz="10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Answer Sentence Selection Task</a:t>
            </a:r>
            <a:endParaRPr/>
          </a:p>
        </p:txBody>
      </p:sp>
      <p:sp>
        <p:nvSpPr>
          <p:cNvPr id="95" name="Google Shape;95;p17"/>
          <p:cNvSpPr txBox="1"/>
          <p:nvPr/>
        </p:nvSpPr>
        <p:spPr>
          <a:xfrm>
            <a:off x="479975" y="1475700"/>
            <a:ext cx="8520600" cy="306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1" lang="en" sz="2400" u="none" cap="none" strike="noStrike">
                <a:solidFill>
                  <a:srgbClr val="000000"/>
                </a:solidFill>
                <a:latin typeface="Roboto"/>
                <a:ea typeface="Roboto"/>
                <a:cs typeface="Roboto"/>
                <a:sym typeface="Roboto"/>
              </a:rPr>
              <a:t>To answer a given question, a method must: </a:t>
            </a:r>
            <a:endParaRPr b="0" i="1"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1)  Identify question type/content</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2)  Retrieve relevant information from other sources</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3)  Select correct and appropriate information as the answer</a:t>
            </a:r>
            <a:endParaRPr b="0" i="0" sz="2400"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25" y="500925"/>
            <a:ext cx="8520600" cy="249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latin typeface="Arial"/>
                <a:ea typeface="Arial"/>
                <a:cs typeface="Arial"/>
                <a:sym typeface="Arial"/>
              </a:rPr>
              <a:t>Deep Learning for Answer Sentence Selection</a:t>
            </a:r>
            <a:endParaRPr b="1" sz="1800">
              <a:latin typeface="Arial"/>
              <a:ea typeface="Arial"/>
              <a:cs typeface="Arial"/>
              <a:sym typeface="Arial"/>
            </a:endParaRPr>
          </a:p>
          <a:p>
            <a:pPr indent="0" lvl="0" marL="0" rtl="0" algn="l">
              <a:lnSpc>
                <a:spcPct val="100000"/>
              </a:lnSpc>
              <a:spcBef>
                <a:spcPts val="0"/>
              </a:spcBef>
              <a:spcAft>
                <a:spcPts val="0"/>
              </a:spcAft>
              <a:buClr>
                <a:srgbClr val="000000"/>
              </a:buClr>
              <a:buSzPts val="1100"/>
              <a:buFont typeface="Arial"/>
              <a:buNone/>
            </a:pPr>
            <a:r>
              <a:rPr lang="en" sz="1800">
                <a:latin typeface="Arial"/>
                <a:ea typeface="Arial"/>
                <a:cs typeface="Arial"/>
                <a:sym typeface="Arial"/>
              </a:rPr>
              <a:t>Lei Yu, Karl Moritz Hermann, Phil Blunsom, Stephen Pulman</a:t>
            </a:r>
            <a:endParaRPr sz="1800">
              <a:latin typeface="Arial"/>
              <a:ea typeface="Arial"/>
              <a:cs typeface="Arial"/>
              <a:sym typeface="Arial"/>
            </a:endParaRPr>
          </a:p>
          <a:p>
            <a:pPr indent="0" lvl="0" marL="0" rtl="0" algn="l">
              <a:lnSpc>
                <a:spcPct val="100000"/>
              </a:lnSpc>
              <a:spcBef>
                <a:spcPts val="0"/>
              </a:spcBef>
              <a:spcAft>
                <a:spcPts val="0"/>
              </a:spcAft>
              <a:buSzPts val="2800"/>
              <a:buNone/>
            </a:pPr>
            <a:r>
              <a:t/>
            </a:r>
            <a:endParaRPr sz="1400">
              <a:latin typeface="Calibri"/>
              <a:ea typeface="Calibri"/>
              <a:cs typeface="Calibri"/>
              <a:sym typeface="Calibri"/>
            </a:endParaRPr>
          </a:p>
        </p:txBody>
      </p:sp>
      <p:sp>
        <p:nvSpPr>
          <p:cNvPr id="101" name="Google Shape;101;p18"/>
          <p:cNvSpPr txBox="1"/>
          <p:nvPr>
            <p:ph idx="4294967295" type="body"/>
          </p:nvPr>
        </p:nvSpPr>
        <p:spPr>
          <a:xfrm>
            <a:off x="401225" y="1433875"/>
            <a:ext cx="8409900" cy="348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n" sz="1800" u="sng"/>
              <a:t>Innovation:</a:t>
            </a:r>
            <a:endParaRPr b="1" sz="1800" u="sng"/>
          </a:p>
          <a:p>
            <a:pPr indent="0" lvl="0" marL="0" rtl="0" algn="l">
              <a:lnSpc>
                <a:spcPct val="115000"/>
              </a:lnSpc>
              <a:spcBef>
                <a:spcPts val="1600"/>
              </a:spcBef>
              <a:spcAft>
                <a:spcPts val="0"/>
              </a:spcAft>
              <a:buSzPts val="1300"/>
              <a:buNone/>
            </a:pPr>
            <a:r>
              <a:rPr lang="en" sz="1800"/>
              <a:t>Neural network-based sentence model developed that is </a:t>
            </a:r>
            <a:endParaRPr sz="1800"/>
          </a:p>
          <a:p>
            <a:pPr indent="-342900" lvl="0" marL="457200" rtl="0" algn="l">
              <a:lnSpc>
                <a:spcPct val="115000"/>
              </a:lnSpc>
              <a:spcBef>
                <a:spcPts val="1600"/>
              </a:spcBef>
              <a:spcAft>
                <a:spcPts val="0"/>
              </a:spcAft>
              <a:buSzPts val="1800"/>
              <a:buChar char="-"/>
            </a:pPr>
            <a:r>
              <a:rPr lang="en" sz="1800"/>
              <a:t>Applicable to any language</a:t>
            </a:r>
            <a:endParaRPr sz="1800"/>
          </a:p>
          <a:p>
            <a:pPr indent="-342900" lvl="0" marL="457200" rtl="0" algn="l">
              <a:lnSpc>
                <a:spcPct val="115000"/>
              </a:lnSpc>
              <a:spcBef>
                <a:spcPts val="0"/>
              </a:spcBef>
              <a:spcAft>
                <a:spcPts val="0"/>
              </a:spcAft>
              <a:buSzPts val="1800"/>
              <a:buChar char="-"/>
            </a:pPr>
            <a:r>
              <a:rPr lang="en" sz="1800"/>
              <a:t>Does not require feature-engineering or hand-coded resources beyond training initial word embeddings.</a:t>
            </a:r>
            <a:endParaRPr sz="1800"/>
          </a:p>
          <a:p>
            <a:pPr indent="0" lvl="0" marL="0" rtl="0" algn="l">
              <a:lnSpc>
                <a:spcPct val="115000"/>
              </a:lnSpc>
              <a:spcBef>
                <a:spcPts val="1600"/>
              </a:spcBef>
              <a:spcAft>
                <a:spcPts val="0"/>
              </a:spcAft>
              <a:buSzPts val="1300"/>
              <a:buNone/>
            </a:pPr>
            <a:r>
              <a:rPr b="1" lang="en" sz="1800" u="sng"/>
              <a:t>Objective:</a:t>
            </a:r>
            <a:r>
              <a:rPr lang="en" sz="1800"/>
              <a:t> </a:t>
            </a:r>
            <a:endParaRPr sz="1800"/>
          </a:p>
          <a:p>
            <a:pPr indent="0" lvl="0" marL="0" rtl="0" algn="l">
              <a:lnSpc>
                <a:spcPct val="115000"/>
              </a:lnSpc>
              <a:spcBef>
                <a:spcPts val="1600"/>
              </a:spcBef>
              <a:spcAft>
                <a:spcPts val="0"/>
              </a:spcAft>
              <a:buSzPts val="1300"/>
              <a:buNone/>
            </a:pPr>
            <a:r>
              <a:rPr lang="en" sz="1800"/>
              <a:t>Authors match questions with answers using semantic encoding to select an answer from among candidate sentences not seen during training.</a:t>
            </a:r>
            <a:endParaRPr sz="1800"/>
          </a:p>
          <a:p>
            <a:pPr indent="0" lvl="0" marL="0" rtl="0" algn="l">
              <a:lnSpc>
                <a:spcPct val="115000"/>
              </a:lnSpc>
              <a:spcBef>
                <a:spcPts val="1600"/>
              </a:spcBef>
              <a:spcAft>
                <a:spcPts val="1600"/>
              </a:spcAft>
              <a:buSzPts val="1300"/>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TREC Answer Selection Dataset [5]</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n" sz="1800">
                <a:solidFill>
                  <a:srgbClr val="000000"/>
                </a:solidFill>
                <a:latin typeface="Roboto"/>
                <a:ea typeface="Roboto"/>
                <a:cs typeface="Roboto"/>
                <a:sym typeface="Roboto"/>
              </a:rPr>
              <a:t>Mengqiu Wang, Noah A Smith, and Teruko Mitamura. What is the jeopardy model? a quasi-synchronous grammar for qa. In EMNLP-CoNLL, 2007.</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rPr b="1" lang="en" sz="1800">
                <a:solidFill>
                  <a:srgbClr val="000000"/>
                </a:solidFill>
                <a:latin typeface="Roboto"/>
                <a:ea typeface="Roboto"/>
                <a:cs typeface="Roboto"/>
                <a:sym typeface="Roboto"/>
              </a:rPr>
              <a:t>TREC Dataset:  </a:t>
            </a:r>
            <a:r>
              <a:rPr lang="en" sz="1800">
                <a:solidFill>
                  <a:srgbClr val="000000"/>
                </a:solidFill>
                <a:latin typeface="Roboto"/>
                <a:ea typeface="Roboto"/>
                <a:cs typeface="Roboto"/>
                <a:sym typeface="Roboto"/>
              </a:rPr>
              <a:t>Factoid questions  + List of Corresponding Answer Sentences</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rPr b="1" lang="en" sz="1800">
                <a:solidFill>
                  <a:srgbClr val="000000"/>
                </a:solidFill>
                <a:latin typeface="Roboto"/>
                <a:ea typeface="Roboto"/>
                <a:cs typeface="Roboto"/>
                <a:sym typeface="Roboto"/>
              </a:rPr>
              <a:t>TRAIN:</a:t>
            </a:r>
            <a:r>
              <a:rPr lang="en" sz="1800">
                <a:solidFill>
                  <a:srgbClr val="000000"/>
                </a:solidFill>
                <a:latin typeface="Roboto"/>
                <a:ea typeface="Roboto"/>
                <a:cs typeface="Roboto"/>
                <a:sym typeface="Roboto"/>
              </a:rPr>
              <a:t> answer candidates chosen by non-stopword counts and patterns match  </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rPr b="1" lang="en" sz="1800">
                <a:solidFill>
                  <a:srgbClr val="000000"/>
                </a:solidFill>
                <a:latin typeface="Roboto"/>
                <a:ea typeface="Roboto"/>
                <a:cs typeface="Roboto"/>
                <a:sym typeface="Roboto"/>
              </a:rPr>
              <a:t>TRAIN-ALL:</a:t>
            </a:r>
            <a:r>
              <a:rPr lang="en" sz="1800">
                <a:solidFill>
                  <a:srgbClr val="000000"/>
                </a:solidFill>
                <a:latin typeface="Roboto"/>
                <a:ea typeface="Roboto"/>
                <a:cs typeface="Roboto"/>
                <a:sym typeface="Roboto"/>
              </a:rPr>
              <a:t> noisy training data set, answers labelled automatically</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rPr b="1" lang="en" sz="1800">
                <a:solidFill>
                  <a:srgbClr val="000000"/>
                </a:solidFill>
                <a:latin typeface="Roboto"/>
                <a:ea typeface="Roboto"/>
                <a:cs typeface="Roboto"/>
                <a:sym typeface="Roboto"/>
              </a:rPr>
              <a:t>Task: </a:t>
            </a:r>
            <a:r>
              <a:rPr lang="en" sz="1800">
                <a:solidFill>
                  <a:srgbClr val="000000"/>
                </a:solidFill>
                <a:latin typeface="Roboto"/>
                <a:ea typeface="Roboto"/>
                <a:cs typeface="Roboto"/>
                <a:sym typeface="Roboto"/>
              </a:rPr>
              <a:t>Rank candidate answers based on relatedness to the question </a:t>
            </a:r>
            <a:endParaRPr sz="1800">
              <a:solidFill>
                <a:srgbClr val="000000"/>
              </a:solidFill>
              <a:latin typeface="Roboto"/>
              <a:ea typeface="Roboto"/>
              <a:cs typeface="Roboto"/>
              <a:sym typeface="Roboto"/>
            </a:endParaRPr>
          </a:p>
          <a:p>
            <a:pPr indent="0" lvl="0" marL="914400" rtl="0" algn="l">
              <a:lnSpc>
                <a:spcPct val="100000"/>
              </a:lnSpc>
              <a:spcBef>
                <a:spcPts val="0"/>
              </a:spcBef>
              <a:spcAft>
                <a:spcPts val="0"/>
              </a:spcAft>
              <a:buSzPts val="2800"/>
              <a:buNone/>
            </a:pPr>
            <a:r>
              <a:rPr b="1" lang="en" sz="1800">
                <a:solidFill>
                  <a:srgbClr val="000000"/>
                </a:solidFill>
                <a:latin typeface="Roboto"/>
                <a:ea typeface="Roboto"/>
                <a:cs typeface="Roboto"/>
                <a:sym typeface="Roboto"/>
              </a:rPr>
              <a:t>MAP </a:t>
            </a:r>
            <a:r>
              <a:rPr lang="en" sz="1800">
                <a:solidFill>
                  <a:srgbClr val="000000"/>
                </a:solidFill>
                <a:latin typeface="Roboto"/>
                <a:ea typeface="Roboto"/>
                <a:cs typeface="Roboto"/>
                <a:sym typeface="Roboto"/>
              </a:rPr>
              <a:t> - mean average precision, examines ranks of all correct answers</a:t>
            </a:r>
            <a:endParaRPr sz="1800">
              <a:solidFill>
                <a:srgbClr val="000000"/>
              </a:solidFill>
              <a:latin typeface="Roboto"/>
              <a:ea typeface="Roboto"/>
              <a:cs typeface="Roboto"/>
              <a:sym typeface="Roboto"/>
            </a:endParaRPr>
          </a:p>
          <a:p>
            <a:pPr indent="0" lvl="0" marL="914400" rtl="0" algn="l">
              <a:lnSpc>
                <a:spcPct val="100000"/>
              </a:lnSpc>
              <a:spcBef>
                <a:spcPts val="0"/>
              </a:spcBef>
              <a:spcAft>
                <a:spcPts val="0"/>
              </a:spcAft>
              <a:buSzPts val="2800"/>
              <a:buNone/>
            </a:pPr>
            <a:r>
              <a:rPr b="1" lang="en" sz="1800">
                <a:solidFill>
                  <a:srgbClr val="000000"/>
                </a:solidFill>
                <a:latin typeface="Roboto"/>
                <a:ea typeface="Roboto"/>
                <a:cs typeface="Roboto"/>
                <a:sym typeface="Roboto"/>
              </a:rPr>
              <a:t>MRR</a:t>
            </a:r>
            <a:r>
              <a:rPr lang="en" sz="1800">
                <a:solidFill>
                  <a:srgbClr val="000000"/>
                </a:solidFill>
                <a:latin typeface="Roboto"/>
                <a:ea typeface="Roboto"/>
                <a:cs typeface="Roboto"/>
                <a:sym typeface="Roboto"/>
              </a:rPr>
              <a:t> - mean reciprocal rank, rank of any correct answer </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rPr b="1" lang="en" sz="1800">
                <a:solidFill>
                  <a:srgbClr val="000000"/>
                </a:solidFill>
                <a:latin typeface="Roboto"/>
                <a:ea typeface="Roboto"/>
                <a:cs typeface="Roboto"/>
                <a:sym typeface="Roboto"/>
              </a:rPr>
              <a:t>Evaluation:</a:t>
            </a:r>
            <a:r>
              <a:rPr lang="en" sz="1800">
                <a:solidFill>
                  <a:srgbClr val="000000"/>
                </a:solidFill>
                <a:latin typeface="Roboto"/>
                <a:ea typeface="Roboto"/>
                <a:cs typeface="Roboto"/>
                <a:sym typeface="Roboto"/>
              </a:rPr>
              <a:t>   </a:t>
            </a:r>
            <a:r>
              <a:rPr i="1" lang="en" sz="1800">
                <a:solidFill>
                  <a:srgbClr val="000000"/>
                </a:solidFill>
                <a:latin typeface="Roboto"/>
                <a:ea typeface="Roboto"/>
                <a:cs typeface="Roboto"/>
                <a:sym typeface="Roboto"/>
              </a:rPr>
              <a:t>TREC_eval </a:t>
            </a:r>
            <a:r>
              <a:rPr lang="en" sz="1800">
                <a:solidFill>
                  <a:srgbClr val="000000"/>
                </a:solidFill>
                <a:latin typeface="Roboto"/>
                <a:ea typeface="Roboto"/>
                <a:cs typeface="Roboto"/>
                <a:sym typeface="Roboto"/>
              </a:rPr>
              <a:t>official evaluation scripts used to allow for performance  </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rPr lang="en" sz="1800">
                <a:solidFill>
                  <a:srgbClr val="000000"/>
                </a:solidFill>
                <a:latin typeface="Roboto"/>
                <a:ea typeface="Roboto"/>
                <a:cs typeface="Roboto"/>
                <a:sym typeface="Roboto"/>
              </a:rPr>
              <a:t>                       comparisons with other models</a:t>
            </a:r>
            <a:endParaRPr sz="1800">
              <a:solidFill>
                <a:srgbClr val="000000"/>
              </a:solidFill>
              <a:latin typeface="Roboto"/>
              <a:ea typeface="Roboto"/>
              <a:cs typeface="Roboto"/>
              <a:sym typeface="Roboto"/>
            </a:endParaRPr>
          </a:p>
          <a:p>
            <a:pPr indent="0" lvl="0" marL="0" rtl="0" algn="l">
              <a:lnSpc>
                <a:spcPct val="100000"/>
              </a:lnSpc>
              <a:spcBef>
                <a:spcPts val="0"/>
              </a:spcBef>
              <a:spcAft>
                <a:spcPts val="0"/>
              </a:spcAft>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TREC Answer Selection Dataset [5]</a:t>
            </a:r>
            <a:endParaRPr/>
          </a:p>
        </p:txBody>
      </p:sp>
      <p:pic>
        <p:nvPicPr>
          <p:cNvPr id="112" name="Google Shape;112;p20"/>
          <p:cNvPicPr preferRelativeResize="0"/>
          <p:nvPr/>
        </p:nvPicPr>
        <p:blipFill rotWithShape="1">
          <a:blip r:embed="rId3">
            <a:alphaModFix/>
          </a:blip>
          <a:srcRect b="0" l="0" r="0" t="0"/>
          <a:stretch/>
        </p:blipFill>
        <p:spPr>
          <a:xfrm>
            <a:off x="194733" y="1557867"/>
            <a:ext cx="8246533" cy="27262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TREC_eval</a:t>
            </a:r>
            <a:endParaRPr/>
          </a:p>
        </p:txBody>
      </p:sp>
      <p:sp>
        <p:nvSpPr>
          <p:cNvPr id="118" name="Google Shape;118;p21"/>
          <p:cNvSpPr txBox="1"/>
          <p:nvPr/>
        </p:nvSpPr>
        <p:spPr>
          <a:xfrm>
            <a:off x="311725" y="1124625"/>
            <a:ext cx="8520600" cy="4019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Roboto"/>
                <a:ea typeface="Roboto"/>
                <a:cs typeface="Roboto"/>
                <a:sym typeface="Roboto"/>
                <a:hlinkClick r:id="rId3"/>
              </a:rPr>
              <a:t>https://www-nlpir.nist.gov/projects/trecvid/trecvid.tools/trec_eval_video/A.README</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Standard tool used by researchers in TREC  (Text REtrieval Conference ) for evaluating information retrieval performance.</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Outputs: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AutoNum type="arabicPeriod"/>
            </a:pPr>
            <a:r>
              <a:rPr b="0" i="0" lang="en" sz="1400" u="none" cap="none" strike="noStrike">
                <a:solidFill>
                  <a:srgbClr val="000000"/>
                </a:solidFill>
                <a:latin typeface="Roboto"/>
                <a:ea typeface="Roboto"/>
                <a:cs typeface="Roboto"/>
                <a:sym typeface="Roboto"/>
              </a:rPr>
              <a:t>Total number of documents over all queries</a:t>
            </a:r>
            <a:endParaRPr b="0" i="0" sz="1400" u="none" cap="none" strike="noStrike">
              <a:solidFill>
                <a:srgbClr val="000000"/>
              </a:solidFill>
              <a:latin typeface="Roboto"/>
              <a:ea typeface="Roboto"/>
              <a:cs typeface="Roboto"/>
              <a:sym typeface="Roboto"/>
            </a:endParaRPr>
          </a:p>
          <a:p>
            <a:pPr indent="-317500" lvl="1" marL="914400" marR="0" rtl="0" algn="l">
              <a:lnSpc>
                <a:spcPct val="100000"/>
              </a:lnSpc>
              <a:spcBef>
                <a:spcPts val="0"/>
              </a:spcBef>
              <a:spcAft>
                <a:spcPts val="0"/>
              </a:spcAft>
              <a:buClr>
                <a:srgbClr val="000000"/>
              </a:buClr>
              <a:buSzPts val="1400"/>
              <a:buFont typeface="Roboto"/>
              <a:buAutoNum type="alphaLcPeriod"/>
            </a:pPr>
            <a:r>
              <a:rPr b="0" i="0" lang="en" sz="1400" u="none" cap="none" strike="noStrike">
                <a:solidFill>
                  <a:srgbClr val="000000"/>
                </a:solidFill>
                <a:latin typeface="Roboto"/>
                <a:ea typeface="Roboto"/>
                <a:cs typeface="Roboto"/>
                <a:sym typeface="Roboto"/>
              </a:rPr>
              <a:t>Retrieved:</a:t>
            </a:r>
            <a:endParaRPr b="0" i="0" sz="1400" u="none" cap="none" strike="noStrike">
              <a:solidFill>
                <a:srgbClr val="000000"/>
              </a:solidFill>
              <a:latin typeface="Roboto"/>
              <a:ea typeface="Roboto"/>
              <a:cs typeface="Roboto"/>
              <a:sym typeface="Roboto"/>
            </a:endParaRPr>
          </a:p>
          <a:p>
            <a:pPr indent="-317500" lvl="1" marL="914400" marR="0" rtl="0" algn="l">
              <a:lnSpc>
                <a:spcPct val="100000"/>
              </a:lnSpc>
              <a:spcBef>
                <a:spcPts val="0"/>
              </a:spcBef>
              <a:spcAft>
                <a:spcPts val="0"/>
              </a:spcAft>
              <a:buClr>
                <a:srgbClr val="000000"/>
              </a:buClr>
              <a:buSzPts val="1400"/>
              <a:buFont typeface="Roboto"/>
              <a:buAutoNum type="alphaLcPeriod"/>
            </a:pPr>
            <a:r>
              <a:rPr b="0" i="0" lang="en" sz="1400" u="none" cap="none" strike="noStrike">
                <a:solidFill>
                  <a:srgbClr val="000000"/>
                </a:solidFill>
                <a:latin typeface="Roboto"/>
                <a:ea typeface="Roboto"/>
                <a:cs typeface="Roboto"/>
                <a:sym typeface="Roboto"/>
              </a:rPr>
              <a:t>Relevant:</a:t>
            </a:r>
            <a:endParaRPr b="0" i="0" sz="1400" u="none" cap="none" strike="noStrike">
              <a:solidFill>
                <a:srgbClr val="000000"/>
              </a:solidFill>
              <a:latin typeface="Roboto"/>
              <a:ea typeface="Roboto"/>
              <a:cs typeface="Roboto"/>
              <a:sym typeface="Roboto"/>
            </a:endParaRPr>
          </a:p>
          <a:p>
            <a:pPr indent="-317500" lvl="1" marL="914400" marR="0" rtl="0" algn="l">
              <a:lnSpc>
                <a:spcPct val="100000"/>
              </a:lnSpc>
              <a:spcBef>
                <a:spcPts val="0"/>
              </a:spcBef>
              <a:spcAft>
                <a:spcPts val="0"/>
              </a:spcAft>
              <a:buClr>
                <a:srgbClr val="000000"/>
              </a:buClr>
              <a:buSzPts val="1400"/>
              <a:buFont typeface="Roboto"/>
              <a:buAutoNum type="alphaLcPeriod"/>
            </a:pPr>
            <a:r>
              <a:rPr b="0" i="0" lang="en" sz="1400" u="none" cap="none" strike="noStrike">
                <a:solidFill>
                  <a:srgbClr val="000000"/>
                </a:solidFill>
                <a:latin typeface="Roboto"/>
                <a:ea typeface="Roboto"/>
                <a:cs typeface="Roboto"/>
                <a:sym typeface="Roboto"/>
              </a:rPr>
              <a:t>Rel_ret: (relevant and retrieved)</a:t>
            </a:r>
            <a:endParaRPr b="0" i="0" sz="1400" u="none" cap="none" strike="noStrike">
              <a:solidFill>
                <a:srgbClr val="000000"/>
              </a:solidFill>
              <a:latin typeface="Roboto"/>
              <a:ea typeface="Roboto"/>
              <a:cs typeface="Roboto"/>
              <a:sym typeface="Roboto"/>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2. Precision - % retrieved documents that are relevant</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3. Mean Average Precision - if a relevant document is not retrieved, its precision is 0, all precision values are averaged together to get the performance of a query</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4. Mean Reciprocal Rank - The reciprocal rank is then the inverse of the rank for the true correct answer (1 - first, ½, second). Mean reciprocal rank is the average over all query matches. TREC_eval uses rank of top relevant document (i.e., if first relevant document is third document, reciprocal rank is 1/3)</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