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Quattrocento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oR14fL7Mx3yVQtI+n67XYecD+w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el Qia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0-08T00:42:44.223" idx="1">
    <p:pos x="6000" y="0"/>
    <p:text>Can we split this into 2 slides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DkePFBo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1eb47478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1eb47478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61eb47478c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eb47478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1eb47478c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61eb47478c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1a60742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1a60742f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/>
              <a:t>Most popular fashion oriented website in the US. User created fashion outfits.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/>
              <a:t>For splitting data into training, development, and testing splits, they ensured there was no overlap (obviously).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61a60742f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1a60742f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1a60742f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61a60742f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1a60742f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1a60742fc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61a60742fc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46fc888b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46fc888b0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646fc888b0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46fc888b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46fc888b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646fc888b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47b25c7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47b25c7c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647b25c7c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47b25c7c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47b25c7c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647b25c7c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2e547f668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2e547f668_3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62e547f668_3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c8d081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c8d0811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62c8d0811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47b25c7c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47b25c7c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647b25c7c0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47b25c7c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47b25c7c0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647b25c7c0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64ac627b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64ac627bd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64ac627bd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2e547f668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2e547f668_5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62e547f668_5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1eb4747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1eb47478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61eb47478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eb47478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eb47478c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61eb47478c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attrocento Sans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D24726"/>
              </a:buClr>
              <a:buSzPts val="2800"/>
              <a:buNone/>
              <a:defRPr sz="2800">
                <a:solidFill>
                  <a:srgbClr val="D247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2" name="Google Shape;22;p8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 rot="5400000">
            <a:off x="8219282" y="2361262"/>
            <a:ext cx="5811838" cy="181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2"/>
          </p:nvPr>
        </p:nvSpPr>
        <p:spPr>
          <a:xfrm>
            <a:off x="831851" y="2193927"/>
            <a:ext cx="515620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3"/>
          </p:nvPr>
        </p:nvSpPr>
        <p:spPr>
          <a:xfrm>
            <a:off x="6189664" y="1489075"/>
            <a:ext cx="5157787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4"/>
          </p:nvPr>
        </p:nvSpPr>
        <p:spPr>
          <a:xfrm>
            <a:off x="6189664" y="2193927"/>
            <a:ext cx="5157787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42" name="Google Shape;42;p10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41677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marL="1828800" lvl="3" indent="-29845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marL="2286000" lvl="4" indent="-29845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0" name="Google Shape;50;p11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4800"/>
              <a:buFont typeface="Quattrocento Sans"/>
              <a:buNone/>
              <a:defRPr sz="4800">
                <a:solidFill>
                  <a:srgbClr val="D247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>
                <a:solidFill>
                  <a:srgbClr val="7F7F7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 sz="1400">
                <a:solidFill>
                  <a:srgbClr val="7F7F7F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200">
                <a:solidFill>
                  <a:srgbClr val="7F7F7F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330"/>
              </a:spcBef>
              <a:spcAft>
                <a:spcPts val="0"/>
              </a:spcAft>
              <a:buClr>
                <a:srgbClr val="7F7F7F"/>
              </a:buClr>
              <a:buSzPts val="1100"/>
              <a:buChar char="•"/>
              <a:defRPr sz="11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tp=&amp;arnumber=7890387&amp;isnumber=7982821" TargetMode="External"/><Relationship Id="rId7" Type="http://schemas.openxmlformats.org/officeDocument/2006/relationships/hyperlink" Target="https://arxiv.org/pdf/1607.05836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clweb.org/anthology/C14-1008/" TargetMode="External"/><Relationship Id="rId5" Type="http://schemas.openxmlformats.org/officeDocument/2006/relationships/hyperlink" Target="https://thewritesofpassage.wordpress.com/tag/anna-wintour/" TargetMode="External"/><Relationship Id="rId4" Type="http://schemas.openxmlformats.org/officeDocument/2006/relationships/hyperlink" Target="https://blog.salecycle.com/featured/online-fashion-retail-11-essential-statistic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612475" y="1362974"/>
            <a:ext cx="10990053" cy="251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Quattrocento Sans"/>
              <a:buNone/>
            </a:pPr>
            <a:r>
              <a:rPr lang="en-IN" sz="3800"/>
              <a:t>CS 548 Fall 2019</a:t>
            </a:r>
            <a:br>
              <a:rPr lang="en-IN" sz="3800"/>
            </a:br>
            <a:r>
              <a:rPr lang="en-IN" sz="3800"/>
              <a:t>Artificial Neural Networks and Deep Learning Showcase</a:t>
            </a:r>
            <a:br>
              <a:rPr lang="en-IN" sz="3800"/>
            </a:br>
            <a:r>
              <a:rPr lang="en-IN" sz="2400"/>
              <a:t>By Noel Qiao, Bhoomi Patel, Beichen Xing and Srinarayan Srikanthan</a:t>
            </a:r>
            <a:endParaRPr sz="2400"/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612475" y="4968815"/>
            <a:ext cx="11395495" cy="152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24726"/>
              </a:buClr>
              <a:buSzPts val="1750"/>
              <a:buNone/>
            </a:pPr>
            <a:r>
              <a:rPr lang="en-IN" sz="1750" dirty="0" smtClean="0"/>
              <a:t>Showcasing </a:t>
            </a:r>
            <a:r>
              <a:rPr lang="en-IN" sz="1750" dirty="0"/>
              <a:t>work by </a:t>
            </a:r>
            <a:r>
              <a:rPr lang="en-IN" sz="1750" dirty="0" err="1"/>
              <a:t>Yuncheng</a:t>
            </a:r>
            <a:r>
              <a:rPr lang="en-IN" sz="1750" dirty="0"/>
              <a:t> </a:t>
            </a:r>
            <a:r>
              <a:rPr lang="en-IN" sz="1750" dirty="0" err="1"/>
              <a:t>Li,Liangliang</a:t>
            </a:r>
            <a:r>
              <a:rPr lang="en-IN" sz="1750" dirty="0"/>
              <a:t> Cao, Jiang Zhu, </a:t>
            </a:r>
            <a:r>
              <a:rPr lang="en-IN" sz="1750" dirty="0" err="1"/>
              <a:t>Jiebo</a:t>
            </a:r>
            <a:r>
              <a:rPr lang="en-IN" sz="1750" dirty="0"/>
              <a:t> Luo on</a:t>
            </a:r>
            <a:endParaRPr dirty="0"/>
          </a:p>
          <a:p>
            <a:pPr marL="0" lvl="0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D24726"/>
              </a:buClr>
              <a:buSzPts val="2500"/>
              <a:buNone/>
            </a:pPr>
            <a:r>
              <a:rPr lang="en-IN" sz="2500" b="1" dirty="0"/>
              <a:t>Mining Fashion Outfit Composition Using an End-to-End Deep Learning Approach on Set Data</a:t>
            </a:r>
            <a:endParaRPr dirty="0"/>
          </a:p>
          <a:p>
            <a:pPr marL="0" lvl="0" indent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D24726"/>
              </a:buClr>
              <a:buSzPts val="1750"/>
              <a:buNone/>
            </a:pPr>
            <a:endParaRPr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eb47478c_0_23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Multimodality Fusion Model and Multi-instance Pooling Model</a:t>
            </a:r>
            <a:endParaRPr/>
          </a:p>
        </p:txBody>
      </p:sp>
      <p:sp>
        <p:nvSpPr>
          <p:cNvPr id="186" name="Google Shape;186;g61eb47478c_0_2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dk1"/>
                </a:solidFill>
              </a:rPr>
              <a:t>3. Multimodality Fusion Model: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N" sz="2000">
                <a:solidFill>
                  <a:schemeClr val="dk1"/>
                </a:solidFill>
              </a:rPr>
              <a:t>Designing the Fusion Model (F):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dk1"/>
                </a:solidFill>
              </a:rPr>
              <a:t>4. Multi-instance Pooling Model: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Char char="●"/>
            </a:pPr>
            <a:r>
              <a:rPr lang="en-IN" sz="2000">
                <a:solidFill>
                  <a:schemeClr val="dk1"/>
                </a:solidFill>
              </a:rPr>
              <a:t>The pooling model P maps the fashion outfit into a single vector 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N" sz="2000">
                <a:solidFill>
                  <a:schemeClr val="dk1"/>
                </a:solidFill>
              </a:rPr>
              <a:t>Recurrent Neural Network (RNN) used as a pooling model to encode the variable length fashion items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13716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87" name="Google Shape;187;g61eb47478c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000" y="2969825"/>
            <a:ext cx="7365701" cy="5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61eb47478c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4885" y="4269175"/>
            <a:ext cx="1287015" cy="53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61eb47478c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3200" y="4800943"/>
            <a:ext cx="5346206" cy="600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61eb47478c_0_23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1eb47478c_0_34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Outfit Classification Model</a:t>
            </a:r>
            <a:endParaRPr/>
          </a:p>
        </p:txBody>
      </p:sp>
      <p:sp>
        <p:nvSpPr>
          <p:cNvPr id="197" name="Google Shape;197;g61eb47478c_0_3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470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>
                <a:solidFill>
                  <a:schemeClr val="dk1"/>
                </a:solidFill>
              </a:rPr>
              <a:t>5. Outfit Classification Model:</a:t>
            </a: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IN">
                <a:solidFill>
                  <a:schemeClr val="dk1"/>
                </a:solidFill>
              </a:rPr>
              <a:t>Following classification model is used to evaluate the quality of the outfits: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IN">
                <a:solidFill>
                  <a:schemeClr val="dk1"/>
                </a:solidFill>
              </a:rPr>
              <a:t>Here, w</a:t>
            </a:r>
            <a:r>
              <a:rPr lang="en-IN" baseline="30000">
                <a:solidFill>
                  <a:schemeClr val="dk1"/>
                </a:solidFill>
              </a:rPr>
              <a:t>T  </a:t>
            </a:r>
            <a:r>
              <a:rPr lang="en-IN">
                <a:solidFill>
                  <a:schemeClr val="dk1"/>
                </a:solidFill>
              </a:rPr>
              <a:t>and b are the weights and bias of the linear model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</a:rPr>
              <a:t>and          is the sigmoid function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98" name="Google Shape;198;g61eb47478c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334" y="2555925"/>
            <a:ext cx="38957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61eb47478c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850" y="3681925"/>
            <a:ext cx="400399" cy="3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61eb47478c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9900" y="3686625"/>
            <a:ext cx="1830551" cy="3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61eb47478c_0_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1450" y="4187600"/>
            <a:ext cx="10015248" cy="24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61eb47478c_0_34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1a60742fc_0_0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Polyvore.com Dataset</a:t>
            </a:r>
            <a:endParaRPr/>
          </a:p>
        </p:txBody>
      </p:sp>
      <p:sp>
        <p:nvSpPr>
          <p:cNvPr id="209" name="Google Shape;209;g61a60742fc_0_0"/>
          <p:cNvSpPr txBox="1">
            <a:spLocks noGrp="1"/>
          </p:cNvSpPr>
          <p:nvPr>
            <p:ph type="body" idx="1"/>
          </p:nvPr>
        </p:nvSpPr>
        <p:spPr>
          <a:xfrm>
            <a:off x="386425" y="3965600"/>
            <a:ext cx="3681300" cy="222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00000"/>
                </a:solidFill>
              </a:rPr>
              <a:t>Title = “Kirkwood Scarpa Glitter Mary Jane Shoes”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1800">
                <a:solidFill>
                  <a:srgbClr val="000000"/>
                </a:solidFill>
              </a:rPr>
              <a:t>Category = “Shoes”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210" name="Google Shape;210;g61a60742f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286" y="1541575"/>
            <a:ext cx="8031424" cy="182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61a60742fc_0_0"/>
          <p:cNvSpPr txBox="1">
            <a:spLocks noGrp="1"/>
          </p:cNvSpPr>
          <p:nvPr>
            <p:ph type="body" idx="1"/>
          </p:nvPr>
        </p:nvSpPr>
        <p:spPr>
          <a:xfrm>
            <a:off x="3839226" y="4313222"/>
            <a:ext cx="686100" cy="13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1200"/>
              </a:spcAft>
              <a:buNone/>
            </a:pPr>
            <a:r>
              <a:rPr lang="en-IN" sz="3600"/>
              <a:t>⇒</a:t>
            </a:r>
            <a:endParaRPr sz="3600"/>
          </a:p>
        </p:txBody>
      </p:sp>
      <p:sp>
        <p:nvSpPr>
          <p:cNvPr id="212" name="Google Shape;212;g61a60742fc_0_0"/>
          <p:cNvSpPr txBox="1">
            <a:spLocks noGrp="1"/>
          </p:cNvSpPr>
          <p:nvPr>
            <p:ph type="body" idx="1"/>
          </p:nvPr>
        </p:nvSpPr>
        <p:spPr>
          <a:xfrm>
            <a:off x="4456445" y="3965600"/>
            <a:ext cx="3363600" cy="222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00000"/>
                </a:solidFill>
              </a:rPr>
              <a:t>🚫 Categories &lt; 500 items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1800">
                <a:solidFill>
                  <a:srgbClr val="000000"/>
                </a:solidFill>
              </a:rPr>
              <a:t>🚫 Items in more than 5 outfits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13" name="Google Shape;213;g61a60742fc_0_0"/>
          <p:cNvSpPr txBox="1">
            <a:spLocks noGrp="1"/>
          </p:cNvSpPr>
          <p:nvPr>
            <p:ph type="body" idx="1"/>
          </p:nvPr>
        </p:nvSpPr>
        <p:spPr>
          <a:xfrm>
            <a:off x="7820104" y="4313222"/>
            <a:ext cx="686100" cy="13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1200"/>
              </a:spcAft>
              <a:buNone/>
            </a:pPr>
            <a:r>
              <a:rPr lang="en-IN" sz="3600"/>
              <a:t>⇒</a:t>
            </a:r>
            <a:endParaRPr sz="3600"/>
          </a:p>
        </p:txBody>
      </p:sp>
      <p:sp>
        <p:nvSpPr>
          <p:cNvPr id="214" name="Google Shape;214;g61a60742fc_0_0"/>
          <p:cNvSpPr txBox="1">
            <a:spLocks noGrp="1"/>
          </p:cNvSpPr>
          <p:nvPr>
            <p:ph type="body" idx="1"/>
          </p:nvPr>
        </p:nvSpPr>
        <p:spPr>
          <a:xfrm>
            <a:off x="8694818" y="3965600"/>
            <a:ext cx="3363600" cy="222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00000"/>
                </a:solidFill>
              </a:rPr>
              <a:t>1st-40th Percentile = Unpopular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00000"/>
                </a:solidFill>
              </a:rPr>
              <a:t>90th-99th Percentile = Popular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1800">
                <a:solidFill>
                  <a:srgbClr val="000000"/>
                </a:solidFill>
              </a:rPr>
              <a:t>4 Items Per Outfit (Random Sampling)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15" name="Google Shape;215;g61a60742fc_0_0"/>
          <p:cNvSpPr txBox="1"/>
          <p:nvPr/>
        </p:nvSpPr>
        <p:spPr>
          <a:xfrm>
            <a:off x="3651550" y="5979775"/>
            <a:ext cx="49734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195K outfits and 368K items</a:t>
            </a:r>
            <a:endParaRPr sz="2400"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Google Shape;216;g61a60742fc_0_0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12</a:t>
            </a:fld>
            <a:endParaRPr/>
          </a:p>
        </p:txBody>
      </p:sp>
      <p:sp>
        <p:nvSpPr>
          <p:cNvPr id="217" name="Google Shape;217;g61a60742fc_0_0"/>
          <p:cNvSpPr txBox="1"/>
          <p:nvPr/>
        </p:nvSpPr>
        <p:spPr>
          <a:xfrm>
            <a:off x="4982525" y="3048000"/>
            <a:ext cx="34125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latin typeface="Quattrocento Sans"/>
                <a:ea typeface="Quattrocento Sans"/>
                <a:cs typeface="Quattrocento Sans"/>
                <a:sym typeface="Quattrocento Sans"/>
              </a:rPr>
              <a:t>Figure 4: Outfit Examples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Quattrocento Sans"/>
                <a:ea typeface="Quattrocento Sans"/>
                <a:cs typeface="Quattrocento Sans"/>
                <a:sym typeface="Quattrocento Sans"/>
              </a:rPr>
              <a:t>Source: Taken from [1]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1a60742fc_0_14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Evaluation Protocols</a:t>
            </a:r>
            <a:endParaRPr/>
          </a:p>
        </p:txBody>
      </p:sp>
      <p:sp>
        <p:nvSpPr>
          <p:cNvPr id="224" name="Google Shape;224;g61a60742fc_0_14"/>
          <p:cNvSpPr txBox="1">
            <a:spLocks noGrp="1"/>
          </p:cNvSpPr>
          <p:nvPr>
            <p:ph type="body" idx="1"/>
          </p:nvPr>
        </p:nvSpPr>
        <p:spPr>
          <a:xfrm>
            <a:off x="1264288" y="1789200"/>
            <a:ext cx="4167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2400" b="1">
                <a:solidFill>
                  <a:srgbClr val="000000"/>
                </a:solidFill>
              </a:rPr>
              <a:t>Split Purposes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2200">
                <a:solidFill>
                  <a:srgbClr val="000000"/>
                </a:solidFill>
              </a:rPr>
              <a:t>Training Split (~80%) ⇒ model parameters for the score ƒ(S</a:t>
            </a:r>
            <a:r>
              <a:rPr lang="en-IN" sz="2200" baseline="-25000">
                <a:solidFill>
                  <a:srgbClr val="000000"/>
                </a:solidFill>
              </a:rPr>
              <a:t>i</a:t>
            </a:r>
            <a:r>
              <a:rPr lang="en-IN" sz="2200">
                <a:solidFill>
                  <a:srgbClr val="000000"/>
                </a:solidFill>
              </a:rPr>
              <a:t>)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2200">
                <a:solidFill>
                  <a:srgbClr val="000000"/>
                </a:solidFill>
              </a:rPr>
              <a:t>Development Split (~10%) ⇒ hyper-parameter selection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2200">
                <a:solidFill>
                  <a:srgbClr val="000000"/>
                </a:solidFill>
              </a:rPr>
              <a:t>Testing Split (~10%) ⇒ Model Evaluation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225" name="Google Shape;225;g61a60742fc_0_14"/>
          <p:cNvSpPr txBox="1">
            <a:spLocks noGrp="1"/>
          </p:cNvSpPr>
          <p:nvPr>
            <p:ph type="body" idx="1"/>
          </p:nvPr>
        </p:nvSpPr>
        <p:spPr>
          <a:xfrm>
            <a:off x="6759813" y="1789200"/>
            <a:ext cx="4167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2400" b="1">
                <a:solidFill>
                  <a:srgbClr val="000000"/>
                </a:solidFill>
              </a:rPr>
              <a:t>Classification Metrics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rgbClr val="000000"/>
                </a:solidFill>
              </a:rPr>
              <a:t>Area Under the Curve (AUC) of the ROC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2400">
                <a:solidFill>
                  <a:srgbClr val="000000"/>
                </a:solidFill>
              </a:rPr>
              <a:t>Average Precision (AP)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26" name="Google Shape;226;g61a60742fc_0_14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1a60742fc_0_21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Adaptation of Existing Models for Outfit Scoring</a:t>
            </a:r>
            <a:endParaRPr/>
          </a:p>
        </p:txBody>
      </p:sp>
      <p:sp>
        <p:nvSpPr>
          <p:cNvPr id="233" name="Google Shape;233;g61a60742fc_0_21"/>
          <p:cNvSpPr txBox="1">
            <a:spLocks noGrp="1"/>
          </p:cNvSpPr>
          <p:nvPr>
            <p:ph type="body" idx="1"/>
          </p:nvPr>
        </p:nvSpPr>
        <p:spPr>
          <a:xfrm>
            <a:off x="650725" y="1851725"/>
            <a:ext cx="4838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2200" b="1">
                <a:solidFill>
                  <a:srgbClr val="000000"/>
                </a:solidFill>
              </a:rPr>
              <a:t>LEML Method (Image Classification)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2200">
                <a:solidFill>
                  <a:srgbClr val="000000"/>
                </a:solidFill>
              </a:rPr>
              <a:t>Measures the distance between two sets of images S</a:t>
            </a:r>
            <a:r>
              <a:rPr lang="en-IN" sz="2200" baseline="-25000">
                <a:solidFill>
                  <a:srgbClr val="000000"/>
                </a:solidFill>
              </a:rPr>
              <a:t>i</a:t>
            </a:r>
            <a:r>
              <a:rPr lang="en-IN" sz="2200">
                <a:solidFill>
                  <a:srgbClr val="000000"/>
                </a:solidFill>
              </a:rPr>
              <a:t> and S</a:t>
            </a:r>
            <a:r>
              <a:rPr lang="en-IN" sz="2200" baseline="-25000">
                <a:solidFill>
                  <a:srgbClr val="000000"/>
                </a:solidFill>
              </a:rPr>
              <a:t>j</a:t>
            </a:r>
            <a:r>
              <a:rPr lang="en-IN" sz="2200">
                <a:solidFill>
                  <a:srgbClr val="000000"/>
                </a:solidFill>
              </a:rPr>
              <a:t> where the distance is small for images of the same class</a:t>
            </a:r>
            <a:endParaRPr sz="2200">
              <a:solidFill>
                <a:srgbClr val="000000"/>
              </a:solidFill>
            </a:endParaRPr>
          </a:p>
        </p:txBody>
      </p:sp>
      <p:sp>
        <p:nvSpPr>
          <p:cNvPr id="234" name="Google Shape;234;g61a60742fc_0_21"/>
          <p:cNvSpPr txBox="1">
            <a:spLocks noGrp="1"/>
          </p:cNvSpPr>
          <p:nvPr>
            <p:ph type="body" idx="1"/>
          </p:nvPr>
        </p:nvSpPr>
        <p:spPr>
          <a:xfrm>
            <a:off x="6515625" y="1851725"/>
            <a:ext cx="4838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2200" b="1">
                <a:solidFill>
                  <a:srgbClr val="000000"/>
                </a:solidFill>
              </a:rPr>
              <a:t>ConvNets with Siamese Architecture </a:t>
            </a:r>
            <a:endParaRPr sz="2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2200">
                <a:solidFill>
                  <a:srgbClr val="000000"/>
                </a:solidFill>
              </a:rPr>
              <a:t>Chooses a pivot item from a set S</a:t>
            </a:r>
            <a:r>
              <a:rPr lang="en-IN" sz="2200" baseline="-25000">
                <a:solidFill>
                  <a:srgbClr val="000000"/>
                </a:solidFill>
              </a:rPr>
              <a:t>i</a:t>
            </a:r>
            <a:r>
              <a:rPr lang="en-IN" sz="2200">
                <a:solidFill>
                  <a:srgbClr val="000000"/>
                </a:solidFill>
              </a:rPr>
              <a:t>. The rest of the items are query items, Q</a:t>
            </a:r>
            <a:r>
              <a:rPr lang="en-IN" sz="2200" baseline="-25000">
                <a:solidFill>
                  <a:srgbClr val="000000"/>
                </a:solidFill>
              </a:rPr>
              <a:t>i</a:t>
            </a:r>
            <a:r>
              <a:rPr lang="en-IN" sz="2200">
                <a:solidFill>
                  <a:srgbClr val="000000"/>
                </a:solidFill>
              </a:rPr>
              <a:t>. If the pivot item and Q</a:t>
            </a:r>
            <a:r>
              <a:rPr lang="en-IN" sz="2200" baseline="-25000">
                <a:solidFill>
                  <a:srgbClr val="000000"/>
                </a:solidFill>
              </a:rPr>
              <a:t>i</a:t>
            </a:r>
            <a:r>
              <a:rPr lang="en-IN" sz="2200">
                <a:solidFill>
                  <a:srgbClr val="000000"/>
                </a:solidFill>
              </a:rPr>
              <a:t> are good matches, then S</a:t>
            </a:r>
            <a:r>
              <a:rPr lang="en-IN" sz="2200" baseline="-25000">
                <a:solidFill>
                  <a:srgbClr val="000000"/>
                </a:solidFill>
              </a:rPr>
              <a:t>i</a:t>
            </a:r>
            <a:r>
              <a:rPr lang="en-IN" sz="2200">
                <a:solidFill>
                  <a:srgbClr val="000000"/>
                </a:solidFill>
              </a:rPr>
              <a:t> is high quality.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235" name="Google Shape;235;g61a60742fc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150" y="4893250"/>
            <a:ext cx="7743825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61a60742fc_0_21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46fc888b0_0_18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Comparing Against Different Modalities</a:t>
            </a:r>
            <a:endParaRPr/>
          </a:p>
        </p:txBody>
      </p:sp>
      <p:pic>
        <p:nvPicPr>
          <p:cNvPr id="243" name="Google Shape;243;g646fc888b0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6553" y="2590500"/>
            <a:ext cx="5785950" cy="29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646fc888b0_0_18"/>
          <p:cNvSpPr txBox="1">
            <a:spLocks noGrp="1"/>
          </p:cNvSpPr>
          <p:nvPr>
            <p:ph type="body" idx="1"/>
          </p:nvPr>
        </p:nvSpPr>
        <p:spPr>
          <a:xfrm>
            <a:off x="857951" y="1912188"/>
            <a:ext cx="4167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IN" sz="2400">
                <a:solidFill>
                  <a:srgbClr val="000000"/>
                </a:solidFill>
              </a:rPr>
              <a:t>All of them combined produce the best result.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IN" sz="2400">
                <a:solidFill>
                  <a:srgbClr val="000000"/>
                </a:solidFill>
              </a:rPr>
              <a:t>Title on its own also has good due to the detail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Char char="●"/>
            </a:pPr>
            <a:r>
              <a:rPr lang="en-IN" sz="2400">
                <a:solidFill>
                  <a:srgbClr val="000000"/>
                </a:solidFill>
              </a:rPr>
              <a:t>Images did not perform as well likely due to a small dataset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45" name="Google Shape;245;g646fc888b0_0_18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46fc888b0_0_25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/>
              <a:t>Late Fusion Model</a:t>
            </a:r>
            <a:endParaRPr sz="3200"/>
          </a:p>
        </p:txBody>
      </p:sp>
      <p:sp>
        <p:nvSpPr>
          <p:cNvPr id="252" name="Google Shape;252;g646fc888b0_0_25"/>
          <p:cNvSpPr txBox="1">
            <a:spLocks noGrp="1"/>
          </p:cNvSpPr>
          <p:nvPr>
            <p:ph type="body" idx="1"/>
          </p:nvPr>
        </p:nvSpPr>
        <p:spPr>
          <a:xfrm>
            <a:off x="1716675" y="1699450"/>
            <a:ext cx="8524800" cy="22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2800" b="1">
                <a:solidFill>
                  <a:srgbClr val="000000"/>
                </a:solidFill>
              </a:rPr>
              <a:t>Late Fusion</a:t>
            </a:r>
            <a:endParaRPr sz="2800" b="1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IN" sz="2800">
                <a:solidFill>
                  <a:srgbClr val="000000"/>
                </a:solidFill>
              </a:rPr>
              <a:t>Comparison of a item-based training set vs an outfit-based training set</a:t>
            </a:r>
            <a:endParaRPr sz="280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-IN" sz="2800">
                <a:solidFill>
                  <a:srgbClr val="000000"/>
                </a:solidFill>
              </a:rPr>
              <a:t>Outfit-based training set performed better</a:t>
            </a: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>
              <a:solidFill>
                <a:srgbClr val="000000"/>
              </a:solidFill>
            </a:endParaRPr>
          </a:p>
        </p:txBody>
      </p:sp>
      <p:pic>
        <p:nvPicPr>
          <p:cNvPr id="253" name="Google Shape;253;g646fc888b0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550" y="4807212"/>
            <a:ext cx="6582900" cy="11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646fc888b0_0_25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47b25c7c0_0_0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3000">
                <a:solidFill>
                  <a:srgbClr val="FFFFFF"/>
                </a:solidFill>
              </a:rPr>
              <a:t>Outfit Composition Algorithm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1" name="Google Shape;261;g647b25c7c0_0_0"/>
          <p:cNvSpPr txBox="1">
            <a:spLocks noGrp="1"/>
          </p:cNvSpPr>
          <p:nvPr>
            <p:ph type="body" idx="1"/>
          </p:nvPr>
        </p:nvSpPr>
        <p:spPr>
          <a:xfrm>
            <a:off x="604425" y="1337175"/>
            <a:ext cx="10888200" cy="47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647b25c7c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225" y="1565200"/>
            <a:ext cx="2370613" cy="636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647b25c7c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501" y="2132942"/>
            <a:ext cx="3866824" cy="160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647b25c7c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9100" y="1566875"/>
            <a:ext cx="5661301" cy="4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647b25c7c0_0_0"/>
          <p:cNvSpPr txBox="1"/>
          <p:nvPr/>
        </p:nvSpPr>
        <p:spPr>
          <a:xfrm>
            <a:off x="10375200" y="1864750"/>
            <a:ext cx="3000000" cy="3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full</a:t>
            </a: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image</a:t>
            </a: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title</a:t>
            </a: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categories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6" name="Google Shape;266;g647b25c7c0_0_0"/>
          <p:cNvSpPr txBox="1"/>
          <p:nvPr/>
        </p:nvSpPr>
        <p:spPr>
          <a:xfrm>
            <a:off x="279300" y="3738150"/>
            <a:ext cx="5185200" cy="26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Using the scorer model, the items that </a:t>
            </a:r>
            <a:r>
              <a:rPr lang="en-IN" sz="2400" dirty="0" smtClean="0">
                <a:latin typeface="Quattrocento Sans"/>
                <a:ea typeface="Quattrocento Sans"/>
                <a:cs typeface="Quattrocento Sans"/>
                <a:sym typeface="Quattrocento Sans"/>
              </a:rPr>
              <a:t>go </a:t>
            </a:r>
            <a:r>
              <a:rPr lang="en-I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best with the seed items are listed first</a:t>
            </a: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The highlighted candidate item is the target(pivot) which is used in the algorithm, we’ll see it in the next slide.</a:t>
            </a: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7" name="Google Shape;267;g647b25c7c0_0_0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17</a:t>
            </a:fld>
            <a:endParaRPr/>
          </a:p>
        </p:txBody>
      </p:sp>
      <p:sp>
        <p:nvSpPr>
          <p:cNvPr id="268" name="Google Shape;268;g647b25c7c0_0_0"/>
          <p:cNvSpPr txBox="1"/>
          <p:nvPr/>
        </p:nvSpPr>
        <p:spPr>
          <a:xfrm>
            <a:off x="6630325" y="5792450"/>
            <a:ext cx="4068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latin typeface="Quattrocento Sans"/>
                <a:ea typeface="Quattrocento Sans"/>
                <a:cs typeface="Quattrocento Sans"/>
                <a:sym typeface="Quattrocento Sans"/>
              </a:rPr>
              <a:t>Figure 5: Outfit Composition Example Set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Quattrocento Sans"/>
                <a:ea typeface="Quattrocento Sans"/>
                <a:cs typeface="Quattrocento Sans"/>
                <a:sym typeface="Quattrocento Sans"/>
              </a:rPr>
              <a:t>Source: Taken from [1]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47b25c7c0_0_6"/>
          <p:cNvPicPr preferRelativeResize="0"/>
          <p:nvPr/>
        </p:nvPicPr>
        <p:blipFill rotWithShape="1">
          <a:blip r:embed="rId3">
            <a:alphaModFix/>
          </a:blip>
          <a:srcRect l="10937" r="14458"/>
          <a:stretch/>
        </p:blipFill>
        <p:spPr>
          <a:xfrm>
            <a:off x="485750" y="2731625"/>
            <a:ext cx="5295075" cy="24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47b25c7c0_0_6"/>
          <p:cNvSpPr txBox="1"/>
          <p:nvPr/>
        </p:nvSpPr>
        <p:spPr>
          <a:xfrm>
            <a:off x="838200" y="5715325"/>
            <a:ext cx="106662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6" name="Google Shape;276;g647b25c7c0_0_6"/>
          <p:cNvSpPr txBox="1"/>
          <p:nvPr/>
        </p:nvSpPr>
        <p:spPr>
          <a:xfrm>
            <a:off x="5691475" y="1735675"/>
            <a:ext cx="5711100" cy="4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Auto: </a:t>
            </a:r>
            <a:r>
              <a:rPr lang="en-IN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Randomly sample one item</a:t>
            </a:r>
            <a:r>
              <a:rPr lang="en-IN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as the target item and sample four items from the datasets as the confusion items.</a:t>
            </a: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Gold: Auto Methods carry out</a:t>
            </a:r>
            <a:r>
              <a:rPr lang="en-IN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only</a:t>
            </a:r>
            <a:r>
              <a:rPr lang="en-IN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one actual item as </a:t>
            </a:r>
            <a:r>
              <a:rPr lang="en-IN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positive </a:t>
            </a:r>
            <a:r>
              <a:rPr lang="en-IN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is not </a:t>
            </a:r>
            <a:r>
              <a:rPr lang="en-IN" sz="24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good. </a:t>
            </a:r>
            <a:r>
              <a:rPr lang="en-IN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They instead let </a:t>
            </a:r>
            <a:r>
              <a:rPr lang="en-IN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experts give gold standards for about 150 items.</a:t>
            </a: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7" name="Google Shape;277;g647b25c7c0_0_6"/>
          <p:cNvSpPr txBox="1"/>
          <p:nvPr/>
        </p:nvSpPr>
        <p:spPr>
          <a:xfrm>
            <a:off x="410100" y="562700"/>
            <a:ext cx="92703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DEAL WITH THE CANDIDATE SET</a:t>
            </a:r>
            <a:endParaRPr sz="30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8" name="Google Shape;278;g647b25c7c0_0_6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2e547f668_3_5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Implementation Methods</a:t>
            </a:r>
            <a:endParaRPr/>
          </a:p>
        </p:txBody>
      </p:sp>
      <p:sp>
        <p:nvSpPr>
          <p:cNvPr id="285" name="Google Shape;285;g62e547f668_3_5"/>
          <p:cNvSpPr txBox="1">
            <a:spLocks noGrp="1"/>
          </p:cNvSpPr>
          <p:nvPr>
            <p:ph type="body" idx="1"/>
          </p:nvPr>
        </p:nvSpPr>
        <p:spPr>
          <a:xfrm>
            <a:off x="121800" y="1825625"/>
            <a:ext cx="1192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IN" sz="2400">
                <a:solidFill>
                  <a:schemeClr val="dk1"/>
                </a:solidFill>
              </a:rPr>
              <a:t>For the optimization: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>
                <a:solidFill>
                  <a:schemeClr val="dk1"/>
                </a:solidFill>
              </a:rPr>
              <a:t>Adam optimizer </a:t>
            </a:r>
            <a:r>
              <a:rPr lang="en-IN" sz="2400">
                <a:solidFill>
                  <a:schemeClr val="dk1"/>
                </a:solidFill>
              </a:rPr>
              <a:t>with a batch size of 50, learning rate of 0.01, and 40K iterations.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</a:rPr>
              <a:t>(Half the learning rate for every 15K iterations)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IN" sz="2400">
                <a:solidFill>
                  <a:schemeClr val="dk1"/>
                </a:solidFill>
              </a:rPr>
              <a:t>For item title encoder:</a:t>
            </a:r>
            <a:endParaRPr sz="2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1">
                <a:solidFill>
                  <a:schemeClr val="dk1"/>
                </a:solidFill>
              </a:rPr>
              <a:t>GloVe</a:t>
            </a:r>
            <a:r>
              <a:rPr lang="en-IN" sz="2400">
                <a:solidFill>
                  <a:schemeClr val="dk1"/>
                </a:solidFill>
              </a:rPr>
              <a:t>: Use model pre-trained on webpage corpus with 42 billion tokens and 1.9 million unique words.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86" name="Google Shape;286;g62e547f668_3_5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2c8d08110_0_0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Reference</a:t>
            </a:r>
            <a:endParaRPr/>
          </a:p>
        </p:txBody>
      </p:sp>
      <p:sp>
        <p:nvSpPr>
          <p:cNvPr id="113" name="Google Shape;113;g62c8d08110_0_0"/>
          <p:cNvSpPr txBox="1">
            <a:spLocks noGrp="1"/>
          </p:cNvSpPr>
          <p:nvPr>
            <p:ph type="body" idx="1"/>
          </p:nvPr>
        </p:nvSpPr>
        <p:spPr>
          <a:xfrm>
            <a:off x="818624" y="1825625"/>
            <a:ext cx="10320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1300">
                <a:solidFill>
                  <a:schemeClr val="dk1"/>
                </a:solidFill>
              </a:rPr>
              <a:t>[1]</a:t>
            </a:r>
            <a:r>
              <a:rPr lang="en-IN" sz="1300"/>
              <a:t>	</a:t>
            </a:r>
            <a:r>
              <a:rPr lang="en-IN" sz="1300">
                <a:solidFill>
                  <a:schemeClr val="dk1"/>
                </a:solidFill>
              </a:rPr>
              <a:t>Y. Li, L. Cao, J. Zhu and J. Luo, "Mining Fashion Outfit Composition Using an End-to-End Deep Learning Approach on Set Data," </a:t>
            </a:r>
            <a:r>
              <a:rPr lang="en-IN" sz="1300" i="1">
                <a:solidFill>
                  <a:schemeClr val="dk1"/>
                </a:solidFill>
              </a:rPr>
              <a:t>IEEE Transactions on Multimedia</a:t>
            </a:r>
            <a:r>
              <a:rPr lang="en-IN" sz="1300">
                <a:solidFill>
                  <a:schemeClr val="dk1"/>
                </a:solidFill>
              </a:rPr>
              <a:t>, vol. 19, no. 8, pp. 1946-1955, Aug. 2017. [Online]. Available: IEEE,</a:t>
            </a:r>
            <a:r>
              <a:rPr lang="en-IN" sz="1300">
                <a:solidFill>
                  <a:srgbClr val="000000"/>
                </a:solidFill>
              </a:rPr>
              <a:t> </a:t>
            </a:r>
            <a:r>
              <a:rPr lang="en-IN" sz="1300" u="sng">
                <a:solidFill>
                  <a:srgbClr val="000000"/>
                </a:solidFill>
                <a:hlinkClick r:id="rId3"/>
              </a:rPr>
              <a:t>http://ieeexplore.ieee.org/stamp/stamp.jsp?tp=&amp;arnumber=7890387&amp;isnumber=7982821</a:t>
            </a:r>
            <a:r>
              <a:rPr lang="en-IN" sz="1300">
                <a:solidFill>
                  <a:srgbClr val="000000"/>
                </a:solidFill>
              </a:rPr>
              <a:t> [Accessed Sep. 10, 2019].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300">
                <a:solidFill>
                  <a:srgbClr val="000000"/>
                </a:solidFill>
              </a:rPr>
              <a:t>[2]	C. Graham, “Online Fashion Retail: 11 Essential Statistics,” </a:t>
            </a:r>
            <a:r>
              <a:rPr lang="en-IN" sz="1300" i="1">
                <a:solidFill>
                  <a:srgbClr val="000000"/>
                </a:solidFill>
              </a:rPr>
              <a:t>salecycle.com</a:t>
            </a:r>
            <a:r>
              <a:rPr lang="en-IN" sz="1300">
                <a:solidFill>
                  <a:srgbClr val="000000"/>
                </a:solidFill>
              </a:rPr>
              <a:t>, Jul. 29, 2019. [Online]. Available: </a:t>
            </a:r>
            <a:r>
              <a:rPr lang="en-IN" sz="1300" u="sng">
                <a:solidFill>
                  <a:srgbClr val="000000"/>
                </a:solidFill>
                <a:hlinkClick r:id="rId4"/>
              </a:rPr>
              <a:t>https://blog.salecycle.com/featured/online-fashion-retail-11-essential-statistics/</a:t>
            </a:r>
            <a:r>
              <a:rPr lang="en-IN" sz="1300">
                <a:solidFill>
                  <a:srgbClr val="000000"/>
                </a:solidFill>
              </a:rPr>
              <a:t>. [Accessed Sep. 23, 2019].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300">
                <a:solidFill>
                  <a:srgbClr val="000000"/>
                </a:solidFill>
              </a:rPr>
              <a:t>[3]	W. Anna, “Monday link salad!.” </a:t>
            </a:r>
            <a:r>
              <a:rPr lang="en-IN" sz="1300" i="1">
                <a:solidFill>
                  <a:srgbClr val="000000"/>
                </a:solidFill>
              </a:rPr>
              <a:t>wordpress.com,</a:t>
            </a:r>
            <a:r>
              <a:rPr lang="en-IN" sz="1300">
                <a:solidFill>
                  <a:srgbClr val="000000"/>
                </a:solidFill>
              </a:rPr>
              <a:t> May 6, 2014. [Online]. Available: </a:t>
            </a:r>
            <a:r>
              <a:rPr lang="en-IN" sz="1300" u="sng">
                <a:solidFill>
                  <a:srgbClr val="000000"/>
                </a:solidFill>
                <a:hlinkClick r:id="rId5"/>
              </a:rPr>
              <a:t>https://thewritesofpassage.wordpress.com/tag/anna-wintour/</a:t>
            </a:r>
            <a:r>
              <a:rPr lang="en-IN" sz="1300">
                <a:solidFill>
                  <a:srgbClr val="000000"/>
                </a:solidFill>
              </a:rPr>
              <a:t>. [Accessed Sep. 23, 2019].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300">
                <a:solidFill>
                  <a:srgbClr val="000000"/>
                </a:solidFill>
              </a:rPr>
              <a:t>[4]	S. Cicero, G. Maria, “Meep Convolutional Neural Networks for Sentiment Analysis of Short Texts,” </a:t>
            </a:r>
            <a:r>
              <a:rPr lang="en-IN" sz="1300" i="1">
                <a:solidFill>
                  <a:srgbClr val="000000"/>
                </a:solidFill>
              </a:rPr>
              <a:t>Proceedings of COLING 2014, the 25th International Conference of Computational Linguistics: Technical Papers</a:t>
            </a:r>
            <a:r>
              <a:rPr lang="en-IN" sz="1300">
                <a:solidFill>
                  <a:srgbClr val="000000"/>
                </a:solidFill>
              </a:rPr>
              <a:t>, pp. 69-78, Aug. 2014. [Online]. Available: </a:t>
            </a:r>
            <a:r>
              <a:rPr lang="en-IN" sz="1300" u="sng">
                <a:solidFill>
                  <a:srgbClr val="000000"/>
                </a:solidFill>
                <a:hlinkClick r:id="rId6"/>
              </a:rPr>
              <a:t>https://www.aclweb.org/anthology/C14-1008/</a:t>
            </a:r>
            <a:r>
              <a:rPr lang="en-IN" sz="1300">
                <a:solidFill>
                  <a:srgbClr val="000000"/>
                </a:solidFill>
              </a:rPr>
              <a:t> [Accessed Oct. 6, 2019].</a:t>
            </a:r>
            <a:endParaRPr sz="1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1300">
                <a:solidFill>
                  <a:schemeClr val="dk1"/>
                </a:solidFill>
              </a:rPr>
              <a:t>[5]	</a:t>
            </a:r>
            <a:r>
              <a:rPr lang="en-IN" sz="1300">
                <a:solidFill>
                  <a:srgbClr val="000000"/>
                </a:solidFill>
              </a:rPr>
              <a:t>Z. Jiaping, I. Laurent, “Improved Deep Learning of Object Category using Post Information,” </a:t>
            </a:r>
            <a:r>
              <a:rPr lang="en-IN" sz="1300" i="1">
                <a:solidFill>
                  <a:srgbClr val="000000"/>
                </a:solidFill>
              </a:rPr>
              <a:t>arxiv.org</a:t>
            </a:r>
            <a:r>
              <a:rPr lang="en-IN" sz="1300">
                <a:solidFill>
                  <a:srgbClr val="000000"/>
                </a:solidFill>
              </a:rPr>
              <a:t>, Jan. 22, 2017. [Online]. Available: </a:t>
            </a:r>
            <a:r>
              <a:rPr lang="en-IN" sz="1300" u="sng">
                <a:solidFill>
                  <a:srgbClr val="000000"/>
                </a:solidFill>
                <a:hlinkClick r:id="rId7"/>
              </a:rPr>
              <a:t>https://arxiv.org/pdf/1607.05836.pdf</a:t>
            </a:r>
            <a:r>
              <a:rPr lang="en-IN" sz="1300">
                <a:solidFill>
                  <a:srgbClr val="000000"/>
                </a:solidFill>
              </a:rPr>
              <a:t>. [Accessed Oct. 7, 2019]	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114" name="Google Shape;114;g62c8d08110_0_0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47b25c7c0_0_30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>
                <a:solidFill>
                  <a:srgbClr val="FFFFFF"/>
                </a:solidFill>
              </a:rPr>
              <a:t>Model Analysis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93" name="Google Shape;293;g647b25c7c0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025" y="1984275"/>
            <a:ext cx="6743700" cy="317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647b25c7c0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75" y="1475206"/>
            <a:ext cx="4123150" cy="64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47b25c7c0_0_30"/>
          <p:cNvSpPr txBox="1"/>
          <p:nvPr/>
        </p:nvSpPr>
        <p:spPr>
          <a:xfrm>
            <a:off x="8857925" y="2197875"/>
            <a:ext cx="3000000" cy="26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full</a:t>
            </a: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image</a:t>
            </a: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title</a:t>
            </a: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categories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6" name="Google Shape;296;g647b25c7c0_0_30"/>
          <p:cNvSpPr txBox="1"/>
          <p:nvPr/>
        </p:nvSpPr>
        <p:spPr>
          <a:xfrm>
            <a:off x="609600" y="5537400"/>
            <a:ext cx="115824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</a:t>
            </a:r>
            <a:r>
              <a:rPr lang="en-IN" sz="26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omputes </a:t>
            </a:r>
            <a:r>
              <a:rPr lang="en-IN" sz="2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quality score decrements after replacing the item with an arbitrary item in the database.</a:t>
            </a:r>
            <a:endParaRPr sz="26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7" name="Google Shape;297;g647b25c7c0_0_30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20</a:t>
            </a:fld>
            <a:endParaRPr/>
          </a:p>
        </p:txBody>
      </p:sp>
      <p:sp>
        <p:nvSpPr>
          <p:cNvPr id="298" name="Google Shape;298;g647b25c7c0_0_30"/>
          <p:cNvSpPr txBox="1"/>
          <p:nvPr/>
        </p:nvSpPr>
        <p:spPr>
          <a:xfrm>
            <a:off x="3909875" y="4996450"/>
            <a:ext cx="3000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Quattrocento Sans"/>
                <a:ea typeface="Quattrocento Sans"/>
                <a:cs typeface="Quattrocento Sans"/>
                <a:sym typeface="Quattrocento Sans"/>
              </a:rPr>
              <a:t>Figure 6: Fashion Item Importance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latin typeface="Quattrocento Sans"/>
                <a:ea typeface="Quattrocento Sans"/>
                <a:cs typeface="Quattrocento Sans"/>
                <a:sym typeface="Quattrocento Sans"/>
              </a:rPr>
              <a:t>Source: Taken from [1]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47b25c7c0_0_38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000" b="1" i="1">
                <a:solidFill>
                  <a:srgbClr val="FFFFFF"/>
                </a:solidFill>
              </a:rPr>
              <a:t>Error</a:t>
            </a:r>
            <a:r>
              <a:rPr lang="en-IN" sz="3000" i="1">
                <a:solidFill>
                  <a:srgbClr val="FFFFFF"/>
                </a:solidFill>
              </a:rPr>
              <a:t> Case Analysis</a:t>
            </a:r>
            <a:endParaRPr/>
          </a:p>
        </p:txBody>
      </p:sp>
      <p:pic>
        <p:nvPicPr>
          <p:cNvPr id="305" name="Google Shape;305;g647b25c7c0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025" y="2549975"/>
            <a:ext cx="7553325" cy="34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647b25c7c0_0_38"/>
          <p:cNvSpPr txBox="1"/>
          <p:nvPr/>
        </p:nvSpPr>
        <p:spPr>
          <a:xfrm>
            <a:off x="123675" y="1368325"/>
            <a:ext cx="121284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If the fashion outfits are good, they are likely to be viewed, </a:t>
            </a:r>
            <a:r>
              <a:rPr lang="en-IN" sz="2200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favored</a:t>
            </a:r>
            <a:r>
              <a:rPr lang="en-IN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and recreated by visitors on the website. The </a:t>
            </a:r>
            <a:r>
              <a:rPr lang="en-IN" sz="22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paper investigates </a:t>
            </a:r>
            <a:r>
              <a:rPr lang="en-IN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the top 1000 fashion outfits that actually do not </a:t>
            </a:r>
            <a:r>
              <a:rPr lang="en-IN" sz="22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achieve </a:t>
            </a:r>
            <a:r>
              <a:rPr lang="en-IN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high user engagement. The following </a:t>
            </a:r>
            <a:r>
              <a:rPr lang="en-IN" sz="22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are</a:t>
            </a:r>
            <a:r>
              <a:rPr lang="en-IN" sz="22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N" sz="22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some of the error examples:</a:t>
            </a:r>
            <a:endParaRPr sz="22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7" name="Google Shape;307;g647b25c7c0_0_38"/>
          <p:cNvSpPr txBox="1"/>
          <p:nvPr/>
        </p:nvSpPr>
        <p:spPr>
          <a:xfrm>
            <a:off x="9390225" y="2678650"/>
            <a:ext cx="3000000" cy="26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full</a:t>
            </a: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image</a:t>
            </a: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title</a:t>
            </a: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Quattrocento Sans"/>
              <a:buChar char="●"/>
            </a:pPr>
            <a:r>
              <a:rPr lang="en-IN" sz="1800" i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categories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8" name="Google Shape;308;g647b25c7c0_0_38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21</a:t>
            </a:fld>
            <a:endParaRPr/>
          </a:p>
        </p:txBody>
      </p:sp>
      <p:sp>
        <p:nvSpPr>
          <p:cNvPr id="309" name="Google Shape;309;g647b25c7c0_0_38"/>
          <p:cNvSpPr txBox="1"/>
          <p:nvPr/>
        </p:nvSpPr>
        <p:spPr>
          <a:xfrm>
            <a:off x="123675" y="6109412"/>
            <a:ext cx="9998244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latin typeface="Quattrocento Sans"/>
                <a:ea typeface="Quattrocento Sans"/>
                <a:cs typeface="Quattrocento Sans"/>
                <a:sym typeface="Quattrocento Sans"/>
              </a:rPr>
              <a:t>The error rates are 0.353, 0.415, 0.371, 0.605, respectively</a:t>
            </a:r>
            <a:endParaRPr sz="1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0" name="Google Shape;310;g647b25c7c0_0_38"/>
          <p:cNvSpPr txBox="1"/>
          <p:nvPr/>
        </p:nvSpPr>
        <p:spPr>
          <a:xfrm>
            <a:off x="242900" y="3939975"/>
            <a:ext cx="1967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Quattrocento Sans"/>
                <a:ea typeface="Quattrocento Sans"/>
                <a:cs typeface="Quattrocento Sans"/>
                <a:sym typeface="Quattrocento Sans"/>
              </a:rPr>
              <a:t>Figure 7: Fashion Item Error Evaluation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latin typeface="Quattrocento Sans"/>
                <a:ea typeface="Quattrocento Sans"/>
                <a:cs typeface="Quattrocento Sans"/>
                <a:sym typeface="Quattrocento Sans"/>
              </a:rPr>
              <a:t>Source: Taken from [1]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4ac627bd6_1_0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Conclusion</a:t>
            </a:r>
            <a:endParaRPr/>
          </a:p>
        </p:txBody>
      </p:sp>
      <p:sp>
        <p:nvSpPr>
          <p:cNvPr id="317" name="Google Shape;317;g64ac627bd6_1_0"/>
          <p:cNvSpPr txBox="1"/>
          <p:nvPr/>
        </p:nvSpPr>
        <p:spPr>
          <a:xfrm>
            <a:off x="779325" y="1622950"/>
            <a:ext cx="10574400" cy="45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Quattrocento Sans"/>
              <a:buChar char="●"/>
            </a:pPr>
            <a:r>
              <a:rPr lang="en-IN" sz="2400">
                <a:solidFill>
                  <a:srgbClr val="333333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They propose a generic composition algorithm based on outfit quality scorer.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rgbClr val="333333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Quattrocento Sans"/>
              <a:buChar char="●"/>
            </a:pPr>
            <a:r>
              <a:rPr lang="en-IN" sz="2400">
                <a:solidFill>
                  <a:srgbClr val="333333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The outfit quality scorer is an end-to-end trainable system, which achieves promising performance.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Quattrocento Sans"/>
              <a:buChar char="●"/>
            </a:pPr>
            <a:r>
              <a:rPr lang="en-IN" sz="2400">
                <a:solidFill>
                  <a:srgbClr val="333333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They found that the combination of multi-modalities and proper pooling of the instance level features, leads to the best performance.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33"/>
              </a:solidFill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Quattrocento Sans"/>
              <a:buChar char="●"/>
            </a:pPr>
            <a:r>
              <a:rPr lang="en-IN" sz="2400">
                <a:solidFill>
                  <a:srgbClr val="333333"/>
                </a:solidFill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In the future, they plan to collect more data and find better ways to evaluate the composition algorithm.</a:t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8" name="Google Shape;318;g64ac627bd6_1_0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2e547f668_5_6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Thanks!</a:t>
            </a:r>
            <a:endParaRPr/>
          </a:p>
        </p:txBody>
      </p:sp>
      <p:sp>
        <p:nvSpPr>
          <p:cNvPr id="325" name="Google Shape;325;g62e547f668_5_6"/>
          <p:cNvSpPr txBox="1"/>
          <p:nvPr/>
        </p:nvSpPr>
        <p:spPr>
          <a:xfrm rot="5400000">
            <a:off x="4038900" y="2272375"/>
            <a:ext cx="4114200" cy="4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5000">
                <a:latin typeface="Quattrocento Sans"/>
                <a:ea typeface="Quattrocento Sans"/>
                <a:cs typeface="Quattrocento Sans"/>
                <a:sym typeface="Quattrocento Sans"/>
              </a:rPr>
              <a:t>:)</a:t>
            </a:r>
            <a:endParaRPr sz="250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6" name="Google Shape;326;g62e547f668_5_6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IN"/>
              <a:t>Billion Dollar Industry</a:t>
            </a: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body" idx="2"/>
          </p:nvPr>
        </p:nvSpPr>
        <p:spPr>
          <a:xfrm>
            <a:off x="831851" y="2193927"/>
            <a:ext cx="515620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endParaRPr sz="2600">
              <a:solidFill>
                <a:schemeClr val="dk1"/>
              </a:solidFill>
            </a:endParaRPr>
          </a:p>
          <a:p>
            <a:pPr marL="228600" lvl="0" indent="-2921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IN" sz="2600">
                <a:solidFill>
                  <a:schemeClr val="dk1"/>
                </a:solidFill>
              </a:rPr>
              <a:t>According to a study by </a:t>
            </a:r>
            <a:r>
              <a:rPr lang="en-IN" sz="2600" i="1">
                <a:solidFill>
                  <a:schemeClr val="dk1"/>
                </a:solidFill>
              </a:rPr>
              <a:t>Trendex North America</a:t>
            </a:r>
            <a:r>
              <a:rPr lang="en-IN" sz="2600">
                <a:solidFill>
                  <a:schemeClr val="dk1"/>
                </a:solidFill>
              </a:rPr>
              <a:t>, the sales of women's apparel in United States is $111 Billion in 2011.</a:t>
            </a: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</a:endParaRPr>
          </a:p>
          <a:p>
            <a:pPr marL="228600" lvl="0" indent="-2921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IN" sz="2600">
                <a:solidFill>
                  <a:schemeClr val="dk1"/>
                </a:solidFill>
              </a:rPr>
              <a:t>When almost every sector was going through automation, women's apparel industry had great potential.</a:t>
            </a:r>
            <a:endParaRPr sz="2600"/>
          </a:p>
          <a:p>
            <a:pPr marL="2286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121" name="Google Shape;121;p2" descr="Image result for sales of women apparel statistics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b="20273"/>
          <a:stretch/>
        </p:blipFill>
        <p:spPr>
          <a:xfrm>
            <a:off x="6186168" y="1674161"/>
            <a:ext cx="5164800" cy="41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6363150" y="5834325"/>
            <a:ext cx="4869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latin typeface="Quattrocento Sans"/>
                <a:ea typeface="Quattrocento Sans"/>
                <a:cs typeface="Quattrocento Sans"/>
                <a:sym typeface="Quattrocento Sans"/>
              </a:rPr>
              <a:t>Figure 1: Global Online Fashion Sales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Quattrocento Sans"/>
                <a:ea typeface="Quattrocento Sans"/>
                <a:cs typeface="Quattrocento Sans"/>
                <a:sym typeface="Quattrocento Sans"/>
              </a:rPr>
              <a:t>Source: Taken from [2]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sldNum" idx="12"/>
          </p:nvPr>
        </p:nvSpPr>
        <p:spPr>
          <a:xfrm>
            <a:off x="9702600" y="6356350"/>
            <a:ext cx="1651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IN"/>
              <a:t>Introduction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609600" y="1549176"/>
            <a:ext cx="5181600" cy="46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228600" lvl="0" indent="-247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IN" sz="1900">
                <a:solidFill>
                  <a:schemeClr val="dk1"/>
                </a:solidFill>
              </a:rPr>
              <a:t>This paper proposes a data-driven approach to train a model that can automatically compose suitable fashion outfit. </a:t>
            </a:r>
            <a:endParaRPr sz="1900"/>
          </a:p>
          <a:p>
            <a:pPr marL="22860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228600" lvl="0" indent="-2476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IN" sz="1900">
                <a:solidFill>
                  <a:schemeClr val="dk1"/>
                </a:solidFill>
              </a:rPr>
              <a:t>The core of the proposed automatic composition system is to score fashion outfit candidates based on the appearances and metadata.</a:t>
            </a:r>
            <a:endParaRPr sz="1900"/>
          </a:p>
          <a:p>
            <a:pPr marL="22860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228600" lvl="0" indent="-2476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IN" sz="1900">
                <a:solidFill>
                  <a:schemeClr val="dk1"/>
                </a:solidFill>
              </a:rPr>
              <a:t>On an average there are 20 million unique monthly visitors to Polyvore.com </a:t>
            </a:r>
            <a:endParaRPr sz="1900">
              <a:solidFill>
                <a:schemeClr val="dk1"/>
              </a:solidFill>
            </a:endParaRPr>
          </a:p>
          <a:p>
            <a:pPr marL="685800" lvl="1" indent="-2603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IN" sz="1900">
                <a:solidFill>
                  <a:schemeClr val="dk1"/>
                </a:solidFill>
              </a:rPr>
              <a:t>Incorporates a user voting system for outfits</a:t>
            </a:r>
            <a:endParaRPr sz="190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228600" lvl="0" indent="-2476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IN" sz="1900">
                <a:solidFill>
                  <a:schemeClr val="dk1"/>
                </a:solidFill>
              </a:rPr>
              <a:t>By aggregating this wisdom, they obtain popularity score for the fashion outfits, which are used to train a classifier to score new fashion outfit candidates.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30" name="Google Shape;130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95436" y="1597025"/>
            <a:ext cx="49350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6363150" y="5986725"/>
            <a:ext cx="4869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latin typeface="Quattrocento Sans"/>
                <a:ea typeface="Quattrocento Sans"/>
                <a:cs typeface="Quattrocento Sans"/>
                <a:sym typeface="Quattrocento Sans"/>
              </a:rPr>
              <a:t>Figure 1: Outfit example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Quattrocento Sans"/>
                <a:ea typeface="Quattrocento Sans"/>
                <a:cs typeface="Quattrocento Sans"/>
                <a:sym typeface="Quattrocento Sans"/>
              </a:rPr>
              <a:t>Source: Taken from [1]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67" cy="97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IN"/>
              <a:t>Key Aspects of this work: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38476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IN" sz="2400">
                <a:solidFill>
                  <a:schemeClr val="dk1"/>
                </a:solidFill>
              </a:rPr>
              <a:t>Automatic Fashion outfit composition,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IN" sz="2400">
                <a:solidFill>
                  <a:schemeClr val="dk1"/>
                </a:solidFill>
              </a:rPr>
              <a:t>Reliable fashion outfit quality predictor.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IN" sz="2400">
                <a:solidFill>
                  <a:schemeClr val="dk1"/>
                </a:solidFill>
              </a:rPr>
              <a:t>An end-to-end trainable system to fuse signals from multi-level hybrid modalities, including the images and metadata of the fashion items, and the information across the fashion items.</a:t>
            </a:r>
            <a:endParaRPr sz="240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IN" sz="2400">
                <a:solidFill>
                  <a:schemeClr val="dk1"/>
                </a:solidFill>
              </a:rPr>
              <a:t>A large-scale dataset for the fashion outfit related research. This dataset contains fashion items and outfits, associated rich context information.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endParaRPr sz="2400"/>
          </a:p>
        </p:txBody>
      </p: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IN"/>
              <a:t>Challenges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838200" y="1678625"/>
            <a:ext cx="6095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endParaRPr sz="2000">
              <a:solidFill>
                <a:schemeClr val="dk1"/>
              </a:solidFill>
            </a:endParaRPr>
          </a:p>
          <a:p>
            <a:pPr marL="228600" lvl="0" indent="-254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N" sz="2000">
                <a:solidFill>
                  <a:schemeClr val="dk1"/>
                </a:solidFill>
              </a:rPr>
              <a:t>Complicated visual contents of a fashion image</a:t>
            </a:r>
            <a:endParaRPr sz="2000">
              <a:solidFill>
                <a:schemeClr val="dk1"/>
              </a:solidFill>
            </a:endParaRPr>
          </a:p>
          <a:p>
            <a:pPr marL="685800" lvl="1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categories, colours, coherence, patterns, general pairing codes, creative pairing choices </a:t>
            </a:r>
            <a:endParaRPr sz="2000">
              <a:solidFill>
                <a:schemeClr val="dk1"/>
              </a:solidFill>
            </a:endParaRPr>
          </a:p>
          <a:p>
            <a:pPr marL="6858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228600" lvl="0" indent="-254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N" sz="2000">
                <a:solidFill>
                  <a:schemeClr val="dk1"/>
                </a:solidFill>
              </a:rPr>
              <a:t>Rich contexts of fashion outfit. </a:t>
            </a:r>
            <a:endParaRPr sz="2000">
              <a:solidFill>
                <a:schemeClr val="dk1"/>
              </a:solidFill>
            </a:endParaRPr>
          </a:p>
          <a:p>
            <a:pPr marL="685800" lvl="1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Styles for different ages and individuals. </a:t>
            </a:r>
            <a:endParaRPr sz="2000">
              <a:solidFill>
                <a:schemeClr val="dk1"/>
              </a:solidFill>
            </a:endParaRPr>
          </a:p>
          <a:p>
            <a:pPr marL="685800" lvl="1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Clothing outfits can reflect personality and interests. </a:t>
            </a:r>
            <a:endParaRPr sz="2000">
              <a:solidFill>
                <a:schemeClr val="dk1"/>
              </a:solidFill>
            </a:endParaRPr>
          </a:p>
          <a:p>
            <a:pPr marL="685800" lvl="1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IN" sz="2000">
                <a:solidFill>
                  <a:schemeClr val="dk1"/>
                </a:solidFill>
              </a:rPr>
              <a:t>Clothing may reflect the style and tradition of different brands and designers, or even the culture of a specific group. </a:t>
            </a:r>
            <a:endParaRPr sz="2000">
              <a:solidFill>
                <a:schemeClr val="dk1"/>
              </a:solidFill>
            </a:endParaRPr>
          </a:p>
          <a:p>
            <a:pPr marL="2286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228600" lvl="0" indent="-254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IN" sz="2000">
                <a:solidFill>
                  <a:schemeClr val="dk1"/>
                </a:solidFill>
              </a:rPr>
              <a:t>Fashion does not mean the same to everyone</a:t>
            </a:r>
            <a:endParaRPr sz="2000">
              <a:solidFill>
                <a:schemeClr val="dk1"/>
              </a:solidFill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</a:pPr>
            <a:endParaRPr sz="2000">
              <a:solidFill>
                <a:schemeClr val="dk1"/>
              </a:solidFill>
            </a:endParaRPr>
          </a:p>
        </p:txBody>
      </p:sp>
      <p:pic>
        <p:nvPicPr>
          <p:cNvPr id="146" name="Google Shape;146;p5" descr="Image result for fashion meme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23193" y="1740600"/>
            <a:ext cx="38307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6</a:t>
            </a:fld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7820375" y="5986725"/>
            <a:ext cx="34125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latin typeface="Quattrocento Sans"/>
                <a:ea typeface="Quattrocento Sans"/>
                <a:cs typeface="Quattrocento Sans"/>
                <a:sym typeface="Quattrocento Sans"/>
              </a:rPr>
              <a:t>Figure 3: Game of Thrones Meme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Quattrocento Sans"/>
                <a:ea typeface="Quattrocento Sans"/>
                <a:cs typeface="Quattrocento Sans"/>
                <a:sym typeface="Quattrocento Sans"/>
              </a:rPr>
              <a:t>Source: Taken from [3]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IN"/>
              <a:t>Fashion Outfit Composition</a:t>
            </a:r>
            <a:endParaRPr/>
          </a:p>
        </p:txBody>
      </p:sp>
      <p:pic>
        <p:nvPicPr>
          <p:cNvPr id="154" name="Google Shape;154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5662" y="1848644"/>
            <a:ext cx="7810500" cy="43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1eb47478c_0_0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Fashion Outfit Scoring Model</a:t>
            </a:r>
            <a:endParaRPr/>
          </a:p>
        </p:txBody>
      </p:sp>
      <p:sp>
        <p:nvSpPr>
          <p:cNvPr id="162" name="Google Shape;162;g61eb47478c_0_0"/>
          <p:cNvSpPr txBox="1">
            <a:spLocks noGrp="1"/>
          </p:cNvSpPr>
          <p:nvPr>
            <p:ph type="body" idx="1"/>
          </p:nvPr>
        </p:nvSpPr>
        <p:spPr>
          <a:xfrm>
            <a:off x="817976" y="1496550"/>
            <a:ext cx="4167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rgbClr val="000000"/>
                </a:solidFill>
              </a:rPr>
              <a:t>Components of the Scoring Model:</a:t>
            </a:r>
            <a:endParaRPr sz="20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163" name="Google Shape;163;g61eb47478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987" y="1998526"/>
            <a:ext cx="10219577" cy="254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61eb47478c_0_0"/>
          <p:cNvSpPr txBox="1"/>
          <p:nvPr/>
        </p:nvSpPr>
        <p:spPr>
          <a:xfrm>
            <a:off x="725800" y="4906450"/>
            <a:ext cx="100362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Quattrocento Sans"/>
              <a:buChar char="●"/>
            </a:pPr>
            <a:r>
              <a:rPr lang="en-IN" sz="2600">
                <a:latin typeface="Quattrocento Sans"/>
                <a:ea typeface="Quattrocento Sans"/>
                <a:cs typeface="Quattrocento Sans"/>
                <a:sym typeface="Quattrocento Sans"/>
              </a:rPr>
              <a:t>Connected and trainable from end to end</a:t>
            </a:r>
            <a:endParaRPr sz="2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Quattrocento Sans"/>
              <a:buChar char="●"/>
            </a:pPr>
            <a:r>
              <a:rPr lang="en-IN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(S</a:t>
            </a:r>
            <a:r>
              <a:rPr lang="en-IN" sz="2600" baseline="-25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IN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 y</a:t>
            </a:r>
            <a:r>
              <a:rPr lang="en-IN" sz="2600" baseline="-25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IN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is the list of pairs of training outfit, where </a:t>
            </a:r>
            <a:r>
              <a:rPr lang="en-I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IN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</a:t>
            </a:r>
            <a:r>
              <a:rPr lang="en-IN" sz="2600" baseline="-25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IN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= 1 means </a:t>
            </a:r>
            <a:r>
              <a:rPr lang="en-I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IN" sz="26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is well composed and </a:t>
            </a:r>
            <a:r>
              <a:rPr lang="en-IN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</a:t>
            </a:r>
            <a:r>
              <a:rPr lang="en-IN" sz="2600" baseline="-25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en-IN" sz="2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= </a:t>
            </a:r>
            <a:r>
              <a:rPr lang="en-I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means not</a:t>
            </a:r>
            <a:endParaRPr sz="2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g61eb47478c_0_0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1eb47478c_0_13"/>
          <p:cNvSpPr txBox="1">
            <a:spLocks noGrp="1"/>
          </p:cNvSpPr>
          <p:nvPr>
            <p:ph type="title"/>
          </p:nvPr>
        </p:nvSpPr>
        <p:spPr>
          <a:xfrm>
            <a:off x="604434" y="0"/>
            <a:ext cx="10749300" cy="120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Visual Feature Encoding and Context Feature Encoding</a:t>
            </a:r>
            <a:endParaRPr/>
          </a:p>
        </p:txBody>
      </p:sp>
      <p:sp>
        <p:nvSpPr>
          <p:cNvPr id="172" name="Google Shape;172;g61eb47478c_0_13"/>
          <p:cNvSpPr txBox="1">
            <a:spLocks noGrp="1"/>
          </p:cNvSpPr>
          <p:nvPr>
            <p:ph type="body" idx="1"/>
          </p:nvPr>
        </p:nvSpPr>
        <p:spPr>
          <a:xfrm>
            <a:off x="434950" y="1406000"/>
            <a:ext cx="7454700" cy="522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-IN" dirty="0">
                <a:solidFill>
                  <a:srgbClr val="000000"/>
                </a:solidFill>
              </a:rPr>
              <a:t>Visual Feature Encoding</a:t>
            </a:r>
            <a:endParaRPr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IN" dirty="0">
                <a:solidFill>
                  <a:srgbClr val="000000"/>
                </a:solidFill>
              </a:rPr>
              <a:t>Encoding item image            with Convolutional Neural Networks and using variant of </a:t>
            </a:r>
            <a:r>
              <a:rPr lang="en-IN" dirty="0" err="1">
                <a:solidFill>
                  <a:srgbClr val="000000"/>
                </a:solidFill>
              </a:rPr>
              <a:t>AlexNet</a:t>
            </a:r>
            <a:endParaRPr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IN" dirty="0">
                <a:solidFill>
                  <a:srgbClr val="000000"/>
                </a:solidFill>
              </a:rPr>
              <a:t>Output of fc6 layer is the encoding feature of the input image</a:t>
            </a:r>
            <a:endParaRPr dirty="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IN" dirty="0">
                <a:solidFill>
                  <a:srgbClr val="000000"/>
                </a:solidFill>
              </a:rPr>
              <a:t>Dimension of image encoding is 4096</a:t>
            </a:r>
            <a:endParaRPr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12700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en-IN" dirty="0" smtClean="0">
                <a:solidFill>
                  <a:srgbClr val="000000"/>
                </a:solidFill>
              </a:rPr>
              <a:t>2. Context </a:t>
            </a:r>
            <a:r>
              <a:rPr lang="en-IN" dirty="0">
                <a:solidFill>
                  <a:srgbClr val="000000"/>
                </a:solidFill>
              </a:rPr>
              <a:t>Feature Encoding</a:t>
            </a:r>
            <a:endParaRPr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IN" i="1" dirty="0" err="1">
                <a:solidFill>
                  <a:srgbClr val="000000"/>
                </a:solidFill>
              </a:rPr>
              <a:t>GloVe</a:t>
            </a:r>
            <a:r>
              <a:rPr lang="en-IN" i="1" dirty="0">
                <a:solidFill>
                  <a:srgbClr val="000000"/>
                </a:solidFill>
              </a:rPr>
              <a:t> </a:t>
            </a:r>
            <a:r>
              <a:rPr lang="en-IN" dirty="0">
                <a:solidFill>
                  <a:srgbClr val="000000"/>
                </a:solidFill>
              </a:rPr>
              <a:t>model is used to encode the context feature title </a:t>
            </a:r>
            <a:endParaRPr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IN" dirty="0">
                <a:solidFill>
                  <a:srgbClr val="000000"/>
                </a:solidFill>
              </a:rPr>
              <a:t>This model maps words to 300d vectors, where we further employ average pooling to aggregate the vectors</a:t>
            </a:r>
            <a:endParaRPr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IN" dirty="0">
                <a:solidFill>
                  <a:srgbClr val="000000"/>
                </a:solidFill>
              </a:rPr>
              <a:t>Categorical embedding is used to encode the context feature category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IN" dirty="0">
                <a:solidFill>
                  <a:srgbClr val="000000"/>
                </a:solidFill>
              </a:rPr>
              <a:t>Dimension of category embedding is 256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73" name="Google Shape;173;g61eb47478c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00" y="5607475"/>
            <a:ext cx="2105488" cy="3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61eb47478c_0_13"/>
          <p:cNvSpPr txBox="1"/>
          <p:nvPr/>
        </p:nvSpPr>
        <p:spPr>
          <a:xfrm>
            <a:off x="3676263" y="5559575"/>
            <a:ext cx="38739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Quattrocento Sans"/>
                <a:ea typeface="Quattrocento Sans"/>
                <a:cs typeface="Quattrocento Sans"/>
                <a:sym typeface="Quattrocento Sans"/>
              </a:rPr>
              <a:t>where CC is the total no. of  categories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5" name="Google Shape;175;g61eb47478c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37" y="4028125"/>
            <a:ext cx="369331" cy="3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61eb47478c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47588" y="1828150"/>
            <a:ext cx="459922" cy="3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61eb47478c_0_13"/>
          <p:cNvSpPr txBox="1">
            <a:spLocks noGrp="1"/>
          </p:cNvSpPr>
          <p:nvPr>
            <p:ph type="sldNum" idx="12"/>
          </p:nvPr>
        </p:nvSpPr>
        <p:spPr>
          <a:xfrm>
            <a:off x="8077200" y="6356352"/>
            <a:ext cx="3276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9</a:t>
            </a:fld>
            <a:endParaRPr/>
          </a:p>
        </p:txBody>
      </p:sp>
      <p:sp>
        <p:nvSpPr>
          <p:cNvPr id="178" name="Google Shape;178;g61eb47478c_0_13"/>
          <p:cNvSpPr txBox="1"/>
          <p:nvPr/>
        </p:nvSpPr>
        <p:spPr>
          <a:xfrm>
            <a:off x="8212538" y="5906950"/>
            <a:ext cx="33561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>
                <a:latin typeface="Quattrocento Sans"/>
                <a:ea typeface="Quattrocento Sans"/>
                <a:cs typeface="Quattrocento Sans"/>
                <a:sym typeface="Quattrocento Sans"/>
              </a:rPr>
              <a:t>Figure 4: AlexNet with fc6 output</a:t>
            </a:r>
            <a:endParaRPr sz="16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latin typeface="Quattrocento Sans"/>
                <a:ea typeface="Quattrocento Sans"/>
                <a:cs typeface="Quattrocento Sans"/>
                <a:sym typeface="Quattrocento Sans"/>
              </a:rPr>
              <a:t>Source: Taken from [5]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9" name="Google Shape;179;g61eb47478c_0_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0150" y="1683588"/>
            <a:ext cx="2688486" cy="41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Widescreen</PresentationFormat>
  <Paragraphs>229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Quattrocento Sans</vt:lpstr>
      <vt:lpstr>WelcomeDoc</vt:lpstr>
      <vt:lpstr>CS 548 Fall 2019 Artificial Neural Networks and Deep Learning Showcase By Noel Qiao, Bhoomi Patel, Beichen Xing and Srinarayan Srikanthan</vt:lpstr>
      <vt:lpstr>Reference</vt:lpstr>
      <vt:lpstr>Billion Dollar Industry</vt:lpstr>
      <vt:lpstr>Introduction</vt:lpstr>
      <vt:lpstr>Key Aspects of this work:</vt:lpstr>
      <vt:lpstr>Challenges</vt:lpstr>
      <vt:lpstr>Fashion Outfit Composition</vt:lpstr>
      <vt:lpstr>Fashion Outfit Scoring Model</vt:lpstr>
      <vt:lpstr>Visual Feature Encoding and Context Feature Encoding</vt:lpstr>
      <vt:lpstr>Multimodality Fusion Model and Multi-instance Pooling Model</vt:lpstr>
      <vt:lpstr>Outfit Classification Model</vt:lpstr>
      <vt:lpstr>Polyvore.com Dataset</vt:lpstr>
      <vt:lpstr>Evaluation Protocols</vt:lpstr>
      <vt:lpstr>Adaptation of Existing Models for Outfit Scoring</vt:lpstr>
      <vt:lpstr>Comparing Against Different Modalities</vt:lpstr>
      <vt:lpstr>Late Fusion Model</vt:lpstr>
      <vt:lpstr>Outfit Composition Algorithm</vt:lpstr>
      <vt:lpstr>PowerPoint Presentation</vt:lpstr>
      <vt:lpstr>Implementation Methods</vt:lpstr>
      <vt:lpstr>Model Analysis</vt:lpstr>
      <vt:lpstr>Error Case Analysis</vt:lpstr>
      <vt:lpstr>Conclusion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548 Fall 2019 Artificial Neural Networks and Deep Learning Showcase By Noel Qiao, Bhoomi Patel, Beichen Xing and Srinarayan Srikanthan</dc:title>
  <dc:creator>sri</dc:creator>
  <cp:lastModifiedBy>Ruiz</cp:lastModifiedBy>
  <cp:revision>1</cp:revision>
  <dcterms:created xsi:type="dcterms:W3CDTF">2019-09-29T03:46:26Z</dcterms:created>
  <dcterms:modified xsi:type="dcterms:W3CDTF">2019-10-08T13:59:27Z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