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5bb8991b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5bb8991b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Instead of training the variational </a:t>
            </a:r>
            <a:r>
              <a:rPr lang="en"/>
              <a:t>autoencoder</a:t>
            </a:r>
            <a:r>
              <a:rPr lang="en"/>
              <a:t> using a loss function based on the </a:t>
            </a:r>
            <a:r>
              <a:rPr lang="en"/>
              <a:t>difference</a:t>
            </a:r>
            <a:r>
              <a:rPr lang="en"/>
              <a:t> of the </a:t>
            </a:r>
            <a:r>
              <a:rPr lang="en"/>
              <a:t>original</a:t>
            </a:r>
            <a:r>
              <a:rPr lang="en"/>
              <a:t> image and the reconstructed image, the author’s use a training method </a:t>
            </a:r>
            <a:r>
              <a:rPr lang="en"/>
              <a:t>typical</a:t>
            </a:r>
            <a:r>
              <a:rPr lang="en"/>
              <a:t> in generative adversarial networks. Instead of a residual based loss function, another neural network, called a discriminative network, is used to classify whether or not the image is real or reconstructed. In a </a:t>
            </a:r>
            <a:r>
              <a:rPr lang="en"/>
              <a:t>typical</a:t>
            </a:r>
            <a:r>
              <a:rPr lang="en"/>
              <a:t> GAN, The discriminative network is trained in tandem with the generative network, which leads to more accurate reconstructions of images because of the competitive nature of the networks finding </a:t>
            </a:r>
            <a:r>
              <a:rPr lang="en"/>
              <a:t>each other's</a:t>
            </a:r>
            <a:r>
              <a:rPr lang="en"/>
              <a:t> flaws.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0ae9511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0ae9511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detecting brain </a:t>
            </a:r>
            <a:r>
              <a:rPr lang="en"/>
              <a:t>lesions</a:t>
            </a:r>
            <a:r>
              <a:rPr lang="en"/>
              <a:t>, the authors combine variational autoencoders with generative </a:t>
            </a:r>
            <a:r>
              <a:rPr lang="en"/>
              <a:t>adversarial</a:t>
            </a:r>
            <a:r>
              <a:rPr lang="en"/>
              <a:t> networks. The VAE acts as the generative network, encoding features from a real image, then reconstructing the image from the features. The </a:t>
            </a:r>
            <a:r>
              <a:rPr lang="en"/>
              <a:t>original</a:t>
            </a:r>
            <a:r>
              <a:rPr lang="en"/>
              <a:t> and reconstructed image is given to a discriminative network, which tries to identify which images are real or reconstructed. These two networks are trained in tandem which leads to more accurate MRI reconstructions. A combination of the difference between the original and decoded image, and the predictions of the discriminative network are used to calculate the loss of the entire network, which can be </a:t>
            </a:r>
            <a:r>
              <a:rPr lang="en"/>
              <a:t>backpropagation</a:t>
            </a:r>
            <a:r>
              <a:rPr lang="en"/>
              <a:t> through the networks. An interesting thing to note about backpropigating through the Variational Autoencoder is that you can’t backpropigate through a random sampling function, so to get around that, the variational autoencoder, when sampling from the feature distributions, uses a node that generates a random number, and then returns the mean of a feature plus the features standard deviation times the random number, and the random number has a mean of zero and a variance of 1. So its simulating sampling from a distribution of the features mean and variance without actually doing that, so even though you can’t backpropigate through the random number, you can backpropigate through the mu and sigma of the feature.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09d70386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09d70386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test the effectiveness of the VAEGAN and other methods of anomaly detection, unhealthy brains were given to the VAEGAN after it was trained on healthy brains.The first column of this image shows an unhealthy brain and the true locations of the tumors. The second column shows the resulting residuals from a naive autoencoder model. This basic autoencoder model uses convolutions initially, but encodes a standard vector of features which is decoded into a copy of the </a:t>
            </a:r>
            <a:r>
              <a:rPr lang="en"/>
              <a:t>original</a:t>
            </a:r>
            <a:r>
              <a:rPr lang="en"/>
              <a:t> image. As shown from the lower picture in the column, the orange regions are false </a:t>
            </a:r>
            <a:r>
              <a:rPr lang="en"/>
              <a:t>positives</a:t>
            </a:r>
            <a:r>
              <a:rPr lang="en"/>
              <a:t>, and the green regions are true </a:t>
            </a:r>
            <a:r>
              <a:rPr lang="en"/>
              <a:t>positives</a:t>
            </a:r>
            <a:r>
              <a:rPr lang="en"/>
              <a:t>. This naive </a:t>
            </a:r>
            <a:r>
              <a:rPr lang="en"/>
              <a:t>approach</a:t>
            </a:r>
            <a:r>
              <a:rPr lang="en"/>
              <a:t> has a lot of false </a:t>
            </a:r>
            <a:r>
              <a:rPr lang="en"/>
              <a:t>positives because it does a poor job reconstructing brain images. On the other hand, the last column shows the results of using the VAEGAN to identify anomalous regions of the unhealthy brain. The VAEGAN model is much more effective and was able to detect the anomalous regions with very few false positive or false negatives.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0aae9772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0aae9772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important to note that a median filter was applied to 5x5x5 pixel wide brain regions to filter out small residuals, and set a residual threshold to use as the detection threshold and is set to be the 98% percentile of residuals. </a:t>
            </a:r>
            <a:endParaRPr>
              <a:solidFill>
                <a:schemeClr val="dk1"/>
              </a:solidFill>
            </a:endParaRPr>
          </a:p>
          <a:p>
            <a:pPr indent="0" lvl="0" marL="0" rtl="0" algn="l">
              <a:spcBef>
                <a:spcPts val="0"/>
              </a:spcBef>
              <a:spcAft>
                <a:spcPts val="0"/>
              </a:spcAft>
              <a:buNone/>
            </a:pPr>
            <a:r>
              <a:rPr lang="en">
                <a:solidFill>
                  <a:schemeClr val="dk1"/>
                </a:solidFill>
              </a:rPr>
              <a:t>The threshold is model specific and determined as the 98th percentile of the models reconstruction errors on the training dataset. This percentile was chosen empirically from the histogram of residuals obtained from both normal and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abnormal data.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plot shows the residuals from regular regions in blue, compared to the residuals from anomalous regions, in red. There’s clearly a partition in the data which allows for effective outlier detection.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709d70386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09d70386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table shows the results of the previously mentioned experiments and the associated Dice-scores as well as the average reconstruction time per sample in seconds. The highest AUPRC(Area under precision-recall curve) is obtained by VAE-GAN, followed closely by AE-GAN. </a:t>
            </a:r>
            <a:br>
              <a:rPr lang="en"/>
            </a:br>
            <a:r>
              <a:rPr lang="en"/>
              <a:t>The spatial AE and VAE have slightly inferior scores and because 98th percentile of the models reconstruction errors on the dataset was chosen as a threshold for every model, it makes sense that it is not in line with AUPRC, because that percentile is not guaranteed to be the best threshold for every option.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09d70386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09d70386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line with what we saw on the table, we can conclude that AE and VAE with dense bottlenecks lack capabilities to reconstruct anomalies as well as important brain convolutions. And this could be solved using spatial AE with sufficient bottleneck resolution. (such as 16x16px sized feature maps)</a:t>
            </a:r>
            <a:br>
              <a:rPr lang="en"/>
            </a:br>
            <a:r>
              <a:rPr lang="en"/>
              <a:t>After constraining the latent space to follow a multivariate normal distribution and introducing adversarial training, </a:t>
            </a:r>
            <a:r>
              <a:rPr lang="en">
                <a:solidFill>
                  <a:schemeClr val="dk1"/>
                </a:solidFill>
              </a:rPr>
              <a:t>a</a:t>
            </a:r>
            <a:r>
              <a:rPr lang="en">
                <a:solidFill>
                  <a:schemeClr val="dk1"/>
                </a:solidFill>
              </a:rPr>
              <a:t>nother conclusion drawn was that since no significant improvements were observed, this training was not necessarily required in this setting.</a:t>
            </a:r>
            <a:endParaRPr>
              <a:solidFill>
                <a:schemeClr val="dk1"/>
              </a:solidFill>
            </a:endParaRPr>
          </a:p>
          <a:p>
            <a:pPr indent="0" lvl="0" marL="0" rtl="0" algn="l">
              <a:spcBef>
                <a:spcPts val="0"/>
              </a:spcBef>
              <a:spcAft>
                <a:spcPts val="0"/>
              </a:spcAft>
              <a:buNone/>
            </a:pPr>
            <a:r>
              <a:rPr lang="en">
                <a:solidFill>
                  <a:schemeClr val="dk1"/>
                </a:solidFill>
              </a:rPr>
              <a:t>All in all, this paper shows that, in contrast to the previous patch-based approaches(where autoencoders and GAN were used to detect anomalies as outliers or from large reconstruction error) , spatial autoencoding models can be efficiently used to capture normal anatomical variability of an MR brain slices.</a:t>
            </a:r>
            <a:endParaRPr>
              <a:solidFill>
                <a:schemeClr val="dk1"/>
              </a:solidFill>
            </a:endParaRPr>
          </a:p>
          <a:p>
            <a:pPr indent="0" lvl="0" marL="0" rtl="0" algn="l">
              <a:spcBef>
                <a:spcPts val="0"/>
              </a:spcBef>
              <a:spcAft>
                <a:spcPts val="0"/>
              </a:spcAft>
              <a:buNone/>
            </a:pPr>
            <a:r>
              <a:rPr lang="en">
                <a:solidFill>
                  <a:schemeClr val="dk1"/>
                </a:solidFill>
              </a:rPr>
              <a:t>They present  a comparison between deep autoencoding models for fast UAD as well as novel spatial VAE-GAN that encodes the full context of the brain MR Slices.This opens up opportunities not only for brain lesion segmentation, but in other areas as well.</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09d703867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09d703867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709d703867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709d703867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Magnetic resonance imaging (MRI) of the brain is a safe and painless test that uses a magnetic field and radio waves to produce detailed images of the brain and the brainstem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231F20"/>
                </a:solidFill>
              </a:rPr>
              <a:t>An MRI scan is different from a CT Scan or an X-ray in that it doesn’t use radiation to produce images.</a:t>
            </a:r>
            <a:endParaRPr>
              <a:solidFill>
                <a:srgbClr val="231F20"/>
              </a:solidFill>
            </a:endParaRPr>
          </a:p>
          <a:p>
            <a:pPr indent="0" lvl="0" marL="0" rtl="0" algn="l">
              <a:spcBef>
                <a:spcPts val="0"/>
              </a:spcBef>
              <a:spcAft>
                <a:spcPts val="0"/>
              </a:spcAft>
              <a:buNone/>
            </a:pPr>
            <a:r>
              <a:t/>
            </a:r>
            <a:endParaRPr>
              <a:solidFill>
                <a:srgbClr val="231F20"/>
              </a:solidFill>
            </a:endParaRPr>
          </a:p>
          <a:p>
            <a:pPr indent="0" lvl="0" marL="0" rtl="0" algn="l">
              <a:spcBef>
                <a:spcPts val="0"/>
              </a:spcBef>
              <a:spcAft>
                <a:spcPts val="0"/>
              </a:spcAft>
              <a:buNone/>
            </a:pPr>
            <a:r>
              <a:rPr lang="en">
                <a:solidFill>
                  <a:srgbClr val="231F20"/>
                </a:solidFill>
              </a:rPr>
              <a:t>A brain MRI is a useful tool for detecting a number of brain conditions, including: tumors, infections, swelling, inflammation, etc. It can also help determine whether the patient has sustained any damage from a stroke or head injury. </a:t>
            </a:r>
            <a:endParaRPr>
              <a:solidFill>
                <a:srgbClr val="231F20"/>
              </a:solidFill>
            </a:endParaRPr>
          </a:p>
          <a:p>
            <a:pPr indent="0" lvl="0" marL="0" rtl="0" algn="l">
              <a:spcBef>
                <a:spcPts val="0"/>
              </a:spcBef>
              <a:spcAft>
                <a:spcPts val="0"/>
              </a:spcAft>
              <a:buNone/>
            </a:pPr>
            <a:r>
              <a:t/>
            </a:r>
            <a:endParaRPr sz="1350">
              <a:solidFill>
                <a:srgbClr val="231F20"/>
              </a:solidFill>
            </a:endParaRPr>
          </a:p>
          <a:p>
            <a:pPr indent="0" lvl="0" marL="0" rtl="0" algn="l">
              <a:lnSpc>
                <a:spcPct val="140000"/>
              </a:lnSpc>
              <a:spcBef>
                <a:spcPts val="1100"/>
              </a:spcBef>
              <a:spcAft>
                <a:spcPts val="0"/>
              </a:spcAft>
              <a:buNone/>
            </a:pPr>
            <a:r>
              <a:t/>
            </a:r>
            <a:endParaRPr sz="1050">
              <a:solidFill>
                <a:schemeClr val="dk1"/>
              </a:solidFill>
              <a:highlight>
                <a:srgbClr val="FFFFFF"/>
              </a:highlight>
            </a:endParaRPr>
          </a:p>
          <a:p>
            <a:pPr indent="0" lvl="0" marL="0" rtl="0" algn="l">
              <a:lnSpc>
                <a:spcPct val="140000"/>
              </a:lnSpc>
              <a:spcBef>
                <a:spcPts val="1600"/>
              </a:spcBef>
              <a:spcAft>
                <a:spcPts val="0"/>
              </a:spcAft>
              <a:buNone/>
            </a:pPr>
            <a:r>
              <a:t/>
            </a:r>
            <a:endParaRPr sz="1050">
              <a:solidFill>
                <a:schemeClr val="dk1"/>
              </a:solidFill>
              <a:highlight>
                <a:srgbClr val="FFFFFF"/>
              </a:highlight>
            </a:endParaRPr>
          </a:p>
          <a:p>
            <a:pPr indent="0" lvl="0" marL="0" rtl="0" algn="l">
              <a:spcBef>
                <a:spcPts val="1600"/>
              </a:spcBef>
              <a:spcAft>
                <a:spcPts val="0"/>
              </a:spcAft>
              <a:buNone/>
            </a:pPr>
            <a:r>
              <a:t/>
            </a:r>
            <a:endParaRPr sz="1350">
              <a:solidFill>
                <a:srgbClr val="231F20"/>
              </a:solidFill>
            </a:endParaRPr>
          </a:p>
          <a:p>
            <a:pPr indent="0" lvl="0" marL="0" rtl="0" algn="l">
              <a:lnSpc>
                <a:spcPct val="115000"/>
              </a:lnSpc>
              <a:spcBef>
                <a:spcPts val="0"/>
              </a:spcBef>
              <a:spcAft>
                <a:spcPts val="0"/>
              </a:spcAft>
              <a:buNone/>
            </a:pPr>
            <a:r>
              <a:t/>
            </a:r>
            <a:endParaRPr sz="1350">
              <a:solidFill>
                <a:srgbClr val="231F20"/>
              </a:solidFill>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09d703867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09d703867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manual identification and segmentation of pathologies in brain MR data is a tedious and time-consuming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recent </a:t>
            </a:r>
            <a:r>
              <a:rPr lang="en">
                <a:solidFill>
                  <a:schemeClr val="dk1"/>
                </a:solidFill>
              </a:rPr>
              <a:t>supervised deep learning methods</a:t>
            </a:r>
            <a:r>
              <a:rPr lang="en"/>
              <a:t> were proposed </a:t>
            </a:r>
            <a:r>
              <a:rPr lang="en">
                <a:solidFill>
                  <a:schemeClr val="dk1"/>
                </a:solidFill>
              </a:rPr>
              <a:t>in an attempt to aid the detection and delineation of brain lesions</a:t>
            </a:r>
            <a:r>
              <a:rPr lang="en"/>
              <a:t>. </a:t>
            </a:r>
            <a:r>
              <a:rPr lang="en"/>
              <a:t>However, their training requires vast amounts of labeled data which often is not available. Further, the generalization of these approaches is limited. Since in general, training data rarely comprises the gamut of all possible pathological appearances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paper provides an advanced unsupervised deep learning method which co</a:t>
            </a:r>
            <a:r>
              <a:rPr lang="en"/>
              <a:t>nquered the issues mentioned above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9d70386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9d70386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09d70386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09d70386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FLAIR: </a:t>
            </a:r>
            <a:r>
              <a:rPr lang="en" sz="1300">
                <a:solidFill>
                  <a:srgbClr val="333333"/>
                </a:solidFill>
                <a:highlight>
                  <a:srgbClr val="FFFFFF"/>
                </a:highlight>
              </a:rPr>
              <a:t>a commonly used magnetic resonance sequence</a:t>
            </a:r>
            <a:endParaRPr sz="1300">
              <a:solidFill>
                <a:srgbClr val="333333"/>
              </a:solidFill>
              <a:highlight>
                <a:srgbClr val="FFFFFF"/>
              </a:highlight>
            </a:endParaRPr>
          </a:p>
          <a:p>
            <a:pPr indent="0" lvl="0" marL="0" rtl="0" algn="l">
              <a:spcBef>
                <a:spcPts val="0"/>
              </a:spcBef>
              <a:spcAft>
                <a:spcPts val="0"/>
              </a:spcAft>
              <a:buNone/>
            </a:pPr>
            <a:r>
              <a:rPr b="1" lang="en" sz="950">
                <a:solidFill>
                  <a:srgbClr val="3D3D3D"/>
                </a:solidFill>
                <a:highlight>
                  <a:srgbClr val="FFFFFF"/>
                </a:highlight>
              </a:rPr>
              <a:t>Fluid Attenuation Inversion Recovery </a:t>
            </a:r>
            <a:endParaRPr sz="1300">
              <a:solidFill>
                <a:srgbClr val="333333"/>
              </a:solidFill>
              <a:highlight>
                <a:srgbClr val="FFFFFF"/>
              </a:highlight>
            </a:endParaRPr>
          </a:p>
          <a:p>
            <a:pPr indent="0" lvl="0" marL="0" rtl="0" algn="l">
              <a:spcBef>
                <a:spcPts val="0"/>
              </a:spcBef>
              <a:spcAft>
                <a:spcPts val="0"/>
              </a:spcAft>
              <a:buNone/>
            </a:pPr>
            <a:r>
              <a:rPr lang="en" sz="1400">
                <a:solidFill>
                  <a:schemeClr val="dk2"/>
                </a:solidFill>
              </a:rPr>
              <a:t>multiple sclerosis</a:t>
            </a:r>
            <a:r>
              <a:rPr lang="en"/>
              <a:t>: Signs of </a:t>
            </a:r>
            <a:r>
              <a:rPr lang="en"/>
              <a:t>stroke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09d70386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09d70386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SRI24 ATLAS: </a:t>
            </a:r>
            <a:r>
              <a:rPr lang="en" sz="1000">
                <a:solidFill>
                  <a:schemeClr val="dk1"/>
                </a:solidFill>
                <a:highlight>
                  <a:srgbClr val="FFFFFF"/>
                </a:highlight>
              </a:rPr>
              <a:t>a new standard reference system of normal human brain anatomy</a:t>
            </a:r>
            <a:endParaRPr sz="1000">
              <a:solidFill>
                <a:schemeClr val="dk1"/>
              </a:solidFill>
              <a:highlight>
                <a:srgbClr val="FFFFFF"/>
              </a:highlight>
            </a:endParaRPr>
          </a:p>
          <a:p>
            <a:pPr indent="0" lvl="0" marL="0" rtl="0" algn="l">
              <a:spcBef>
                <a:spcPts val="0"/>
              </a:spcBef>
              <a:spcAft>
                <a:spcPts val="0"/>
              </a:spcAft>
              <a:buNone/>
            </a:pPr>
            <a:r>
              <a:rPr lang="en" sz="1800">
                <a:solidFill>
                  <a:schemeClr val="dk2"/>
                </a:solidFill>
              </a:rPr>
              <a:t>Curvature Flow: </a:t>
            </a:r>
            <a:r>
              <a:rPr lang="en" sz="1300">
                <a:solidFill>
                  <a:srgbClr val="333333"/>
                </a:solidFill>
                <a:highlight>
                  <a:srgbClr val="FCFCFC"/>
                </a:highlight>
                <a:latin typeface="Georgia"/>
                <a:ea typeface="Georgia"/>
                <a:cs typeface="Georgia"/>
                <a:sym typeface="Georgia"/>
              </a:rPr>
              <a:t>noise-removal method for images</a:t>
            </a:r>
            <a:endParaRPr sz="1000">
              <a:solidFill>
                <a:schemeClr val="dk1"/>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09d70386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09d70386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take a look at how they used MRI images to detect brain lesions. This diagram outlines the general idea behind the authors’ methodology. In order to automatically detect the outlier brain MRIs, which in this case are MRIs of brains that contain lesions or tumors, a version of an </a:t>
            </a:r>
            <a:r>
              <a:rPr lang="en"/>
              <a:t>autoencoder</a:t>
            </a:r>
            <a:r>
              <a:rPr lang="en"/>
              <a:t>, called a variational autoencoder generative </a:t>
            </a:r>
            <a:r>
              <a:rPr lang="en"/>
              <a:t>adversarial</a:t>
            </a:r>
            <a:r>
              <a:rPr lang="en"/>
              <a:t> network, which I’m going to call a VAEGAN, is trained to encode and decode images of healthy brains. Then, to detect brain abnormalities, new MRI images of brains are encoded, then decoded. The decoded image is compared to the </a:t>
            </a:r>
            <a:r>
              <a:rPr lang="en"/>
              <a:t>original</a:t>
            </a:r>
            <a:r>
              <a:rPr lang="en"/>
              <a:t> images, and regions that don’t match are identified as abnormalities. We’ve already discussed the type of input we’re using, so </a:t>
            </a:r>
            <a:r>
              <a:rPr lang="en"/>
              <a:t>let's</a:t>
            </a:r>
            <a:r>
              <a:rPr lang="en"/>
              <a:t> take a look at how the VAEGAN works.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5bb8991b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5bb8991b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already </a:t>
            </a:r>
            <a:r>
              <a:rPr lang="en"/>
              <a:t>seen</a:t>
            </a:r>
            <a:r>
              <a:rPr lang="en"/>
              <a:t> in class how a feed forward auto-encoder works, and how a convolutional neural net works. The top image is a convolutional autoencoder, which is like a regular autoencoder except it uses convolutional layers to extract features from images. If this is a good convolutional autoencoder, then the latent variables will be enough to recreate the </a:t>
            </a:r>
            <a:r>
              <a:rPr lang="en"/>
              <a:t>original</a:t>
            </a:r>
            <a:r>
              <a:rPr lang="en"/>
              <a:t> image passed to it as input. The authors’ use a variation of an autoencoder, called a variational autoencoder, which in this case is also convolutional. The difference between a regular </a:t>
            </a:r>
            <a:r>
              <a:rPr lang="en"/>
              <a:t>autoencoder</a:t>
            </a:r>
            <a:r>
              <a:rPr lang="en"/>
              <a:t> and a variational autoencoder is that the variational autoencoder, instead of </a:t>
            </a:r>
            <a:r>
              <a:rPr lang="en"/>
              <a:t>extracting</a:t>
            </a:r>
            <a:r>
              <a:rPr lang="en"/>
              <a:t> a compressed vector of features, extracts means and standard deviations of feature distributions. When reconstructing the image from the distributions, the distributions are sampled to generate the feature vector. This is a pretty neat difference because it turns features into statistics. The value of this is that because the neural net can’t know for certain what the value of certain features will be, it learns to create especially informational </a:t>
            </a:r>
            <a:r>
              <a:rPr lang="en"/>
              <a:t>features</a:t>
            </a:r>
            <a:r>
              <a:rPr lang="en"/>
              <a:t>, because the features passed to the decoder will essentially have gaussian noise added to them, so the network will need to learn how to perform well even with noise added to the features. This more </a:t>
            </a:r>
            <a:r>
              <a:rPr lang="en"/>
              <a:t>rigorous</a:t>
            </a:r>
            <a:r>
              <a:rPr lang="en"/>
              <a:t> training leads to more accurate decoding from more informative features.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kvfrans.com/variational-autoencoders-explained/" TargetMode="External"/><Relationship Id="rId4" Type="http://schemas.openxmlformats.org/officeDocument/2006/relationships/hyperlink" Target="https://kidshealth.org/en/parents/mri-brain.html" TargetMode="External"/><Relationship Id="rId5" Type="http://schemas.openxmlformats.org/officeDocument/2006/relationships/hyperlink" Target="https://towardsdatascience.com/understanding-generative-adversarial-networks-gans-cd6e4651a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upload.wikimedia.org/wikipedia/commons/0/03/T1t2PD.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radiopaedia.org/articles/cerebrospinal-fluid-1?lang=us" TargetMode="External"/><Relationship Id="rId4" Type="http://schemas.openxmlformats.org/officeDocument/2006/relationships/image" Target="../media/image2.png"/><Relationship Id="rId5" Type="http://schemas.openxmlformats.org/officeDocument/2006/relationships/image" Target="../media/image1.jpg"/><Relationship Id="rId6" Type="http://schemas.openxmlformats.org/officeDocument/2006/relationships/hyperlink" Target="https://upload.wikimedia.org/wikipedia/commons/0/03/T1t2PD.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7425"/>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CS548 Fall 2019</a:t>
            </a:r>
            <a:endParaRPr/>
          </a:p>
          <a:p>
            <a:pPr indent="0" lvl="0" marL="0" rtl="0" algn="ctr">
              <a:spcBef>
                <a:spcPts val="0"/>
              </a:spcBef>
              <a:spcAft>
                <a:spcPts val="0"/>
              </a:spcAft>
              <a:buNone/>
            </a:pPr>
            <a:r>
              <a:rPr lang="en"/>
              <a:t>Anomaly Detection </a:t>
            </a:r>
            <a:endParaRPr/>
          </a:p>
        </p:txBody>
      </p:sp>
      <p:sp>
        <p:nvSpPr>
          <p:cNvPr id="55" name="Google Shape;55;p13"/>
          <p:cNvSpPr txBox="1"/>
          <p:nvPr>
            <p:ph idx="1" type="subTitle"/>
          </p:nvPr>
        </p:nvSpPr>
        <p:spPr>
          <a:xfrm>
            <a:off x="311700" y="19197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Showcase by:</a:t>
            </a:r>
            <a:endParaRPr sz="2000"/>
          </a:p>
          <a:p>
            <a:pPr indent="0" lvl="0" marL="0" rtl="0" algn="ctr">
              <a:spcBef>
                <a:spcPts val="0"/>
              </a:spcBef>
              <a:spcAft>
                <a:spcPts val="0"/>
              </a:spcAft>
              <a:buNone/>
            </a:pPr>
            <a:r>
              <a:rPr lang="en" sz="2000"/>
              <a:t>Florina Asani, Wenhan Ji, </a:t>
            </a:r>
            <a:r>
              <a:rPr lang="en" sz="2000"/>
              <a:t>Ethan Prihar, and </a:t>
            </a:r>
            <a:r>
              <a:rPr lang="en" sz="2000"/>
              <a:t>Manyang Sun</a:t>
            </a:r>
            <a:endParaRPr sz="2000"/>
          </a:p>
          <a:p>
            <a:pPr indent="0" lvl="0" marL="0" rtl="0" algn="ctr">
              <a:spcBef>
                <a:spcPts val="0"/>
              </a:spcBef>
              <a:spcAft>
                <a:spcPts val="0"/>
              </a:spcAft>
              <a:buNone/>
            </a:pPr>
            <a:r>
              <a:t/>
            </a:r>
            <a:endParaRPr sz="2000"/>
          </a:p>
          <a:p>
            <a:pPr indent="0" lvl="0" marL="0" rtl="0" algn="ctr">
              <a:spcBef>
                <a:spcPts val="0"/>
              </a:spcBef>
              <a:spcAft>
                <a:spcPts val="0"/>
              </a:spcAft>
              <a:buNone/>
            </a:pPr>
            <a:r>
              <a:rPr lang="en" sz="2000"/>
              <a:t>Showcasing work by:</a:t>
            </a:r>
            <a:endParaRPr sz="2000"/>
          </a:p>
          <a:p>
            <a:pPr indent="0" lvl="0" marL="0" rtl="0" algn="ctr">
              <a:spcBef>
                <a:spcPts val="0"/>
              </a:spcBef>
              <a:spcAft>
                <a:spcPts val="0"/>
              </a:spcAft>
              <a:buNone/>
            </a:pPr>
            <a:r>
              <a:rPr lang="en" sz="2000"/>
              <a:t>Christoph Baur, Benedikt Wiestler, Shadi Albarqouni, and Nassir Navab</a:t>
            </a:r>
            <a:endParaRPr sz="2000"/>
          </a:p>
          <a:p>
            <a:pPr indent="0" lvl="0" marL="0" rtl="0" algn="ctr">
              <a:spcBef>
                <a:spcPts val="0"/>
              </a:spcBef>
              <a:spcAft>
                <a:spcPts val="0"/>
              </a:spcAft>
              <a:buNone/>
            </a:pPr>
            <a:r>
              <a:rPr lang="en" sz="2000"/>
              <a:t> </a:t>
            </a:r>
            <a:endParaRPr sz="2000"/>
          </a:p>
          <a:p>
            <a:pPr indent="0" lvl="0" marL="0" rtl="0" algn="ctr">
              <a:spcBef>
                <a:spcPts val="0"/>
              </a:spcBef>
              <a:spcAft>
                <a:spcPts val="0"/>
              </a:spcAft>
              <a:buNone/>
            </a:pPr>
            <a:r>
              <a:rPr lang="en" sz="2000"/>
              <a:t>O</a:t>
            </a:r>
            <a:r>
              <a:rPr lang="en" sz="2000"/>
              <a:t>n:</a:t>
            </a:r>
            <a:endParaRPr sz="2000"/>
          </a:p>
          <a:p>
            <a:pPr indent="0" lvl="0" marL="0" rtl="0" algn="ctr">
              <a:spcBef>
                <a:spcPts val="0"/>
              </a:spcBef>
              <a:spcAft>
                <a:spcPts val="0"/>
              </a:spcAft>
              <a:buNone/>
            </a:pPr>
            <a:r>
              <a:rPr lang="en" sz="2000"/>
              <a:t>Deep Autoencoding Models for Unsupervised Anomaly Segmentation in Brain MR Images</a:t>
            </a:r>
            <a:endParaRPr sz="2000"/>
          </a:p>
          <a:p>
            <a:pPr indent="0" lvl="0" marL="0" rtl="0" algn="ctr">
              <a:spcBef>
                <a:spcPts val="0"/>
              </a:spcBef>
              <a:spcAft>
                <a:spcPts val="0"/>
              </a:spcAft>
              <a:buNone/>
            </a:pPr>
            <a:r>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 Generative </a:t>
            </a:r>
            <a:r>
              <a:rPr lang="en"/>
              <a:t>Adversarial</a:t>
            </a:r>
            <a:r>
              <a:rPr lang="en"/>
              <a:t> Networks (GAN)</a:t>
            </a:r>
            <a:endParaRPr/>
          </a:p>
        </p:txBody>
      </p:sp>
      <p:pic>
        <p:nvPicPr>
          <p:cNvPr id="121" name="Google Shape;121;p22"/>
          <p:cNvPicPr preferRelativeResize="0"/>
          <p:nvPr/>
        </p:nvPicPr>
        <p:blipFill>
          <a:blip r:embed="rId3">
            <a:alphaModFix/>
          </a:blip>
          <a:stretch>
            <a:fillRect/>
          </a:stretch>
        </p:blipFill>
        <p:spPr>
          <a:xfrm>
            <a:off x="0" y="865325"/>
            <a:ext cx="9143999" cy="3598780"/>
          </a:xfrm>
          <a:prstGeom prst="rect">
            <a:avLst/>
          </a:prstGeom>
          <a:noFill/>
          <a:ln>
            <a:noFill/>
          </a:ln>
        </p:spPr>
      </p:pic>
      <p:sp>
        <p:nvSpPr>
          <p:cNvPr id="122" name="Google Shape;122;p22"/>
          <p:cNvSpPr txBox="1"/>
          <p:nvPr/>
        </p:nvSpPr>
        <p:spPr>
          <a:xfrm>
            <a:off x="7828425" y="4025150"/>
            <a:ext cx="38727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Seen in  [4]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228600" y="1196246"/>
            <a:ext cx="4367000" cy="3947255"/>
          </a:xfrm>
          <a:prstGeom prst="rect">
            <a:avLst/>
          </a:prstGeom>
          <a:noFill/>
          <a:ln>
            <a:noFill/>
          </a:ln>
        </p:spPr>
      </p:pic>
      <p:sp>
        <p:nvSpPr>
          <p:cNvPr id="128" name="Google Shape;128;p23"/>
          <p:cNvSpPr txBox="1"/>
          <p:nvPr>
            <p:ph type="title"/>
          </p:nvPr>
        </p:nvSpPr>
        <p:spPr>
          <a:xfrm>
            <a:off x="311700" y="44502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 VAE-GAN</a:t>
            </a:r>
            <a:endParaRPr/>
          </a:p>
        </p:txBody>
      </p:sp>
      <p:sp>
        <p:nvSpPr>
          <p:cNvPr id="129" name="Google Shape;129;p23"/>
          <p:cNvSpPr txBox="1"/>
          <p:nvPr/>
        </p:nvSpPr>
        <p:spPr>
          <a:xfrm>
            <a:off x="0" y="4807200"/>
            <a:ext cx="13314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Seen In [5]</a:t>
            </a:r>
            <a:endParaRPr/>
          </a:p>
        </p:txBody>
      </p:sp>
      <p:pic>
        <p:nvPicPr>
          <p:cNvPr id="130" name="Google Shape;130;p23"/>
          <p:cNvPicPr preferRelativeResize="0"/>
          <p:nvPr/>
        </p:nvPicPr>
        <p:blipFill>
          <a:blip r:embed="rId4">
            <a:alphaModFix/>
          </a:blip>
          <a:stretch>
            <a:fillRect/>
          </a:stretch>
        </p:blipFill>
        <p:spPr>
          <a:xfrm>
            <a:off x="4756337" y="1196250"/>
            <a:ext cx="4106463" cy="3885999"/>
          </a:xfrm>
          <a:prstGeom prst="rect">
            <a:avLst/>
          </a:prstGeom>
          <a:noFill/>
          <a:ln>
            <a:noFill/>
          </a:ln>
        </p:spPr>
      </p:pic>
      <p:sp>
        <p:nvSpPr>
          <p:cNvPr id="131" name="Google Shape;131;p23"/>
          <p:cNvSpPr txBox="1"/>
          <p:nvPr/>
        </p:nvSpPr>
        <p:spPr>
          <a:xfrm>
            <a:off x="7888800" y="4731000"/>
            <a:ext cx="13314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Seen In [5]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1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pic>
        <p:nvPicPr>
          <p:cNvPr id="137" name="Google Shape;137;p24"/>
          <p:cNvPicPr preferRelativeResize="0"/>
          <p:nvPr/>
        </p:nvPicPr>
        <p:blipFill rotWithShape="1">
          <a:blip r:embed="rId3">
            <a:alphaModFix/>
          </a:blip>
          <a:srcRect b="11339" l="0" r="66654" t="0"/>
          <a:stretch/>
        </p:blipFill>
        <p:spPr>
          <a:xfrm>
            <a:off x="533400" y="1551125"/>
            <a:ext cx="2744150" cy="2778375"/>
          </a:xfrm>
          <a:prstGeom prst="rect">
            <a:avLst/>
          </a:prstGeom>
          <a:noFill/>
          <a:ln>
            <a:noFill/>
          </a:ln>
        </p:spPr>
      </p:pic>
      <p:pic>
        <p:nvPicPr>
          <p:cNvPr id="138" name="Google Shape;138;p24"/>
          <p:cNvPicPr preferRelativeResize="0"/>
          <p:nvPr/>
        </p:nvPicPr>
        <p:blipFill rotWithShape="1">
          <a:blip r:embed="rId3">
            <a:alphaModFix/>
          </a:blip>
          <a:srcRect b="0" l="82960" r="0" t="0"/>
          <a:stretch/>
        </p:blipFill>
        <p:spPr>
          <a:xfrm>
            <a:off x="3277550" y="1551113"/>
            <a:ext cx="1402274" cy="3133725"/>
          </a:xfrm>
          <a:prstGeom prst="rect">
            <a:avLst/>
          </a:prstGeom>
          <a:noFill/>
          <a:ln>
            <a:noFill/>
          </a:ln>
        </p:spPr>
      </p:pic>
      <p:sp>
        <p:nvSpPr>
          <p:cNvPr id="139" name="Google Shape;139;p24"/>
          <p:cNvSpPr txBox="1"/>
          <p:nvPr/>
        </p:nvSpPr>
        <p:spPr>
          <a:xfrm>
            <a:off x="4585463" y="4097875"/>
            <a:ext cx="13542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As Seen In [1]</a:t>
            </a:r>
            <a:endParaRPr sz="1200"/>
          </a:p>
        </p:txBody>
      </p:sp>
      <p:sp>
        <p:nvSpPr>
          <p:cNvPr id="140" name="Google Shape;140;p24"/>
          <p:cNvSpPr txBox="1"/>
          <p:nvPr/>
        </p:nvSpPr>
        <p:spPr>
          <a:xfrm>
            <a:off x="603975" y="1318025"/>
            <a:ext cx="1315200" cy="38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Brain MRI</a:t>
            </a:r>
            <a:endParaRPr sz="1200"/>
          </a:p>
        </p:txBody>
      </p:sp>
      <p:sp>
        <p:nvSpPr>
          <p:cNvPr id="141" name="Google Shape;141;p24"/>
          <p:cNvSpPr txBox="1"/>
          <p:nvPr/>
        </p:nvSpPr>
        <p:spPr>
          <a:xfrm>
            <a:off x="1871150" y="1130825"/>
            <a:ext cx="1558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dAE-</a:t>
            </a:r>
            <a:endParaRPr sz="1200"/>
          </a:p>
          <a:p>
            <a:pPr indent="0" lvl="0" marL="0" rtl="0" algn="ctr">
              <a:spcBef>
                <a:spcPts val="0"/>
              </a:spcBef>
              <a:spcAft>
                <a:spcPts val="0"/>
              </a:spcAft>
              <a:buNone/>
            </a:pPr>
            <a:r>
              <a:rPr lang="en" sz="1200"/>
              <a:t>Naive</a:t>
            </a:r>
            <a:r>
              <a:rPr lang="en" sz="1200"/>
              <a:t> Residuals</a:t>
            </a:r>
            <a:endParaRPr sz="1200"/>
          </a:p>
        </p:txBody>
      </p:sp>
      <p:sp>
        <p:nvSpPr>
          <p:cNvPr id="142" name="Google Shape;142;p24"/>
          <p:cNvSpPr txBox="1"/>
          <p:nvPr/>
        </p:nvSpPr>
        <p:spPr>
          <a:xfrm>
            <a:off x="3277550" y="1130825"/>
            <a:ext cx="1315200" cy="5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sVAE-GAN </a:t>
            </a:r>
            <a:r>
              <a:rPr lang="en" sz="1200"/>
              <a:t>Residuals</a:t>
            </a:r>
            <a:endParaRPr sz="1200"/>
          </a:p>
        </p:txBody>
      </p:sp>
      <p:sp>
        <p:nvSpPr>
          <p:cNvPr id="143" name="Google Shape;143;p24"/>
          <p:cNvSpPr txBox="1"/>
          <p:nvPr/>
        </p:nvSpPr>
        <p:spPr>
          <a:xfrm>
            <a:off x="677425" y="4483375"/>
            <a:ext cx="3763500" cy="5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00"/>
                </a:solidFill>
              </a:rPr>
              <a:t>True </a:t>
            </a:r>
            <a:r>
              <a:rPr b="1" lang="en">
                <a:solidFill>
                  <a:srgbClr val="00FF00"/>
                </a:solidFill>
              </a:rPr>
              <a:t>Positives               </a:t>
            </a:r>
            <a:r>
              <a:rPr b="1" lang="en">
                <a:solidFill>
                  <a:srgbClr val="FF9900"/>
                </a:solidFill>
              </a:rPr>
              <a:t>False </a:t>
            </a:r>
            <a:r>
              <a:rPr b="1" lang="en">
                <a:solidFill>
                  <a:srgbClr val="FF9900"/>
                </a:solidFill>
              </a:rPr>
              <a:t>Positives</a:t>
            </a:r>
            <a:endParaRPr b="1">
              <a:solidFill>
                <a:srgbClr val="FF9900"/>
              </a:solidFill>
            </a:endParaRPr>
          </a:p>
        </p:txBody>
      </p:sp>
      <p:sp>
        <p:nvSpPr>
          <p:cNvPr id="144" name="Google Shape;144;p24"/>
          <p:cNvSpPr txBox="1"/>
          <p:nvPr/>
        </p:nvSpPr>
        <p:spPr>
          <a:xfrm>
            <a:off x="5243850" y="1379975"/>
            <a:ext cx="3675600" cy="28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1st column</a:t>
            </a:r>
            <a:r>
              <a:rPr lang="en"/>
              <a:t> -  a selected axial slice and its ground-truth segmentation (brain lesions)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2nd column</a:t>
            </a:r>
            <a:r>
              <a:rPr lang="en"/>
              <a:t> - the filtered difference images (top row) and the resulting segmentation</a:t>
            </a:r>
            <a:endParaRPr/>
          </a:p>
          <a:p>
            <a:pPr indent="0" lvl="0" marL="0" rtl="0" algn="l">
              <a:spcBef>
                <a:spcPts val="0"/>
              </a:spcBef>
              <a:spcAft>
                <a:spcPts val="0"/>
              </a:spcAft>
              <a:buNone/>
            </a:pPr>
            <a:r>
              <a:rPr lang="en"/>
              <a:t>augmented to the input image (bottom row) for the dAE model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3rd column</a:t>
            </a:r>
            <a:r>
              <a:rPr lang="en"/>
              <a:t> - the filtered difference images (top row) and the resulting segmentation</a:t>
            </a:r>
            <a:endParaRPr/>
          </a:p>
          <a:p>
            <a:pPr indent="0" lvl="0" marL="0" rtl="0" algn="l">
              <a:spcBef>
                <a:spcPts val="0"/>
              </a:spcBef>
              <a:spcAft>
                <a:spcPts val="0"/>
              </a:spcAft>
              <a:buNone/>
            </a:pPr>
            <a:r>
              <a:rPr lang="en"/>
              <a:t>augmented to the input image (bottom row) for the sVAE-GAN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Experimentation Results</a:t>
            </a:r>
            <a:endParaRPr/>
          </a:p>
        </p:txBody>
      </p:sp>
      <p:sp>
        <p:nvSpPr>
          <p:cNvPr id="150" name="Google Shape;150;p25"/>
          <p:cNvSpPr txBox="1"/>
          <p:nvPr>
            <p:ph idx="1" type="body"/>
          </p:nvPr>
        </p:nvSpPr>
        <p:spPr>
          <a:xfrm>
            <a:off x="5105525" y="1245000"/>
            <a:ext cx="3726900" cy="33147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FF"/>
              </a:buClr>
              <a:buSzPts val="1600"/>
              <a:buChar char="●"/>
            </a:pPr>
            <a:r>
              <a:rPr b="1" lang="en" sz="1600">
                <a:solidFill>
                  <a:srgbClr val="0000FF"/>
                </a:solidFill>
              </a:rPr>
              <a:t>Frequency Distribution of Non-Lesion Residuals</a:t>
            </a:r>
            <a:endParaRPr b="1" sz="1600">
              <a:solidFill>
                <a:srgbClr val="0000FF"/>
              </a:solidFill>
            </a:endParaRPr>
          </a:p>
          <a:p>
            <a:pPr indent="0" lvl="0" marL="457200" rtl="0" algn="l">
              <a:lnSpc>
                <a:spcPct val="100000"/>
              </a:lnSpc>
              <a:spcBef>
                <a:spcPts val="0"/>
              </a:spcBef>
              <a:spcAft>
                <a:spcPts val="0"/>
              </a:spcAft>
              <a:buNone/>
            </a:pPr>
            <a:r>
              <a:t/>
            </a:r>
            <a:endParaRPr b="1" sz="1600">
              <a:solidFill>
                <a:srgbClr val="0000FF"/>
              </a:solidFill>
            </a:endParaRPr>
          </a:p>
          <a:p>
            <a:pPr indent="-330200" lvl="0" marL="457200" rtl="0" algn="l">
              <a:lnSpc>
                <a:spcPct val="100000"/>
              </a:lnSpc>
              <a:spcBef>
                <a:spcPts val="0"/>
              </a:spcBef>
              <a:spcAft>
                <a:spcPts val="0"/>
              </a:spcAft>
              <a:buClr>
                <a:srgbClr val="FF0000"/>
              </a:buClr>
              <a:buSzPts val="1600"/>
              <a:buChar char="●"/>
            </a:pPr>
            <a:r>
              <a:rPr b="1" lang="en" sz="1600">
                <a:solidFill>
                  <a:srgbClr val="FF0000"/>
                </a:solidFill>
              </a:rPr>
              <a:t>Frequency Distribution of Brain Lesion Residuals</a:t>
            </a:r>
            <a:endParaRPr b="1" sz="1600">
              <a:solidFill>
                <a:srgbClr val="FF0000"/>
              </a:solidFill>
            </a:endParaRPr>
          </a:p>
          <a:p>
            <a:pPr indent="0" lvl="0" marL="457200" rtl="0" algn="l">
              <a:lnSpc>
                <a:spcPct val="100000"/>
              </a:lnSpc>
              <a:spcBef>
                <a:spcPts val="0"/>
              </a:spcBef>
              <a:spcAft>
                <a:spcPts val="0"/>
              </a:spcAft>
              <a:buNone/>
            </a:pPr>
            <a:r>
              <a:t/>
            </a:r>
            <a:endParaRPr b="1" sz="1600">
              <a:solidFill>
                <a:srgbClr val="FF0000"/>
              </a:solidFill>
            </a:endParaRPr>
          </a:p>
          <a:p>
            <a:pPr indent="-330200" lvl="0" marL="457200" rtl="0" algn="l">
              <a:spcBef>
                <a:spcPts val="0"/>
              </a:spcBef>
              <a:spcAft>
                <a:spcPts val="0"/>
              </a:spcAft>
              <a:buSzPts val="1600"/>
              <a:buChar char="●"/>
            </a:pPr>
            <a:r>
              <a:rPr lang="en" sz="1600"/>
              <a:t>Abnormal brain regions have higher residuals on average, and are clearly distinguishable from normal regions</a:t>
            </a:r>
            <a:endParaRPr sz="1600"/>
          </a:p>
          <a:p>
            <a:pPr indent="0" lvl="0" marL="0" rtl="0" algn="l">
              <a:spcBef>
                <a:spcPts val="1600"/>
              </a:spcBef>
              <a:spcAft>
                <a:spcPts val="1600"/>
              </a:spcAft>
              <a:buNone/>
            </a:pPr>
            <a:r>
              <a:t/>
            </a:r>
            <a:endParaRPr/>
          </a:p>
        </p:txBody>
      </p:sp>
      <p:pic>
        <p:nvPicPr>
          <p:cNvPr id="151" name="Google Shape;151;p25"/>
          <p:cNvPicPr preferRelativeResize="0"/>
          <p:nvPr/>
        </p:nvPicPr>
        <p:blipFill>
          <a:blip r:embed="rId3">
            <a:alphaModFix/>
          </a:blip>
          <a:stretch>
            <a:fillRect/>
          </a:stretch>
        </p:blipFill>
        <p:spPr>
          <a:xfrm>
            <a:off x="293475" y="1078125"/>
            <a:ext cx="4573275" cy="3481500"/>
          </a:xfrm>
          <a:prstGeom prst="rect">
            <a:avLst/>
          </a:prstGeom>
          <a:noFill/>
          <a:ln>
            <a:noFill/>
          </a:ln>
        </p:spPr>
      </p:pic>
      <p:sp>
        <p:nvSpPr>
          <p:cNvPr id="152" name="Google Shape;152;p25"/>
          <p:cNvSpPr txBox="1"/>
          <p:nvPr/>
        </p:nvSpPr>
        <p:spPr>
          <a:xfrm>
            <a:off x="4665550" y="4093725"/>
            <a:ext cx="1245000" cy="5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As Seen In [1]</a:t>
            </a:r>
            <a:endParaRPr sz="1200">
              <a:solidFill>
                <a:schemeClr val="dk2"/>
              </a:solidFill>
            </a:endParaRPr>
          </a:p>
        </p:txBody>
      </p:sp>
      <p:sp>
        <p:nvSpPr>
          <p:cNvPr id="153" name="Google Shape;153;p25"/>
          <p:cNvSpPr txBox="1"/>
          <p:nvPr/>
        </p:nvSpPr>
        <p:spPr>
          <a:xfrm>
            <a:off x="767125" y="4437725"/>
            <a:ext cx="40116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Residual Value</a:t>
            </a:r>
            <a:endParaRPr sz="1200">
              <a:solidFill>
                <a:schemeClr val="dk2"/>
              </a:solidFill>
            </a:endParaRPr>
          </a:p>
        </p:txBody>
      </p:sp>
      <p:sp>
        <p:nvSpPr>
          <p:cNvPr id="154" name="Google Shape;154;p25"/>
          <p:cNvSpPr txBox="1"/>
          <p:nvPr/>
        </p:nvSpPr>
        <p:spPr>
          <a:xfrm rot="-5400000">
            <a:off x="-1119825" y="2618425"/>
            <a:ext cx="28854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 of Pixels</a:t>
            </a:r>
            <a:endParaRPr sz="12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Experimentation </a:t>
            </a:r>
            <a:r>
              <a:rPr lang="en"/>
              <a:t>Results</a:t>
            </a:r>
            <a:endParaRPr/>
          </a:p>
        </p:txBody>
      </p:sp>
      <p:sp>
        <p:nvSpPr>
          <p:cNvPr id="160" name="Google Shape;160;p26"/>
          <p:cNvSpPr txBox="1"/>
          <p:nvPr/>
        </p:nvSpPr>
        <p:spPr>
          <a:xfrm>
            <a:off x="465725" y="2473775"/>
            <a:ext cx="7964700" cy="5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333333"/>
                </a:solidFill>
              </a:rPr>
              <a:t>Table 1. Results of our experiments on unsupervised MS lesion segmentation. We</a:t>
            </a:r>
            <a:endParaRPr sz="1000">
              <a:solidFill>
                <a:srgbClr val="333333"/>
              </a:solidFill>
            </a:endParaRPr>
          </a:p>
          <a:p>
            <a:pPr indent="0" lvl="0" marL="0" rtl="0" algn="l">
              <a:spcBef>
                <a:spcPts val="0"/>
              </a:spcBef>
              <a:spcAft>
                <a:spcPts val="0"/>
              </a:spcAft>
              <a:buClr>
                <a:schemeClr val="dk1"/>
              </a:buClr>
              <a:buSzPts val="1100"/>
              <a:buFont typeface="Arial"/>
              <a:buNone/>
            </a:pPr>
            <a:r>
              <a:rPr lang="en" sz="1000">
                <a:solidFill>
                  <a:srgbClr val="333333"/>
                </a:solidFill>
              </a:rPr>
              <a:t>report the Dice-Score (mean and std. deviation across patients) as well as the avg. reconstruction time per sample in seconds. Prefixes d or s stand for dense or spatial.</a:t>
            </a:r>
            <a:endParaRPr sz="1000">
              <a:solidFill>
                <a:srgbClr val="333333"/>
              </a:solidFill>
            </a:endParaRPr>
          </a:p>
        </p:txBody>
      </p:sp>
      <p:sp>
        <p:nvSpPr>
          <p:cNvPr id="161" name="Google Shape;161;p26"/>
          <p:cNvSpPr txBox="1"/>
          <p:nvPr/>
        </p:nvSpPr>
        <p:spPr>
          <a:xfrm>
            <a:off x="465725" y="3256350"/>
            <a:ext cx="7679100" cy="28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333333"/>
                </a:solidFill>
              </a:rPr>
              <a:t>DICE-</a:t>
            </a:r>
            <a:r>
              <a:rPr lang="en">
                <a:solidFill>
                  <a:srgbClr val="333333"/>
                </a:solidFill>
              </a:rPr>
              <a:t> </a:t>
            </a:r>
            <a:r>
              <a:rPr lang="en" sz="1150">
                <a:solidFill>
                  <a:srgbClr val="242729"/>
                </a:solidFill>
                <a:highlight>
                  <a:srgbClr val="FFFFFF"/>
                </a:highlight>
              </a:rPr>
              <a:t> </a:t>
            </a:r>
            <a:r>
              <a:rPr lang="en" sz="1600">
                <a:solidFill>
                  <a:srgbClr val="242729"/>
                </a:solidFill>
                <a:highlight>
                  <a:srgbClr val="FFFFFF"/>
                </a:highlight>
              </a:rPr>
              <a:t>a </a:t>
            </a:r>
            <a:r>
              <a:rPr lang="en">
                <a:solidFill>
                  <a:srgbClr val="242729"/>
                </a:solidFill>
                <a:highlight>
                  <a:srgbClr val="FFFFFF"/>
                </a:highlight>
              </a:rPr>
              <a:t>measure of how similar the objects are. It is the size of the overlap of the two segmentations divided by the total size of the two objects</a:t>
            </a:r>
            <a:endParaRPr>
              <a:solidFill>
                <a:srgbClr val="333333"/>
              </a:solidFill>
            </a:endParaRPr>
          </a:p>
          <a:p>
            <a:pPr indent="0" lvl="0" marL="0" rtl="0" algn="l">
              <a:spcBef>
                <a:spcPts val="0"/>
              </a:spcBef>
              <a:spcAft>
                <a:spcPts val="0"/>
              </a:spcAft>
              <a:buNone/>
            </a:pPr>
            <a:r>
              <a:t/>
            </a:r>
            <a:endParaRPr>
              <a:solidFill>
                <a:srgbClr val="333333"/>
              </a:solidFill>
            </a:endParaRPr>
          </a:p>
          <a:p>
            <a:pPr indent="0" lvl="0" marL="0" rtl="0" algn="l">
              <a:spcBef>
                <a:spcPts val="0"/>
              </a:spcBef>
              <a:spcAft>
                <a:spcPts val="0"/>
              </a:spcAft>
              <a:buNone/>
            </a:pPr>
            <a:r>
              <a:rPr b="1" lang="en">
                <a:solidFill>
                  <a:srgbClr val="333333"/>
                </a:solidFill>
              </a:rPr>
              <a:t>z-</a:t>
            </a:r>
            <a:r>
              <a:rPr lang="en">
                <a:solidFill>
                  <a:srgbClr val="333333"/>
                </a:solidFill>
              </a:rPr>
              <a:t> lower dimensionality representation of the input images </a:t>
            </a:r>
            <a:endParaRPr>
              <a:solidFill>
                <a:srgbClr val="333333"/>
              </a:solidFill>
            </a:endParaRPr>
          </a:p>
          <a:p>
            <a:pPr indent="0" lvl="0" marL="0" rtl="0" algn="l">
              <a:spcBef>
                <a:spcPts val="0"/>
              </a:spcBef>
              <a:spcAft>
                <a:spcPts val="0"/>
              </a:spcAft>
              <a:buNone/>
            </a:pPr>
            <a:r>
              <a:t/>
            </a:r>
            <a:endParaRPr>
              <a:solidFill>
                <a:srgbClr val="333333"/>
              </a:solidFill>
            </a:endParaRPr>
          </a:p>
          <a:p>
            <a:pPr indent="0" lvl="0" marL="0" rtl="0" algn="l">
              <a:spcBef>
                <a:spcPts val="0"/>
              </a:spcBef>
              <a:spcAft>
                <a:spcPts val="0"/>
              </a:spcAft>
              <a:buNone/>
            </a:pPr>
            <a:r>
              <a:rPr b="1" lang="en">
                <a:solidFill>
                  <a:srgbClr val="333333"/>
                </a:solidFill>
              </a:rPr>
              <a:t>AUPRC </a:t>
            </a:r>
            <a:r>
              <a:rPr lang="en">
                <a:solidFill>
                  <a:srgbClr val="333333"/>
                </a:solidFill>
              </a:rPr>
              <a:t>- Area under Precision-Recall Curve</a:t>
            </a:r>
            <a:endParaRPr>
              <a:solidFill>
                <a:srgbClr val="333333"/>
              </a:solidFill>
            </a:endParaRPr>
          </a:p>
          <a:p>
            <a:pPr indent="0" lvl="0" marL="0" rtl="0" algn="l">
              <a:spcBef>
                <a:spcPts val="0"/>
              </a:spcBef>
              <a:spcAft>
                <a:spcPts val="0"/>
              </a:spcAft>
              <a:buNone/>
            </a:pPr>
            <a:r>
              <a:t/>
            </a:r>
            <a:endParaRPr>
              <a:solidFill>
                <a:srgbClr val="333333"/>
              </a:solidFill>
            </a:endParaRPr>
          </a:p>
          <a:p>
            <a:pPr indent="0" lvl="0" marL="0" rtl="0" algn="l">
              <a:spcBef>
                <a:spcPts val="0"/>
              </a:spcBef>
              <a:spcAft>
                <a:spcPts val="0"/>
              </a:spcAft>
              <a:buNone/>
            </a:pPr>
            <a:r>
              <a:rPr b="1" lang="en">
                <a:solidFill>
                  <a:srgbClr val="333333"/>
                </a:solidFill>
              </a:rPr>
              <a:t>Avg. Reco. time</a:t>
            </a:r>
            <a:r>
              <a:rPr lang="en">
                <a:solidFill>
                  <a:srgbClr val="333333"/>
                </a:solidFill>
              </a:rPr>
              <a:t> - average reconstruction time per sample in seconds</a:t>
            </a:r>
            <a:endParaRPr>
              <a:solidFill>
                <a:srgbClr val="333333"/>
              </a:solidFill>
            </a:endParaRPr>
          </a:p>
          <a:p>
            <a:pPr indent="0" lvl="0" marL="0" rtl="0" algn="l">
              <a:spcBef>
                <a:spcPts val="0"/>
              </a:spcBef>
              <a:spcAft>
                <a:spcPts val="0"/>
              </a:spcAft>
              <a:buNone/>
            </a:pPr>
            <a:r>
              <a:t/>
            </a:r>
            <a:endParaRPr/>
          </a:p>
        </p:txBody>
      </p:sp>
      <p:pic>
        <p:nvPicPr>
          <p:cNvPr id="162" name="Google Shape;162;p26"/>
          <p:cNvPicPr preferRelativeResize="0"/>
          <p:nvPr/>
        </p:nvPicPr>
        <p:blipFill>
          <a:blip r:embed="rId3">
            <a:alphaModFix/>
          </a:blip>
          <a:stretch>
            <a:fillRect/>
          </a:stretch>
        </p:blipFill>
        <p:spPr>
          <a:xfrm>
            <a:off x="399400" y="1217000"/>
            <a:ext cx="7679208" cy="787035"/>
          </a:xfrm>
          <a:prstGeom prst="rect">
            <a:avLst/>
          </a:prstGeom>
          <a:noFill/>
          <a:ln>
            <a:noFill/>
          </a:ln>
        </p:spPr>
      </p:pic>
      <p:pic>
        <p:nvPicPr>
          <p:cNvPr id="163" name="Google Shape;163;p26"/>
          <p:cNvPicPr preferRelativeResize="0"/>
          <p:nvPr/>
        </p:nvPicPr>
        <p:blipFill>
          <a:blip r:embed="rId4">
            <a:alphaModFix/>
          </a:blip>
          <a:stretch>
            <a:fillRect/>
          </a:stretch>
        </p:blipFill>
        <p:spPr>
          <a:xfrm>
            <a:off x="465720" y="1947751"/>
            <a:ext cx="7826480" cy="378574"/>
          </a:xfrm>
          <a:prstGeom prst="rect">
            <a:avLst/>
          </a:prstGeom>
          <a:noFill/>
          <a:ln>
            <a:noFill/>
          </a:ln>
        </p:spPr>
      </p:pic>
      <p:pic>
        <p:nvPicPr>
          <p:cNvPr id="164" name="Google Shape;164;p26"/>
          <p:cNvPicPr preferRelativeResize="0"/>
          <p:nvPr/>
        </p:nvPicPr>
        <p:blipFill>
          <a:blip r:embed="rId5">
            <a:alphaModFix/>
          </a:blip>
          <a:stretch>
            <a:fillRect/>
          </a:stretch>
        </p:blipFill>
        <p:spPr>
          <a:xfrm>
            <a:off x="5181125" y="3670525"/>
            <a:ext cx="3799775" cy="45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70" name="Google Shape;170;p27"/>
          <p:cNvSpPr txBox="1"/>
          <p:nvPr>
            <p:ph idx="1" type="body"/>
          </p:nvPr>
        </p:nvSpPr>
        <p:spPr>
          <a:xfrm>
            <a:off x="311700" y="13626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AE &amp; VAE with dense bottlenecks cannot reconstruct anomalies and brain convolutions</a:t>
            </a:r>
            <a:endParaRPr>
              <a:solidFill>
                <a:srgbClr val="000000"/>
              </a:solidFill>
            </a:endParaRPr>
          </a:p>
          <a:p>
            <a:pPr indent="0" lvl="0" marL="0" rtl="0" algn="l">
              <a:spcBef>
                <a:spcPts val="0"/>
              </a:spcBef>
              <a:spcAft>
                <a:spcPts val="0"/>
              </a:spcAft>
              <a:buNone/>
            </a:pPr>
            <a:r>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Introducing adversarial training only had marginal improvements - not required in this setting</a:t>
            </a:r>
            <a:endParaRPr>
              <a:solidFill>
                <a:srgbClr val="000000"/>
              </a:solidFill>
            </a:endParaRPr>
          </a:p>
          <a:p>
            <a:pPr indent="0" lvl="0" marL="0" rtl="0" algn="l">
              <a:spcBef>
                <a:spcPts val="0"/>
              </a:spcBef>
              <a:spcAft>
                <a:spcPts val="0"/>
              </a:spcAft>
              <a:buNone/>
            </a:pPr>
            <a:r>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VAE-GAN approach opens up opportunities not only for unsupervised brain lesion segmentation but can also act as prior information for supervised deep learning</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AutoNum type="arabicPeriod"/>
            </a:pPr>
            <a:r>
              <a:rPr lang="en" sz="1600">
                <a:solidFill>
                  <a:srgbClr val="000000"/>
                </a:solidFill>
              </a:rPr>
              <a:t>Baur, C., Wiestler, B., Albarqouni, S. and Navab, N., 2018, September. Deep autoencoding models for unsupervised anomaly segmentation in brain mr images. In International MICCAI Brainlesion Workshop (pp. 161-169). Springer, Cham.</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uFill>
                  <a:noFill/>
                </a:uFill>
                <a:hlinkClick r:id="rId3"/>
              </a:rPr>
              <a:t>http://kvfrans.com/variational-autoencoders-explained/</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uFill>
                  <a:noFill/>
                </a:uFill>
                <a:hlinkClick r:id="rId4"/>
              </a:rPr>
              <a:t>https://kidshealth.org/en/parents/mri-brain.html</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uFill>
                  <a:noFill/>
                </a:uFill>
                <a:hlinkClick r:id="rId5"/>
              </a:rPr>
              <a:t>https://towardsdatascience.com/understanding-generative-adversarial-networks-gans-cd6e4651a29</a:t>
            </a:r>
            <a:endParaRPr sz="1600">
              <a:solidFill>
                <a:srgbClr val="000000"/>
              </a:solidFill>
            </a:endParaRPr>
          </a:p>
          <a:p>
            <a:pPr indent="-330200" lvl="0" marL="457200" rtl="0" algn="l">
              <a:spcBef>
                <a:spcPts val="0"/>
              </a:spcBef>
              <a:spcAft>
                <a:spcPts val="0"/>
              </a:spcAft>
              <a:buClr>
                <a:srgbClr val="000000"/>
              </a:buClr>
              <a:buSzPts val="1600"/>
              <a:buAutoNum type="arabicPeriod"/>
            </a:pPr>
            <a:r>
              <a:rPr lang="en" sz="1600">
                <a:solidFill>
                  <a:srgbClr val="000000"/>
                </a:solidFill>
                <a:highlight>
                  <a:srgbClr val="FFFFFF"/>
                </a:highlight>
              </a:rPr>
              <a:t>Larsen, A.B.L., Sønderby, S.K., Larochelle, H. and Winther, O., 2015. Autoencoding beyond pixels using a learned similarity metric. </a:t>
            </a:r>
            <a:r>
              <a:rPr i="1" lang="en" sz="1600">
                <a:solidFill>
                  <a:srgbClr val="000000"/>
                </a:solidFill>
                <a:highlight>
                  <a:srgbClr val="FFFFFF"/>
                </a:highlight>
              </a:rPr>
              <a:t>arXiv preprint arXiv:1512.09300</a:t>
            </a:r>
            <a:r>
              <a:rPr lang="en" sz="1600">
                <a:solidFill>
                  <a:srgbClr val="000000"/>
                </a:solidFill>
                <a:highlight>
                  <a:srgbClr val="FFFFFF"/>
                </a:highlight>
              </a:rPr>
              <a:t>.</a:t>
            </a:r>
            <a:endParaRPr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67" name="Google Shape;67;p15"/>
          <p:cNvSpPr txBox="1"/>
          <p:nvPr>
            <p:ph idx="1" type="body"/>
          </p:nvPr>
        </p:nvSpPr>
        <p:spPr>
          <a:xfrm>
            <a:off x="311700" y="1152475"/>
            <a:ext cx="7647900" cy="37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31F20"/>
                </a:solidFill>
              </a:rPr>
              <a:t>Magnetic resonance imaging (MRI) of the head is a painless, noninvasive test that produces detailed images of the brain and brainstem. [3]</a:t>
            </a:r>
            <a:endParaRPr>
              <a:solidFill>
                <a:srgbClr val="231F20"/>
              </a:solidFill>
            </a:endParaRPr>
          </a:p>
          <a:p>
            <a:pPr indent="0" lvl="0" marL="0" rtl="0" algn="l">
              <a:spcBef>
                <a:spcPts val="160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1182227" y="1992102"/>
            <a:ext cx="6067550" cy="2680475"/>
          </a:xfrm>
          <a:prstGeom prst="rect">
            <a:avLst/>
          </a:prstGeom>
          <a:noFill/>
          <a:ln>
            <a:noFill/>
          </a:ln>
        </p:spPr>
      </p:pic>
      <p:sp>
        <p:nvSpPr>
          <p:cNvPr id="69" name="Google Shape;69;p15"/>
          <p:cNvSpPr txBox="1"/>
          <p:nvPr/>
        </p:nvSpPr>
        <p:spPr>
          <a:xfrm>
            <a:off x="7319600" y="3688900"/>
            <a:ext cx="4539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1430250" y="4672575"/>
            <a:ext cx="6159900" cy="1626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en" sz="1100">
                <a:solidFill>
                  <a:schemeClr val="dk1"/>
                </a:solidFill>
                <a:uFill>
                  <a:noFill/>
                </a:uFill>
                <a:hlinkClick r:id="rId4"/>
              </a:rPr>
              <a:t>https://upload.wikimedia.org/wikipedia/commons/0/03/T1t2PD.jpg</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identify and segment the pathologies in brain MR data?</a:t>
            </a:r>
            <a:endParaRPr/>
          </a:p>
          <a:p>
            <a:pPr indent="-342900" lvl="0" marL="457200" rtl="0" algn="l">
              <a:spcBef>
                <a:spcPts val="1600"/>
              </a:spcBef>
              <a:spcAft>
                <a:spcPts val="0"/>
              </a:spcAft>
              <a:buSzPts val="1800"/>
              <a:buChar char="●"/>
            </a:pPr>
            <a:r>
              <a:rPr lang="en"/>
              <a:t>By hand is not ideal</a:t>
            </a:r>
            <a:endParaRPr/>
          </a:p>
          <a:p>
            <a:pPr indent="-342900" lvl="0" marL="457200" rtl="0" algn="l">
              <a:spcBef>
                <a:spcPts val="0"/>
              </a:spcBef>
              <a:spcAft>
                <a:spcPts val="0"/>
              </a:spcAft>
              <a:buSzPts val="1800"/>
              <a:buChar char="●"/>
            </a:pPr>
            <a:r>
              <a:rPr lang="en"/>
              <a:t>Supervised deep learning methods suffer from limited generalization and lack of labeled data</a:t>
            </a:r>
            <a:endParaRPr/>
          </a:p>
          <a:p>
            <a:pPr indent="0" lvl="0" marL="0" rtl="0" algn="l">
              <a:spcBef>
                <a:spcPts val="1600"/>
              </a:spcBef>
              <a:spcAft>
                <a:spcPts val="0"/>
              </a:spcAft>
              <a:buNone/>
            </a:pPr>
            <a:r>
              <a:rPr lang="en"/>
              <a:t>Alternative approach:</a:t>
            </a:r>
            <a:endParaRPr/>
          </a:p>
          <a:p>
            <a:pPr indent="-342900" lvl="0" marL="457200" rtl="0" algn="l">
              <a:spcBef>
                <a:spcPts val="1600"/>
              </a:spcBef>
              <a:spcAft>
                <a:spcPts val="0"/>
              </a:spcAft>
              <a:buSzPts val="1800"/>
              <a:buChar char="●"/>
            </a:pPr>
            <a:r>
              <a:rPr lang="en"/>
              <a:t>Unsupervised deep learning method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Description</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a:t>
            </a:r>
            <a:r>
              <a:rPr lang="en"/>
              <a:t>rain lesion detection and delineation as an unsupervised anomaly detection (UAD) task based on state-of-the-art deep representation learning, requiring only a set of normal data and no segmentation- labels at all.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t>Acquisition </a:t>
            </a:r>
            <a:endParaRPr/>
          </a:p>
        </p:txBody>
      </p:sp>
      <p:sp>
        <p:nvSpPr>
          <p:cNvPr id="88" name="Google Shape;88;p18"/>
          <p:cNvSpPr txBox="1"/>
          <p:nvPr>
            <p:ph idx="1" type="body"/>
          </p:nvPr>
        </p:nvSpPr>
        <p:spPr>
          <a:xfrm>
            <a:off x="311700" y="680250"/>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FLAIR images </a:t>
            </a:r>
            <a:r>
              <a:rPr lang="en"/>
              <a:t>acquired with a Philips Achieva 3T scanner. </a:t>
            </a:r>
            <a:endParaRPr/>
          </a:p>
          <a:p>
            <a:pPr indent="-342900" lvl="0" marL="457200" marR="0" rtl="0" algn="l">
              <a:lnSpc>
                <a:spcPct val="115000"/>
              </a:lnSpc>
              <a:spcBef>
                <a:spcPts val="1600"/>
              </a:spcBef>
              <a:spcAft>
                <a:spcPts val="0"/>
              </a:spcAft>
              <a:buSzPts val="1800"/>
              <a:buChar char="●"/>
            </a:pPr>
            <a:r>
              <a:rPr lang="en"/>
              <a:t>a commonly used magnetic resonance sequence</a:t>
            </a:r>
            <a:endParaRPr/>
          </a:p>
          <a:p>
            <a:pPr indent="-342900" lvl="0" marL="457200" marR="0" rtl="0" algn="l">
              <a:lnSpc>
                <a:spcPct val="115000"/>
              </a:lnSpc>
              <a:spcBef>
                <a:spcPts val="0"/>
              </a:spcBef>
              <a:spcAft>
                <a:spcPts val="0"/>
              </a:spcAft>
              <a:buSzPts val="1800"/>
              <a:buChar char="●"/>
            </a:pPr>
            <a:r>
              <a:rPr lang="en"/>
              <a:t>remove signal of the </a:t>
            </a:r>
            <a:r>
              <a:rPr lang="en">
                <a:uFill>
                  <a:noFill/>
                </a:uFill>
                <a:hlinkClick r:id="rId3"/>
              </a:rPr>
              <a:t>cerebrospinal fluid</a:t>
            </a:r>
            <a:r>
              <a:rPr lang="en"/>
              <a:t> from the resulting images </a:t>
            </a:r>
            <a:endParaRPr/>
          </a:p>
          <a:p>
            <a:pPr indent="-342900" lvl="0" marL="457200" marR="0" rtl="0" algn="l">
              <a:lnSpc>
                <a:spcPct val="115000"/>
              </a:lnSpc>
              <a:spcBef>
                <a:spcPts val="0"/>
              </a:spcBef>
              <a:spcAft>
                <a:spcPts val="0"/>
              </a:spcAft>
              <a:buSzPts val="1800"/>
              <a:buChar char="●"/>
            </a:pPr>
            <a:r>
              <a:rPr lang="en"/>
              <a:t>83 subjects with healthy brains (training) </a:t>
            </a:r>
            <a:endParaRPr/>
          </a:p>
          <a:p>
            <a:pPr indent="-342900" lvl="0" marL="457200" rtl="0" algn="l">
              <a:spcBef>
                <a:spcPts val="0"/>
              </a:spcBef>
              <a:spcAft>
                <a:spcPts val="0"/>
              </a:spcAft>
              <a:buSzPts val="1800"/>
              <a:buChar char="●"/>
            </a:pPr>
            <a:r>
              <a:rPr lang="en"/>
              <a:t>49 subjects with multiple sclerosis lesions (testing) </a:t>
            </a:r>
            <a:endParaRPr/>
          </a:p>
        </p:txBody>
      </p:sp>
      <p:pic>
        <p:nvPicPr>
          <p:cNvPr id="89" name="Google Shape;89;p18"/>
          <p:cNvPicPr preferRelativeResize="0"/>
          <p:nvPr/>
        </p:nvPicPr>
        <p:blipFill>
          <a:blip r:embed="rId4">
            <a:alphaModFix/>
          </a:blip>
          <a:stretch>
            <a:fillRect/>
          </a:stretch>
        </p:blipFill>
        <p:spPr>
          <a:xfrm>
            <a:off x="1056475" y="3171050"/>
            <a:ext cx="2338554" cy="1662350"/>
          </a:xfrm>
          <a:prstGeom prst="rect">
            <a:avLst/>
          </a:prstGeom>
          <a:noFill/>
          <a:ln>
            <a:noFill/>
          </a:ln>
        </p:spPr>
      </p:pic>
      <p:sp>
        <p:nvSpPr>
          <p:cNvPr id="90" name="Google Shape;90;p18"/>
          <p:cNvSpPr txBox="1"/>
          <p:nvPr/>
        </p:nvSpPr>
        <p:spPr>
          <a:xfrm>
            <a:off x="-51300" y="4759100"/>
            <a:ext cx="60798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https://www.indiamart.com/proddetail/philips-achieva-3t-mri-8672227248.html</a:t>
            </a:r>
            <a:endParaRPr/>
          </a:p>
        </p:txBody>
      </p:sp>
      <p:pic>
        <p:nvPicPr>
          <p:cNvPr id="91" name="Google Shape;91;p18"/>
          <p:cNvPicPr preferRelativeResize="0"/>
          <p:nvPr/>
        </p:nvPicPr>
        <p:blipFill rotWithShape="1">
          <a:blip r:embed="rId5">
            <a:alphaModFix/>
          </a:blip>
          <a:srcRect b="0" l="33984" r="33310" t="0"/>
          <a:stretch/>
        </p:blipFill>
        <p:spPr>
          <a:xfrm>
            <a:off x="6198950" y="3096750"/>
            <a:ext cx="1368850" cy="1662350"/>
          </a:xfrm>
          <a:prstGeom prst="rect">
            <a:avLst/>
          </a:prstGeom>
          <a:noFill/>
          <a:ln>
            <a:noFill/>
          </a:ln>
        </p:spPr>
      </p:pic>
      <p:sp>
        <p:nvSpPr>
          <p:cNvPr id="92" name="Google Shape;92;p18"/>
          <p:cNvSpPr txBox="1"/>
          <p:nvPr/>
        </p:nvSpPr>
        <p:spPr>
          <a:xfrm>
            <a:off x="4937500" y="4759100"/>
            <a:ext cx="4450200" cy="2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100">
                <a:solidFill>
                  <a:schemeClr val="dk1"/>
                </a:solidFill>
                <a:uFill>
                  <a:noFill/>
                </a:uFill>
                <a:hlinkClick r:id="rId6"/>
              </a:rPr>
              <a:t>https://upload.wikimedia.org/wikipedia/commons/0/03/T1t2PD.jpg</a:t>
            </a:r>
            <a:endParaRPr sz="1100"/>
          </a:p>
        </p:txBody>
      </p:sp>
      <p:sp>
        <p:nvSpPr>
          <p:cNvPr id="93" name="Google Shape;93;p18"/>
          <p:cNvSpPr txBox="1"/>
          <p:nvPr/>
        </p:nvSpPr>
        <p:spPr>
          <a:xfrm>
            <a:off x="7567788" y="3637425"/>
            <a:ext cx="2044500" cy="2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Signs of Stroke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PreProcessing</a:t>
            </a:r>
            <a:endParaRPr/>
          </a:p>
        </p:txBody>
      </p:sp>
      <p:sp>
        <p:nvSpPr>
          <p:cNvPr id="99" name="Google Shape;99;p19"/>
          <p:cNvSpPr txBox="1"/>
          <p:nvPr>
            <p:ph idx="1" type="body"/>
          </p:nvPr>
        </p:nvSpPr>
        <p:spPr>
          <a:xfrm>
            <a:off x="311700" y="14431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co-registered to the SRI24 ATLAS to reduce appearance variability </a:t>
            </a:r>
            <a:endParaRPr/>
          </a:p>
          <a:p>
            <a:pPr indent="-342900" lvl="0" marL="457200" rtl="0" algn="l">
              <a:spcBef>
                <a:spcPts val="0"/>
              </a:spcBef>
              <a:spcAft>
                <a:spcPts val="0"/>
              </a:spcAft>
              <a:buSzPts val="1800"/>
              <a:buAutoNum type="arabicPeriod"/>
            </a:pPr>
            <a:r>
              <a:rPr lang="en"/>
              <a:t>skull-stripped with ROBEX to extract whole brain</a:t>
            </a:r>
            <a:endParaRPr/>
          </a:p>
          <a:p>
            <a:pPr indent="-342900" lvl="0" marL="457200" rtl="0" algn="l">
              <a:spcBef>
                <a:spcPts val="0"/>
              </a:spcBef>
              <a:spcAft>
                <a:spcPts val="0"/>
              </a:spcAft>
              <a:buSzPts val="1800"/>
              <a:buAutoNum type="arabicPeriod"/>
            </a:pPr>
            <a:r>
              <a:rPr lang="en"/>
              <a:t>denoised using Curvature Flow </a:t>
            </a:r>
            <a:endParaRPr/>
          </a:p>
          <a:p>
            <a:pPr indent="-342900" lvl="0" marL="457200" rtl="0" algn="l">
              <a:spcBef>
                <a:spcPts val="0"/>
              </a:spcBef>
              <a:spcAft>
                <a:spcPts val="0"/>
              </a:spcAft>
              <a:buSzPts val="1800"/>
              <a:buAutoNum type="arabicPeriod"/>
            </a:pPr>
            <a:r>
              <a:rPr lang="en"/>
              <a:t>normalized into the range [0,1]</a:t>
            </a:r>
            <a:endParaRPr/>
          </a:p>
          <a:p>
            <a:pPr indent="-342900" lvl="0" marL="457200" rtl="0" algn="l">
              <a:spcBef>
                <a:spcPts val="0"/>
              </a:spcBef>
              <a:spcAft>
                <a:spcPts val="0"/>
              </a:spcAft>
              <a:buSzPts val="1800"/>
              <a:buAutoNum type="arabicPeriod"/>
            </a:pPr>
            <a:r>
              <a:rPr lang="en"/>
              <a:t>focused on 20 consecutive axial slices (256 × 256px) around the midline in order to narrow the 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20"/>
          <p:cNvPicPr preferRelativeResize="0"/>
          <p:nvPr/>
        </p:nvPicPr>
        <p:blipFill rotWithShape="1">
          <a:blip r:embed="rId3">
            <a:alphaModFix/>
          </a:blip>
          <a:srcRect b="0" l="0" r="1574" t="0"/>
          <a:stretch/>
        </p:blipFill>
        <p:spPr>
          <a:xfrm>
            <a:off x="71888" y="2463025"/>
            <a:ext cx="9000225" cy="2541800"/>
          </a:xfrm>
          <a:prstGeom prst="rect">
            <a:avLst/>
          </a:prstGeom>
          <a:noFill/>
          <a:ln>
            <a:noFill/>
          </a:ln>
        </p:spPr>
      </p:pic>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 Overview</a:t>
            </a:r>
            <a:endParaRPr/>
          </a:p>
        </p:txBody>
      </p:sp>
      <p:sp>
        <p:nvSpPr>
          <p:cNvPr id="106" name="Google Shape;106;p20"/>
          <p:cNvSpPr txBox="1"/>
          <p:nvPr/>
        </p:nvSpPr>
        <p:spPr>
          <a:xfrm>
            <a:off x="7926525" y="4820700"/>
            <a:ext cx="13542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Seen In </a:t>
            </a:r>
            <a:r>
              <a:rPr lang="en"/>
              <a:t>[1]</a:t>
            </a:r>
            <a:endParaRPr/>
          </a:p>
        </p:txBody>
      </p:sp>
      <p:sp>
        <p:nvSpPr>
          <p:cNvPr id="107" name="Google Shape;107;p20"/>
          <p:cNvSpPr txBox="1"/>
          <p:nvPr>
            <p:ph idx="1" type="body"/>
          </p:nvPr>
        </p:nvSpPr>
        <p:spPr>
          <a:xfrm>
            <a:off x="311700" y="11383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Learn to reconstruct healthy brains from a compressed representation</a:t>
            </a:r>
            <a:endParaRPr/>
          </a:p>
          <a:p>
            <a:pPr indent="-342900" lvl="0" marL="457200" rtl="0" algn="l">
              <a:spcBef>
                <a:spcPts val="0"/>
              </a:spcBef>
              <a:spcAft>
                <a:spcPts val="0"/>
              </a:spcAft>
              <a:buSzPts val="1800"/>
              <a:buAutoNum type="arabicPeriod"/>
            </a:pPr>
            <a:r>
              <a:rPr lang="en"/>
              <a:t>Attempt to reconstruct new brains</a:t>
            </a:r>
            <a:endParaRPr/>
          </a:p>
          <a:p>
            <a:pPr indent="-342900" lvl="0" marL="457200" rtl="0" algn="l">
              <a:spcBef>
                <a:spcPts val="0"/>
              </a:spcBef>
              <a:spcAft>
                <a:spcPts val="0"/>
              </a:spcAft>
              <a:buSzPts val="1800"/>
              <a:buAutoNum type="arabicPeriod"/>
            </a:pPr>
            <a:r>
              <a:rPr lang="en"/>
              <a:t>If reconstruction is bad, new brain is likely unhealthy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 Variational Autoencoders (VAE)</a:t>
            </a:r>
            <a:endParaRPr/>
          </a:p>
        </p:txBody>
      </p:sp>
      <p:pic>
        <p:nvPicPr>
          <p:cNvPr id="113" name="Google Shape;113;p21"/>
          <p:cNvPicPr preferRelativeResize="0"/>
          <p:nvPr/>
        </p:nvPicPr>
        <p:blipFill>
          <a:blip r:embed="rId3">
            <a:alphaModFix/>
          </a:blip>
          <a:stretch>
            <a:fillRect/>
          </a:stretch>
        </p:blipFill>
        <p:spPr>
          <a:xfrm>
            <a:off x="4654700" y="1170125"/>
            <a:ext cx="3266754" cy="3820976"/>
          </a:xfrm>
          <a:prstGeom prst="rect">
            <a:avLst/>
          </a:prstGeom>
          <a:noFill/>
          <a:ln>
            <a:noFill/>
          </a:ln>
        </p:spPr>
      </p:pic>
      <p:sp>
        <p:nvSpPr>
          <p:cNvPr id="114" name="Google Shape;114;p21"/>
          <p:cNvSpPr txBox="1"/>
          <p:nvPr>
            <p:ph idx="1" type="body"/>
          </p:nvPr>
        </p:nvSpPr>
        <p:spPr>
          <a:xfrm>
            <a:off x="311700" y="1595525"/>
            <a:ext cx="4260300" cy="270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Regular autoencoders create a vector of features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Variational autoencoders create feature means and distributions, which are sampled to construct the vector of features.</a:t>
            </a:r>
            <a:endParaRPr/>
          </a:p>
          <a:p>
            <a:pPr indent="0" lvl="0" marL="457200" rtl="0" algn="l">
              <a:spcBef>
                <a:spcPts val="0"/>
              </a:spcBef>
              <a:spcAft>
                <a:spcPts val="0"/>
              </a:spcAft>
              <a:buNone/>
            </a:pPr>
            <a:r>
              <a:t/>
            </a:r>
            <a:endParaRPr/>
          </a:p>
          <a:p>
            <a:pPr indent="-342900" lvl="0" marL="457200" rtl="0" algn="l">
              <a:spcBef>
                <a:spcPts val="0"/>
              </a:spcBef>
              <a:spcAft>
                <a:spcPts val="0"/>
              </a:spcAft>
              <a:buSzPts val="1800"/>
              <a:buChar char="●"/>
            </a:pPr>
            <a:r>
              <a:rPr lang="en"/>
              <a:t>Variational autoencoders create more informative features</a:t>
            </a:r>
            <a:endParaRPr/>
          </a:p>
        </p:txBody>
      </p:sp>
      <p:sp>
        <p:nvSpPr>
          <p:cNvPr id="115" name="Google Shape;115;p21"/>
          <p:cNvSpPr txBox="1"/>
          <p:nvPr/>
        </p:nvSpPr>
        <p:spPr>
          <a:xfrm>
            <a:off x="7689500" y="4141175"/>
            <a:ext cx="14190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 seen in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