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Maven Pro" panose="020B0604020202020204" charset="0"/>
      <p:regular r:id="rId17"/>
      <p:bold r:id="rId18"/>
    </p:embeddedFont>
    <p:embeddedFont>
      <p:font typeface="Roboto" panose="020B0604020202020204" charset="0"/>
      <p:regular r:id="rId19"/>
      <p:bold r:id="rId20"/>
      <p:italic r:id="rId21"/>
      <p:boldItalic r:id="rId22"/>
    </p:embeddedFont>
    <p:embeddedFont>
      <p:font typeface="Nuni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25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574256107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7574256107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7574256107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7574256107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7574256107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7574256107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7574256107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7574256107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581e0c130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7581e0c13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574256107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574256107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574256107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574256107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574256107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7574256107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574256107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574256107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574256107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7574256107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574256107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574256107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75814a31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75814a31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7574256107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7574256107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1600"/>
              </a:spcBef>
              <a:spcAft>
                <a:spcPts val="0"/>
              </a:spcAft>
              <a:buClr>
                <a:schemeClr val="lt1"/>
              </a:buClr>
              <a:buSzPts val="1100"/>
              <a:buChar char="○"/>
              <a:defRPr>
                <a:solidFill>
                  <a:schemeClr val="lt1"/>
                </a:solidFill>
              </a:defRPr>
            </a:lvl2pPr>
            <a:lvl3pPr marL="1371600" lvl="2" indent="-298450" algn="ctr">
              <a:spcBef>
                <a:spcPts val="1600"/>
              </a:spcBef>
              <a:spcAft>
                <a:spcPts val="0"/>
              </a:spcAft>
              <a:buClr>
                <a:schemeClr val="lt1"/>
              </a:buClr>
              <a:buSzPts val="1100"/>
              <a:buChar char="■"/>
              <a:defRPr>
                <a:solidFill>
                  <a:schemeClr val="lt1"/>
                </a:solidFill>
              </a:defRPr>
            </a:lvl3pPr>
            <a:lvl4pPr marL="1828800" lvl="3" indent="-298450" algn="ctr">
              <a:spcBef>
                <a:spcPts val="1600"/>
              </a:spcBef>
              <a:spcAft>
                <a:spcPts val="0"/>
              </a:spcAft>
              <a:buClr>
                <a:schemeClr val="lt1"/>
              </a:buClr>
              <a:buSzPts val="1100"/>
              <a:buChar char="●"/>
              <a:defRPr>
                <a:solidFill>
                  <a:schemeClr val="lt1"/>
                </a:solidFill>
              </a:defRPr>
            </a:lvl4pPr>
            <a:lvl5pPr marL="2286000" lvl="4" indent="-298450" algn="ctr">
              <a:spcBef>
                <a:spcPts val="1600"/>
              </a:spcBef>
              <a:spcAft>
                <a:spcPts val="0"/>
              </a:spcAft>
              <a:buClr>
                <a:schemeClr val="lt1"/>
              </a:buClr>
              <a:buSzPts val="1100"/>
              <a:buChar char="○"/>
              <a:defRPr>
                <a:solidFill>
                  <a:schemeClr val="lt1"/>
                </a:solidFill>
              </a:defRPr>
            </a:lvl5pPr>
            <a:lvl6pPr marL="2743200" lvl="5" indent="-298450" algn="ctr">
              <a:spcBef>
                <a:spcPts val="1600"/>
              </a:spcBef>
              <a:spcAft>
                <a:spcPts val="0"/>
              </a:spcAft>
              <a:buClr>
                <a:schemeClr val="lt1"/>
              </a:buClr>
              <a:buSzPts val="1100"/>
              <a:buChar char="■"/>
              <a:defRPr>
                <a:solidFill>
                  <a:schemeClr val="lt1"/>
                </a:solidFill>
              </a:defRPr>
            </a:lvl6pPr>
            <a:lvl7pPr marL="3200400" lvl="6" indent="-298450" algn="ctr">
              <a:spcBef>
                <a:spcPts val="1600"/>
              </a:spcBef>
              <a:spcAft>
                <a:spcPts val="0"/>
              </a:spcAft>
              <a:buClr>
                <a:schemeClr val="lt1"/>
              </a:buClr>
              <a:buSzPts val="1100"/>
              <a:buChar char="●"/>
              <a:defRPr>
                <a:solidFill>
                  <a:schemeClr val="lt1"/>
                </a:solidFill>
              </a:defRPr>
            </a:lvl7pPr>
            <a:lvl8pPr marL="3657600" lvl="7" indent="-298450" algn="ctr">
              <a:spcBef>
                <a:spcPts val="1600"/>
              </a:spcBef>
              <a:spcAft>
                <a:spcPts val="0"/>
              </a:spcAft>
              <a:buClr>
                <a:schemeClr val="lt1"/>
              </a:buClr>
              <a:buSzPts val="1100"/>
              <a:buChar char="○"/>
              <a:defRPr>
                <a:solidFill>
                  <a:schemeClr val="lt1"/>
                </a:solidFill>
              </a:defRPr>
            </a:lvl8pPr>
            <a:lvl9pPr marL="4114800" lvl="8" indent="-298450" algn="ctr">
              <a:spcBef>
                <a:spcPts val="1600"/>
              </a:spcBef>
              <a:spcAft>
                <a:spcPts val="160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arxiv.org/abs/1908.0067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realagriculture.com/2018/07/drones-could-make-crop-research-10-times-more-efficient/" TargetMode="External"/><Relationship Id="rId5" Type="http://schemas.openxmlformats.org/officeDocument/2006/relationships/image" Target="../media/image2.png"/><Relationship Id="rId4" Type="http://schemas.openxmlformats.org/officeDocument/2006/relationships/hyperlink" Target="https://www.sorghumcheckoff.com/news-and-media/newsroom/2018/10/19/adding-sorghum-to-the-crop-mix-for-2019/"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Hyperspectral_imaging"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Hyperspectral_imaging" TargetMode="External"/><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saedsayad.com/support_vector_machine_reg.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mathisonian.github.io/k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scikit-learn.org/0.15/auto_examples/plot_rfe_with_cross_validatio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subTitle" idx="1"/>
          </p:nvPr>
        </p:nvSpPr>
        <p:spPr>
          <a:xfrm>
            <a:off x="702050" y="1982150"/>
            <a:ext cx="7824900" cy="23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 Showcasing work by Jieqiong Zhao, Morteza Karimzadeh, Ali Masjedi, Taojun Wang, Xiwen Zhang, Melba M. Crawford, and David S. Ebert on “FeatureExplorer:</a:t>
            </a:r>
            <a:endParaRPr sz="2400"/>
          </a:p>
          <a:p>
            <a:pPr marL="0" lvl="0" indent="0" algn="ctr" rtl="0">
              <a:spcBef>
                <a:spcPts val="0"/>
              </a:spcBef>
              <a:spcAft>
                <a:spcPts val="0"/>
              </a:spcAft>
              <a:buNone/>
            </a:pPr>
            <a:r>
              <a:rPr lang="en" sz="2400"/>
              <a:t>Interactive Feature Selection and Exploration of Regression Models for Hyperspectral Images”</a:t>
            </a:r>
            <a:endParaRPr sz="2400"/>
          </a:p>
          <a:p>
            <a:pPr marL="0" lvl="0" indent="0" algn="l" rtl="0">
              <a:spcBef>
                <a:spcPts val="0"/>
              </a:spcBef>
              <a:spcAft>
                <a:spcPts val="0"/>
              </a:spcAft>
              <a:buNone/>
            </a:pPr>
            <a:endParaRPr sz="2400"/>
          </a:p>
        </p:txBody>
      </p:sp>
      <p:sp>
        <p:nvSpPr>
          <p:cNvPr id="278" name="Google Shape;278;p13"/>
          <p:cNvSpPr txBox="1"/>
          <p:nvPr/>
        </p:nvSpPr>
        <p:spPr>
          <a:xfrm>
            <a:off x="406250" y="1147375"/>
            <a:ext cx="8416500" cy="85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lt1"/>
                </a:solidFill>
                <a:latin typeface="Maven Pro"/>
                <a:ea typeface="Maven Pro"/>
                <a:cs typeface="Maven Pro"/>
                <a:sym typeface="Maven Pro"/>
              </a:rPr>
              <a:t>CS548 Fall 2019 Data visualization showcase by Curtis, Robert W.,  Li, Guangjiang</a:t>
            </a:r>
            <a:endParaRPr sz="2400" b="1">
              <a:solidFill>
                <a:schemeClr val="lt1"/>
              </a:solidFill>
              <a:latin typeface="Maven Pro"/>
              <a:ea typeface="Maven Pro"/>
              <a:cs typeface="Maven Pro"/>
              <a:sym typeface="Maven Pr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2"/>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a:t>
            </a:r>
            <a:endParaRPr/>
          </a:p>
        </p:txBody>
      </p:sp>
      <p:sp>
        <p:nvSpPr>
          <p:cNvPr id="383" name="Google Shape;383;p22"/>
          <p:cNvSpPr txBox="1">
            <a:spLocks noGrp="1"/>
          </p:cNvSpPr>
          <p:nvPr>
            <p:ph type="body" idx="1"/>
          </p:nvPr>
        </p:nvSpPr>
        <p:spPr>
          <a:xfrm>
            <a:off x="5376538" y="4273750"/>
            <a:ext cx="1407900" cy="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Taken from [1]</a:t>
            </a:r>
            <a:endParaRPr/>
          </a:p>
        </p:txBody>
      </p:sp>
      <p:pic>
        <p:nvPicPr>
          <p:cNvPr id="384" name="Google Shape;384;p22"/>
          <p:cNvPicPr preferRelativeResize="0"/>
          <p:nvPr/>
        </p:nvPicPr>
        <p:blipFill>
          <a:blip r:embed="rId3">
            <a:alphaModFix/>
          </a:blip>
          <a:stretch>
            <a:fillRect/>
          </a:stretch>
        </p:blipFill>
        <p:spPr>
          <a:xfrm>
            <a:off x="3279475" y="1609200"/>
            <a:ext cx="5463550" cy="2458050"/>
          </a:xfrm>
          <a:prstGeom prst="rect">
            <a:avLst/>
          </a:prstGeom>
          <a:noFill/>
          <a:ln>
            <a:noFill/>
          </a:ln>
        </p:spPr>
      </p:pic>
      <p:sp>
        <p:nvSpPr>
          <p:cNvPr id="385" name="Google Shape;385;p22"/>
          <p:cNvSpPr txBox="1"/>
          <p:nvPr/>
        </p:nvSpPr>
        <p:spPr>
          <a:xfrm>
            <a:off x="265750" y="1533000"/>
            <a:ext cx="3222600" cy="2740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Human in the loop</a:t>
            </a:r>
            <a:endParaRPr sz="1800">
              <a:solidFill>
                <a:schemeClr val="dk2"/>
              </a:solidFill>
              <a:latin typeface="Nunito"/>
              <a:ea typeface="Nunito"/>
              <a:cs typeface="Nunito"/>
              <a:sym typeface="Nunito"/>
            </a:endParaRPr>
          </a:p>
          <a:p>
            <a:pPr marL="914400" lvl="1"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domain expert</a:t>
            </a:r>
            <a:endParaRPr sz="1800">
              <a:solidFill>
                <a:schemeClr val="dk2"/>
              </a:solidFill>
              <a:latin typeface="Nunito"/>
              <a:ea typeface="Nunito"/>
              <a:cs typeface="Nunito"/>
              <a:sym typeface="Nunito"/>
            </a:endParaRPr>
          </a:p>
          <a:p>
            <a:pPr marL="457200" lvl="0"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Iterative exploration of data</a:t>
            </a:r>
            <a:endParaRPr sz="1800">
              <a:solidFill>
                <a:schemeClr val="dk2"/>
              </a:solidFill>
              <a:latin typeface="Nunito"/>
              <a:ea typeface="Nunito"/>
              <a:cs typeface="Nunito"/>
              <a:sym typeface="Nunito"/>
            </a:endParaRPr>
          </a:p>
          <a:p>
            <a:pPr marL="914400" lvl="1"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Identification of key features</a:t>
            </a:r>
            <a:endParaRPr sz="1800">
              <a:solidFill>
                <a:schemeClr val="dk2"/>
              </a:solidFill>
              <a:latin typeface="Nunito"/>
              <a:ea typeface="Nunito"/>
              <a:cs typeface="Nunito"/>
              <a:sym typeface="Nunito"/>
            </a:endParaRPr>
          </a:p>
          <a:p>
            <a:pPr marL="914400" lvl="1" indent="-342900" algn="l" rtl="0">
              <a:lnSpc>
                <a:spcPct val="115000"/>
              </a:lnSpc>
              <a:spcBef>
                <a:spcPts val="0"/>
              </a:spcBef>
              <a:spcAft>
                <a:spcPts val="0"/>
              </a:spcAft>
              <a:buClr>
                <a:schemeClr val="dk2"/>
              </a:buClr>
              <a:buSzPts val="1800"/>
              <a:buFont typeface="Nunito"/>
              <a:buChar char="○"/>
            </a:pPr>
            <a:r>
              <a:rPr lang="en" sz="1800">
                <a:solidFill>
                  <a:schemeClr val="dk2"/>
                </a:solidFill>
                <a:latin typeface="Nunito"/>
                <a:ea typeface="Nunito"/>
                <a:cs typeface="Nunito"/>
                <a:sym typeface="Nunito"/>
              </a:rPr>
              <a:t>Automatic and manual selection</a:t>
            </a:r>
            <a:endParaRPr sz="1800">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3"/>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pic>
        <p:nvPicPr>
          <p:cNvPr id="391" name="Google Shape;391;p23"/>
          <p:cNvPicPr preferRelativeResize="0"/>
          <p:nvPr/>
        </p:nvPicPr>
        <p:blipFill>
          <a:blip r:embed="rId3">
            <a:alphaModFix/>
          </a:blip>
          <a:stretch>
            <a:fillRect/>
          </a:stretch>
        </p:blipFill>
        <p:spPr>
          <a:xfrm>
            <a:off x="1185250" y="1269913"/>
            <a:ext cx="7520146" cy="3240825"/>
          </a:xfrm>
          <a:prstGeom prst="rect">
            <a:avLst/>
          </a:prstGeom>
          <a:noFill/>
          <a:ln>
            <a:noFill/>
          </a:ln>
        </p:spPr>
      </p:pic>
      <p:sp>
        <p:nvSpPr>
          <p:cNvPr id="392" name="Google Shape;392;p23"/>
          <p:cNvSpPr txBox="1">
            <a:spLocks noGrp="1"/>
          </p:cNvSpPr>
          <p:nvPr>
            <p:ph type="body" idx="1"/>
          </p:nvPr>
        </p:nvSpPr>
        <p:spPr>
          <a:xfrm>
            <a:off x="792850" y="4580175"/>
            <a:ext cx="1610100" cy="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Courier New"/>
                <a:ea typeface="Courier New"/>
                <a:cs typeface="Courier New"/>
                <a:sym typeface="Courier New"/>
              </a:rPr>
              <a:t>Taken From [1]</a:t>
            </a:r>
            <a:endParaRPr>
              <a:latin typeface="Courier New"/>
              <a:ea typeface="Courier New"/>
              <a:cs typeface="Courier New"/>
              <a:sym typeface="Courier New"/>
            </a:endParaRPr>
          </a:p>
        </p:txBody>
      </p:sp>
      <p:sp>
        <p:nvSpPr>
          <p:cNvPr id="393" name="Google Shape;393;p23"/>
          <p:cNvSpPr txBox="1"/>
          <p:nvPr/>
        </p:nvSpPr>
        <p:spPr>
          <a:xfrm>
            <a:off x="758000" y="1597875"/>
            <a:ext cx="1365000" cy="5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Unselected features</a:t>
            </a:r>
            <a:endParaRPr>
              <a:latin typeface="Courier New"/>
              <a:ea typeface="Courier New"/>
              <a:cs typeface="Courier New"/>
              <a:sym typeface="Courier New"/>
            </a:endParaRPr>
          </a:p>
        </p:txBody>
      </p:sp>
      <p:cxnSp>
        <p:nvCxnSpPr>
          <p:cNvPr id="394" name="Google Shape;394;p23"/>
          <p:cNvCxnSpPr>
            <a:stCxn id="393" idx="2"/>
          </p:cNvCxnSpPr>
          <p:nvPr/>
        </p:nvCxnSpPr>
        <p:spPr>
          <a:xfrm>
            <a:off x="1440500" y="2115975"/>
            <a:ext cx="771600" cy="142500"/>
          </a:xfrm>
          <a:prstGeom prst="straightConnector1">
            <a:avLst/>
          </a:prstGeom>
          <a:noFill/>
          <a:ln w="9525" cap="flat" cmpd="sng">
            <a:solidFill>
              <a:schemeClr val="dk2"/>
            </a:solidFill>
            <a:prstDash val="solid"/>
            <a:round/>
            <a:headEnd type="none" w="med" len="med"/>
            <a:tailEnd type="triangle" w="med" len="med"/>
          </a:ln>
        </p:spPr>
      </p:cxnSp>
      <p:sp>
        <p:nvSpPr>
          <p:cNvPr id="395" name="Google Shape;395;p23"/>
          <p:cNvSpPr txBox="1"/>
          <p:nvPr/>
        </p:nvSpPr>
        <p:spPr>
          <a:xfrm>
            <a:off x="4095225" y="1390675"/>
            <a:ext cx="1046400" cy="5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Selected features</a:t>
            </a:r>
            <a:endParaRPr>
              <a:latin typeface="Courier New"/>
              <a:ea typeface="Courier New"/>
              <a:cs typeface="Courier New"/>
              <a:sym typeface="Courier New"/>
            </a:endParaRPr>
          </a:p>
        </p:txBody>
      </p:sp>
      <p:cxnSp>
        <p:nvCxnSpPr>
          <p:cNvPr id="396" name="Google Shape;396;p23"/>
          <p:cNvCxnSpPr>
            <a:stCxn id="395" idx="2"/>
          </p:cNvCxnSpPr>
          <p:nvPr/>
        </p:nvCxnSpPr>
        <p:spPr>
          <a:xfrm flipH="1">
            <a:off x="3485925" y="1908775"/>
            <a:ext cx="1132500" cy="106800"/>
          </a:xfrm>
          <a:prstGeom prst="straightConnector1">
            <a:avLst/>
          </a:prstGeom>
          <a:noFill/>
          <a:ln w="9525" cap="flat" cmpd="sng">
            <a:solidFill>
              <a:schemeClr val="dk2"/>
            </a:solidFill>
            <a:prstDash val="solid"/>
            <a:round/>
            <a:headEnd type="none" w="med" len="med"/>
            <a:tailEnd type="triangle" w="med" len="med"/>
          </a:ln>
        </p:spPr>
      </p:cxnSp>
      <p:sp>
        <p:nvSpPr>
          <p:cNvPr id="397" name="Google Shape;397;p23"/>
          <p:cNvSpPr txBox="1"/>
          <p:nvPr/>
        </p:nvSpPr>
        <p:spPr>
          <a:xfrm>
            <a:off x="3148925" y="660450"/>
            <a:ext cx="10464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Control panel</a:t>
            </a:r>
            <a:endParaRPr>
              <a:latin typeface="Courier New"/>
              <a:ea typeface="Courier New"/>
              <a:cs typeface="Courier New"/>
              <a:sym typeface="Courier New"/>
            </a:endParaRPr>
          </a:p>
        </p:txBody>
      </p:sp>
      <p:sp>
        <p:nvSpPr>
          <p:cNvPr id="398" name="Google Shape;398;p23"/>
          <p:cNvSpPr txBox="1"/>
          <p:nvPr/>
        </p:nvSpPr>
        <p:spPr>
          <a:xfrm>
            <a:off x="138850" y="2869625"/>
            <a:ext cx="1046400" cy="4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Selected feature pair scatter plot with KDE</a:t>
            </a:r>
            <a:endParaRPr>
              <a:latin typeface="Courier New"/>
              <a:ea typeface="Courier New"/>
              <a:cs typeface="Courier New"/>
              <a:sym typeface="Courier New"/>
            </a:endParaRPr>
          </a:p>
        </p:txBody>
      </p:sp>
      <p:sp>
        <p:nvSpPr>
          <p:cNvPr id="399" name="Google Shape;399;p23"/>
          <p:cNvSpPr txBox="1"/>
          <p:nvPr/>
        </p:nvSpPr>
        <p:spPr>
          <a:xfrm>
            <a:off x="2320375" y="4415000"/>
            <a:ext cx="3867300" cy="5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Feature correlation matrix, selectable for scatter plot</a:t>
            </a:r>
            <a:r>
              <a:rPr lang="en">
                <a:latin typeface="Nunito"/>
                <a:ea typeface="Nunito"/>
                <a:cs typeface="Nunito"/>
                <a:sym typeface="Nunito"/>
              </a:rPr>
              <a:t> </a:t>
            </a:r>
            <a:endParaRPr>
              <a:latin typeface="Nunito"/>
              <a:ea typeface="Nunito"/>
              <a:cs typeface="Nunito"/>
              <a:sym typeface="Nunito"/>
            </a:endParaRPr>
          </a:p>
        </p:txBody>
      </p:sp>
      <p:sp>
        <p:nvSpPr>
          <p:cNvPr id="400" name="Google Shape;400;p23"/>
          <p:cNvSpPr txBox="1"/>
          <p:nvPr/>
        </p:nvSpPr>
        <p:spPr>
          <a:xfrm>
            <a:off x="4280363" y="253075"/>
            <a:ext cx="1222200" cy="9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latin typeface="Courier New"/>
                <a:ea typeface="Courier New"/>
                <a:cs typeface="Courier New"/>
                <a:sym typeface="Courier New"/>
              </a:rPr>
              <a:t>Manual </a:t>
            </a:r>
            <a:r>
              <a:rPr lang="en" dirty="0">
                <a:latin typeface="Courier New"/>
                <a:ea typeface="Courier New"/>
                <a:cs typeface="Courier New"/>
                <a:sym typeface="Courier New"/>
              </a:rPr>
              <a:t>feature selection results</a:t>
            </a:r>
            <a:endParaRPr dirty="0">
              <a:latin typeface="Courier New"/>
              <a:ea typeface="Courier New"/>
              <a:cs typeface="Courier New"/>
              <a:sym typeface="Courier New"/>
            </a:endParaRPr>
          </a:p>
        </p:txBody>
      </p:sp>
      <p:sp>
        <p:nvSpPr>
          <p:cNvPr id="401" name="Google Shape;401;p23"/>
          <p:cNvSpPr txBox="1"/>
          <p:nvPr/>
        </p:nvSpPr>
        <p:spPr>
          <a:xfrm>
            <a:off x="6537775" y="239575"/>
            <a:ext cx="1222200" cy="9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Automatic feature selection results</a:t>
            </a:r>
            <a:endParaRPr>
              <a:latin typeface="Courier New"/>
              <a:ea typeface="Courier New"/>
              <a:cs typeface="Courier New"/>
              <a:sym typeface="Courier New"/>
            </a:endParaRPr>
          </a:p>
        </p:txBody>
      </p:sp>
      <p:sp>
        <p:nvSpPr>
          <p:cNvPr id="402" name="Google Shape;402;p23"/>
          <p:cNvSpPr txBox="1"/>
          <p:nvPr/>
        </p:nvSpPr>
        <p:spPr>
          <a:xfrm>
            <a:off x="5441350" y="79975"/>
            <a:ext cx="1164600" cy="12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Ground truth vs predicted scatter plot</a:t>
            </a:r>
            <a:endParaRPr>
              <a:latin typeface="Courier New"/>
              <a:ea typeface="Courier New"/>
              <a:cs typeface="Courier New"/>
              <a:sym typeface="Courier New"/>
            </a:endParaRPr>
          </a:p>
        </p:txBody>
      </p:sp>
      <p:sp>
        <p:nvSpPr>
          <p:cNvPr id="403" name="Google Shape;403;p23"/>
          <p:cNvSpPr txBox="1"/>
          <p:nvPr/>
        </p:nvSpPr>
        <p:spPr>
          <a:xfrm>
            <a:off x="7717500" y="168450"/>
            <a:ext cx="1298100" cy="14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Referenced light wavelength from feature histogram</a:t>
            </a:r>
            <a:endParaRPr>
              <a:latin typeface="Courier New"/>
              <a:ea typeface="Courier New"/>
              <a:cs typeface="Courier New"/>
              <a:sym typeface="Courier New"/>
            </a:endParaRPr>
          </a:p>
        </p:txBody>
      </p:sp>
      <p:sp>
        <p:nvSpPr>
          <p:cNvPr id="404" name="Google Shape;404;p23"/>
          <p:cNvSpPr txBox="1"/>
          <p:nvPr/>
        </p:nvSpPr>
        <p:spPr>
          <a:xfrm>
            <a:off x="5629600" y="3742975"/>
            <a:ext cx="1432200" cy="7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Selected features (in blue) and feature importance</a:t>
            </a:r>
            <a:endParaRPr>
              <a:latin typeface="Courier New"/>
              <a:ea typeface="Courier New"/>
              <a:cs typeface="Courier New"/>
              <a:sym typeface="Courier New"/>
            </a:endParaRPr>
          </a:p>
        </p:txBody>
      </p:sp>
      <p:cxnSp>
        <p:nvCxnSpPr>
          <p:cNvPr id="405" name="Google Shape;405;p23"/>
          <p:cNvCxnSpPr>
            <a:stCxn id="404" idx="0"/>
          </p:cNvCxnSpPr>
          <p:nvPr/>
        </p:nvCxnSpPr>
        <p:spPr>
          <a:xfrm rot="10800000">
            <a:off x="5835700" y="3564775"/>
            <a:ext cx="510000" cy="178200"/>
          </a:xfrm>
          <a:prstGeom prst="straightConnector1">
            <a:avLst/>
          </a:prstGeom>
          <a:noFill/>
          <a:ln w="9525" cap="flat" cmpd="sng">
            <a:solidFill>
              <a:schemeClr val="dk2"/>
            </a:solidFill>
            <a:prstDash val="solid"/>
            <a:round/>
            <a:headEnd type="none" w="med" len="med"/>
            <a:tailEnd type="triangle" w="med" len="med"/>
          </a:ln>
        </p:spPr>
      </p:cxnSp>
      <p:cxnSp>
        <p:nvCxnSpPr>
          <p:cNvPr id="406" name="Google Shape;406;p23"/>
          <p:cNvCxnSpPr>
            <a:stCxn id="404" idx="0"/>
          </p:cNvCxnSpPr>
          <p:nvPr/>
        </p:nvCxnSpPr>
        <p:spPr>
          <a:xfrm rot="10800000" flipH="1">
            <a:off x="6345700" y="3672175"/>
            <a:ext cx="578400" cy="70800"/>
          </a:xfrm>
          <a:prstGeom prst="straightConnector1">
            <a:avLst/>
          </a:prstGeom>
          <a:noFill/>
          <a:ln w="9525" cap="flat" cmpd="sng">
            <a:solidFill>
              <a:schemeClr val="dk2"/>
            </a:solidFill>
            <a:prstDash val="solid"/>
            <a:round/>
            <a:headEnd type="none" w="med" len="med"/>
            <a:tailEnd type="triangle" w="med" len="med"/>
          </a:ln>
        </p:spPr>
      </p:cxnSp>
      <p:sp>
        <p:nvSpPr>
          <p:cNvPr id="407" name="Google Shape;407;p23"/>
          <p:cNvSpPr txBox="1"/>
          <p:nvPr/>
        </p:nvSpPr>
        <p:spPr>
          <a:xfrm>
            <a:off x="7544650" y="3921075"/>
            <a:ext cx="1365000" cy="9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Analysis metrics and experiment information</a:t>
            </a:r>
            <a:endParaRPr>
              <a:latin typeface="Courier New"/>
              <a:ea typeface="Courier New"/>
              <a:cs typeface="Courier New"/>
              <a:sym typeface="Courier New"/>
            </a:endParaRPr>
          </a:p>
        </p:txBody>
      </p:sp>
      <p:cxnSp>
        <p:nvCxnSpPr>
          <p:cNvPr id="408" name="Google Shape;408;p23"/>
          <p:cNvCxnSpPr>
            <a:stCxn id="407" idx="0"/>
          </p:cNvCxnSpPr>
          <p:nvPr/>
        </p:nvCxnSpPr>
        <p:spPr>
          <a:xfrm rot="10800000">
            <a:off x="8201650" y="3701475"/>
            <a:ext cx="25500" cy="219600"/>
          </a:xfrm>
          <a:prstGeom prst="straightConnector1">
            <a:avLst/>
          </a:prstGeom>
          <a:noFill/>
          <a:ln w="9525" cap="flat" cmpd="sng">
            <a:solidFill>
              <a:schemeClr val="dk2"/>
            </a:solidFill>
            <a:prstDash val="solid"/>
            <a:round/>
            <a:headEnd type="none" w="med" len="med"/>
            <a:tailEnd type="triangle" w="med" len="med"/>
          </a:ln>
        </p:spPr>
      </p:cxnSp>
      <p:cxnSp>
        <p:nvCxnSpPr>
          <p:cNvPr id="409" name="Google Shape;409;p23"/>
          <p:cNvCxnSpPr>
            <a:stCxn id="407" idx="0"/>
          </p:cNvCxnSpPr>
          <p:nvPr/>
        </p:nvCxnSpPr>
        <p:spPr>
          <a:xfrm rot="10800000">
            <a:off x="6497050" y="3461775"/>
            <a:ext cx="1730100" cy="459300"/>
          </a:xfrm>
          <a:prstGeom prst="straightConnector1">
            <a:avLst/>
          </a:prstGeom>
          <a:noFill/>
          <a:ln w="9525" cap="flat" cmpd="sng">
            <a:solidFill>
              <a:schemeClr val="dk2"/>
            </a:solidFill>
            <a:prstDash val="solid"/>
            <a:round/>
            <a:headEnd type="none" w="med" len="med"/>
            <a:tailEnd type="triangle" w="med" len="med"/>
          </a:ln>
        </p:spPr>
      </p:cxnSp>
      <p:cxnSp>
        <p:nvCxnSpPr>
          <p:cNvPr id="410" name="Google Shape;410;p23"/>
          <p:cNvCxnSpPr>
            <a:stCxn id="397" idx="2"/>
          </p:cNvCxnSpPr>
          <p:nvPr/>
        </p:nvCxnSpPr>
        <p:spPr>
          <a:xfrm flipH="1">
            <a:off x="3341225" y="1137450"/>
            <a:ext cx="330900" cy="192900"/>
          </a:xfrm>
          <a:prstGeom prst="straightConnector1">
            <a:avLst/>
          </a:prstGeom>
          <a:noFill/>
          <a:ln w="9525" cap="flat" cmpd="sng">
            <a:solidFill>
              <a:schemeClr val="dk2"/>
            </a:solidFill>
            <a:prstDash val="solid"/>
            <a:round/>
            <a:headEnd type="none" w="med" len="med"/>
            <a:tailEnd type="triangle" w="med" len="med"/>
          </a:ln>
        </p:spPr>
      </p:cxnSp>
      <p:cxnSp>
        <p:nvCxnSpPr>
          <p:cNvPr id="411" name="Google Shape;411;p23"/>
          <p:cNvCxnSpPr>
            <a:stCxn id="400" idx="2"/>
          </p:cNvCxnSpPr>
          <p:nvPr/>
        </p:nvCxnSpPr>
        <p:spPr>
          <a:xfrm>
            <a:off x="4891463" y="1186975"/>
            <a:ext cx="429900" cy="197400"/>
          </a:xfrm>
          <a:prstGeom prst="straightConnector1">
            <a:avLst/>
          </a:prstGeom>
          <a:noFill/>
          <a:ln w="9525" cap="flat" cmpd="sng">
            <a:solidFill>
              <a:schemeClr val="dk2"/>
            </a:solidFill>
            <a:prstDash val="solid"/>
            <a:round/>
            <a:headEnd type="none" w="med" len="med"/>
            <a:tailEnd type="triangle" w="med" len="med"/>
          </a:ln>
        </p:spPr>
      </p:cxnSp>
      <p:cxnSp>
        <p:nvCxnSpPr>
          <p:cNvPr id="412" name="Google Shape;412;p23"/>
          <p:cNvCxnSpPr>
            <a:stCxn id="402" idx="2"/>
          </p:cNvCxnSpPr>
          <p:nvPr/>
        </p:nvCxnSpPr>
        <p:spPr>
          <a:xfrm flipH="1">
            <a:off x="5893750" y="1360075"/>
            <a:ext cx="129900" cy="125100"/>
          </a:xfrm>
          <a:prstGeom prst="straightConnector1">
            <a:avLst/>
          </a:prstGeom>
          <a:noFill/>
          <a:ln w="9525" cap="flat" cmpd="sng">
            <a:solidFill>
              <a:schemeClr val="dk2"/>
            </a:solidFill>
            <a:prstDash val="solid"/>
            <a:round/>
            <a:headEnd type="none" w="med" len="med"/>
            <a:tailEnd type="triangle" w="med" len="med"/>
          </a:ln>
        </p:spPr>
      </p:cxnSp>
      <p:cxnSp>
        <p:nvCxnSpPr>
          <p:cNvPr id="413" name="Google Shape;413;p23"/>
          <p:cNvCxnSpPr>
            <a:stCxn id="402" idx="2"/>
          </p:cNvCxnSpPr>
          <p:nvPr/>
        </p:nvCxnSpPr>
        <p:spPr>
          <a:xfrm>
            <a:off x="6023650" y="1360075"/>
            <a:ext cx="929700" cy="132600"/>
          </a:xfrm>
          <a:prstGeom prst="straightConnector1">
            <a:avLst/>
          </a:prstGeom>
          <a:noFill/>
          <a:ln w="9525" cap="flat" cmpd="sng">
            <a:solidFill>
              <a:schemeClr val="dk2"/>
            </a:solidFill>
            <a:prstDash val="solid"/>
            <a:round/>
            <a:headEnd type="none" w="med" len="med"/>
            <a:tailEnd type="triangle" w="med" len="med"/>
          </a:ln>
        </p:spPr>
      </p:cxnSp>
      <p:cxnSp>
        <p:nvCxnSpPr>
          <p:cNvPr id="414" name="Google Shape;414;p23"/>
          <p:cNvCxnSpPr>
            <a:stCxn id="401" idx="2"/>
          </p:cNvCxnSpPr>
          <p:nvPr/>
        </p:nvCxnSpPr>
        <p:spPr>
          <a:xfrm>
            <a:off x="7148875" y="1200475"/>
            <a:ext cx="144900" cy="137700"/>
          </a:xfrm>
          <a:prstGeom prst="straightConnector1">
            <a:avLst/>
          </a:prstGeom>
          <a:noFill/>
          <a:ln w="9525" cap="flat" cmpd="sng">
            <a:solidFill>
              <a:schemeClr val="dk2"/>
            </a:solidFill>
            <a:prstDash val="solid"/>
            <a:round/>
            <a:headEnd type="none" w="med" len="med"/>
            <a:tailEnd type="triangle" w="med" len="med"/>
          </a:ln>
        </p:spPr>
      </p:cxnSp>
      <p:cxnSp>
        <p:nvCxnSpPr>
          <p:cNvPr id="415" name="Google Shape;415;p23"/>
          <p:cNvCxnSpPr>
            <a:stCxn id="403" idx="2"/>
          </p:cNvCxnSpPr>
          <p:nvPr/>
        </p:nvCxnSpPr>
        <p:spPr>
          <a:xfrm>
            <a:off x="8366550" y="1629450"/>
            <a:ext cx="14700" cy="408900"/>
          </a:xfrm>
          <a:prstGeom prst="straightConnector1">
            <a:avLst/>
          </a:prstGeom>
          <a:noFill/>
          <a:ln w="9525" cap="flat" cmpd="sng">
            <a:solidFill>
              <a:schemeClr val="dk2"/>
            </a:solidFill>
            <a:prstDash val="solid"/>
            <a:round/>
            <a:headEnd type="none" w="med" len="med"/>
            <a:tailEnd type="triangle" w="med" len="med"/>
          </a:ln>
        </p:spPr>
      </p:cxnSp>
      <p:cxnSp>
        <p:nvCxnSpPr>
          <p:cNvPr id="416" name="Google Shape;416;p23"/>
          <p:cNvCxnSpPr>
            <a:stCxn id="403" idx="2"/>
          </p:cNvCxnSpPr>
          <p:nvPr/>
        </p:nvCxnSpPr>
        <p:spPr>
          <a:xfrm flipH="1">
            <a:off x="6880650" y="1629450"/>
            <a:ext cx="1485900" cy="494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Cont.</a:t>
            </a:r>
            <a:endParaRPr/>
          </a:p>
        </p:txBody>
      </p:sp>
      <p:pic>
        <p:nvPicPr>
          <p:cNvPr id="422" name="Google Shape;422;p24"/>
          <p:cNvPicPr preferRelativeResize="0"/>
          <p:nvPr/>
        </p:nvPicPr>
        <p:blipFill>
          <a:blip r:embed="rId3">
            <a:alphaModFix/>
          </a:blip>
          <a:stretch>
            <a:fillRect/>
          </a:stretch>
        </p:blipFill>
        <p:spPr>
          <a:xfrm>
            <a:off x="1619875" y="1181300"/>
            <a:ext cx="6109204" cy="3240824"/>
          </a:xfrm>
          <a:prstGeom prst="rect">
            <a:avLst/>
          </a:prstGeom>
          <a:noFill/>
          <a:ln>
            <a:noFill/>
          </a:ln>
        </p:spPr>
      </p:pic>
      <p:sp>
        <p:nvSpPr>
          <p:cNvPr id="423" name="Google Shape;423;p24"/>
          <p:cNvSpPr txBox="1">
            <a:spLocks noGrp="1"/>
          </p:cNvSpPr>
          <p:nvPr>
            <p:ph type="body" idx="1"/>
          </p:nvPr>
        </p:nvSpPr>
        <p:spPr>
          <a:xfrm>
            <a:off x="1056750" y="4395575"/>
            <a:ext cx="1359900" cy="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Taken from [1]</a:t>
            </a:r>
            <a:endParaRPr/>
          </a:p>
        </p:txBody>
      </p:sp>
      <p:sp>
        <p:nvSpPr>
          <p:cNvPr id="424" name="Google Shape;424;p24"/>
          <p:cNvSpPr txBox="1"/>
          <p:nvPr/>
        </p:nvSpPr>
        <p:spPr>
          <a:xfrm>
            <a:off x="324850" y="1721425"/>
            <a:ext cx="1295100" cy="9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Manual feature selection Date 1</a:t>
            </a:r>
            <a:endParaRPr>
              <a:latin typeface="Courier New"/>
              <a:ea typeface="Courier New"/>
              <a:cs typeface="Courier New"/>
              <a:sym typeface="Courier New"/>
            </a:endParaRPr>
          </a:p>
        </p:txBody>
      </p:sp>
      <p:sp>
        <p:nvSpPr>
          <p:cNvPr id="425" name="Google Shape;425;p24"/>
          <p:cNvSpPr txBox="1"/>
          <p:nvPr/>
        </p:nvSpPr>
        <p:spPr>
          <a:xfrm>
            <a:off x="2498275" y="4211975"/>
            <a:ext cx="1918200" cy="7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Automatic feature selection date 1</a:t>
            </a:r>
            <a:endParaRPr>
              <a:latin typeface="Courier New"/>
              <a:ea typeface="Courier New"/>
              <a:cs typeface="Courier New"/>
              <a:sym typeface="Courier New"/>
            </a:endParaRPr>
          </a:p>
        </p:txBody>
      </p:sp>
      <p:sp>
        <p:nvSpPr>
          <p:cNvPr id="426" name="Google Shape;426;p24"/>
          <p:cNvSpPr txBox="1"/>
          <p:nvPr/>
        </p:nvSpPr>
        <p:spPr>
          <a:xfrm>
            <a:off x="3832975" y="127900"/>
            <a:ext cx="1463700" cy="11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ourier New"/>
                <a:ea typeface="Courier New"/>
                <a:cs typeface="Courier New"/>
                <a:sym typeface="Courier New"/>
              </a:rPr>
              <a:t>Manual feature selection applied to date 2</a:t>
            </a:r>
            <a:endParaRPr dirty="0">
              <a:latin typeface="Courier New"/>
              <a:ea typeface="Courier New"/>
              <a:cs typeface="Courier New"/>
              <a:sym typeface="Courier New"/>
            </a:endParaRPr>
          </a:p>
        </p:txBody>
      </p:sp>
      <p:sp>
        <p:nvSpPr>
          <p:cNvPr id="427" name="Google Shape;427;p24"/>
          <p:cNvSpPr txBox="1"/>
          <p:nvPr/>
        </p:nvSpPr>
        <p:spPr>
          <a:xfrm>
            <a:off x="4363325" y="4332775"/>
            <a:ext cx="2272800" cy="7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Improved manual feature selection date 2</a:t>
            </a:r>
            <a:endParaRPr>
              <a:latin typeface="Courier New"/>
              <a:ea typeface="Courier New"/>
              <a:cs typeface="Courier New"/>
              <a:sym typeface="Courier New"/>
            </a:endParaRPr>
          </a:p>
        </p:txBody>
      </p:sp>
      <p:sp>
        <p:nvSpPr>
          <p:cNvPr id="428" name="Google Shape;428;p24"/>
          <p:cNvSpPr txBox="1"/>
          <p:nvPr/>
        </p:nvSpPr>
        <p:spPr>
          <a:xfrm>
            <a:off x="5849501" y="425375"/>
            <a:ext cx="1573247"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ourier New"/>
                <a:ea typeface="Courier New"/>
                <a:cs typeface="Courier New"/>
                <a:sym typeface="Courier New"/>
              </a:rPr>
              <a:t>Feature correlation matrix date 2</a:t>
            </a:r>
            <a:endParaRPr dirty="0">
              <a:latin typeface="Courier New"/>
              <a:ea typeface="Courier New"/>
              <a:cs typeface="Courier New"/>
              <a:sym typeface="Courier New"/>
            </a:endParaRPr>
          </a:p>
        </p:txBody>
      </p:sp>
      <p:sp>
        <p:nvSpPr>
          <p:cNvPr id="429" name="Google Shape;429;p24"/>
          <p:cNvSpPr txBox="1"/>
          <p:nvPr/>
        </p:nvSpPr>
        <p:spPr>
          <a:xfrm>
            <a:off x="7550750" y="3145850"/>
            <a:ext cx="1359900" cy="9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urier New"/>
                <a:ea typeface="Courier New"/>
                <a:cs typeface="Courier New"/>
                <a:sym typeface="Courier New"/>
              </a:rPr>
              <a:t>Scatter Plot of highlighted feature</a:t>
            </a:r>
            <a:r>
              <a:rPr lang="en">
                <a:latin typeface="Nunito"/>
                <a:ea typeface="Nunito"/>
                <a:cs typeface="Nunito"/>
                <a:sym typeface="Nunito"/>
              </a:rPr>
              <a:t> </a:t>
            </a:r>
            <a:endParaRPr>
              <a:latin typeface="Nunito"/>
              <a:ea typeface="Nunito"/>
              <a:cs typeface="Nunito"/>
              <a:sym typeface="Nunito"/>
            </a:endParaRPr>
          </a:p>
        </p:txBody>
      </p:sp>
      <p:sp>
        <p:nvSpPr>
          <p:cNvPr id="430" name="Google Shape;430;p24"/>
          <p:cNvSpPr/>
          <p:nvPr/>
        </p:nvSpPr>
        <p:spPr>
          <a:xfrm>
            <a:off x="2205050" y="3525150"/>
            <a:ext cx="3447000" cy="259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4"/>
          <p:cNvSpPr/>
          <p:nvPr/>
        </p:nvSpPr>
        <p:spPr>
          <a:xfrm>
            <a:off x="4679025" y="3916300"/>
            <a:ext cx="972900" cy="122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2" name="Google Shape;432;p24"/>
          <p:cNvCxnSpPr>
            <a:stCxn id="424" idx="3"/>
          </p:cNvCxnSpPr>
          <p:nvPr/>
        </p:nvCxnSpPr>
        <p:spPr>
          <a:xfrm>
            <a:off x="1619950" y="2191075"/>
            <a:ext cx="244200" cy="1200"/>
          </a:xfrm>
          <a:prstGeom prst="straightConnector1">
            <a:avLst/>
          </a:prstGeom>
          <a:noFill/>
          <a:ln w="9525" cap="flat" cmpd="sng">
            <a:solidFill>
              <a:schemeClr val="dk2"/>
            </a:solidFill>
            <a:prstDash val="solid"/>
            <a:round/>
            <a:headEnd type="none" w="med" len="med"/>
            <a:tailEnd type="triangle" w="med" len="med"/>
          </a:ln>
        </p:spPr>
      </p:cxnSp>
      <p:cxnSp>
        <p:nvCxnSpPr>
          <p:cNvPr id="433" name="Google Shape;433;p24"/>
          <p:cNvCxnSpPr>
            <a:stCxn id="425" idx="0"/>
          </p:cNvCxnSpPr>
          <p:nvPr/>
        </p:nvCxnSpPr>
        <p:spPr>
          <a:xfrm rot="10800000" flipH="1">
            <a:off x="3457375" y="4069775"/>
            <a:ext cx="6600" cy="142200"/>
          </a:xfrm>
          <a:prstGeom prst="straightConnector1">
            <a:avLst/>
          </a:prstGeom>
          <a:noFill/>
          <a:ln w="9525" cap="flat" cmpd="sng">
            <a:solidFill>
              <a:schemeClr val="dk2"/>
            </a:solidFill>
            <a:prstDash val="solid"/>
            <a:round/>
            <a:headEnd type="none" w="med" len="med"/>
            <a:tailEnd type="triangle" w="med" len="med"/>
          </a:ln>
        </p:spPr>
      </p:cxnSp>
      <p:cxnSp>
        <p:nvCxnSpPr>
          <p:cNvPr id="434" name="Google Shape;434;p24"/>
          <p:cNvCxnSpPr>
            <a:stCxn id="426" idx="2"/>
          </p:cNvCxnSpPr>
          <p:nvPr/>
        </p:nvCxnSpPr>
        <p:spPr>
          <a:xfrm flipH="1">
            <a:off x="4416325" y="1245400"/>
            <a:ext cx="148500" cy="154500"/>
          </a:xfrm>
          <a:prstGeom prst="straightConnector1">
            <a:avLst/>
          </a:prstGeom>
          <a:noFill/>
          <a:ln w="9525" cap="flat" cmpd="sng">
            <a:solidFill>
              <a:schemeClr val="dk2"/>
            </a:solidFill>
            <a:prstDash val="solid"/>
            <a:round/>
            <a:headEnd type="none" w="med" len="med"/>
            <a:tailEnd type="triangle" w="med" len="med"/>
          </a:ln>
        </p:spPr>
      </p:cxnSp>
      <p:cxnSp>
        <p:nvCxnSpPr>
          <p:cNvPr id="435" name="Google Shape;435;p24"/>
          <p:cNvCxnSpPr>
            <a:stCxn id="427" idx="0"/>
          </p:cNvCxnSpPr>
          <p:nvPr/>
        </p:nvCxnSpPr>
        <p:spPr>
          <a:xfrm rot="10800000">
            <a:off x="5352425" y="4173175"/>
            <a:ext cx="147300" cy="159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Conclusions</a:t>
            </a:r>
            <a:endParaRPr/>
          </a:p>
        </p:txBody>
      </p:sp>
      <p:sp>
        <p:nvSpPr>
          <p:cNvPr id="441" name="Google Shape;441;p25"/>
          <p:cNvSpPr txBox="1">
            <a:spLocks noGrp="1"/>
          </p:cNvSpPr>
          <p:nvPr>
            <p:ph type="body" idx="1"/>
          </p:nvPr>
        </p:nvSpPr>
        <p:spPr>
          <a:xfrm>
            <a:off x="1172277" y="1526587"/>
            <a:ext cx="7030500" cy="25416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sz="1800" dirty="0"/>
              <a:t>Useful for hyperspectral image data</a:t>
            </a:r>
            <a:endParaRPr sz="1800" dirty="0"/>
          </a:p>
          <a:p>
            <a:pPr marL="457200" lvl="0" indent="-317500" algn="l" rtl="0">
              <a:lnSpc>
                <a:spcPct val="150000"/>
              </a:lnSpc>
              <a:spcBef>
                <a:spcPts val="0"/>
              </a:spcBef>
              <a:spcAft>
                <a:spcPts val="0"/>
              </a:spcAft>
              <a:buSzPts val="1400"/>
              <a:buChar char="●"/>
            </a:pPr>
            <a:r>
              <a:rPr lang="en" sz="1800" dirty="0"/>
              <a:t>Potentially useful for similar </a:t>
            </a:r>
            <a:r>
              <a:rPr lang="en" sz="1800" dirty="0" smtClean="0"/>
              <a:t>data (</a:t>
            </a:r>
            <a:r>
              <a:rPr lang="en" sz="1800" dirty="0"/>
              <a:t>high dimensionality with derived correlated features)</a:t>
            </a:r>
            <a:endParaRPr sz="1800" dirty="0"/>
          </a:p>
          <a:p>
            <a:pPr marL="457200" lvl="0" indent="-317500" algn="l" rtl="0">
              <a:lnSpc>
                <a:spcPct val="150000"/>
              </a:lnSpc>
              <a:spcBef>
                <a:spcPts val="0"/>
              </a:spcBef>
              <a:spcAft>
                <a:spcPts val="0"/>
              </a:spcAft>
              <a:buSzPts val="1400"/>
              <a:buChar char="●"/>
            </a:pPr>
            <a:r>
              <a:rPr lang="en" sz="1800" dirty="0"/>
              <a:t>Can be adjusted and improved</a:t>
            </a:r>
            <a:endParaRPr sz="1800" dirty="0"/>
          </a:p>
          <a:p>
            <a:pPr marL="914400" lvl="1" indent="-317500" algn="l" rtl="0">
              <a:lnSpc>
                <a:spcPct val="150000"/>
              </a:lnSpc>
              <a:spcBef>
                <a:spcPts val="0"/>
              </a:spcBef>
              <a:spcAft>
                <a:spcPts val="0"/>
              </a:spcAft>
              <a:buSzPts val="1400"/>
              <a:buChar char="○"/>
            </a:pPr>
            <a:r>
              <a:rPr lang="en" sz="1800" dirty="0"/>
              <a:t>More regression functions</a:t>
            </a:r>
            <a:endParaRPr sz="1800" dirty="0"/>
          </a:p>
          <a:p>
            <a:pPr marL="914400" lvl="1" indent="-317500" algn="l" rtl="0">
              <a:lnSpc>
                <a:spcPct val="150000"/>
              </a:lnSpc>
              <a:spcBef>
                <a:spcPts val="0"/>
              </a:spcBef>
              <a:spcAft>
                <a:spcPts val="0"/>
              </a:spcAft>
              <a:buSzPts val="1400"/>
              <a:buChar char="○"/>
            </a:pPr>
            <a:r>
              <a:rPr lang="en" sz="1800" dirty="0"/>
              <a:t>Potential for time series analysis inclusion</a:t>
            </a:r>
            <a:endParaRPr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6"/>
          <p:cNvSpPr txBox="1">
            <a:spLocks noGrp="1"/>
          </p:cNvSpPr>
          <p:nvPr>
            <p:ph type="title"/>
          </p:nvPr>
        </p:nvSpPr>
        <p:spPr>
          <a:xfrm>
            <a:off x="1900225" y="199852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Thank you for your attention</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ctr" rtl="0">
              <a:spcBef>
                <a:spcPts val="0"/>
              </a:spcBef>
              <a:spcAft>
                <a:spcPts val="0"/>
              </a:spcAft>
              <a:buNone/>
            </a:pPr>
            <a:r>
              <a:rPr lang="en" sz="2400">
                <a:solidFill>
                  <a:srgbClr val="000000"/>
                </a:solidFill>
              </a:rPr>
              <a:t>                                </a:t>
            </a:r>
            <a:endParaRPr sz="2400">
              <a:solidFill>
                <a:srgbClr val="000000"/>
              </a:solidFill>
            </a:endParaRPr>
          </a:p>
          <a:p>
            <a:pPr marL="0" lvl="0" indent="0" algn="ctr" rtl="0">
              <a:spcBef>
                <a:spcPts val="0"/>
              </a:spcBef>
              <a:spcAft>
                <a:spcPts val="0"/>
              </a:spcAft>
              <a:buNone/>
            </a:pPr>
            <a:endParaRPr sz="2400">
              <a:solidFill>
                <a:srgbClr val="000000"/>
              </a:solidFill>
            </a:endParaRPr>
          </a:p>
          <a:p>
            <a:pPr marL="0" lvl="0" indent="0" algn="ctr" rtl="0">
              <a:spcBef>
                <a:spcPts val="0"/>
              </a:spcBef>
              <a:spcAft>
                <a:spcPts val="0"/>
              </a:spcAft>
              <a:buNone/>
            </a:pPr>
            <a:r>
              <a:rPr lang="en" sz="2400">
                <a:solidFill>
                  <a:srgbClr val="000000"/>
                </a:solidFill>
              </a:rPr>
              <a:t>                      </a:t>
            </a:r>
            <a:r>
              <a:rPr lang="en" sz="1800">
                <a:solidFill>
                  <a:srgbClr val="000000"/>
                </a:solidFill>
              </a:rPr>
              <a:t>Curtis,Robert W.,  Li, Guangjiang</a:t>
            </a:r>
            <a:endParaRPr sz="1800">
              <a:solidFill>
                <a:srgbClr val="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284" name="Google Shape;284;p14"/>
          <p:cNvSpPr txBox="1">
            <a:spLocks noGrp="1"/>
          </p:cNvSpPr>
          <p:nvPr>
            <p:ph type="body" idx="1"/>
          </p:nvPr>
        </p:nvSpPr>
        <p:spPr>
          <a:xfrm>
            <a:off x="1204325" y="1478525"/>
            <a:ext cx="7030500" cy="3301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sz="1100"/>
              <a:t>J. Zhao, M. Karimzadeh, A. Masjedi, T. Wang, X. Zhang, M. M. Crawford, and D. S. Ebert, “FeatureExplorer: Interactive Feature Selection and Exploration of Regression Models for Hyperspectral Images” in </a:t>
            </a:r>
            <a:r>
              <a:rPr lang="en" sz="1100" i="1"/>
              <a:t>IEEE VIS 2019, Vancouver Canada, October 20-25 2019</a:t>
            </a:r>
            <a:r>
              <a:rPr lang="en" sz="1100"/>
              <a:t>, submitted online August 2, 2019 [Online]Available: </a:t>
            </a:r>
            <a:r>
              <a:rPr lang="en" sz="1100" u="sng">
                <a:solidFill>
                  <a:schemeClr val="hlink"/>
                </a:solidFill>
                <a:hlinkClick r:id="rId3"/>
              </a:rPr>
              <a:t>https://arxiv.org/abs/1908.00671</a:t>
            </a:r>
            <a:r>
              <a:rPr lang="en" sz="1100"/>
              <a:t> [accessed November 13, 2019]</a:t>
            </a:r>
            <a:endParaRPr sz="1100"/>
          </a:p>
          <a:p>
            <a:pPr marL="457200" lvl="0" indent="-298450" algn="l" rtl="0">
              <a:spcBef>
                <a:spcPts val="0"/>
              </a:spcBef>
              <a:spcAft>
                <a:spcPts val="0"/>
              </a:spcAft>
              <a:buSzPts val="1100"/>
              <a:buAutoNum type="arabicPeriod"/>
            </a:pPr>
            <a:r>
              <a:rPr lang="en" sz="1100"/>
              <a:t>Ali Masjedi, Jieqiong Zhao, Addie M. Thompson, Kai-Wei Yang, John E. Flatt,Melba M. Crawford, David S. Ebert, Mitchell R. Tuinstra, Graeme Hammer, and Scott Chapman，“</a:t>
            </a:r>
            <a:r>
              <a:rPr lang="en" sz="1100">
                <a:latin typeface="Arial"/>
                <a:ea typeface="Arial"/>
                <a:cs typeface="Arial"/>
                <a:sym typeface="Arial"/>
              </a:rPr>
              <a:t>Sorghum Biomass Prediction Using UAV-Based Remote Sensing Data And Crop Model Simulation</a:t>
            </a:r>
            <a:r>
              <a:rPr lang="en" sz="1100"/>
              <a:t>”，International Geoscience and Romote Sensing Symposium(IGARSS) 2018, [accessed November 18, 2019]</a:t>
            </a:r>
            <a:endParaRPr sz="1100"/>
          </a:p>
          <a:p>
            <a:pPr marL="457200" lvl="0" indent="-298450" algn="l" rtl="0">
              <a:lnSpc>
                <a:spcPct val="100000"/>
              </a:lnSpc>
              <a:spcBef>
                <a:spcPts val="0"/>
              </a:spcBef>
              <a:spcAft>
                <a:spcPts val="0"/>
              </a:spcAft>
              <a:buSzPts val="1100"/>
              <a:buAutoNum type="arabicPeriod"/>
            </a:pPr>
            <a:r>
              <a:rPr lang="en" sz="1100"/>
              <a:t>Zhou Zhang, Ali Masjedi, Jieqiong Zhao and Melba M. Crawford, “Prediction Of Sorghum Biomass Based On Image Based Features Derived From Time Series Of UAV Images”, International Geoscience and Remote Sensing Symposium(IGARSS) 2017, {[accessed November 18, 2019]</a:t>
            </a:r>
            <a:endParaRPr sz="1100"/>
          </a:p>
          <a:p>
            <a:pPr marL="457200" marR="0" lvl="0" indent="-298450" algn="l" rtl="0">
              <a:lnSpc>
                <a:spcPct val="100000"/>
              </a:lnSpc>
              <a:spcBef>
                <a:spcPts val="0"/>
              </a:spcBef>
              <a:spcAft>
                <a:spcPts val="0"/>
              </a:spcAft>
              <a:buSzPts val="1100"/>
              <a:buAutoNum type="arabicPeriod"/>
            </a:pPr>
            <a:r>
              <a:rPr lang="en" sz="1100"/>
              <a:t>L. Liang, L. Di, L. Zhang, M. Deng, Z. Qin, S. Zhao, and H. Lin., Estimation of crop LAI using hyperspectral vegetation indices and a hybrid inversion method. Remote Sensing of Environment, Remote Sensing of Environment.2015.04.032 [accessed November 18, 2019]</a:t>
            </a:r>
            <a:endParaRPr sz="1100"/>
          </a:p>
          <a:p>
            <a:pPr marL="457200" marR="0" lvl="0" indent="0" algn="l" rtl="0">
              <a:lnSpc>
                <a:spcPct val="115000"/>
              </a:lnSpc>
              <a:spcBef>
                <a:spcPts val="1600"/>
              </a:spcBef>
              <a:spcAft>
                <a:spcPts val="1600"/>
              </a:spcAft>
              <a:buNone/>
            </a:pPr>
            <a:endParaRPr sz="11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Biomass Measuring</a:t>
            </a:r>
            <a:endParaRPr/>
          </a:p>
        </p:txBody>
      </p:sp>
      <p:sp>
        <p:nvSpPr>
          <p:cNvPr id="290" name="Google Shape;290;p15"/>
          <p:cNvSpPr txBox="1">
            <a:spLocks noGrp="1"/>
          </p:cNvSpPr>
          <p:nvPr>
            <p:ph type="body" idx="1"/>
          </p:nvPr>
        </p:nvSpPr>
        <p:spPr>
          <a:xfrm>
            <a:off x="171100" y="1628825"/>
            <a:ext cx="5451900" cy="34641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t>Biomass is an important plant characteristic that helps with crop monitoring, yield estimation, and indicating plant growing conditions, and is quantified based on the </a:t>
            </a:r>
            <a:r>
              <a:rPr lang="en" b="1"/>
              <a:t>above-ground weight of a plant</a:t>
            </a:r>
            <a:r>
              <a:rPr lang="en"/>
              <a:t> before processing.</a:t>
            </a:r>
            <a:endParaRPr/>
          </a:p>
          <a:p>
            <a:pPr marL="457200" lvl="0" indent="-311150" algn="l" rtl="0">
              <a:spcBef>
                <a:spcPts val="1600"/>
              </a:spcBef>
              <a:spcAft>
                <a:spcPts val="0"/>
              </a:spcAft>
              <a:buSzPts val="1300"/>
              <a:buChar char="●"/>
            </a:pPr>
            <a:r>
              <a:rPr lang="en"/>
              <a:t>Higher means better crop yield</a:t>
            </a:r>
            <a:endParaRPr/>
          </a:p>
          <a:p>
            <a:pPr marL="457200" lvl="0" indent="-311150" algn="l" rtl="0">
              <a:spcBef>
                <a:spcPts val="0"/>
              </a:spcBef>
              <a:spcAft>
                <a:spcPts val="0"/>
              </a:spcAft>
              <a:buSzPts val="1300"/>
              <a:buChar char="●"/>
            </a:pPr>
            <a:r>
              <a:rPr lang="en"/>
              <a:t>Current measuring technique:</a:t>
            </a:r>
            <a:endParaRPr/>
          </a:p>
          <a:p>
            <a:pPr marL="914400" lvl="1" indent="-298450" algn="l" rtl="0">
              <a:spcBef>
                <a:spcPts val="0"/>
              </a:spcBef>
              <a:spcAft>
                <a:spcPts val="0"/>
              </a:spcAft>
              <a:buSzPts val="1100"/>
              <a:buChar char="○"/>
            </a:pPr>
            <a:r>
              <a:rPr lang="en"/>
              <a:t>Check weight after the harvest</a:t>
            </a:r>
            <a:endParaRPr/>
          </a:p>
          <a:p>
            <a:pPr marL="914400" lvl="1" indent="-298450" algn="l" rtl="0">
              <a:spcBef>
                <a:spcPts val="0"/>
              </a:spcBef>
              <a:spcAft>
                <a:spcPts val="0"/>
              </a:spcAft>
              <a:buSzPts val="1100"/>
              <a:buChar char="○"/>
            </a:pPr>
            <a:r>
              <a:rPr lang="en"/>
              <a:t>Take normal photos (RGB)</a:t>
            </a:r>
            <a:endParaRPr/>
          </a:p>
          <a:p>
            <a:pPr marL="457200" lvl="0" indent="-311150" algn="l" rtl="0">
              <a:spcBef>
                <a:spcPts val="0"/>
              </a:spcBef>
              <a:spcAft>
                <a:spcPts val="0"/>
              </a:spcAft>
              <a:buSzPts val="1300"/>
              <a:buChar char="●"/>
            </a:pPr>
            <a:r>
              <a:rPr lang="en"/>
              <a:t>Inefficient for large quantities of plants</a:t>
            </a:r>
            <a:endParaRPr/>
          </a:p>
          <a:p>
            <a:pPr marL="457200" lvl="0" indent="-311150" algn="l" rtl="0">
              <a:spcBef>
                <a:spcPts val="0"/>
              </a:spcBef>
              <a:spcAft>
                <a:spcPts val="0"/>
              </a:spcAft>
              <a:buSzPts val="1300"/>
              <a:buChar char="●"/>
            </a:pPr>
            <a:r>
              <a:rPr lang="en"/>
              <a:t>Not enough information is conveyed about the plant</a:t>
            </a:r>
            <a:endParaRPr/>
          </a:p>
          <a:p>
            <a:pPr marL="457200" lvl="0" indent="-311150" algn="l" rtl="0">
              <a:spcBef>
                <a:spcPts val="0"/>
              </a:spcBef>
              <a:spcAft>
                <a:spcPts val="0"/>
              </a:spcAft>
              <a:buSzPts val="1300"/>
              <a:buChar char="●"/>
            </a:pPr>
            <a:r>
              <a:rPr lang="en"/>
              <a:t>Case study goal: predict biomass of sorghum plants</a:t>
            </a:r>
            <a:endParaRPr/>
          </a:p>
          <a:p>
            <a:pPr marL="914400" lvl="1" indent="-298450" algn="l" rtl="0">
              <a:spcBef>
                <a:spcPts val="0"/>
              </a:spcBef>
              <a:spcAft>
                <a:spcPts val="0"/>
              </a:spcAft>
              <a:buSzPts val="1100"/>
              <a:buChar char="○"/>
            </a:pPr>
            <a:r>
              <a:rPr lang="en"/>
              <a:t>used to produce ethanol at roughly 40% of their biomass</a:t>
            </a:r>
            <a:endParaRPr/>
          </a:p>
          <a:p>
            <a:pPr marL="0" lvl="0" indent="0" algn="l" rtl="0">
              <a:spcBef>
                <a:spcPts val="1600"/>
              </a:spcBef>
              <a:spcAft>
                <a:spcPts val="1600"/>
              </a:spcAft>
              <a:buNone/>
            </a:pPr>
            <a:endParaRPr/>
          </a:p>
        </p:txBody>
      </p:sp>
      <p:pic>
        <p:nvPicPr>
          <p:cNvPr id="291" name="Google Shape;291;p15"/>
          <p:cNvPicPr preferRelativeResize="0"/>
          <p:nvPr/>
        </p:nvPicPr>
        <p:blipFill>
          <a:blip r:embed="rId3">
            <a:alphaModFix/>
          </a:blip>
          <a:stretch>
            <a:fillRect/>
          </a:stretch>
        </p:blipFill>
        <p:spPr>
          <a:xfrm>
            <a:off x="5808713" y="225025"/>
            <a:ext cx="2956858" cy="1746410"/>
          </a:xfrm>
          <a:prstGeom prst="rect">
            <a:avLst/>
          </a:prstGeom>
          <a:noFill/>
          <a:ln>
            <a:noFill/>
          </a:ln>
        </p:spPr>
      </p:pic>
      <p:sp>
        <p:nvSpPr>
          <p:cNvPr id="292" name="Google Shape;292;p15"/>
          <p:cNvSpPr txBox="1"/>
          <p:nvPr/>
        </p:nvSpPr>
        <p:spPr>
          <a:xfrm>
            <a:off x="7924725" y="138350"/>
            <a:ext cx="1080600" cy="2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252525"/>
                </a:solidFill>
                <a:latin typeface="Roboto"/>
                <a:ea typeface="Roboto"/>
                <a:cs typeface="Roboto"/>
                <a:sym typeface="Roboto"/>
              </a:rPr>
              <a:t>sorghum</a:t>
            </a:r>
            <a:endParaRPr/>
          </a:p>
        </p:txBody>
      </p:sp>
      <p:sp>
        <p:nvSpPr>
          <p:cNvPr id="293" name="Google Shape;293;p15"/>
          <p:cNvSpPr txBox="1"/>
          <p:nvPr/>
        </p:nvSpPr>
        <p:spPr>
          <a:xfrm>
            <a:off x="5765563" y="2032638"/>
            <a:ext cx="3000000" cy="5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hlinkClick r:id="rId4"/>
              </a:rPr>
              <a:t>https://www.sorghumcheckoff.com/news-and-media/newsroom/2018/10/19/adding-sorghum-to-the-crop-mix-for-2019/</a:t>
            </a:r>
            <a:endParaRPr sz="800"/>
          </a:p>
        </p:txBody>
      </p:sp>
      <p:pic>
        <p:nvPicPr>
          <p:cNvPr id="294" name="Google Shape;294;p15"/>
          <p:cNvPicPr preferRelativeResize="0"/>
          <p:nvPr/>
        </p:nvPicPr>
        <p:blipFill>
          <a:blip r:embed="rId5">
            <a:alphaModFix/>
          </a:blip>
          <a:stretch>
            <a:fillRect/>
          </a:stretch>
        </p:blipFill>
        <p:spPr>
          <a:xfrm>
            <a:off x="5808725" y="2632975"/>
            <a:ext cx="2956850" cy="1879500"/>
          </a:xfrm>
          <a:prstGeom prst="rect">
            <a:avLst/>
          </a:prstGeom>
          <a:noFill/>
          <a:ln>
            <a:noFill/>
          </a:ln>
        </p:spPr>
      </p:pic>
      <p:sp>
        <p:nvSpPr>
          <p:cNvPr id="295" name="Google Shape;295;p15"/>
          <p:cNvSpPr txBox="1"/>
          <p:nvPr/>
        </p:nvSpPr>
        <p:spPr>
          <a:xfrm>
            <a:off x="5956725" y="4573700"/>
            <a:ext cx="3000000" cy="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hlinkClick r:id="rId6"/>
              </a:rPr>
              <a:t>https://www.realagriculture.com/2018/07/drones-could-make-crop-research-10-times-more-efficient/</a:t>
            </a:r>
            <a:endParaRPr sz="8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Hyperspectral Images</a:t>
            </a:r>
            <a:endParaRPr/>
          </a:p>
        </p:txBody>
      </p:sp>
      <p:sp>
        <p:nvSpPr>
          <p:cNvPr id="301" name="Google Shape;301;p16"/>
          <p:cNvSpPr txBox="1">
            <a:spLocks noGrp="1"/>
          </p:cNvSpPr>
          <p:nvPr>
            <p:ph type="body" idx="1"/>
          </p:nvPr>
        </p:nvSpPr>
        <p:spPr>
          <a:xfrm>
            <a:off x="1056750" y="1122550"/>
            <a:ext cx="7030500" cy="853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Hyperspectral image: series of images in a quasi-continuous wavelength range.</a:t>
            </a:r>
            <a:endParaRPr/>
          </a:p>
          <a:p>
            <a:pPr marL="457200" lvl="0" indent="0" algn="l" rtl="0">
              <a:spcBef>
                <a:spcPts val="1600"/>
              </a:spcBef>
              <a:spcAft>
                <a:spcPts val="0"/>
              </a:spcAft>
              <a:buNone/>
            </a:pPr>
            <a:r>
              <a:rPr lang="en"/>
              <a:t> all the images in different wavelengths stacked together, looks like a image cube</a:t>
            </a:r>
            <a:endParaRPr/>
          </a:p>
          <a:p>
            <a:pPr marL="457200" lvl="0" indent="0" algn="l" rtl="0">
              <a:spcBef>
                <a:spcPts val="1600"/>
              </a:spcBef>
              <a:spcAft>
                <a:spcPts val="1600"/>
              </a:spcAft>
              <a:buNone/>
            </a:pPr>
            <a:endParaRPr/>
          </a:p>
        </p:txBody>
      </p:sp>
      <p:grpSp>
        <p:nvGrpSpPr>
          <p:cNvPr id="302" name="Google Shape;302;p16"/>
          <p:cNvGrpSpPr/>
          <p:nvPr/>
        </p:nvGrpSpPr>
        <p:grpSpPr>
          <a:xfrm>
            <a:off x="3997200" y="4271125"/>
            <a:ext cx="574800" cy="540000"/>
            <a:chOff x="1027375" y="2301750"/>
            <a:chExt cx="574800" cy="540000"/>
          </a:xfrm>
        </p:grpSpPr>
        <p:sp>
          <p:nvSpPr>
            <p:cNvPr id="303" name="Google Shape;303;p16"/>
            <p:cNvSpPr/>
            <p:nvPr/>
          </p:nvSpPr>
          <p:spPr>
            <a:xfrm>
              <a:off x="1027375" y="2301750"/>
              <a:ext cx="270000" cy="2700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1332175" y="2301750"/>
              <a:ext cx="270000" cy="2700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1175875" y="2571750"/>
              <a:ext cx="270000" cy="2700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6" name="Google Shape;306;p16"/>
          <p:cNvPicPr preferRelativeResize="0"/>
          <p:nvPr/>
        </p:nvPicPr>
        <p:blipFill>
          <a:blip r:embed="rId3">
            <a:alphaModFix/>
          </a:blip>
          <a:stretch>
            <a:fillRect/>
          </a:stretch>
        </p:blipFill>
        <p:spPr>
          <a:xfrm>
            <a:off x="205678" y="2576551"/>
            <a:ext cx="2536870" cy="1740754"/>
          </a:xfrm>
          <a:prstGeom prst="rect">
            <a:avLst/>
          </a:prstGeom>
          <a:noFill/>
          <a:ln>
            <a:noFill/>
          </a:ln>
        </p:spPr>
      </p:pic>
      <p:pic>
        <p:nvPicPr>
          <p:cNvPr id="307" name="Google Shape;307;p16"/>
          <p:cNvPicPr preferRelativeResize="0"/>
          <p:nvPr/>
        </p:nvPicPr>
        <p:blipFill>
          <a:blip r:embed="rId4">
            <a:alphaModFix/>
          </a:blip>
          <a:stretch>
            <a:fillRect/>
          </a:stretch>
        </p:blipFill>
        <p:spPr>
          <a:xfrm>
            <a:off x="513925" y="2836022"/>
            <a:ext cx="2337971" cy="1604273"/>
          </a:xfrm>
          <a:prstGeom prst="rect">
            <a:avLst/>
          </a:prstGeom>
          <a:noFill/>
          <a:ln>
            <a:noFill/>
          </a:ln>
        </p:spPr>
      </p:pic>
      <p:pic>
        <p:nvPicPr>
          <p:cNvPr id="308" name="Google Shape;308;p16"/>
          <p:cNvPicPr preferRelativeResize="0"/>
          <p:nvPr/>
        </p:nvPicPr>
        <p:blipFill>
          <a:blip r:embed="rId5">
            <a:alphaModFix/>
          </a:blip>
          <a:stretch>
            <a:fillRect/>
          </a:stretch>
        </p:blipFill>
        <p:spPr>
          <a:xfrm>
            <a:off x="816524" y="3195701"/>
            <a:ext cx="2246374" cy="1541422"/>
          </a:xfrm>
          <a:prstGeom prst="rect">
            <a:avLst/>
          </a:prstGeom>
          <a:noFill/>
          <a:ln>
            <a:noFill/>
          </a:ln>
        </p:spPr>
      </p:pic>
      <p:pic>
        <p:nvPicPr>
          <p:cNvPr id="309" name="Google Shape;309;p16"/>
          <p:cNvPicPr preferRelativeResize="0"/>
          <p:nvPr/>
        </p:nvPicPr>
        <p:blipFill>
          <a:blip r:embed="rId6">
            <a:alphaModFix/>
          </a:blip>
          <a:stretch>
            <a:fillRect/>
          </a:stretch>
        </p:blipFill>
        <p:spPr>
          <a:xfrm>
            <a:off x="1786441" y="2450619"/>
            <a:ext cx="2653110" cy="1820515"/>
          </a:xfrm>
          <a:prstGeom prst="rect">
            <a:avLst/>
          </a:prstGeom>
          <a:noFill/>
          <a:ln>
            <a:noFill/>
          </a:ln>
        </p:spPr>
      </p:pic>
      <p:pic>
        <p:nvPicPr>
          <p:cNvPr id="310" name="Google Shape;310;p16"/>
          <p:cNvPicPr preferRelativeResize="0"/>
          <p:nvPr/>
        </p:nvPicPr>
        <p:blipFill>
          <a:blip r:embed="rId7">
            <a:alphaModFix/>
          </a:blip>
          <a:stretch>
            <a:fillRect/>
          </a:stretch>
        </p:blipFill>
        <p:spPr>
          <a:xfrm>
            <a:off x="5134500" y="2222550"/>
            <a:ext cx="2952750" cy="2448750"/>
          </a:xfrm>
          <a:prstGeom prst="rect">
            <a:avLst/>
          </a:prstGeom>
          <a:noFill/>
          <a:ln>
            <a:noFill/>
          </a:ln>
        </p:spPr>
      </p:pic>
      <p:sp>
        <p:nvSpPr>
          <p:cNvPr id="311" name="Google Shape;311;p16"/>
          <p:cNvSpPr txBox="1"/>
          <p:nvPr/>
        </p:nvSpPr>
        <p:spPr>
          <a:xfrm>
            <a:off x="2298200" y="4660925"/>
            <a:ext cx="7334100" cy="5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RGB Image</a:t>
            </a:r>
            <a:endParaRPr>
              <a:latin typeface="Nunito"/>
              <a:ea typeface="Nunito"/>
              <a:cs typeface="Nunito"/>
              <a:sym typeface="Nunito"/>
            </a:endParaRPr>
          </a:p>
        </p:txBody>
      </p:sp>
      <p:sp>
        <p:nvSpPr>
          <p:cNvPr id="312" name="Google Shape;312;p16"/>
          <p:cNvSpPr txBox="1"/>
          <p:nvPr/>
        </p:nvSpPr>
        <p:spPr>
          <a:xfrm>
            <a:off x="5072650" y="4671300"/>
            <a:ext cx="3357900" cy="5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Hyperspectral Image</a:t>
            </a:r>
            <a:endParaRPr>
              <a:latin typeface="Nunito"/>
              <a:ea typeface="Nunito"/>
              <a:cs typeface="Nunito"/>
              <a:sym typeface="Nunito"/>
            </a:endParaRPr>
          </a:p>
        </p:txBody>
      </p:sp>
      <p:sp>
        <p:nvSpPr>
          <p:cNvPr id="313" name="Google Shape;313;p16"/>
          <p:cNvSpPr txBox="1"/>
          <p:nvPr/>
        </p:nvSpPr>
        <p:spPr>
          <a:xfrm>
            <a:off x="5072650" y="4847275"/>
            <a:ext cx="37692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8"/>
              </a:rPr>
              <a:t>https://en.wikipedia.org/wiki/Hyperspectral_imaging</a:t>
            </a:r>
            <a:endParaRPr/>
          </a:p>
        </p:txBody>
      </p:sp>
      <p:sp>
        <p:nvSpPr>
          <p:cNvPr id="314" name="Google Shape;314;p16"/>
          <p:cNvSpPr txBox="1"/>
          <p:nvPr/>
        </p:nvSpPr>
        <p:spPr>
          <a:xfrm>
            <a:off x="1929875" y="4856875"/>
            <a:ext cx="3357900" cy="2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Nunito"/>
                <a:ea typeface="Nunito"/>
                <a:cs typeface="Nunito"/>
                <a:sym typeface="Nunito"/>
              </a:rPr>
              <a:t>By Guangjiang Li took at Mt. Monadnock </a:t>
            </a:r>
            <a:endParaRPr sz="1000">
              <a:latin typeface="Nunito"/>
              <a:ea typeface="Nunito"/>
              <a:cs typeface="Nunito"/>
              <a:sym typeface="Nunito"/>
            </a:endParaRPr>
          </a:p>
        </p:txBody>
      </p:sp>
      <p:sp>
        <p:nvSpPr>
          <p:cNvPr id="315" name="Google Shape;315;p16"/>
          <p:cNvSpPr txBox="1"/>
          <p:nvPr/>
        </p:nvSpPr>
        <p:spPr>
          <a:xfrm>
            <a:off x="177900" y="1975725"/>
            <a:ext cx="4988700" cy="5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The actual optical information in a scene or on a object more than we can see .</a:t>
            </a:r>
            <a:endParaRPr>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4572000" y="786125"/>
            <a:ext cx="1613400" cy="22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0">
                <a:solidFill>
                  <a:srgbClr val="222222"/>
                </a:solidFill>
                <a:highlight>
                  <a:srgbClr val="FFFFFF"/>
                </a:highlight>
                <a:latin typeface="Arial"/>
                <a:ea typeface="Arial"/>
                <a:cs typeface="Arial"/>
                <a:sym typeface="Arial"/>
              </a:rPr>
              <a:t> </a:t>
            </a:r>
            <a:endParaRPr/>
          </a:p>
        </p:txBody>
      </p:sp>
      <p:sp>
        <p:nvSpPr>
          <p:cNvPr id="321" name="Google Shape;321;p17"/>
          <p:cNvSpPr txBox="1">
            <a:spLocks noGrp="1"/>
          </p:cNvSpPr>
          <p:nvPr>
            <p:ph type="body" idx="1"/>
          </p:nvPr>
        </p:nvSpPr>
        <p:spPr>
          <a:xfrm>
            <a:off x="5693225" y="1146975"/>
            <a:ext cx="3187200" cy="374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rgbClr val="000000"/>
                </a:solidFill>
                <a:latin typeface="Arial"/>
                <a:ea typeface="Arial"/>
                <a:cs typeface="Arial"/>
                <a:sym typeface="Arial"/>
              </a:rPr>
              <a:t>Hyperspectral images</a:t>
            </a:r>
            <a:r>
              <a:rPr lang="en" sz="1400">
                <a:solidFill>
                  <a:srgbClr val="000000"/>
                </a:solidFill>
                <a:latin typeface="Arial"/>
                <a:ea typeface="Arial"/>
                <a:cs typeface="Arial"/>
                <a:sym typeface="Arial"/>
              </a:rPr>
              <a:t> : </a:t>
            </a:r>
            <a:endParaRPr sz="1400">
              <a:solidFill>
                <a:srgbClr val="000000"/>
              </a:solidFill>
              <a:latin typeface="Arial"/>
              <a:ea typeface="Arial"/>
              <a:cs typeface="Arial"/>
              <a:sym typeface="Arial"/>
            </a:endParaRPr>
          </a:p>
          <a:p>
            <a:pPr marL="457200" lvl="0" indent="-317500" algn="l" rtl="0">
              <a:spcBef>
                <a:spcPts val="1600"/>
              </a:spcBef>
              <a:spcAft>
                <a:spcPts val="0"/>
              </a:spcAft>
              <a:buClr>
                <a:srgbClr val="000000"/>
              </a:buClr>
              <a:buSzPts val="1400"/>
              <a:buFont typeface="Arial"/>
              <a:buChar char="●"/>
            </a:pPr>
            <a:r>
              <a:rPr lang="en" sz="1400">
                <a:solidFill>
                  <a:srgbClr val="000000"/>
                </a:solidFill>
                <a:latin typeface="Arial"/>
                <a:ea typeface="Arial"/>
                <a:cs typeface="Arial"/>
                <a:sym typeface="Arial"/>
              </a:rPr>
              <a:t>400nm ~1000nm in 2.2nm increments, </a:t>
            </a:r>
            <a:endParaRPr sz="1400">
              <a:solidFill>
                <a:srgbClr val="000000"/>
              </a:solidFill>
              <a:latin typeface="Arial"/>
              <a:ea typeface="Arial"/>
              <a:cs typeface="Arial"/>
              <a:sym typeface="Arial"/>
            </a:endParaRPr>
          </a:p>
          <a:p>
            <a:pPr marL="457200" lvl="0" indent="0" algn="l" rtl="0">
              <a:spcBef>
                <a:spcPts val="1600"/>
              </a:spcBef>
              <a:spcAft>
                <a:spcPts val="0"/>
              </a:spcAft>
              <a:buNone/>
            </a:pPr>
            <a:r>
              <a:rPr lang="en" sz="1400">
                <a:solidFill>
                  <a:srgbClr val="000000"/>
                </a:solidFill>
                <a:latin typeface="Arial"/>
                <a:ea typeface="Arial"/>
                <a:cs typeface="Arial"/>
                <a:sym typeface="Arial"/>
              </a:rPr>
              <a:t>(402.2, 404.4, 406.6, …, 1000)</a:t>
            </a:r>
            <a:endParaRPr sz="1400">
              <a:solidFill>
                <a:srgbClr val="000000"/>
              </a:solidFill>
              <a:latin typeface="Arial"/>
              <a:ea typeface="Arial"/>
              <a:cs typeface="Arial"/>
              <a:sym typeface="Arial"/>
            </a:endParaRPr>
          </a:p>
          <a:p>
            <a:pPr marL="457200" lvl="0" indent="0" algn="l" rtl="0">
              <a:spcBef>
                <a:spcPts val="1600"/>
              </a:spcBef>
              <a:spcAft>
                <a:spcPts val="0"/>
              </a:spcAft>
              <a:buNone/>
            </a:pPr>
            <a:r>
              <a:rPr lang="en" sz="1400">
                <a:solidFill>
                  <a:srgbClr val="000000"/>
                </a:solidFill>
                <a:latin typeface="Arial"/>
                <a:ea typeface="Arial"/>
                <a:cs typeface="Arial"/>
                <a:sym typeface="Arial"/>
              </a:rPr>
              <a:t>resulting in a total of 272 pictures</a:t>
            </a:r>
            <a:endParaRPr sz="1400">
              <a:solidFill>
                <a:srgbClr val="000000"/>
              </a:solidFill>
              <a:latin typeface="Arial"/>
              <a:ea typeface="Arial"/>
              <a:cs typeface="Arial"/>
              <a:sym typeface="Arial"/>
            </a:endParaRPr>
          </a:p>
          <a:p>
            <a:pPr marL="457200" lvl="0" indent="0" algn="l" rtl="0">
              <a:spcBef>
                <a:spcPts val="1600"/>
              </a:spcBef>
              <a:spcAft>
                <a:spcPts val="0"/>
              </a:spcAft>
              <a:buNone/>
            </a:pPr>
            <a:r>
              <a:rPr lang="en" sz="1400">
                <a:solidFill>
                  <a:srgbClr val="000000"/>
                </a:solidFill>
                <a:latin typeface="Arial"/>
                <a:ea typeface="Arial"/>
                <a:cs typeface="Arial"/>
                <a:sym typeface="Arial"/>
              </a:rPr>
              <a:t>Subdivided based on instance labels for experimental purposes</a:t>
            </a:r>
            <a:endParaRPr sz="1400">
              <a:solidFill>
                <a:srgbClr val="000000"/>
              </a:solidFill>
              <a:latin typeface="Arial"/>
              <a:ea typeface="Arial"/>
              <a:cs typeface="Arial"/>
              <a:sym typeface="Arial"/>
            </a:endParaRPr>
          </a:p>
          <a:p>
            <a:pPr marL="457200" lvl="0" indent="-311150" algn="l" rtl="0">
              <a:spcBef>
                <a:spcPts val="1600"/>
              </a:spcBef>
              <a:spcAft>
                <a:spcPts val="0"/>
              </a:spcAft>
              <a:buSzPts val="1300"/>
              <a:buChar char="●"/>
            </a:pPr>
            <a:r>
              <a:rPr lang="en" sz="1400">
                <a:solidFill>
                  <a:srgbClr val="000000"/>
                </a:solidFill>
                <a:latin typeface="Arial"/>
                <a:ea typeface="Arial"/>
                <a:cs typeface="Arial"/>
                <a:sym typeface="Arial"/>
              </a:rPr>
              <a:t>10 rounds of image taking from June to September</a:t>
            </a:r>
            <a:endParaRPr sz="1400">
              <a:solidFill>
                <a:srgbClr val="000000"/>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322" name="Google Shape;322;p17"/>
          <p:cNvPicPr preferRelativeResize="0"/>
          <p:nvPr/>
        </p:nvPicPr>
        <p:blipFill rotWithShape="1">
          <a:blip r:embed="rId3">
            <a:alphaModFix/>
          </a:blip>
          <a:srcRect t="14380" b="4693"/>
          <a:stretch/>
        </p:blipFill>
        <p:spPr>
          <a:xfrm>
            <a:off x="2488625" y="1311500"/>
            <a:ext cx="1455375" cy="2058149"/>
          </a:xfrm>
          <a:prstGeom prst="rect">
            <a:avLst/>
          </a:prstGeom>
          <a:noFill/>
          <a:ln>
            <a:noFill/>
          </a:ln>
        </p:spPr>
      </p:pic>
      <p:pic>
        <p:nvPicPr>
          <p:cNvPr id="323" name="Google Shape;323;p17"/>
          <p:cNvPicPr preferRelativeResize="0"/>
          <p:nvPr/>
        </p:nvPicPr>
        <p:blipFill rotWithShape="1">
          <a:blip r:embed="rId4">
            <a:alphaModFix/>
          </a:blip>
          <a:srcRect r="48269"/>
          <a:stretch/>
        </p:blipFill>
        <p:spPr>
          <a:xfrm>
            <a:off x="4185550" y="1249388"/>
            <a:ext cx="1455375" cy="2124075"/>
          </a:xfrm>
          <a:prstGeom prst="rect">
            <a:avLst/>
          </a:prstGeom>
          <a:noFill/>
          <a:ln>
            <a:noFill/>
          </a:ln>
        </p:spPr>
      </p:pic>
      <p:sp>
        <p:nvSpPr>
          <p:cNvPr id="324" name="Google Shape;324;p17"/>
          <p:cNvSpPr txBox="1"/>
          <p:nvPr/>
        </p:nvSpPr>
        <p:spPr>
          <a:xfrm>
            <a:off x="-59225" y="3689675"/>
            <a:ext cx="2312400" cy="13431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chemeClr val="dk2"/>
              </a:buClr>
              <a:buSzPts val="1300"/>
              <a:buFont typeface="Nunito"/>
              <a:buChar char="●"/>
            </a:pPr>
            <a:r>
              <a:rPr lang="en"/>
              <a:t>(Unmanned aerial vehicles)</a:t>
            </a:r>
            <a:r>
              <a:rPr lang="en" b="1"/>
              <a:t>UAVs</a:t>
            </a:r>
            <a:r>
              <a:rPr lang="en"/>
              <a:t>: DJI S1000+</a:t>
            </a:r>
            <a:endParaRPr/>
          </a:p>
          <a:p>
            <a:pPr marL="457200" lvl="0" indent="-317500" algn="l" rtl="0">
              <a:lnSpc>
                <a:spcPct val="115000"/>
              </a:lnSpc>
              <a:spcBef>
                <a:spcPts val="0"/>
              </a:spcBef>
              <a:spcAft>
                <a:spcPts val="0"/>
              </a:spcAft>
              <a:buSzPts val="1400"/>
              <a:buChar char="●"/>
            </a:pPr>
            <a:r>
              <a:rPr lang="en" b="1"/>
              <a:t>Camera</a:t>
            </a:r>
            <a:r>
              <a:rPr lang="en"/>
              <a:t>: Sony Alpha 7R with 35mm lens</a:t>
            </a:r>
            <a:endParaRPr/>
          </a:p>
          <a:p>
            <a:pPr marL="0" lvl="0" indent="0" algn="l" rtl="0">
              <a:spcBef>
                <a:spcPts val="1600"/>
              </a:spcBef>
              <a:spcAft>
                <a:spcPts val="0"/>
              </a:spcAft>
              <a:buNone/>
            </a:pPr>
            <a:r>
              <a:rPr lang="en"/>
              <a:t>        </a:t>
            </a:r>
            <a:endParaRPr/>
          </a:p>
        </p:txBody>
      </p:sp>
      <p:pic>
        <p:nvPicPr>
          <p:cNvPr id="325" name="Google Shape;325;p17"/>
          <p:cNvPicPr preferRelativeResize="0"/>
          <p:nvPr/>
        </p:nvPicPr>
        <p:blipFill rotWithShape="1">
          <a:blip r:embed="rId5">
            <a:alphaModFix/>
          </a:blip>
          <a:srcRect t="16331" b="6852"/>
          <a:stretch/>
        </p:blipFill>
        <p:spPr>
          <a:xfrm>
            <a:off x="400775" y="1282350"/>
            <a:ext cx="1455375" cy="2058149"/>
          </a:xfrm>
          <a:prstGeom prst="rect">
            <a:avLst/>
          </a:prstGeom>
          <a:noFill/>
          <a:ln>
            <a:noFill/>
          </a:ln>
        </p:spPr>
      </p:pic>
      <p:pic>
        <p:nvPicPr>
          <p:cNvPr id="326" name="Google Shape;326;p17"/>
          <p:cNvPicPr preferRelativeResize="0"/>
          <p:nvPr/>
        </p:nvPicPr>
        <p:blipFill>
          <a:blip r:embed="rId6">
            <a:alphaModFix/>
          </a:blip>
          <a:stretch>
            <a:fillRect/>
          </a:stretch>
        </p:blipFill>
        <p:spPr>
          <a:xfrm>
            <a:off x="2488625" y="1146974"/>
            <a:ext cx="1455376" cy="130350"/>
          </a:xfrm>
          <a:prstGeom prst="rect">
            <a:avLst/>
          </a:prstGeom>
          <a:noFill/>
          <a:ln>
            <a:noFill/>
          </a:ln>
        </p:spPr>
      </p:pic>
      <p:grpSp>
        <p:nvGrpSpPr>
          <p:cNvPr id="327" name="Google Shape;327;p17"/>
          <p:cNvGrpSpPr/>
          <p:nvPr/>
        </p:nvGrpSpPr>
        <p:grpSpPr>
          <a:xfrm>
            <a:off x="1018004" y="1082551"/>
            <a:ext cx="183476" cy="174312"/>
            <a:chOff x="1027375" y="2301750"/>
            <a:chExt cx="574800" cy="540000"/>
          </a:xfrm>
        </p:grpSpPr>
        <p:sp>
          <p:nvSpPr>
            <p:cNvPr id="328" name="Google Shape;328;p17"/>
            <p:cNvSpPr/>
            <p:nvPr/>
          </p:nvSpPr>
          <p:spPr>
            <a:xfrm>
              <a:off x="1027375" y="2301750"/>
              <a:ext cx="270000" cy="2700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a:off x="1332175" y="2301750"/>
              <a:ext cx="270000" cy="2700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a:off x="1175875" y="2571750"/>
              <a:ext cx="270000" cy="2700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17"/>
          <p:cNvSpPr txBox="1">
            <a:spLocks noGrp="1"/>
          </p:cNvSpPr>
          <p:nvPr>
            <p:ph type="title"/>
          </p:nvPr>
        </p:nvSpPr>
        <p:spPr>
          <a:xfrm>
            <a:off x="1303800" y="598575"/>
            <a:ext cx="3066300" cy="54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collection</a:t>
            </a:r>
            <a:endParaRPr/>
          </a:p>
        </p:txBody>
      </p:sp>
      <p:sp>
        <p:nvSpPr>
          <p:cNvPr id="332" name="Google Shape;332;p17"/>
          <p:cNvSpPr txBox="1"/>
          <p:nvPr/>
        </p:nvSpPr>
        <p:spPr>
          <a:xfrm>
            <a:off x="2074100" y="3765875"/>
            <a:ext cx="2574000" cy="14454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a:t>Headwall Nano-</a:t>
            </a:r>
            <a:r>
              <a:rPr lang="en" b="1"/>
              <a:t>Hyperspec</a:t>
            </a:r>
            <a:r>
              <a:rPr lang="en"/>
              <a:t> push-broom scanner</a:t>
            </a:r>
            <a:endParaRPr/>
          </a:p>
          <a:p>
            <a:pPr marL="457200" lvl="0" indent="-317500" algn="l" rtl="0">
              <a:lnSpc>
                <a:spcPct val="115000"/>
              </a:lnSpc>
              <a:spcBef>
                <a:spcPts val="0"/>
              </a:spcBef>
              <a:spcAft>
                <a:spcPts val="0"/>
              </a:spcAft>
              <a:buSzPts val="1400"/>
              <a:buChar char="●"/>
            </a:pPr>
            <a:r>
              <a:rPr lang="en" b="1"/>
              <a:t>GPS</a:t>
            </a:r>
            <a:r>
              <a:rPr lang="en"/>
              <a:t>: Xsense MTi-G-700</a:t>
            </a:r>
            <a:endParaRPr/>
          </a:p>
        </p:txBody>
      </p:sp>
      <p:sp>
        <p:nvSpPr>
          <p:cNvPr id="333" name="Google Shape;333;p17"/>
          <p:cNvSpPr txBox="1"/>
          <p:nvPr/>
        </p:nvSpPr>
        <p:spPr>
          <a:xfrm>
            <a:off x="4376725" y="3323475"/>
            <a:ext cx="1746300" cy="3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Instance labels</a:t>
            </a:r>
            <a:endParaRPr/>
          </a:p>
        </p:txBody>
      </p:sp>
      <p:sp>
        <p:nvSpPr>
          <p:cNvPr id="334" name="Google Shape;334;p17"/>
          <p:cNvSpPr txBox="1"/>
          <p:nvPr/>
        </p:nvSpPr>
        <p:spPr>
          <a:xfrm>
            <a:off x="4481650" y="4746600"/>
            <a:ext cx="3000000" cy="3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Taken from[2]</a:t>
            </a:r>
            <a:endParaRPr/>
          </a:p>
        </p:txBody>
      </p:sp>
      <p:sp>
        <p:nvSpPr>
          <p:cNvPr id="335" name="Google Shape;335;p17"/>
          <p:cNvSpPr txBox="1"/>
          <p:nvPr/>
        </p:nvSpPr>
        <p:spPr>
          <a:xfrm>
            <a:off x="1792523" y="3290075"/>
            <a:ext cx="2508000" cy="474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a:t>True-color composite of</a:t>
            </a:r>
            <a:endParaRPr/>
          </a:p>
          <a:p>
            <a:pPr marL="457200" lvl="0" indent="0" algn="l" rtl="0">
              <a:spcBef>
                <a:spcPts val="0"/>
              </a:spcBef>
              <a:spcAft>
                <a:spcPts val="0"/>
              </a:spcAft>
              <a:buNone/>
            </a:pPr>
            <a:r>
              <a:rPr lang="en"/>
              <a:t> the hyperspectral data</a:t>
            </a:r>
            <a:endParaRPr/>
          </a:p>
        </p:txBody>
      </p:sp>
      <p:sp>
        <p:nvSpPr>
          <p:cNvPr id="336" name="Google Shape;336;p17"/>
          <p:cNvSpPr txBox="1"/>
          <p:nvPr/>
        </p:nvSpPr>
        <p:spPr>
          <a:xfrm>
            <a:off x="93163" y="3288575"/>
            <a:ext cx="1613400" cy="324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a:t>RGB image</a:t>
            </a:r>
            <a:endParaRPr/>
          </a:p>
        </p:txBody>
      </p:sp>
      <p:pic>
        <p:nvPicPr>
          <p:cNvPr id="337" name="Google Shape;337;p17"/>
          <p:cNvPicPr preferRelativeResize="0"/>
          <p:nvPr/>
        </p:nvPicPr>
        <p:blipFill>
          <a:blip r:embed="rId7">
            <a:alphaModFix/>
          </a:blip>
          <a:stretch>
            <a:fillRect/>
          </a:stretch>
        </p:blipFill>
        <p:spPr>
          <a:xfrm>
            <a:off x="7936700" y="729011"/>
            <a:ext cx="1062825" cy="881400"/>
          </a:xfrm>
          <a:prstGeom prst="rect">
            <a:avLst/>
          </a:prstGeom>
          <a:noFill/>
          <a:ln>
            <a:noFill/>
          </a:ln>
        </p:spPr>
      </p:pic>
      <p:sp>
        <p:nvSpPr>
          <p:cNvPr id="338" name="Google Shape;338;p17"/>
          <p:cNvSpPr txBox="1"/>
          <p:nvPr/>
        </p:nvSpPr>
        <p:spPr>
          <a:xfrm>
            <a:off x="7852900" y="398425"/>
            <a:ext cx="1319700" cy="1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u="sng">
                <a:solidFill>
                  <a:schemeClr val="hlink"/>
                </a:solidFill>
                <a:hlinkClick r:id="rId8"/>
              </a:rPr>
              <a:t>https://en.wikipedia.org/wiki/Hyperspectral_imaging</a:t>
            </a:r>
            <a:endParaRPr sz="700"/>
          </a:p>
        </p:txBody>
      </p:sp>
      <p:sp>
        <p:nvSpPr>
          <p:cNvPr id="339" name="Google Shape;339;p17"/>
          <p:cNvSpPr/>
          <p:nvPr/>
        </p:nvSpPr>
        <p:spPr>
          <a:xfrm>
            <a:off x="146950" y="1082550"/>
            <a:ext cx="5568900" cy="406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preprocessing</a:t>
            </a:r>
            <a:endParaRPr/>
          </a:p>
        </p:txBody>
      </p:sp>
      <p:sp>
        <p:nvSpPr>
          <p:cNvPr id="345" name="Google Shape;345;p18"/>
          <p:cNvSpPr txBox="1">
            <a:spLocks noGrp="1"/>
          </p:cNvSpPr>
          <p:nvPr>
            <p:ph type="body" idx="1"/>
          </p:nvPr>
        </p:nvSpPr>
        <p:spPr>
          <a:xfrm>
            <a:off x="426650" y="1530300"/>
            <a:ext cx="3599100" cy="27747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400">
                <a:solidFill>
                  <a:srgbClr val="000000"/>
                </a:solidFill>
                <a:latin typeface="Arial"/>
                <a:ea typeface="Arial"/>
                <a:cs typeface="Arial"/>
                <a:sym typeface="Arial"/>
              </a:rPr>
              <a:t>Dimensionality Reduction：</a:t>
            </a:r>
            <a:endParaRPr sz="1400">
              <a:solidFill>
                <a:srgbClr val="000000"/>
              </a:solidFill>
              <a:latin typeface="Arial"/>
              <a:ea typeface="Arial"/>
              <a:cs typeface="Arial"/>
              <a:sym typeface="Arial"/>
            </a:endParaRPr>
          </a:p>
          <a:p>
            <a:pPr marL="457200" lvl="0" indent="0" algn="l" rtl="0">
              <a:spcBef>
                <a:spcPts val="1600"/>
              </a:spcBef>
              <a:spcAft>
                <a:spcPts val="0"/>
              </a:spcAft>
              <a:buNone/>
            </a:pPr>
            <a:r>
              <a:rPr lang="en" sz="1400">
                <a:solidFill>
                  <a:srgbClr val="000000"/>
                </a:solidFill>
                <a:latin typeface="Arial"/>
                <a:ea typeface="Arial"/>
                <a:cs typeface="Arial"/>
                <a:sym typeface="Arial"/>
              </a:rPr>
              <a:t>272 band-images converted to</a:t>
            </a:r>
            <a:endParaRPr sz="1400">
              <a:solidFill>
                <a:srgbClr val="000000"/>
              </a:solidFill>
              <a:latin typeface="Arial"/>
              <a:ea typeface="Arial"/>
              <a:cs typeface="Arial"/>
              <a:sym typeface="Arial"/>
            </a:endParaRPr>
          </a:p>
          <a:p>
            <a:pPr marL="457200" lvl="0" indent="0" algn="l" rtl="0">
              <a:spcBef>
                <a:spcPts val="1600"/>
              </a:spcBef>
              <a:spcAft>
                <a:spcPts val="0"/>
              </a:spcAft>
              <a:buNone/>
            </a:pPr>
            <a:r>
              <a:rPr lang="en" sz="1400">
                <a:solidFill>
                  <a:srgbClr val="000000"/>
                </a:solidFill>
                <a:latin typeface="Arial"/>
                <a:ea typeface="Arial"/>
                <a:cs typeface="Arial"/>
                <a:sym typeface="Arial"/>
              </a:rPr>
              <a:t> </a:t>
            </a:r>
            <a:r>
              <a:rPr lang="en" sz="1400" b="1">
                <a:solidFill>
                  <a:srgbClr val="000000"/>
                </a:solidFill>
                <a:latin typeface="Arial"/>
                <a:ea typeface="Arial"/>
                <a:cs typeface="Arial"/>
                <a:sym typeface="Arial"/>
              </a:rPr>
              <a:t>36 hyperspectral indices</a:t>
            </a:r>
            <a:r>
              <a:rPr lang="en"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914400" lvl="1" indent="-317500" algn="l" rtl="0">
              <a:spcBef>
                <a:spcPts val="1600"/>
              </a:spcBef>
              <a:spcAft>
                <a:spcPts val="0"/>
              </a:spcAft>
              <a:buClr>
                <a:srgbClr val="000000"/>
              </a:buClr>
              <a:buSzPts val="1400"/>
              <a:buFont typeface="Arial"/>
              <a:buChar char="○"/>
            </a:pPr>
            <a:r>
              <a:rPr lang="en" sz="1400">
                <a:solidFill>
                  <a:srgbClr val="000000"/>
                </a:solidFill>
                <a:latin typeface="Arial"/>
                <a:ea typeface="Arial"/>
                <a:cs typeface="Arial"/>
                <a:sym typeface="Arial"/>
              </a:rPr>
              <a:t>reducing the dependency between neighboring bands</a:t>
            </a:r>
            <a:endParaRPr sz="1400">
              <a:solidFill>
                <a:srgbClr val="000000"/>
              </a:solidFill>
              <a:latin typeface="Arial"/>
              <a:ea typeface="Arial"/>
              <a:cs typeface="Arial"/>
              <a:sym typeface="Arial"/>
            </a:endParaRPr>
          </a:p>
          <a:p>
            <a:pPr marL="914400" lvl="1"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One hyperspectral index is a combination of 2 or more bands</a:t>
            </a:r>
            <a:endParaRPr sz="1400">
              <a:solidFill>
                <a:srgbClr val="000000"/>
              </a:solidFill>
              <a:latin typeface="Arial"/>
              <a:ea typeface="Arial"/>
              <a:cs typeface="Arial"/>
              <a:sym typeface="Arial"/>
            </a:endParaRPr>
          </a:p>
        </p:txBody>
      </p:sp>
      <p:pic>
        <p:nvPicPr>
          <p:cNvPr id="346" name="Google Shape;346;p18"/>
          <p:cNvPicPr preferRelativeResize="0"/>
          <p:nvPr/>
        </p:nvPicPr>
        <p:blipFill>
          <a:blip r:embed="rId3">
            <a:alphaModFix/>
          </a:blip>
          <a:stretch>
            <a:fillRect/>
          </a:stretch>
        </p:blipFill>
        <p:spPr>
          <a:xfrm>
            <a:off x="4332700" y="876785"/>
            <a:ext cx="4371175" cy="3827440"/>
          </a:xfrm>
          <a:prstGeom prst="rect">
            <a:avLst/>
          </a:prstGeom>
          <a:noFill/>
          <a:ln>
            <a:noFill/>
          </a:ln>
        </p:spPr>
      </p:pic>
      <p:sp>
        <p:nvSpPr>
          <p:cNvPr id="347" name="Google Shape;347;p18"/>
          <p:cNvSpPr txBox="1"/>
          <p:nvPr/>
        </p:nvSpPr>
        <p:spPr>
          <a:xfrm>
            <a:off x="6542825" y="4704225"/>
            <a:ext cx="3000000" cy="58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b="1"/>
              <a:t>…</a:t>
            </a:r>
            <a:endParaRPr b="1"/>
          </a:p>
        </p:txBody>
      </p:sp>
      <p:sp>
        <p:nvSpPr>
          <p:cNvPr id="348" name="Google Shape;348;p18"/>
          <p:cNvSpPr txBox="1"/>
          <p:nvPr/>
        </p:nvSpPr>
        <p:spPr>
          <a:xfrm>
            <a:off x="7600525" y="598575"/>
            <a:ext cx="1431000" cy="1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a:ea typeface="Nunito"/>
                <a:cs typeface="Nunito"/>
                <a:sym typeface="Nunito"/>
              </a:rPr>
              <a:t>Taken from [4]</a:t>
            </a:r>
            <a:endParaRPr>
              <a:latin typeface="Nunito"/>
              <a:ea typeface="Nunito"/>
              <a:cs typeface="Nunito"/>
              <a:sym typeface="Nunito"/>
            </a:endParaRPr>
          </a:p>
        </p:txBody>
      </p:sp>
      <p:sp>
        <p:nvSpPr>
          <p:cNvPr id="349" name="Google Shape;349;p18"/>
          <p:cNvSpPr txBox="1"/>
          <p:nvPr/>
        </p:nvSpPr>
        <p:spPr>
          <a:xfrm>
            <a:off x="5468150" y="680100"/>
            <a:ext cx="1431000" cy="3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Leaf area index(LAI)</a:t>
            </a:r>
            <a:endParaRPr sz="800"/>
          </a:p>
        </p:txBody>
      </p:sp>
      <p:sp>
        <p:nvSpPr>
          <p:cNvPr id="350" name="Google Shape;350;p18"/>
          <p:cNvSpPr txBox="1">
            <a:spLocks noGrp="1"/>
          </p:cNvSpPr>
          <p:nvPr>
            <p:ph type="body" idx="1"/>
          </p:nvPr>
        </p:nvSpPr>
        <p:spPr>
          <a:xfrm>
            <a:off x="3308725" y="299350"/>
            <a:ext cx="3599100" cy="2774700"/>
          </a:xfrm>
          <a:prstGeom prst="rect">
            <a:avLst/>
          </a:prstGeom>
        </p:spPr>
        <p:txBody>
          <a:bodyPr spcFirstLastPara="1" wrap="square" lIns="91425" tIns="91425" rIns="91425" bIns="91425" anchor="t" anchorCtr="0">
            <a:noAutofit/>
          </a:bodyPr>
          <a:lstStyle/>
          <a:p>
            <a:pPr marL="914400" lvl="0" indent="0" algn="l" rtl="0">
              <a:spcBef>
                <a:spcPts val="0"/>
              </a:spcBef>
              <a:spcAft>
                <a:spcPts val="1600"/>
              </a:spcAft>
              <a:buNone/>
            </a:pPr>
            <a:r>
              <a:rPr lang="en" sz="1400">
                <a:solidFill>
                  <a:srgbClr val="000000"/>
                </a:solidFill>
                <a:latin typeface="Arial"/>
                <a:ea typeface="Arial"/>
                <a:cs typeface="Arial"/>
                <a:sym typeface="Arial"/>
              </a:rPr>
              <a:t>Agriculture domain knowledge</a:t>
            </a:r>
            <a:endParaRPr sz="1400">
              <a:solidFill>
                <a:srgbClr val="000000"/>
              </a:solidFill>
              <a:latin typeface="Arial"/>
              <a:ea typeface="Arial"/>
              <a:cs typeface="Arial"/>
              <a:sym typeface="Arial"/>
            </a:endParaRPr>
          </a:p>
        </p:txBody>
      </p:sp>
      <p:sp>
        <p:nvSpPr>
          <p:cNvPr id="351" name="Google Shape;351;p18"/>
          <p:cNvSpPr/>
          <p:nvPr/>
        </p:nvSpPr>
        <p:spPr>
          <a:xfrm>
            <a:off x="4282950" y="1020975"/>
            <a:ext cx="750300" cy="4053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txBox="1"/>
          <p:nvPr/>
        </p:nvSpPr>
        <p:spPr>
          <a:xfrm>
            <a:off x="4485600" y="4704225"/>
            <a:ext cx="497400" cy="41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b="1"/>
              <a:t>…</a:t>
            </a:r>
            <a:endParaRPr/>
          </a:p>
        </p:txBody>
      </p:sp>
      <p:cxnSp>
        <p:nvCxnSpPr>
          <p:cNvPr id="353" name="Google Shape;353;p18"/>
          <p:cNvCxnSpPr/>
          <p:nvPr/>
        </p:nvCxnSpPr>
        <p:spPr>
          <a:xfrm>
            <a:off x="3161450" y="2637500"/>
            <a:ext cx="1082700" cy="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Techniques - Support Vector Regression</a:t>
            </a:r>
            <a:endParaRPr/>
          </a:p>
        </p:txBody>
      </p:sp>
      <p:sp>
        <p:nvSpPr>
          <p:cNvPr id="359" name="Google Shape;359;p19"/>
          <p:cNvSpPr txBox="1">
            <a:spLocks noGrp="1"/>
          </p:cNvSpPr>
          <p:nvPr>
            <p:ph type="body" idx="1"/>
          </p:nvPr>
        </p:nvSpPr>
        <p:spPr>
          <a:xfrm>
            <a:off x="0" y="1648532"/>
            <a:ext cx="4640227" cy="2541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dirty="0"/>
              <a:t>Support Vector </a:t>
            </a:r>
            <a:r>
              <a:rPr lang="en" sz="1800" dirty="0" smtClean="0"/>
              <a:t>Regression (</a:t>
            </a:r>
            <a:r>
              <a:rPr lang="en" sz="1800" dirty="0"/>
              <a:t>SVR)</a:t>
            </a:r>
            <a:endParaRPr sz="1800" dirty="0"/>
          </a:p>
          <a:p>
            <a:pPr marL="914400" lvl="1" indent="-342900" algn="l" rtl="0">
              <a:spcBef>
                <a:spcPts val="0"/>
              </a:spcBef>
              <a:spcAft>
                <a:spcPts val="0"/>
              </a:spcAft>
              <a:buSzPts val="1800"/>
              <a:buChar char="○"/>
            </a:pPr>
            <a:r>
              <a:rPr lang="en" sz="1800" dirty="0"/>
              <a:t>linear/non-linear regression using a support vector </a:t>
            </a:r>
            <a:r>
              <a:rPr lang="en" sz="1800" dirty="0" smtClean="0"/>
              <a:t>machine (</a:t>
            </a:r>
            <a:r>
              <a:rPr lang="en" sz="1800" dirty="0"/>
              <a:t>SVM)</a:t>
            </a:r>
            <a:endParaRPr sz="1800" dirty="0"/>
          </a:p>
          <a:p>
            <a:pPr marL="914400" lvl="1" indent="-342900" algn="l" rtl="0">
              <a:spcBef>
                <a:spcPts val="0"/>
              </a:spcBef>
              <a:spcAft>
                <a:spcPts val="0"/>
              </a:spcAft>
              <a:buSzPts val="1800"/>
              <a:buChar char="○"/>
            </a:pPr>
            <a:r>
              <a:rPr lang="en" sz="1800" dirty="0"/>
              <a:t>Use kernel to transform the data into higher dimensionality</a:t>
            </a:r>
            <a:endParaRPr sz="1800" dirty="0"/>
          </a:p>
          <a:p>
            <a:pPr marL="914400" lvl="1" indent="-342900" algn="l" rtl="0">
              <a:spcBef>
                <a:spcPts val="0"/>
              </a:spcBef>
              <a:spcAft>
                <a:spcPts val="0"/>
              </a:spcAft>
              <a:buSzPts val="1800"/>
              <a:buChar char="○"/>
            </a:pPr>
            <a:r>
              <a:rPr lang="en" sz="1800" dirty="0"/>
              <a:t>Find best line of fit</a:t>
            </a:r>
            <a:endParaRPr sz="1800" dirty="0"/>
          </a:p>
        </p:txBody>
      </p:sp>
      <p:pic>
        <p:nvPicPr>
          <p:cNvPr id="360" name="Google Shape;360;p19"/>
          <p:cNvPicPr preferRelativeResize="0"/>
          <p:nvPr/>
        </p:nvPicPr>
        <p:blipFill>
          <a:blip r:embed="rId3">
            <a:alphaModFix/>
          </a:blip>
          <a:stretch>
            <a:fillRect/>
          </a:stretch>
        </p:blipFill>
        <p:spPr>
          <a:xfrm>
            <a:off x="4499427" y="1470252"/>
            <a:ext cx="4458600" cy="2551667"/>
          </a:xfrm>
          <a:prstGeom prst="rect">
            <a:avLst/>
          </a:prstGeom>
          <a:noFill/>
          <a:ln>
            <a:noFill/>
          </a:ln>
        </p:spPr>
      </p:pic>
      <p:sp>
        <p:nvSpPr>
          <p:cNvPr id="361" name="Google Shape;361;p19"/>
          <p:cNvSpPr txBox="1"/>
          <p:nvPr/>
        </p:nvSpPr>
        <p:spPr>
          <a:xfrm>
            <a:off x="4839713" y="4021925"/>
            <a:ext cx="32550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latin typeface="Nunito"/>
                <a:ea typeface="Nunito"/>
                <a:cs typeface="Nunito"/>
                <a:sym typeface="Nunito"/>
                <a:hlinkClick r:id="rId4"/>
              </a:rPr>
              <a:t>https://www.saedsayad.com/support_vector_machine_reg.htm</a:t>
            </a:r>
            <a:r>
              <a:rPr lang="en" sz="800">
                <a:latin typeface="Nunito"/>
                <a:ea typeface="Nunito"/>
                <a:cs typeface="Nunito"/>
                <a:sym typeface="Nunito"/>
              </a:rPr>
              <a:t> </a:t>
            </a:r>
            <a:endParaRPr sz="800">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Techniques - Kernel Density Estimation</a:t>
            </a:r>
            <a:endParaRPr/>
          </a:p>
        </p:txBody>
      </p:sp>
      <p:sp>
        <p:nvSpPr>
          <p:cNvPr id="367" name="Google Shape;367;p20"/>
          <p:cNvSpPr txBox="1">
            <a:spLocks noGrp="1"/>
          </p:cNvSpPr>
          <p:nvPr>
            <p:ph type="body" idx="1"/>
          </p:nvPr>
        </p:nvSpPr>
        <p:spPr>
          <a:xfrm>
            <a:off x="1303800" y="1394475"/>
            <a:ext cx="7030500" cy="2047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Kernel Density Estimation:</a:t>
            </a:r>
            <a:endParaRPr sz="1800"/>
          </a:p>
          <a:p>
            <a:pPr marL="914400" lvl="1" indent="-342900" algn="l" rtl="0">
              <a:spcBef>
                <a:spcPts val="0"/>
              </a:spcBef>
              <a:spcAft>
                <a:spcPts val="0"/>
              </a:spcAft>
              <a:buSzPts val="1800"/>
              <a:buChar char="○"/>
            </a:pPr>
            <a:r>
              <a:rPr lang="en" sz="1800"/>
              <a:t>Visual improvement to other forms of plots</a:t>
            </a:r>
            <a:endParaRPr sz="1800"/>
          </a:p>
          <a:p>
            <a:pPr marL="914400" lvl="1" indent="-342900" algn="l" rtl="0">
              <a:spcBef>
                <a:spcPts val="0"/>
              </a:spcBef>
              <a:spcAft>
                <a:spcPts val="0"/>
              </a:spcAft>
              <a:buSzPts val="1800"/>
              <a:buChar char="○"/>
            </a:pPr>
            <a:r>
              <a:rPr lang="en" sz="1800"/>
              <a:t>Smooths blocky graphs into line graphs</a:t>
            </a:r>
            <a:endParaRPr sz="1800"/>
          </a:p>
          <a:p>
            <a:pPr marL="914400" lvl="1" indent="-342900" algn="l" rtl="0">
              <a:spcBef>
                <a:spcPts val="0"/>
              </a:spcBef>
              <a:spcAft>
                <a:spcPts val="0"/>
              </a:spcAft>
              <a:buSzPts val="1800"/>
              <a:buChar char="○"/>
            </a:pPr>
            <a:r>
              <a:rPr lang="en" sz="1800"/>
              <a:t>2D(example shown below) and 3D</a:t>
            </a:r>
            <a:endParaRPr sz="1800"/>
          </a:p>
          <a:p>
            <a:pPr marL="914400" lvl="1" indent="-342900" algn="l" rtl="0">
              <a:spcBef>
                <a:spcPts val="0"/>
              </a:spcBef>
              <a:spcAft>
                <a:spcPts val="0"/>
              </a:spcAft>
              <a:buSzPts val="1800"/>
              <a:buChar char="○"/>
            </a:pPr>
            <a:r>
              <a:rPr lang="en" sz="1800"/>
              <a:t>f (x)= ∑</a:t>
            </a:r>
            <a:r>
              <a:rPr lang="en" sz="1800" baseline="-25000"/>
              <a:t>observations</a:t>
            </a:r>
            <a:r>
              <a:rPr lang="en" sz="1800"/>
              <a:t> K(x−observation/bandwidth)</a:t>
            </a:r>
            <a:endParaRPr sz="1800"/>
          </a:p>
          <a:p>
            <a:pPr marL="914400" lvl="1" indent="-342900" algn="l" rtl="0">
              <a:spcBef>
                <a:spcPts val="0"/>
              </a:spcBef>
              <a:spcAft>
                <a:spcPts val="0"/>
              </a:spcAft>
              <a:buSzPts val="1800"/>
              <a:buChar char="○"/>
            </a:pPr>
            <a:r>
              <a:rPr lang="en" sz="1800"/>
              <a:t>K is a kernel function</a:t>
            </a:r>
            <a:endParaRPr sz="1800"/>
          </a:p>
        </p:txBody>
      </p:sp>
      <p:pic>
        <p:nvPicPr>
          <p:cNvPr id="368" name="Google Shape;368;p20"/>
          <p:cNvPicPr preferRelativeResize="0"/>
          <p:nvPr/>
        </p:nvPicPr>
        <p:blipFill>
          <a:blip r:embed="rId3">
            <a:alphaModFix/>
          </a:blip>
          <a:stretch>
            <a:fillRect/>
          </a:stretch>
        </p:blipFill>
        <p:spPr>
          <a:xfrm>
            <a:off x="0" y="3649998"/>
            <a:ext cx="9143998" cy="1096375"/>
          </a:xfrm>
          <a:prstGeom prst="rect">
            <a:avLst/>
          </a:prstGeom>
          <a:noFill/>
          <a:ln>
            <a:noFill/>
          </a:ln>
        </p:spPr>
      </p:pic>
      <p:sp>
        <p:nvSpPr>
          <p:cNvPr id="369" name="Google Shape;369;p20"/>
          <p:cNvSpPr txBox="1"/>
          <p:nvPr/>
        </p:nvSpPr>
        <p:spPr>
          <a:xfrm>
            <a:off x="3268275" y="4746375"/>
            <a:ext cx="1808400" cy="26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latin typeface="Nunito"/>
                <a:ea typeface="Nunito"/>
                <a:cs typeface="Nunito"/>
                <a:sym typeface="Nunito"/>
                <a:hlinkClick r:id="rId4"/>
              </a:rPr>
              <a:t>https://mathisonian.github.io/kde/</a:t>
            </a:r>
            <a:r>
              <a:rPr lang="en" sz="800">
                <a:latin typeface="Nunito"/>
                <a:ea typeface="Nunito"/>
                <a:cs typeface="Nunito"/>
                <a:sym typeface="Nunito"/>
              </a:rPr>
              <a:t> </a:t>
            </a:r>
            <a:endParaRPr sz="800">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Techniques - Recursive Feature </a:t>
            </a:r>
            <a:r>
              <a:rPr lang="en" dirty="0" smtClean="0"/>
              <a:t>Elimination (</a:t>
            </a:r>
            <a:r>
              <a:rPr lang="en" dirty="0"/>
              <a:t>RFE)</a:t>
            </a:r>
            <a:endParaRPr dirty="0"/>
          </a:p>
        </p:txBody>
      </p:sp>
      <p:sp>
        <p:nvSpPr>
          <p:cNvPr id="375" name="Google Shape;375;p21"/>
          <p:cNvSpPr txBox="1">
            <a:spLocks noGrp="1"/>
          </p:cNvSpPr>
          <p:nvPr>
            <p:ph type="body" idx="1"/>
          </p:nvPr>
        </p:nvSpPr>
        <p:spPr>
          <a:xfrm>
            <a:off x="352800" y="2043625"/>
            <a:ext cx="5502300" cy="2541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dirty="0"/>
              <a:t>Recursive Feature elimination:</a:t>
            </a:r>
            <a:endParaRPr sz="1800" dirty="0"/>
          </a:p>
          <a:p>
            <a:pPr marL="914400" lvl="1" indent="-342900" algn="l" rtl="0">
              <a:spcBef>
                <a:spcPts val="0"/>
              </a:spcBef>
              <a:spcAft>
                <a:spcPts val="0"/>
              </a:spcAft>
              <a:buSzPts val="1800"/>
              <a:buChar char="○"/>
            </a:pPr>
            <a:r>
              <a:rPr lang="en" sz="1800" dirty="0"/>
              <a:t>1. Run </a:t>
            </a:r>
            <a:r>
              <a:rPr lang="en" sz="1800" dirty="0" smtClean="0"/>
              <a:t>SVR (</a:t>
            </a:r>
            <a:r>
              <a:rPr lang="en" sz="1800" dirty="0"/>
              <a:t>or other predictive function) on the data</a:t>
            </a:r>
            <a:endParaRPr sz="1800" dirty="0"/>
          </a:p>
          <a:p>
            <a:pPr marL="914400" lvl="1" indent="-342900" algn="l" rtl="0">
              <a:spcBef>
                <a:spcPts val="0"/>
              </a:spcBef>
              <a:spcAft>
                <a:spcPts val="0"/>
              </a:spcAft>
              <a:buSzPts val="1800"/>
              <a:buChar char="○"/>
            </a:pPr>
            <a:r>
              <a:rPr lang="en" sz="1800" dirty="0"/>
              <a:t>2. Find feature importance of each feature</a:t>
            </a:r>
            <a:endParaRPr sz="1800" dirty="0"/>
          </a:p>
          <a:p>
            <a:pPr marL="914400" lvl="1" indent="-342900" algn="l" rtl="0">
              <a:spcBef>
                <a:spcPts val="0"/>
              </a:spcBef>
              <a:spcAft>
                <a:spcPts val="0"/>
              </a:spcAft>
              <a:buSzPts val="1800"/>
              <a:buChar char="○"/>
            </a:pPr>
            <a:r>
              <a:rPr lang="en" sz="1800" dirty="0"/>
              <a:t>3. Eliminate the least important feature</a:t>
            </a:r>
            <a:endParaRPr sz="1800" dirty="0"/>
          </a:p>
          <a:p>
            <a:pPr marL="914400" lvl="1" indent="-342900" algn="l" rtl="0">
              <a:spcBef>
                <a:spcPts val="0"/>
              </a:spcBef>
              <a:spcAft>
                <a:spcPts val="0"/>
              </a:spcAft>
              <a:buSzPts val="1800"/>
              <a:buChar char="○"/>
            </a:pPr>
            <a:r>
              <a:rPr lang="en" sz="1800" dirty="0"/>
              <a:t>4. Repeat 1-3 until target number of features is reached</a:t>
            </a:r>
            <a:endParaRPr sz="1800" dirty="0"/>
          </a:p>
        </p:txBody>
      </p:sp>
      <p:pic>
        <p:nvPicPr>
          <p:cNvPr id="376" name="Google Shape;376;p21"/>
          <p:cNvPicPr preferRelativeResize="0"/>
          <p:nvPr/>
        </p:nvPicPr>
        <p:blipFill>
          <a:blip r:embed="rId3">
            <a:alphaModFix/>
          </a:blip>
          <a:stretch>
            <a:fillRect/>
          </a:stretch>
        </p:blipFill>
        <p:spPr>
          <a:xfrm>
            <a:off x="5745200" y="1789825"/>
            <a:ext cx="3196826" cy="2397619"/>
          </a:xfrm>
          <a:prstGeom prst="rect">
            <a:avLst/>
          </a:prstGeom>
          <a:noFill/>
          <a:ln>
            <a:noFill/>
          </a:ln>
        </p:spPr>
      </p:pic>
      <p:sp>
        <p:nvSpPr>
          <p:cNvPr id="377" name="Google Shape;377;p21"/>
          <p:cNvSpPr txBox="1"/>
          <p:nvPr/>
        </p:nvSpPr>
        <p:spPr>
          <a:xfrm>
            <a:off x="4893825" y="4187450"/>
            <a:ext cx="40482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latin typeface="Nunito"/>
                <a:ea typeface="Nunito"/>
                <a:cs typeface="Nunito"/>
                <a:sym typeface="Nunito"/>
                <a:hlinkClick r:id="rId4"/>
              </a:rPr>
              <a:t>https://scikit-learn.org/0.15/auto_examples/plot_rfe_with_cross_validation.html</a:t>
            </a:r>
            <a:r>
              <a:rPr lang="en" sz="800">
                <a:latin typeface="Nunito"/>
                <a:ea typeface="Nunito"/>
                <a:cs typeface="Nunito"/>
                <a:sym typeface="Nunito"/>
              </a:rPr>
              <a:t> </a:t>
            </a:r>
            <a:endParaRPr sz="800">
              <a:latin typeface="Nunito"/>
              <a:ea typeface="Nunito"/>
              <a:cs typeface="Nunito"/>
              <a:sym typeface="Nunito"/>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919</Words>
  <Application>Microsoft Office PowerPoint</Application>
  <PresentationFormat>On-screen Show (16:9)</PresentationFormat>
  <Paragraphs>120</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Maven Pro</vt:lpstr>
      <vt:lpstr>Arial</vt:lpstr>
      <vt:lpstr>Roboto</vt:lpstr>
      <vt:lpstr>Nunito</vt:lpstr>
      <vt:lpstr>Courier New</vt:lpstr>
      <vt:lpstr>Momentum</vt:lpstr>
      <vt:lpstr>PowerPoint Presentation</vt:lpstr>
      <vt:lpstr>References</vt:lpstr>
      <vt:lpstr>Biomass Measuring</vt:lpstr>
      <vt:lpstr>Hyperspectral Images</vt:lpstr>
      <vt:lpstr> </vt:lpstr>
      <vt:lpstr>preprocessing</vt:lpstr>
      <vt:lpstr>Techniques - Support Vector Regression</vt:lpstr>
      <vt:lpstr>Techniques - Kernel Density Estimation</vt:lpstr>
      <vt:lpstr>Techniques - Recursive Feature Elimination (RFE)</vt:lpstr>
      <vt:lpstr>Design</vt:lpstr>
      <vt:lpstr>Results</vt:lpstr>
      <vt:lpstr>Results Cont.</vt:lpstr>
      <vt:lpstr>Conclusions</vt:lpstr>
      <vt:lpstr>Thank you for your attention                                                           Curtis,Robert W.,  Li, Guangjiang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Ruiz</cp:lastModifiedBy>
  <cp:revision>4</cp:revision>
  <dcterms:modified xsi:type="dcterms:W3CDTF">2019-11-21T22:47:42Z</dcterms:modified>
</cp:coreProperties>
</file>