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EB Garamon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25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954cc44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954cc44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661be44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661be441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Methods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CART, ID3, C4.5, all trained to comparable accuracy to other research done (around 60% accuracy)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Once trained, they are inferential tools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7661be441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7661be441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7661be441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7661be441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661be44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661be44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7661be441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7661be441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7661be44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7661be44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7661be441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7661be441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7661be44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7661be44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935262b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935262b7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661be441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661be441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7661be4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7661be4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Many studies have been done to try to understand factors that lead to accidents, particularly fatal or serious injury accidents.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Disproportionate interest in rare occurrences such as fatal accidents (6% of data)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Authors use a 30% holdout testing as well as cross-validation for model training to avoid type-1 errors, which are present when many pattern combinations are possible (chance of random positive result for non-authentic pattern)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93526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93526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Author’s goal to determine valid, novel, useful, and </a:t>
            </a:r>
            <a:r>
              <a:rPr lang="en" b="1">
                <a:solidFill>
                  <a:schemeClr val="dk1"/>
                </a:solidFill>
              </a:rPr>
              <a:t>understandable</a:t>
            </a:r>
            <a:r>
              <a:rPr lang="en">
                <a:solidFill>
                  <a:schemeClr val="dk1"/>
                </a:solidFill>
              </a:rPr>
              <a:t> patterns in data.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Much easier in a tree to interpret (low light condition) AND (sharp turn) than it is for a linear combination of predictors, for both data researchers and domain experts.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Trees provide a non-parametric technique that do not impart assumptions about the data such as logit and probit models, which had been done before.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Trees extract decision rules of “If-Then” type (if thin roads THEN rollover (serious injury) likely)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0935262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0935262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0935262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0935262b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661be44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661be44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954cc4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954cc4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954cc44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954cc44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pi.primo.exlibrisgroup.com/discovery/fulldisplay?docid=sciversesciencedirect_elsevierS0001-4575(12)00313-2&amp;context=PC&amp;vid=01WPI_INST:Default&amp;lang=en&amp;search_scope=MyInst_and_CI&amp;adaptor=Primo%20Central&amp;tab=Everything&amp;query=any,contains,extracting%20decision%20trees%20police%20accident&amp;offset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50250"/>
            <a:ext cx="8520600" cy="18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CS548 Fall 2019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Decision Trees Showcase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376925"/>
            <a:ext cx="8520600" cy="21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Alexander Moore, Oscar Garcia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Showcasing work by Juana de Oña, Griselda López, Joaquín Abellán on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“Extracting decision rules from police accident reports through decision trees”</a:t>
            </a:r>
            <a:endParaRPr sz="30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311700" y="21022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Codebook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t="862"/>
          <a:stretch/>
        </p:blipFill>
        <p:spPr>
          <a:xfrm>
            <a:off x="56800" y="1599612"/>
            <a:ext cx="9030400" cy="255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311700" y="-254775"/>
            <a:ext cx="8520600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209400" y="858525"/>
            <a:ext cx="87252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Iterative Dichotomiser 3 (ID3)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Similar to CART without the binary restriction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Only functions with discrete variables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C4.5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Utilizes Information Gain ratio instead of  Information Gain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Can deal with continuous attributes and missing values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Classification and Regression Tree (CART)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Uses best-differentiation splits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Only produces binary DT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-438750" y="4030200"/>
            <a:ext cx="100215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 methods are trained to comparable accuracy to other accident severity  research (60%)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50" y="785813"/>
            <a:ext cx="6286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1295228" y="4347738"/>
            <a:ext cx="6002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EB Garamond"/>
                <a:ea typeface="EB Garamond"/>
                <a:cs typeface="EB Garamond"/>
                <a:sym typeface="EB Garamond"/>
              </a:rPr>
              <a:t>Zoomed section of DT built with C4.5</a:t>
            </a:r>
            <a:endParaRPr sz="30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6629400" y="904450"/>
            <a:ext cx="2166600" cy="3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PAW: Pavement Width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MED:[6-7] 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THI:&lt;6 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WID: &gt;7 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NOI: Number of Injuries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PAS: Paved Shoulder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N: 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NE: Non-existent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Y: Yes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DT selects the target category with the highest proportion</a:t>
            </a:r>
            <a:endParaRPr/>
          </a:p>
        </p:txBody>
      </p:sp>
      <p:sp>
        <p:nvSpPr>
          <p:cNvPr id="6" name="Google Shape;128;p23"/>
          <p:cNvSpPr txBox="1">
            <a:spLocks noGrp="1"/>
          </p:cNvSpPr>
          <p:nvPr>
            <p:ph type="ctrTitle"/>
          </p:nvPr>
        </p:nvSpPr>
        <p:spPr>
          <a:xfrm>
            <a:off x="311700" y="-254775"/>
            <a:ext cx="8520600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</a:t>
            </a:r>
            <a:r>
              <a:rPr lang="en" dirty="0" smtClean="0"/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1494000" y="261225"/>
            <a:ext cx="6156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Zoomed section of DT built with CART</a:t>
            </a:r>
            <a:endParaRPr sz="3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50" y="809325"/>
            <a:ext cx="5713493" cy="424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953550" y="1013800"/>
            <a:ext cx="30216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ACT: Accident 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CO: Fixed object collision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CP: Collision with pedestrian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OT: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RO: Rollover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ROR: Run off road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LIG: Lighting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DAY: Daylight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DU: Dusk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IL: Insufficient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SL: Sufficient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WL: Without lighting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ATF: Atmospheric factors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388950" y="82575"/>
            <a:ext cx="8520600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Importance of the variables</a:t>
            </a:r>
            <a:endParaRPr sz="3200" dirty="0"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r="25020"/>
          <a:stretch/>
        </p:blipFill>
        <p:spPr>
          <a:xfrm>
            <a:off x="109325" y="1620075"/>
            <a:ext cx="4403047" cy="336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4">
            <a:alphaModFix/>
          </a:blip>
          <a:srcRect l="2952" r="25546"/>
          <a:stretch/>
        </p:blipFill>
        <p:spPr>
          <a:xfrm>
            <a:off x="4691275" y="1570375"/>
            <a:ext cx="3830874" cy="3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0" y="74787"/>
            <a:ext cx="8839201" cy="317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74175" y="3175150"/>
            <a:ext cx="80328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Accuracy: Percentage of cases correctly classified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Sensitivity: Percentage of true positives in all the cases classified as positive (or case A)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Specificity: </a:t>
            </a:r>
            <a:r>
              <a:rPr lang="en" sz="1500">
                <a:solidFill>
                  <a:schemeClr val="dk1"/>
                </a:solidFill>
              </a:rPr>
              <a:t>Percentage of true negative in all the cases classified as negative (or case B)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ROC area: The area between the true positive curve versus the false positive curve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452475"/>
            <a:ext cx="8839197" cy="203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62050" y="2670900"/>
            <a:ext cx="8619900" cy="2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Support (S%): The percentage of the data set where consequent and antecedent of the rule appears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Population (Po%): The percentage of the data set where antecedent of the rule appears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Probability (P%): The percentage of cases where the rule is accurate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P=S/Po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(de Oña, 2012, p. 1153</a:t>
            </a:r>
            <a:r>
              <a:rPr lang="en" sz="1600">
                <a:solidFill>
                  <a:schemeClr val="dk2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025"/>
            <a:ext cx="8839201" cy="273448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152400" y="2968500"/>
            <a:ext cx="8619900" cy="2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Support (S%): The percentage of the data set where consequent and antecedent of the rule appears.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Population (Po%): The percentage of the data set where antecedent of the rule appears.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Probability (P%): The percentage of cases where the rule is accurate.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P=S/Po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(de Oña, 2012, p. 1153</a:t>
            </a:r>
            <a:r>
              <a:rPr lang="en" sz="1600">
                <a:solidFill>
                  <a:schemeClr val="dk2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59625" y="113675"/>
            <a:ext cx="9024600" cy="8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Conclusions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255575" y="1066625"/>
            <a:ext cx="8520600" cy="3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Male drivers are the main causes of KSI crashes.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The probability of KSI increases if pedestrians are involved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When women drivers are involved in an accident, both methods predict SI when lighting exists. However, both methods predict KSI when the lighting is non-existent or insufficient . These rules are not observed for men and may indicate that women increase their risk of severity under conditions of less lighting on the road.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(de Oña, 2012, p. 1159</a:t>
            </a:r>
            <a:r>
              <a:rPr lang="en" sz="1800"/>
              <a:t>)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ctrTitle"/>
          </p:nvPr>
        </p:nvSpPr>
        <p:spPr>
          <a:xfrm>
            <a:off x="59625" y="113675"/>
            <a:ext cx="9024600" cy="8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Conclusions</a:t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232100" y="1157425"/>
            <a:ext cx="8513700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is impossible to analyze the influence of a specific category on severy with CART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C4.5 creates a branch for each category permitting the analysis of each category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C4.5 generates more branches than CART and therefore more rules but not all of them are useful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importance of the variables can be extracted with both algorithms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(de Oña, 2012, p. 1159</a:t>
            </a:r>
            <a:r>
              <a:rPr lang="en" sz="1800">
                <a:solidFill>
                  <a:schemeClr val="dk2"/>
                </a:solidFill>
              </a:rPr>
              <a:t>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de Oña, Juana, López, Griselda, and Abellán, Joaquín. “Extracting Decision Rules from Police Accident Reports through Decision Trees.” </a:t>
            </a:r>
            <a:r>
              <a:rPr lang="en" sz="1150" i="1">
                <a:solidFill>
                  <a:srgbClr val="3A3A3A"/>
                </a:solidFill>
                <a:highlight>
                  <a:srgbClr val="FFFFFF"/>
                </a:highlight>
              </a:rPr>
              <a:t>Accident Analysis and Prevention</a:t>
            </a:r>
            <a:r>
              <a:rPr lang="en" sz="1150">
                <a:solidFill>
                  <a:srgbClr val="3A3A3A"/>
                </a:solidFill>
                <a:highlight>
                  <a:srgbClr val="FFFFFF"/>
                </a:highlight>
              </a:rPr>
              <a:t> 50 (2013): 1151–1160. Web. </a:t>
            </a:r>
            <a:r>
              <a:rPr lang="en" sz="1100" u="sng">
                <a:solidFill>
                  <a:schemeClr val="accent5"/>
                </a:solidFill>
                <a:hlinkClick r:id="rId3"/>
              </a:rPr>
              <a:t>https://wpi.primo.exlibrisgroup.com/discovery/fulldisplay?docid=sciversesciencedirect_elsevierS0001-4575(12)00313-2&amp;context=PC&amp;vid=01WPI_INST:Default&amp;lang=en&amp;search_scope=MyInst_and_CI&amp;adaptor=Primo%20Central&amp;tab=Everything&amp;query=any,contains,extracting%20decision%20trees%20police%20accident&amp;offset=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James, Gareth. </a:t>
            </a:r>
            <a:r>
              <a:rPr lang="en" sz="1100" i="1">
                <a:solidFill>
                  <a:schemeClr val="dk1"/>
                </a:solidFill>
              </a:rPr>
              <a:t>An Introduction to Statistical Learning: with Applications in R</a:t>
            </a:r>
            <a:r>
              <a:rPr lang="en" sz="1100">
                <a:solidFill>
                  <a:schemeClr val="dk1"/>
                </a:solidFill>
              </a:rPr>
              <a:t>. Springer, 2017.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553552" y="422225"/>
            <a:ext cx="62892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Motivation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437850" y="1166425"/>
            <a:ext cx="85206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Accidents worldwide cause 1.27 million deaths and 35 million annual injuries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Goal of paper is interpretable results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Special interest in rare cases: fatal crashes (6% of data)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Concerns over type-1 errors: False positives in fatal accident prediction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0" y="117325"/>
            <a:ext cx="85206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Decision Trees?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53100" y="1304475"/>
            <a:ext cx="8520600" cy="27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Tree’s interpretability for road safety managers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Novel application of Decision trees to accident data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Nonparametric method: does not impart assumptions on the structure of the data that function methods do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Trees extract decision rules, which allows for conditional interaction among input data: 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If(thin roads And low-light) Then (serious injury)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0" y="21022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Description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88975" y="1007575"/>
            <a:ext cx="8838600" cy="3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Data are from a set of recorded accidents in Granada, Spain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1801 data points for one-lane (each direction) highway accidents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19 variables total including target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108 Fatal accidents is small training set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‘Severity’ Categorical target with two classes: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‘No or Slight Injury’ (SI)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‘Serious Injury or Fatal Accident’ (KSI)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0" y="167300"/>
            <a:ext cx="8520600" cy="9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Features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688100" y="1603450"/>
            <a:ext cx="2883900" cy="27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Accident Type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Age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Weather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Safety Barriers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Cause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Weekend or Weekday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Lane Width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Lighting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Month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5279475" y="1516975"/>
            <a:ext cx="2485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Number of Injuries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Occupants Involved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Paved Shoulder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Pavement Width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Pavement Markings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Gender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Shoulder Type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Sight Distance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Time of Day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Vehicle Type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311700" y="21022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Codebook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72"/>
            <a:ext cx="9143999" cy="294175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7541875" y="825900"/>
            <a:ext cx="6478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Slight Injury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7708125" y="189275"/>
            <a:ext cx="6478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Killed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Seriously Injured</a:t>
            </a:r>
            <a:endParaRPr/>
          </a:p>
        </p:txBody>
      </p:sp>
      <p:cxnSp>
        <p:nvCxnSpPr>
          <p:cNvPr id="102" name="Google Shape;102;p19"/>
          <p:cNvCxnSpPr/>
          <p:nvPr/>
        </p:nvCxnSpPr>
        <p:spPr>
          <a:xfrm>
            <a:off x="8684125" y="674825"/>
            <a:ext cx="135000" cy="7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311700" y="21022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Codebook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t="1370"/>
          <a:stretch/>
        </p:blipFill>
        <p:spPr>
          <a:xfrm>
            <a:off x="76200" y="1188300"/>
            <a:ext cx="8991601" cy="35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311700" y="21022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Codebook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8" y="1451250"/>
            <a:ext cx="8981525" cy="267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964</Words>
  <Application>Microsoft Office PowerPoint</Application>
  <PresentationFormat>On-screen Show (16:9)</PresentationFormat>
  <Paragraphs>176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EB Garamond</vt:lpstr>
      <vt:lpstr>Simple Light</vt:lpstr>
      <vt:lpstr>CS548 Fall 2019 Decision Trees Showcase</vt:lpstr>
      <vt:lpstr>References</vt:lpstr>
      <vt:lpstr>Domain Motivation</vt:lpstr>
      <vt:lpstr>Why Use Decision Trees?</vt:lpstr>
      <vt:lpstr>Data Description</vt:lpstr>
      <vt:lpstr>Available Features</vt:lpstr>
      <vt:lpstr>Data Codebook</vt:lpstr>
      <vt:lpstr>Data Codebook</vt:lpstr>
      <vt:lpstr>Data Codebook</vt:lpstr>
      <vt:lpstr>Data Codebook</vt:lpstr>
      <vt:lpstr>Methods</vt:lpstr>
      <vt:lpstr>Results</vt:lpstr>
      <vt:lpstr>PowerPoint Presentation</vt:lpstr>
      <vt:lpstr>Importance of the variables</vt:lpstr>
      <vt:lpstr>PowerPoint Presentation</vt:lpstr>
      <vt:lpstr>PowerPoint Presentation</vt:lpstr>
      <vt:lpstr>PowerPoint Presentation</vt:lpstr>
      <vt:lpstr>Some Conclusions</vt:lpstr>
      <vt:lpstr>Some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Fall 2019 Decision Trees Showcase</dc:title>
  <cp:lastModifiedBy>Ruiz</cp:lastModifiedBy>
  <cp:revision>2</cp:revision>
  <dcterms:modified xsi:type="dcterms:W3CDTF">2019-09-10T19:39:00Z</dcterms:modified>
</cp:coreProperties>
</file>