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aven Pro" pitchFamily="2" charset="0"/>
      <p:regular r:id="rId23"/>
      <p:bold r:id="rId24"/>
    </p:embeddedFont>
    <p:embeddedFont>
      <p:font typeface="Nunito"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snapToGrid="0">
      <p:cViewPr varScale="1">
        <p:scale>
          <a:sx n="140" d="100"/>
          <a:sy n="140" d="100"/>
        </p:scale>
        <p:origin x="8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adee440a4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6adee440a4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3fd7a7851_7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73fd7a785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3fd7a7851_7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3fd7a7851_7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3fd7a7851_7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3fd7a7851_7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4197a803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4197a80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4197a803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4197a803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zh-CN" sz="1300">
                <a:solidFill>
                  <a:schemeClr val="dk2"/>
                </a:solidFill>
                <a:latin typeface="Nunito"/>
                <a:ea typeface="Nunito"/>
                <a:cs typeface="Nunito"/>
                <a:sym typeface="Nunito"/>
              </a:rPr>
              <a:t>This process strengthening connections through conditioning to generate a pattern of similarities among all words within a body of text.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3fd7a7851_7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73fd7a7851_7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4197a803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4197a803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adee440a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6adee440a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3fd7a7851_4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73fd7a7851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41baa24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41baa24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41baa241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741baa241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3fd7a7851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3fd7a7851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CN" sz="1400">
                <a:solidFill>
                  <a:schemeClr val="dk2"/>
                </a:solidFill>
                <a:latin typeface="Nunito"/>
                <a:ea typeface="Nunito"/>
                <a:cs typeface="Nunito"/>
                <a:sym typeface="Nunito"/>
              </a:rPr>
              <a:t>Hotels operate in a competitive and dynamic environment. </a:t>
            </a:r>
            <a:endParaRPr sz="1400">
              <a:solidFill>
                <a:schemeClr val="dk2"/>
              </a:solidFill>
              <a:latin typeface="Nunito"/>
              <a:ea typeface="Nunito"/>
              <a:cs typeface="Nunito"/>
              <a:sym typeface="Nunito"/>
            </a:endParaRPr>
          </a:p>
          <a:p>
            <a:pPr marL="0" lvl="0" indent="0" algn="l" rtl="0">
              <a:lnSpc>
                <a:spcPct val="115000"/>
              </a:lnSpc>
              <a:spcBef>
                <a:spcPts val="1600"/>
              </a:spcBef>
              <a:spcAft>
                <a:spcPts val="0"/>
              </a:spcAft>
              <a:buNone/>
            </a:pPr>
            <a:r>
              <a:rPr lang="zh-CN" sz="1400">
                <a:solidFill>
                  <a:schemeClr val="dk2"/>
                </a:solidFill>
                <a:latin typeface="Nunito"/>
                <a:ea typeface="Nunito"/>
                <a:cs typeface="Nunito"/>
                <a:sym typeface="Nunito"/>
              </a:rPr>
              <a:t>Increasing commoditization of hotel products makes it more difficult for hotel companies to compete for their customers.</a:t>
            </a:r>
            <a:endParaRPr sz="1400">
              <a:solidFill>
                <a:schemeClr val="dk2"/>
              </a:solidFill>
              <a:latin typeface="Nunito"/>
              <a:ea typeface="Nunito"/>
              <a:cs typeface="Nunito"/>
              <a:sym typeface="Nunito"/>
            </a:endParaRPr>
          </a:p>
          <a:p>
            <a:pPr marL="0" lvl="0" indent="0" algn="l" rtl="0">
              <a:lnSpc>
                <a:spcPct val="115000"/>
              </a:lnSpc>
              <a:spcBef>
                <a:spcPts val="1600"/>
              </a:spcBef>
              <a:spcAft>
                <a:spcPts val="0"/>
              </a:spcAft>
              <a:buNone/>
            </a:pPr>
            <a:r>
              <a:rPr lang="zh-CN" sz="1400">
                <a:solidFill>
                  <a:schemeClr val="dk2"/>
                </a:solidFill>
                <a:latin typeface="Nunito"/>
                <a:ea typeface="Nunito"/>
                <a:cs typeface="Nunito"/>
                <a:sym typeface="Nunito"/>
              </a:rPr>
              <a:t>The problem presents itself in guests’ unwillingness to share their experiences and provide feedback to hotels.</a:t>
            </a:r>
            <a:endParaRPr sz="1400">
              <a:solidFill>
                <a:schemeClr val="dk2"/>
              </a:solidFill>
              <a:latin typeface="Nunito"/>
              <a:ea typeface="Nunito"/>
              <a:cs typeface="Nunito"/>
              <a:sym typeface="Nunito"/>
            </a:endParaRPr>
          </a:p>
          <a:p>
            <a:pPr marL="0" lvl="0" indent="0" algn="l" rtl="0">
              <a:lnSpc>
                <a:spcPct val="115000"/>
              </a:lnSpc>
              <a:spcBef>
                <a:spcPts val="0"/>
              </a:spcBef>
              <a:spcAft>
                <a:spcPts val="0"/>
              </a:spcAft>
              <a:buNone/>
            </a:pPr>
            <a:r>
              <a:rPr lang="zh-CN" sz="1400">
                <a:solidFill>
                  <a:schemeClr val="dk2"/>
                </a:solidFill>
                <a:latin typeface="Nunito"/>
                <a:ea typeface="Nunito"/>
                <a:cs typeface="Nunito"/>
                <a:sym typeface="Nunito"/>
              </a:rPr>
              <a:t>Internet makes it easier for customers to share their experience via review websites.</a:t>
            </a:r>
            <a:endParaRPr sz="1400">
              <a:solidFill>
                <a:schemeClr val="dk2"/>
              </a:solidFill>
              <a:latin typeface="Nunito"/>
              <a:ea typeface="Nunito"/>
              <a:cs typeface="Nunito"/>
              <a:sym typeface="Nunito"/>
            </a:endParaRPr>
          </a:p>
          <a:p>
            <a:pPr marL="0" lvl="0" indent="0" algn="l" rtl="0">
              <a:lnSpc>
                <a:spcPct val="115000"/>
              </a:lnSpc>
              <a:spcBef>
                <a:spcPts val="1600"/>
              </a:spcBef>
              <a:spcAft>
                <a:spcPts val="0"/>
              </a:spcAft>
              <a:buNone/>
            </a:pPr>
            <a:r>
              <a:rPr lang="zh-CN" sz="1400">
                <a:solidFill>
                  <a:schemeClr val="dk2"/>
                </a:solidFill>
                <a:latin typeface="Nunito"/>
                <a:ea typeface="Nunito"/>
                <a:cs typeface="Nunito"/>
                <a:sym typeface="Nunito"/>
              </a:rPr>
              <a:t>It is important for hotel managers to utilize customer review information that is available for them online in order to better understand their customers and improve hotel performance.</a:t>
            </a:r>
            <a:endParaRPr sz="1400">
              <a:solidFill>
                <a:schemeClr val="dk2"/>
              </a:solidFill>
              <a:latin typeface="Nunito"/>
              <a:ea typeface="Nunito"/>
              <a:cs typeface="Nunito"/>
              <a:sym typeface="Nunito"/>
            </a:endParaRPr>
          </a:p>
          <a:p>
            <a:pPr marL="0" lvl="0" indent="0" algn="l" rtl="0">
              <a:lnSpc>
                <a:spcPct val="115000"/>
              </a:lnSpc>
              <a:spcBef>
                <a:spcPts val="1600"/>
              </a:spcBef>
              <a:spcAft>
                <a:spcPts val="0"/>
              </a:spcAft>
              <a:buNone/>
            </a:pPr>
            <a:r>
              <a:rPr lang="zh-CN" sz="1400">
                <a:solidFill>
                  <a:schemeClr val="dk2"/>
                </a:solidFill>
                <a:latin typeface="Nunito"/>
                <a:ea typeface="Nunito"/>
                <a:cs typeface="Nunito"/>
                <a:sym typeface="Nunito"/>
              </a:rPr>
              <a:t>Online medium generates such a large volume of information that it may be difficult for the managers to review and evaluate all of it.</a:t>
            </a:r>
            <a:endParaRPr sz="1400">
              <a:solidFill>
                <a:schemeClr val="dk2"/>
              </a:solidFill>
              <a:latin typeface="Nunito"/>
              <a:ea typeface="Nunito"/>
              <a:cs typeface="Nunito"/>
              <a:sym typeface="Nunito"/>
            </a:endParaRPr>
          </a:p>
          <a:p>
            <a:pPr marL="0" lvl="0" indent="0" algn="l" rtl="0">
              <a:lnSpc>
                <a:spcPct val="115000"/>
              </a:lnSpc>
              <a:spcBef>
                <a:spcPts val="1600"/>
              </a:spcBef>
              <a:spcAft>
                <a:spcPts val="0"/>
              </a:spcAft>
              <a:buNone/>
            </a:pPr>
            <a:endParaRPr sz="1400">
              <a:solidFill>
                <a:schemeClr val="dk2"/>
              </a:solidFill>
              <a:latin typeface="Nunito"/>
              <a:ea typeface="Nunito"/>
              <a:cs typeface="Nunito"/>
              <a:sym typeface="Nunito"/>
            </a:endParaRPr>
          </a:p>
          <a:p>
            <a:pPr marL="0" lvl="0" indent="0" algn="l" rtl="0">
              <a:lnSpc>
                <a:spcPct val="115000"/>
              </a:lnSpc>
              <a:spcBef>
                <a:spcPts val="0"/>
              </a:spcBef>
              <a:spcAft>
                <a:spcPts val="1600"/>
              </a:spcAft>
              <a:buClr>
                <a:schemeClr val="dk1"/>
              </a:buClr>
              <a:buSzPts val="1100"/>
              <a:buFont typeface="Arial"/>
              <a:buNone/>
            </a:pPr>
            <a:endParaRPr sz="1400">
              <a:solidFill>
                <a:schemeClr val="dk2"/>
              </a:solidFill>
              <a:latin typeface="Nunito"/>
              <a:ea typeface="Nunito"/>
              <a:cs typeface="Nunito"/>
              <a:sym typeface="Nuni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3fd7a785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3fd7a785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3fd7a7851_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3fd7a7851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3fd7a785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73fd7a785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adee440a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adee440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The service recov- ery paradox states that the customer satisfaction rate is even higher for those customers who have experienced service failure followed by service recovery than for those customers who received their service properly on the first time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adee440a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adee440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3fd7a7851_7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3fd7a7851_7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anvas.wpi.edu/courses/15790/users/2029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anvas.wpi.edu/courses/15790/users/2476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bm.com/support/knowledgecenter/en/SS3RA7_15.0.0/com.ibm.spss.ta.help/intro_extract_defined.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sciencedirect.com/science/article/pii/S147466701762819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medium.com/@ageitgey/natural-language-processing-is-fun-9a0bff37854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spss.com.hk/software/modeling/modeler/" TargetMode="External"/><Relationship Id="rId7" Type="http://schemas.openxmlformats.org/officeDocument/2006/relationships/hyperlink" Target="https://medium.com/@ageitgey/natural-language-processing-is-fun-9a0bff37854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lgorithmia.com/blog/introduction-natural-language-processing-nlp" TargetMode="External"/><Relationship Id="rId5" Type="http://schemas.openxmlformats.org/officeDocument/2006/relationships/hyperlink" Target="https://www.sciencedirect.com/science/article/pii/S1474667017628192" TargetMode="External"/><Relationship Id="rId4" Type="http://schemas.openxmlformats.org/officeDocument/2006/relationships/hyperlink" Target="http://www.galileoco.com/N_catpac.as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dirtyandthirty.com/lifestyle/whats-important-to-you-when-you-choose-a-brand-of-hotel-or-activit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501800" y="495400"/>
            <a:ext cx="5075100" cy="228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sz="4800"/>
              <a:t>CS548 Fall 2019</a:t>
            </a:r>
            <a:endParaRPr sz="4800"/>
          </a:p>
          <a:p>
            <a:pPr marL="0" lvl="0" indent="0" algn="l" rtl="0">
              <a:spcBef>
                <a:spcPts val="0"/>
              </a:spcBef>
              <a:spcAft>
                <a:spcPts val="0"/>
              </a:spcAft>
              <a:buNone/>
            </a:pPr>
            <a:r>
              <a:rPr lang="zh-CN" sz="4800"/>
              <a:t>Text Mining </a:t>
            </a:r>
            <a:endParaRPr sz="4800"/>
          </a:p>
        </p:txBody>
      </p:sp>
      <p:sp>
        <p:nvSpPr>
          <p:cNvPr id="278" name="Google Shape;278;p13"/>
          <p:cNvSpPr txBox="1">
            <a:spLocks noGrp="1"/>
          </p:cNvSpPr>
          <p:nvPr>
            <p:ph type="subTitle" idx="1"/>
          </p:nvPr>
        </p:nvSpPr>
        <p:spPr>
          <a:xfrm>
            <a:off x="330725" y="2860075"/>
            <a:ext cx="8713200" cy="1872900"/>
          </a:xfrm>
          <a:prstGeom prst="rect">
            <a:avLst/>
          </a:prstGeom>
        </p:spPr>
        <p:txBody>
          <a:bodyPr spcFirstLastPara="1" wrap="square" lIns="91425" tIns="91425" rIns="91425" bIns="91425" anchor="t" anchorCtr="0">
            <a:noAutofit/>
          </a:bodyPr>
          <a:lstStyle/>
          <a:p>
            <a:pPr marL="0" marR="0" lvl="0" indent="0" algn="l" rtl="0">
              <a:lnSpc>
                <a:spcPct val="130000"/>
              </a:lnSpc>
              <a:spcBef>
                <a:spcPts val="0"/>
              </a:spcBef>
              <a:spcAft>
                <a:spcPts val="0"/>
              </a:spcAft>
              <a:buNone/>
            </a:pPr>
            <a:r>
              <a:rPr lang="zh-CN" b="1">
                <a:solidFill>
                  <a:srgbClr val="F3F3F3"/>
                </a:solidFill>
              </a:rPr>
              <a:t>Showcase by: Chuchen Dai, </a:t>
            </a:r>
            <a:r>
              <a:rPr lang="zh-CN" b="1">
                <a:solidFill>
                  <a:srgbClr val="F3F3F3"/>
                </a:solidFill>
                <a:uFill>
                  <a:noFill/>
                </a:uFill>
                <a:hlinkClick r:id="rId3"/>
              </a:rPr>
              <a:t>Sai Sahithi Kireeti Dandamudi</a:t>
            </a:r>
            <a:r>
              <a:rPr lang="zh-CN" b="1">
                <a:solidFill>
                  <a:srgbClr val="F3F3F3"/>
                </a:solidFill>
              </a:rPr>
              <a:t>, </a:t>
            </a:r>
            <a:r>
              <a:rPr lang="zh-CN" b="1">
                <a:solidFill>
                  <a:srgbClr val="F3F3F3"/>
                </a:solidFill>
                <a:uFill>
                  <a:noFill/>
                </a:uFill>
                <a:hlinkClick r:id="rId4"/>
              </a:rPr>
              <a:t>Baoxin Liu</a:t>
            </a:r>
            <a:r>
              <a:rPr lang="zh-CN" b="1">
                <a:solidFill>
                  <a:srgbClr val="F3F3F3"/>
                </a:solidFill>
              </a:rPr>
              <a:t>, Xiaosong Wen</a:t>
            </a:r>
            <a:endParaRPr b="1">
              <a:solidFill>
                <a:srgbClr val="F3F3F3"/>
              </a:solidFill>
            </a:endParaRPr>
          </a:p>
          <a:p>
            <a:pPr marL="0" marR="0" lvl="0" indent="0" algn="l" rtl="0">
              <a:lnSpc>
                <a:spcPct val="130000"/>
              </a:lnSpc>
              <a:spcBef>
                <a:spcPts val="0"/>
              </a:spcBef>
              <a:spcAft>
                <a:spcPts val="0"/>
              </a:spcAft>
              <a:buNone/>
            </a:pPr>
            <a:endParaRPr b="1">
              <a:solidFill>
                <a:srgbClr val="F3F3F3"/>
              </a:solidFill>
            </a:endParaRPr>
          </a:p>
          <a:p>
            <a:pPr marL="0" marR="0" lvl="0" indent="0" algn="l" rtl="0">
              <a:lnSpc>
                <a:spcPct val="130000"/>
              </a:lnSpc>
              <a:spcBef>
                <a:spcPts val="0"/>
              </a:spcBef>
              <a:spcAft>
                <a:spcPts val="0"/>
              </a:spcAft>
              <a:buNone/>
            </a:pPr>
            <a:r>
              <a:rPr lang="zh-CN" b="1">
                <a:solidFill>
                  <a:srgbClr val="F3F3F3"/>
                </a:solidFill>
              </a:rPr>
              <a:t>Showcasing work by: Katerina Berezina, Anil Bilgihan, Cihan Cobanoglu &amp; Fevzi Okumus</a:t>
            </a:r>
            <a:endParaRPr b="1">
              <a:solidFill>
                <a:srgbClr val="F3F3F3"/>
              </a:solidFill>
            </a:endParaRPr>
          </a:p>
          <a:p>
            <a:pPr marL="0" marR="0" lvl="0" indent="0" algn="l" rtl="0">
              <a:lnSpc>
                <a:spcPct val="130000"/>
              </a:lnSpc>
              <a:spcBef>
                <a:spcPts val="0"/>
              </a:spcBef>
              <a:spcAft>
                <a:spcPts val="0"/>
              </a:spcAft>
              <a:buNone/>
            </a:pPr>
            <a:endParaRPr b="1">
              <a:solidFill>
                <a:srgbClr val="F3F3F3"/>
              </a:solidFill>
            </a:endParaRPr>
          </a:p>
          <a:p>
            <a:pPr marL="0" marR="0" lvl="0" indent="0" algn="l" rtl="0">
              <a:lnSpc>
                <a:spcPct val="130000"/>
              </a:lnSpc>
              <a:spcBef>
                <a:spcPts val="0"/>
              </a:spcBef>
              <a:spcAft>
                <a:spcPts val="0"/>
              </a:spcAft>
              <a:buNone/>
            </a:pPr>
            <a:r>
              <a:rPr lang="zh-CN" b="1">
                <a:solidFill>
                  <a:srgbClr val="F3F3F3"/>
                </a:solidFill>
              </a:rPr>
              <a:t>On: Understanding Satisfied and Dissatisfied Hotel Customers: Text Mining of Online Hotel Reviews</a:t>
            </a:r>
            <a:endParaRPr b="1">
              <a:solidFill>
                <a:srgbClr val="F3F3F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22"/>
          <p:cNvPicPr preferRelativeResize="0"/>
          <p:nvPr/>
        </p:nvPicPr>
        <p:blipFill>
          <a:blip r:embed="rId3">
            <a:alphaModFix/>
          </a:blip>
          <a:stretch>
            <a:fillRect/>
          </a:stretch>
        </p:blipFill>
        <p:spPr>
          <a:xfrm>
            <a:off x="1349451" y="264775"/>
            <a:ext cx="6203349" cy="47208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Internal Validity</a:t>
            </a:r>
            <a:endParaRPr/>
          </a:p>
        </p:txBody>
      </p:sp>
      <p:sp>
        <p:nvSpPr>
          <p:cNvPr id="341" name="Google Shape;341;p23"/>
          <p:cNvSpPr txBox="1">
            <a:spLocks noGrp="1"/>
          </p:cNvSpPr>
          <p:nvPr>
            <p:ph type="body" idx="1"/>
          </p:nvPr>
        </p:nvSpPr>
        <p:spPr>
          <a:xfrm>
            <a:off x="1049175" y="1191725"/>
            <a:ext cx="7740900" cy="1789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zh-CN" sz="1800"/>
              <a:t>For the purpose of checking an internal validity of the reviews,</a:t>
            </a:r>
            <a:endParaRPr sz="1800"/>
          </a:p>
          <a:p>
            <a:pPr marL="0" lvl="0" indent="0" algn="l" rtl="0">
              <a:spcBef>
                <a:spcPts val="1600"/>
              </a:spcBef>
              <a:spcAft>
                <a:spcPts val="0"/>
              </a:spcAft>
              <a:buClr>
                <a:schemeClr val="dk1"/>
              </a:buClr>
              <a:buSzPts val="1100"/>
              <a:buFont typeface="Arial"/>
              <a:buNone/>
            </a:pPr>
            <a:r>
              <a:rPr lang="zh-CN" sz="1800"/>
              <a:t>correlations of rating scores and recommendation scores were obtained</a:t>
            </a:r>
            <a:endParaRPr sz="1800"/>
          </a:p>
          <a:p>
            <a:pPr marL="0" lvl="0" indent="0" algn="l" rtl="0">
              <a:spcBef>
                <a:spcPts val="1600"/>
              </a:spcBef>
              <a:spcAft>
                <a:spcPts val="1600"/>
              </a:spcAft>
              <a:buNone/>
            </a:pPr>
            <a:endParaRPr/>
          </a:p>
        </p:txBody>
      </p:sp>
      <p:pic>
        <p:nvPicPr>
          <p:cNvPr id="342" name="Google Shape;342;p23"/>
          <p:cNvPicPr preferRelativeResize="0"/>
          <p:nvPr/>
        </p:nvPicPr>
        <p:blipFill>
          <a:blip r:embed="rId3">
            <a:alphaModFix/>
          </a:blip>
          <a:stretch>
            <a:fillRect/>
          </a:stretch>
        </p:blipFill>
        <p:spPr>
          <a:xfrm>
            <a:off x="906150" y="2384000"/>
            <a:ext cx="7219950" cy="2381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Modeling and Word Categorization</a:t>
            </a:r>
            <a:endParaRPr/>
          </a:p>
        </p:txBody>
      </p:sp>
      <p:sp>
        <p:nvSpPr>
          <p:cNvPr id="348" name="Google Shape;348;p24"/>
          <p:cNvSpPr txBox="1">
            <a:spLocks noGrp="1"/>
          </p:cNvSpPr>
          <p:nvPr>
            <p:ph type="body" idx="1"/>
          </p:nvPr>
        </p:nvSpPr>
        <p:spPr>
          <a:xfrm>
            <a:off x="844450" y="1597875"/>
            <a:ext cx="7489800" cy="29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2400"/>
              <a:t>PASW Modeler (Predictive Analytics SoftWare)</a:t>
            </a:r>
            <a:endParaRPr sz="2400"/>
          </a:p>
          <a:p>
            <a:pPr marL="0" lvl="0" indent="0" algn="l" rtl="0">
              <a:spcBef>
                <a:spcPts val="1600"/>
              </a:spcBef>
              <a:spcAft>
                <a:spcPts val="0"/>
              </a:spcAft>
              <a:buClr>
                <a:schemeClr val="dk1"/>
              </a:buClr>
              <a:buSzPts val="1100"/>
              <a:buFont typeface="Arial"/>
              <a:buNone/>
            </a:pPr>
            <a:r>
              <a:rPr lang="zh-CN" sz="2400"/>
              <a:t>Also, the text-mining approach adds to the word frequencies</a:t>
            </a:r>
            <a:endParaRPr sz="2400"/>
          </a:p>
          <a:p>
            <a:pPr marL="0" lvl="0" indent="0" algn="l" rtl="0">
              <a:spcBef>
                <a:spcPts val="1600"/>
              </a:spcBef>
              <a:spcAft>
                <a:spcPts val="0"/>
              </a:spcAft>
              <a:buNone/>
            </a:pPr>
            <a:r>
              <a:rPr lang="zh-CN" sz="2400"/>
              <a:t>method used by CATPAC (adding a higher layer of word categorization).</a:t>
            </a:r>
            <a:endParaRPr sz="2400"/>
          </a:p>
          <a:p>
            <a:pPr marL="0" lvl="0" indent="0" algn="l" rtl="0">
              <a:spcBef>
                <a:spcPts val="1600"/>
              </a:spcBef>
              <a:spcAft>
                <a:spcPts val="0"/>
              </a:spcAft>
              <a:buClr>
                <a:schemeClr val="dk1"/>
              </a:buClr>
              <a:buSzPts val="1100"/>
              <a:buFont typeface="Arial"/>
              <a:buNone/>
            </a:pPr>
            <a:endParaRPr sz="2400"/>
          </a:p>
          <a:p>
            <a:pPr marL="0" lvl="0" indent="0" algn="l" rtl="0">
              <a:spcBef>
                <a:spcPts val="1600"/>
              </a:spcBef>
              <a:spcAft>
                <a:spcPts val="1600"/>
              </a:spcAft>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5"/>
          <p:cNvPicPr preferRelativeResize="0"/>
          <p:nvPr/>
        </p:nvPicPr>
        <p:blipFill>
          <a:blip r:embed="rId3">
            <a:alphaModFix/>
          </a:blip>
          <a:stretch>
            <a:fillRect/>
          </a:stretch>
        </p:blipFill>
        <p:spPr>
          <a:xfrm>
            <a:off x="916826" y="155600"/>
            <a:ext cx="6960076" cy="48322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PASW (Predictive Analytics SoftWare)</a:t>
            </a:r>
            <a:endParaRPr/>
          </a:p>
          <a:p>
            <a:pPr marL="0" lvl="0" indent="0" algn="l" rtl="0">
              <a:lnSpc>
                <a:spcPct val="115000"/>
              </a:lnSpc>
              <a:spcBef>
                <a:spcPts val="0"/>
              </a:spcBef>
              <a:spcAft>
                <a:spcPts val="1600"/>
              </a:spcAft>
              <a:buNone/>
            </a:pPr>
            <a:r>
              <a:rPr lang="zh-CN" sz="1400" b="0">
                <a:latin typeface="Nunito"/>
                <a:ea typeface="Nunito"/>
                <a:cs typeface="Nunito"/>
                <a:sym typeface="Nunito"/>
              </a:rPr>
              <a:t>(= SPSS statistical analysis software, from IBM)</a:t>
            </a:r>
            <a:endParaRPr/>
          </a:p>
        </p:txBody>
      </p:sp>
      <p:sp>
        <p:nvSpPr>
          <p:cNvPr id="359" name="Google Shape;359;p26"/>
          <p:cNvSpPr txBox="1">
            <a:spLocks noGrp="1"/>
          </p:cNvSpPr>
          <p:nvPr>
            <p:ph type="body" idx="1"/>
          </p:nvPr>
        </p:nvSpPr>
        <p:spPr>
          <a:xfrm>
            <a:off x="684275" y="1258150"/>
            <a:ext cx="7650000" cy="38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600" b="1"/>
              <a:t>PASW Modeler:</a:t>
            </a:r>
            <a:r>
              <a:rPr lang="zh-CN" sz="1600"/>
              <a:t> used for data mining and text analytics. </a:t>
            </a:r>
            <a:endParaRPr sz="1600"/>
          </a:p>
          <a:p>
            <a:pPr marL="0" lvl="0" indent="0" algn="l" rtl="0">
              <a:spcBef>
                <a:spcPts val="1600"/>
              </a:spcBef>
              <a:spcAft>
                <a:spcPts val="0"/>
              </a:spcAft>
              <a:buNone/>
            </a:pPr>
            <a:r>
              <a:rPr lang="zh-CN" sz="1600" b="1"/>
              <a:t>Text Analytics Module </a:t>
            </a:r>
            <a:r>
              <a:rPr lang="zh-CN" sz="1600"/>
              <a:t>of PASW Modeler</a:t>
            </a:r>
            <a:r>
              <a:rPr lang="zh-CN" sz="1600" b="1"/>
              <a:t>:</a:t>
            </a:r>
            <a:endParaRPr sz="3000" b="1"/>
          </a:p>
          <a:p>
            <a:pPr marL="0" lvl="0" indent="0" algn="l" rtl="0">
              <a:spcBef>
                <a:spcPts val="1600"/>
              </a:spcBef>
              <a:spcAft>
                <a:spcPts val="0"/>
              </a:spcAft>
              <a:buNone/>
            </a:pPr>
            <a:endParaRPr sz="3000"/>
          </a:p>
          <a:p>
            <a:pPr marL="457200" lvl="0" indent="-330200" algn="l" rtl="0">
              <a:spcBef>
                <a:spcPts val="1600"/>
              </a:spcBef>
              <a:spcAft>
                <a:spcPts val="0"/>
              </a:spcAft>
              <a:buSzPts val="1600"/>
              <a:buAutoNum type="arabicPeriod"/>
            </a:pPr>
            <a:r>
              <a:rPr lang="zh-CN" sz="1600"/>
              <a:t>Converting source data to a standard format</a:t>
            </a:r>
            <a:endParaRPr sz="1600"/>
          </a:p>
          <a:p>
            <a:pPr marL="457200" lvl="0" indent="-330200" algn="l" rtl="0">
              <a:spcBef>
                <a:spcPts val="0"/>
              </a:spcBef>
              <a:spcAft>
                <a:spcPts val="0"/>
              </a:spcAft>
              <a:buSzPts val="1600"/>
              <a:buAutoNum type="arabicPeriod"/>
            </a:pPr>
            <a:r>
              <a:rPr lang="zh-CN" sz="1600"/>
              <a:t>Identifying candidate terms</a:t>
            </a:r>
            <a:endParaRPr sz="1600"/>
          </a:p>
          <a:p>
            <a:pPr marL="457200" lvl="0" indent="-330200" algn="l" rtl="0">
              <a:spcBef>
                <a:spcPts val="0"/>
              </a:spcBef>
              <a:spcAft>
                <a:spcPts val="0"/>
              </a:spcAft>
              <a:buSzPts val="1600"/>
              <a:buAutoNum type="arabicPeriod"/>
            </a:pPr>
            <a:r>
              <a:rPr lang="zh-CN" sz="1600"/>
              <a:t>Identifying equivalence classes and integration of synonyms</a:t>
            </a:r>
            <a:endParaRPr sz="1600"/>
          </a:p>
          <a:p>
            <a:pPr marL="457200" lvl="0" indent="-330200" algn="l" rtl="0">
              <a:spcBef>
                <a:spcPts val="0"/>
              </a:spcBef>
              <a:spcAft>
                <a:spcPts val="0"/>
              </a:spcAft>
              <a:buSzPts val="1600"/>
              <a:buAutoNum type="arabicPeriod"/>
            </a:pPr>
            <a:r>
              <a:rPr lang="zh-CN" sz="1600"/>
              <a:t>Assigning a type</a:t>
            </a:r>
            <a:endParaRPr sz="1600"/>
          </a:p>
          <a:p>
            <a:pPr marL="457200" lvl="0" indent="-330200" algn="l" rtl="0">
              <a:spcBef>
                <a:spcPts val="0"/>
              </a:spcBef>
              <a:spcAft>
                <a:spcPts val="0"/>
              </a:spcAft>
              <a:buSzPts val="1600"/>
              <a:buAutoNum type="arabicPeriod"/>
            </a:pPr>
            <a:r>
              <a:rPr lang="zh-CN" sz="1600"/>
              <a:t>Indexing</a:t>
            </a:r>
            <a:endParaRPr sz="1600"/>
          </a:p>
          <a:p>
            <a:pPr marL="457200" lvl="0" indent="-330200" algn="l" rtl="0">
              <a:lnSpc>
                <a:spcPct val="100000"/>
              </a:lnSpc>
              <a:spcBef>
                <a:spcPts val="0"/>
              </a:spcBef>
              <a:spcAft>
                <a:spcPts val="0"/>
              </a:spcAft>
              <a:buSzPts val="1600"/>
              <a:buAutoNum type="arabicPeriod"/>
            </a:pPr>
            <a:r>
              <a:rPr lang="zh-CN" sz="1600"/>
              <a:t>Matching patterns and events extraction</a:t>
            </a:r>
            <a:endParaRPr sz="1600"/>
          </a:p>
          <a:p>
            <a:pPr marL="0" lvl="0" indent="0" algn="l" rtl="0">
              <a:spcBef>
                <a:spcPts val="1600"/>
              </a:spcBef>
              <a:spcAft>
                <a:spcPts val="1600"/>
              </a:spcAft>
              <a:buNone/>
            </a:pPr>
            <a:r>
              <a:rPr lang="zh-CN" sz="1100" u="sng">
                <a:solidFill>
                  <a:schemeClr val="hlink"/>
                </a:solidFill>
                <a:latin typeface="Arial"/>
                <a:ea typeface="Arial"/>
                <a:cs typeface="Arial"/>
                <a:sym typeface="Arial"/>
                <a:hlinkClick r:id="rId3"/>
              </a:rPr>
              <a:t>https://www.ibm.com/support/knowledgecenter/en/SS3RA7_15.0.0/com.ibm.spss.ta.help/intro_extract_defined.htm</a:t>
            </a:r>
            <a:endParaRPr sz="1600"/>
          </a:p>
        </p:txBody>
      </p:sp>
      <p:sp>
        <p:nvSpPr>
          <p:cNvPr id="360" name="Google Shape;360;p26"/>
          <p:cNvSpPr/>
          <p:nvPr/>
        </p:nvSpPr>
        <p:spPr>
          <a:xfrm>
            <a:off x="786925" y="2391000"/>
            <a:ext cx="1733400" cy="666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zh-CN" b="1">
                <a:solidFill>
                  <a:schemeClr val="dk2"/>
                </a:solidFill>
                <a:latin typeface="Nunito"/>
                <a:ea typeface="Nunito"/>
                <a:cs typeface="Nunito"/>
                <a:sym typeface="Nunito"/>
              </a:rPr>
              <a:t>unstructured data (guest comments)</a:t>
            </a:r>
            <a:endParaRPr b="1"/>
          </a:p>
        </p:txBody>
      </p:sp>
      <p:sp>
        <p:nvSpPr>
          <p:cNvPr id="361" name="Google Shape;361;p26"/>
          <p:cNvSpPr/>
          <p:nvPr/>
        </p:nvSpPr>
        <p:spPr>
          <a:xfrm>
            <a:off x="6376775" y="2314800"/>
            <a:ext cx="1957500" cy="666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zh-CN" b="1">
                <a:solidFill>
                  <a:schemeClr val="dk2"/>
                </a:solidFill>
                <a:latin typeface="Nunito"/>
                <a:ea typeface="Nunito"/>
                <a:cs typeface="Nunito"/>
                <a:sym typeface="Nunito"/>
              </a:rPr>
              <a:t>structured data (patterns extracted)</a:t>
            </a:r>
            <a:endParaRPr b="1"/>
          </a:p>
        </p:txBody>
      </p:sp>
      <p:sp>
        <p:nvSpPr>
          <p:cNvPr id="362" name="Google Shape;362;p26"/>
          <p:cNvSpPr/>
          <p:nvPr/>
        </p:nvSpPr>
        <p:spPr>
          <a:xfrm>
            <a:off x="2722075" y="2238600"/>
            <a:ext cx="3489900" cy="948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solidFill>
                  <a:srgbClr val="434343"/>
                </a:solidFill>
              </a:rPr>
              <a:t>rule-based text mining +</a:t>
            </a:r>
            <a:endParaRPr>
              <a:solidFill>
                <a:srgbClr val="434343"/>
              </a:solidFill>
            </a:endParaRPr>
          </a:p>
          <a:p>
            <a:pPr marL="0" lvl="0" indent="0" algn="l" rtl="0">
              <a:spcBef>
                <a:spcPts val="0"/>
              </a:spcBef>
              <a:spcAft>
                <a:spcPts val="0"/>
              </a:spcAft>
              <a:buNone/>
            </a:pPr>
            <a:r>
              <a:rPr lang="zh-CN">
                <a:solidFill>
                  <a:srgbClr val="434343"/>
                </a:solidFill>
              </a:rPr>
              <a:t>Linguistics-based text mining (NLP)</a:t>
            </a:r>
            <a:endParaRPr>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7"/>
          <p:cNvSpPr txBox="1">
            <a:spLocks noGrp="1"/>
          </p:cNvSpPr>
          <p:nvPr>
            <p:ph type="title"/>
          </p:nvPr>
        </p:nvSpPr>
        <p:spPr>
          <a:xfrm>
            <a:off x="1303800" y="598575"/>
            <a:ext cx="78516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CATPAC </a:t>
            </a:r>
            <a:r>
              <a:rPr lang="zh-CN" sz="1800"/>
              <a:t>(a text analyzing and summarizing computer program)</a:t>
            </a:r>
            <a:endParaRPr sz="1800"/>
          </a:p>
          <a:p>
            <a:pPr marL="0" lvl="0" indent="0" algn="l" rtl="0">
              <a:spcBef>
                <a:spcPts val="0"/>
              </a:spcBef>
              <a:spcAft>
                <a:spcPts val="0"/>
              </a:spcAft>
              <a:buNone/>
            </a:pPr>
            <a:r>
              <a:rPr lang="zh-CN" sz="1400" b="0"/>
              <a:t>(Developed chiefly by Richard Holmes and Dr. Joseph Woelfel)</a:t>
            </a:r>
            <a:endParaRPr sz="1400" b="0"/>
          </a:p>
          <a:p>
            <a:pPr marL="0" lvl="0" indent="0" algn="l" rtl="0">
              <a:spcBef>
                <a:spcPts val="0"/>
              </a:spcBef>
              <a:spcAft>
                <a:spcPts val="0"/>
              </a:spcAft>
              <a:buNone/>
            </a:pPr>
            <a:endParaRPr/>
          </a:p>
        </p:txBody>
      </p:sp>
      <p:sp>
        <p:nvSpPr>
          <p:cNvPr id="368" name="Google Shape;368;p27"/>
          <p:cNvSpPr txBox="1">
            <a:spLocks noGrp="1"/>
          </p:cNvSpPr>
          <p:nvPr>
            <p:ph type="body" idx="1"/>
          </p:nvPr>
        </p:nvSpPr>
        <p:spPr>
          <a:xfrm>
            <a:off x="235500" y="1469500"/>
            <a:ext cx="4854600" cy="35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400"/>
              <a:t>A self-organizing (unsupervised) interactive activation and competition (IAC) artificial neural network for text analysis.</a:t>
            </a:r>
            <a:endParaRPr sz="1400"/>
          </a:p>
          <a:p>
            <a:pPr marL="0" lvl="0" indent="0" algn="l" rtl="0">
              <a:spcBef>
                <a:spcPts val="1600"/>
              </a:spcBef>
              <a:spcAft>
                <a:spcPts val="0"/>
              </a:spcAft>
              <a:buNone/>
            </a:pPr>
            <a:r>
              <a:rPr lang="zh-CN" sz="1400"/>
              <a:t>Method (like human brain neurons connection): </a:t>
            </a:r>
            <a:endParaRPr sz="1400"/>
          </a:p>
          <a:p>
            <a:pPr marL="457200" lvl="0" indent="-317500" algn="l" rtl="0">
              <a:spcBef>
                <a:spcPts val="1600"/>
              </a:spcBef>
              <a:spcAft>
                <a:spcPts val="0"/>
              </a:spcAft>
              <a:buSzPts val="1400"/>
              <a:buAutoNum type="arabicPeriod"/>
            </a:pPr>
            <a:r>
              <a:rPr lang="zh-CN" sz="1400"/>
              <a:t>Create </a:t>
            </a:r>
            <a:r>
              <a:rPr lang="zh-CN" sz="1400" b="1"/>
              <a:t>a weighted word-by-word matrix</a:t>
            </a:r>
            <a:r>
              <a:rPr lang="zh-CN" sz="1400"/>
              <a:t> that establishes the eigenvector centralities of concepts. </a:t>
            </a:r>
            <a:endParaRPr sz="1400"/>
          </a:p>
          <a:p>
            <a:pPr marL="457200" lvl="0" indent="-317500" algn="l" rtl="0">
              <a:spcBef>
                <a:spcPts val="0"/>
              </a:spcBef>
              <a:spcAft>
                <a:spcPts val="0"/>
              </a:spcAft>
              <a:buSzPts val="1400"/>
              <a:buAutoNum type="arabicPeriod"/>
            </a:pPr>
            <a:r>
              <a:rPr lang="zh-CN" sz="1400"/>
              <a:t>The word-by-word matrix represents the relationship between one word and the occurrence of another.</a:t>
            </a:r>
            <a:endParaRPr sz="1400"/>
          </a:p>
          <a:p>
            <a:pPr marL="457200" lvl="0" indent="-317500" algn="l" rtl="0">
              <a:spcBef>
                <a:spcPts val="0"/>
              </a:spcBef>
              <a:spcAft>
                <a:spcPts val="0"/>
              </a:spcAft>
              <a:buSzPts val="1400"/>
              <a:buAutoNum type="arabicPeriod"/>
            </a:pPr>
            <a:r>
              <a:rPr lang="zh-CN" sz="1400"/>
              <a:t>Generate </a:t>
            </a:r>
            <a:r>
              <a:rPr lang="zh-CN" sz="1400" b="1"/>
              <a:t>a multidimensional scalar output </a:t>
            </a:r>
            <a:r>
              <a:rPr lang="zh-CN" sz="1400"/>
              <a:t>organizing words throughout the text.</a:t>
            </a:r>
            <a:endParaRPr sz="1400"/>
          </a:p>
          <a:p>
            <a:pPr marL="0" lvl="0" indent="0" algn="l" rtl="0">
              <a:spcBef>
                <a:spcPts val="1600"/>
              </a:spcBef>
              <a:spcAft>
                <a:spcPts val="1600"/>
              </a:spcAft>
              <a:buNone/>
            </a:pPr>
            <a:r>
              <a:rPr lang="zh-CN" sz="1400"/>
              <a:t>Apply: Add a higher layer of word categorization, words can be grouped together to form larger categories.</a:t>
            </a:r>
            <a:endParaRPr sz="1400"/>
          </a:p>
        </p:txBody>
      </p:sp>
      <p:pic>
        <p:nvPicPr>
          <p:cNvPr id="369" name="Google Shape;369;p27"/>
          <p:cNvPicPr preferRelativeResize="0"/>
          <p:nvPr/>
        </p:nvPicPr>
        <p:blipFill>
          <a:blip r:embed="rId3">
            <a:alphaModFix/>
          </a:blip>
          <a:stretch>
            <a:fillRect/>
          </a:stretch>
        </p:blipFill>
        <p:spPr>
          <a:xfrm>
            <a:off x="5166300" y="1579250"/>
            <a:ext cx="3989226" cy="3107051"/>
          </a:xfrm>
          <a:prstGeom prst="rect">
            <a:avLst/>
          </a:prstGeom>
          <a:noFill/>
          <a:ln>
            <a:noFill/>
          </a:ln>
        </p:spPr>
      </p:pic>
      <p:sp>
        <p:nvSpPr>
          <p:cNvPr id="370" name="Google Shape;370;p27"/>
          <p:cNvSpPr txBox="1"/>
          <p:nvPr/>
        </p:nvSpPr>
        <p:spPr>
          <a:xfrm>
            <a:off x="4618175" y="4715575"/>
            <a:ext cx="4854600" cy="4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100" u="sng">
                <a:solidFill>
                  <a:schemeClr val="hlink"/>
                </a:solidFill>
                <a:hlinkClick r:id="rId4"/>
              </a:rPr>
              <a:t>https://www.sciencedirect.com/science/article/pii/S1474667017628192</a:t>
            </a:r>
            <a:endParaRPr>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Text-Link Analysis</a:t>
            </a:r>
            <a:endParaRPr/>
          </a:p>
        </p:txBody>
      </p:sp>
      <p:sp>
        <p:nvSpPr>
          <p:cNvPr id="376" name="Google Shape;376;p28"/>
          <p:cNvSpPr txBox="1">
            <a:spLocks noGrp="1"/>
          </p:cNvSpPr>
          <p:nvPr>
            <p:ph type="body" idx="1"/>
          </p:nvPr>
        </p:nvSpPr>
        <p:spPr>
          <a:xfrm>
            <a:off x="1155550" y="13009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t>To: identify text-link pattern results / relationships between concepts by </a:t>
            </a:r>
            <a:r>
              <a:rPr lang="zh-CN" sz="1800" b="1"/>
              <a:t>NLP.</a:t>
            </a:r>
            <a:endParaRPr sz="1800" b="1"/>
          </a:p>
          <a:p>
            <a:pPr marL="0" lvl="0" indent="0" algn="l" rtl="0">
              <a:spcBef>
                <a:spcPts val="1600"/>
              </a:spcBef>
              <a:spcAft>
                <a:spcPts val="0"/>
              </a:spcAft>
              <a:buNone/>
            </a:pPr>
            <a:r>
              <a:rPr lang="zh-CN" sz="1800"/>
              <a:t>Apply: identify </a:t>
            </a:r>
            <a:r>
              <a:rPr lang="zh-CN" sz="1800" b="1"/>
              <a:t>pairs of words</a:t>
            </a:r>
            <a:r>
              <a:rPr lang="zh-CN" sz="1800"/>
              <a:t> that are frequently used together in the reviews. </a:t>
            </a:r>
            <a:endParaRPr sz="1800"/>
          </a:p>
          <a:p>
            <a:pPr marL="0" lvl="0" indent="0" algn="l" rtl="0">
              <a:spcBef>
                <a:spcPts val="1600"/>
              </a:spcBef>
              <a:spcAft>
                <a:spcPts val="0"/>
              </a:spcAft>
              <a:buNone/>
            </a:pPr>
            <a:endParaRPr sz="1800"/>
          </a:p>
          <a:p>
            <a:pPr marL="0" lvl="0" indent="0" algn="l" rtl="0">
              <a:spcBef>
                <a:spcPts val="1600"/>
              </a:spcBef>
              <a:spcAft>
                <a:spcPts val="0"/>
              </a:spcAft>
              <a:buNone/>
            </a:pPr>
            <a:r>
              <a:rPr lang="zh-CN" sz="1800"/>
              <a:t>“no + any other word.”</a:t>
            </a:r>
            <a:endParaRPr sz="1800"/>
          </a:p>
          <a:p>
            <a:pPr marL="0" lvl="0" indent="0" algn="l" rtl="0">
              <a:spcBef>
                <a:spcPts val="1600"/>
              </a:spcBef>
              <a:spcAft>
                <a:spcPts val="0"/>
              </a:spcAft>
              <a:buNone/>
            </a:pPr>
            <a:r>
              <a:rPr lang="zh-CN" sz="1800"/>
              <a:t> → positive? negative?</a:t>
            </a:r>
            <a:endParaRPr sz="1800"/>
          </a:p>
          <a:p>
            <a:pPr marL="0" lvl="0" indent="0" algn="l" rtl="0">
              <a:spcBef>
                <a:spcPts val="1600"/>
              </a:spcBef>
              <a:spcAft>
                <a:spcPts val="1600"/>
              </a:spcAft>
              <a:buNone/>
            </a:pPr>
            <a:endParaRPr sz="1800"/>
          </a:p>
        </p:txBody>
      </p:sp>
      <p:pic>
        <p:nvPicPr>
          <p:cNvPr id="377" name="Google Shape;377;p28"/>
          <p:cNvPicPr preferRelativeResize="0"/>
          <p:nvPr/>
        </p:nvPicPr>
        <p:blipFill>
          <a:blip r:embed="rId3">
            <a:alphaModFix/>
          </a:blip>
          <a:stretch>
            <a:fillRect/>
          </a:stretch>
        </p:blipFill>
        <p:spPr>
          <a:xfrm>
            <a:off x="4217650" y="2621575"/>
            <a:ext cx="4661949" cy="239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9"/>
          <p:cNvPicPr preferRelativeResize="0"/>
          <p:nvPr/>
        </p:nvPicPr>
        <p:blipFill>
          <a:blip r:embed="rId3">
            <a:alphaModFix/>
          </a:blip>
          <a:stretch>
            <a:fillRect/>
          </a:stretch>
        </p:blipFill>
        <p:spPr>
          <a:xfrm>
            <a:off x="1255725" y="28151"/>
            <a:ext cx="7740002" cy="1197694"/>
          </a:xfrm>
          <a:prstGeom prst="rect">
            <a:avLst/>
          </a:prstGeom>
          <a:noFill/>
          <a:ln>
            <a:noFill/>
          </a:ln>
        </p:spPr>
      </p:pic>
      <p:sp>
        <p:nvSpPr>
          <p:cNvPr id="383" name="Google Shape;383;p29"/>
          <p:cNvSpPr txBox="1">
            <a:spLocks noGrp="1"/>
          </p:cNvSpPr>
          <p:nvPr>
            <p:ph type="title"/>
          </p:nvPr>
        </p:nvSpPr>
        <p:spPr>
          <a:xfrm>
            <a:off x="277375" y="12258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NLP </a:t>
            </a:r>
            <a:endParaRPr/>
          </a:p>
        </p:txBody>
      </p:sp>
      <p:sp>
        <p:nvSpPr>
          <p:cNvPr id="384" name="Google Shape;384;p29"/>
          <p:cNvSpPr txBox="1">
            <a:spLocks noGrp="1"/>
          </p:cNvSpPr>
          <p:nvPr>
            <p:ph type="body" idx="1"/>
          </p:nvPr>
        </p:nvSpPr>
        <p:spPr>
          <a:xfrm>
            <a:off x="1174675" y="1225850"/>
            <a:ext cx="7321500" cy="38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400"/>
              <a:t>Steps:</a:t>
            </a:r>
            <a:endParaRPr sz="1400"/>
          </a:p>
          <a:p>
            <a:pPr marL="0" lvl="0" indent="0" algn="l" rtl="0">
              <a:spcBef>
                <a:spcPts val="1600"/>
              </a:spcBef>
              <a:spcAft>
                <a:spcPts val="0"/>
              </a:spcAft>
              <a:buNone/>
            </a:pPr>
            <a:r>
              <a:rPr lang="zh-CN" sz="1400"/>
              <a:t>Morphological Processing -&gt; Syntax Analysis -&gt; Semantic Analysis -&gt; Pragmatic Analysis</a:t>
            </a:r>
            <a:endParaRPr sz="1400"/>
          </a:p>
          <a:p>
            <a:pPr marL="0" lvl="0" indent="0" algn="l" rtl="0">
              <a:spcBef>
                <a:spcPts val="1600"/>
              </a:spcBef>
              <a:spcAft>
                <a:spcPts val="0"/>
              </a:spcAft>
              <a:buNone/>
            </a:pPr>
            <a:r>
              <a:rPr lang="zh-CN" sz="1400"/>
              <a:t>Apply: assign extracted words from guest comments to the categories defined.</a:t>
            </a:r>
            <a:endParaRPr sz="1400"/>
          </a:p>
          <a:p>
            <a:pPr marL="0" lvl="0" indent="0" algn="l" rtl="0">
              <a:spcBef>
                <a:spcPts val="1600"/>
              </a:spcBef>
              <a:spcAft>
                <a:spcPts val="1600"/>
              </a:spcAft>
              <a:buNone/>
            </a:pPr>
            <a:endParaRPr sz="1400"/>
          </a:p>
        </p:txBody>
      </p:sp>
      <p:sp>
        <p:nvSpPr>
          <p:cNvPr id="385" name="Google Shape;385;p29"/>
          <p:cNvSpPr/>
          <p:nvPr/>
        </p:nvSpPr>
        <p:spPr>
          <a:xfrm>
            <a:off x="593050" y="3740225"/>
            <a:ext cx="3033600" cy="969600"/>
          </a:xfrm>
          <a:prstGeom prst="foldedCorner">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t>“I said: There is no one available to bring them [towels] up? The response was no, and there will not be for at least 30 minutes!” </a:t>
            </a:r>
            <a:endParaRPr/>
          </a:p>
        </p:txBody>
      </p:sp>
      <p:sp>
        <p:nvSpPr>
          <p:cNvPr id="386" name="Google Shape;386;p29"/>
          <p:cNvSpPr/>
          <p:nvPr/>
        </p:nvSpPr>
        <p:spPr>
          <a:xfrm>
            <a:off x="3809150" y="3157050"/>
            <a:ext cx="1665000" cy="798600"/>
          </a:xfrm>
          <a:prstGeom prst="stripedRight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t>NLP feature extraction</a:t>
            </a:r>
            <a:endParaRPr/>
          </a:p>
        </p:txBody>
      </p:sp>
      <p:sp>
        <p:nvSpPr>
          <p:cNvPr id="387" name="Google Shape;387;p29"/>
          <p:cNvSpPr/>
          <p:nvPr/>
        </p:nvSpPr>
        <p:spPr>
          <a:xfrm>
            <a:off x="5656650" y="2588350"/>
            <a:ext cx="3339036" cy="2121336"/>
          </a:xfrm>
          <a:prstGeom prst="cloud">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t>“no-minutes”: positive, 1</a:t>
            </a:r>
            <a:endParaRPr/>
          </a:p>
          <a:p>
            <a:pPr marL="0" lvl="0" indent="0" algn="l" rtl="0">
              <a:spcBef>
                <a:spcPts val="0"/>
              </a:spcBef>
              <a:spcAft>
                <a:spcPts val="0"/>
              </a:spcAft>
              <a:buNone/>
            </a:pPr>
            <a:r>
              <a:rPr lang="zh-CN"/>
              <a:t>“no-minutes”: negative, 1</a:t>
            </a:r>
            <a:endParaRPr/>
          </a:p>
        </p:txBody>
      </p:sp>
      <p:sp>
        <p:nvSpPr>
          <p:cNvPr id="388" name="Google Shape;388;p29"/>
          <p:cNvSpPr/>
          <p:nvPr/>
        </p:nvSpPr>
        <p:spPr>
          <a:xfrm>
            <a:off x="593050" y="2557550"/>
            <a:ext cx="3033600" cy="969600"/>
          </a:xfrm>
          <a:prstGeom prst="foldedCorner">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t>“On several days I just went for breakfast at a local cafe and found my room already re-done after no more than 30 minutes’ absence.”</a:t>
            </a:r>
            <a:endParaRPr/>
          </a:p>
        </p:txBody>
      </p:sp>
      <p:sp>
        <p:nvSpPr>
          <p:cNvPr id="389" name="Google Shape;389;p29"/>
          <p:cNvSpPr txBox="1"/>
          <p:nvPr/>
        </p:nvSpPr>
        <p:spPr>
          <a:xfrm>
            <a:off x="1527250" y="4851975"/>
            <a:ext cx="7030500" cy="1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100" u="sng">
                <a:solidFill>
                  <a:schemeClr val="hlink"/>
                </a:solidFill>
                <a:hlinkClick r:id="rId4"/>
              </a:rPr>
              <a:t>https://medium.com/@ageitgey/natural-language-processing-is-fun-9a0bff37854e</a:t>
            </a:r>
            <a:endParaRPr>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0"/>
          <p:cNvPicPr preferRelativeResize="0"/>
          <p:nvPr/>
        </p:nvPicPr>
        <p:blipFill rotWithShape="1">
          <a:blip r:embed="rId3">
            <a:alphaModFix/>
          </a:blip>
          <a:srcRect l="5344" t="6076" r="3147"/>
          <a:stretch/>
        </p:blipFill>
        <p:spPr>
          <a:xfrm>
            <a:off x="47050" y="1591500"/>
            <a:ext cx="4470624" cy="2782726"/>
          </a:xfrm>
          <a:prstGeom prst="rect">
            <a:avLst/>
          </a:prstGeom>
          <a:noFill/>
          <a:ln>
            <a:noFill/>
          </a:ln>
        </p:spPr>
      </p:pic>
      <p:pic>
        <p:nvPicPr>
          <p:cNvPr id="395" name="Google Shape;395;p30"/>
          <p:cNvPicPr preferRelativeResize="0"/>
          <p:nvPr/>
        </p:nvPicPr>
        <p:blipFill rotWithShape="1">
          <a:blip r:embed="rId4">
            <a:alphaModFix/>
          </a:blip>
          <a:srcRect l="7508" r="2676"/>
          <a:stretch/>
        </p:blipFill>
        <p:spPr>
          <a:xfrm>
            <a:off x="4572000" y="1504850"/>
            <a:ext cx="4574526" cy="2869375"/>
          </a:xfrm>
          <a:prstGeom prst="rect">
            <a:avLst/>
          </a:prstGeom>
          <a:noFill/>
          <a:ln>
            <a:noFill/>
          </a:ln>
        </p:spPr>
      </p:pic>
      <p:cxnSp>
        <p:nvCxnSpPr>
          <p:cNvPr id="396" name="Google Shape;396;p30"/>
          <p:cNvCxnSpPr/>
          <p:nvPr/>
        </p:nvCxnSpPr>
        <p:spPr>
          <a:xfrm>
            <a:off x="4575800" y="222175"/>
            <a:ext cx="0" cy="48579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Conclusion</a:t>
            </a:r>
            <a:endParaRPr/>
          </a:p>
        </p:txBody>
      </p:sp>
      <p:sp>
        <p:nvSpPr>
          <p:cNvPr id="402" name="Google Shape;402;p31"/>
          <p:cNvSpPr txBox="1">
            <a:spLocks noGrp="1"/>
          </p:cNvSpPr>
          <p:nvPr>
            <p:ph type="body" idx="1"/>
          </p:nvPr>
        </p:nvSpPr>
        <p:spPr>
          <a:xfrm>
            <a:off x="1303800" y="1282300"/>
            <a:ext cx="7030500" cy="386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400"/>
              <a:t>Most important elements of hotel services: </a:t>
            </a:r>
            <a:endParaRPr sz="1400"/>
          </a:p>
          <a:p>
            <a:pPr marL="457200" lvl="0" indent="-317500" algn="l" rtl="0">
              <a:spcBef>
                <a:spcPts val="1600"/>
              </a:spcBef>
              <a:spcAft>
                <a:spcPts val="0"/>
              </a:spcAft>
              <a:buSzPts val="1400"/>
              <a:buAutoNum type="arabicPeriod"/>
            </a:pPr>
            <a:r>
              <a:rPr lang="zh-CN" sz="1400"/>
              <a:t>value for money</a:t>
            </a:r>
            <a:endParaRPr sz="1400"/>
          </a:p>
          <a:p>
            <a:pPr marL="457200" lvl="0" indent="-317500" algn="l" rtl="0">
              <a:spcBef>
                <a:spcPts val="0"/>
              </a:spcBef>
              <a:spcAft>
                <a:spcPts val="0"/>
              </a:spcAft>
              <a:buSzPts val="1400"/>
              <a:buAutoNum type="arabicPeriod"/>
            </a:pPr>
            <a:r>
              <a:rPr lang="zh-CN" sz="1400"/>
              <a:t>helpful and friendly staff,</a:t>
            </a:r>
            <a:endParaRPr sz="1400"/>
          </a:p>
          <a:p>
            <a:pPr marL="457200" lvl="0" indent="-317500" algn="l" rtl="0">
              <a:spcBef>
                <a:spcPts val="0"/>
              </a:spcBef>
              <a:spcAft>
                <a:spcPts val="0"/>
              </a:spcAft>
              <a:buSzPts val="1400"/>
              <a:buAutoNum type="arabicPeriod"/>
            </a:pPr>
            <a:r>
              <a:rPr lang="zh-CN" sz="1400"/>
              <a:t>furnishings in the room</a:t>
            </a:r>
            <a:endParaRPr sz="1400"/>
          </a:p>
          <a:p>
            <a:pPr marL="0" lvl="0" indent="0" algn="l" rtl="0">
              <a:spcBef>
                <a:spcPts val="1600"/>
              </a:spcBef>
              <a:spcAft>
                <a:spcPts val="0"/>
              </a:spcAft>
              <a:buNone/>
            </a:pPr>
            <a:r>
              <a:rPr lang="zh-CN" sz="1400"/>
              <a:t>According to research:</a:t>
            </a:r>
            <a:endParaRPr sz="1400"/>
          </a:p>
          <a:p>
            <a:pPr marL="457200" lvl="0" indent="-317500" algn="l" rtl="0">
              <a:spcBef>
                <a:spcPts val="1600"/>
              </a:spcBef>
              <a:spcAft>
                <a:spcPts val="0"/>
              </a:spcAft>
              <a:buSzPts val="1400"/>
              <a:buChar char="●"/>
            </a:pPr>
            <a:r>
              <a:rPr lang="zh-CN" sz="1400"/>
              <a:t>Those service components that make customers satisfied, may also make them dissatisfied if they are not provided or there are problems with their delivery. </a:t>
            </a:r>
            <a:endParaRPr sz="1400"/>
          </a:p>
          <a:p>
            <a:pPr marL="457200" lvl="0" indent="-317500" algn="l" rtl="0">
              <a:spcBef>
                <a:spcPts val="0"/>
              </a:spcBef>
              <a:spcAft>
                <a:spcPts val="0"/>
              </a:spcAft>
              <a:buSzPts val="1400"/>
              <a:buChar char="●"/>
            </a:pPr>
            <a:r>
              <a:rPr lang="zh-CN" sz="1400"/>
              <a:t>Tangibles and financial issues seem to have more importance for dissatisfied customers.</a:t>
            </a:r>
            <a:endParaRPr sz="1400"/>
          </a:p>
          <a:p>
            <a:pPr marL="457200" lvl="0" indent="-317500" algn="l" rtl="0">
              <a:spcBef>
                <a:spcPts val="0"/>
              </a:spcBef>
              <a:spcAft>
                <a:spcPts val="0"/>
              </a:spcAft>
              <a:buSzPts val="1400"/>
              <a:buChar char="●"/>
            </a:pPr>
            <a:r>
              <a:rPr lang="zh-CN" sz="1400"/>
              <a:t>Customer satisfaction may greatly depend on the performance of hotel employees’ performance.</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Reference</a:t>
            </a:r>
            <a:endParaRPr/>
          </a:p>
        </p:txBody>
      </p:sp>
      <p:sp>
        <p:nvSpPr>
          <p:cNvPr id="284" name="Google Shape;284;p14"/>
          <p:cNvSpPr txBox="1">
            <a:spLocks noGrp="1"/>
          </p:cNvSpPr>
          <p:nvPr>
            <p:ph type="body" idx="1"/>
          </p:nvPr>
        </p:nvSpPr>
        <p:spPr>
          <a:xfrm>
            <a:off x="775525" y="1199825"/>
            <a:ext cx="7558800" cy="3783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zh-CN" sz="1400"/>
              <a:t>Katerina Berezina, Anil Bilgihan, Cihan Cobanoglu &amp; Fevzi Okumus (2016) Understanding Satisfied and Dissatisfied Hotel Customers: Text Mining of Online Hotel Reviews, Journal of Hospitality Marketing &amp; Management, 25:1, 1-24, DOI: 10.1080/19368623.2015.983631</a:t>
            </a:r>
            <a:endParaRPr sz="1400"/>
          </a:p>
          <a:p>
            <a:pPr marL="457200" lvl="0" indent="-317500" algn="l" rtl="0">
              <a:spcBef>
                <a:spcPts val="0"/>
              </a:spcBef>
              <a:spcAft>
                <a:spcPts val="0"/>
              </a:spcAft>
              <a:buSzPts val="1400"/>
              <a:buAutoNum type="arabicPeriod"/>
            </a:pPr>
            <a:r>
              <a:rPr lang="zh-CN" sz="1400"/>
              <a:t>PASW Modeler [Online]. Available:  </a:t>
            </a:r>
            <a:r>
              <a:rPr lang="zh-CN" sz="1400" u="sng">
                <a:solidFill>
                  <a:schemeClr val="hlink"/>
                </a:solidFill>
                <a:hlinkClick r:id="rId3"/>
              </a:rPr>
              <a:t>http://www.spss.com.hk/software/modeling/modeler/</a:t>
            </a:r>
            <a:endParaRPr sz="1400"/>
          </a:p>
          <a:p>
            <a:pPr marL="457200" lvl="0" indent="-317500" algn="l" rtl="0">
              <a:spcBef>
                <a:spcPts val="0"/>
              </a:spcBef>
              <a:spcAft>
                <a:spcPts val="0"/>
              </a:spcAft>
              <a:buSzPts val="1400"/>
              <a:buAutoNum type="arabicPeriod"/>
            </a:pPr>
            <a:r>
              <a:rPr lang="zh-CN" sz="1400"/>
              <a:t>CATPAC introduction [Online]. Available: </a:t>
            </a:r>
            <a:r>
              <a:rPr lang="zh-CN" sz="1400" u="sng">
                <a:solidFill>
                  <a:schemeClr val="hlink"/>
                </a:solidFill>
                <a:latin typeface="Arial"/>
                <a:ea typeface="Arial"/>
                <a:cs typeface="Arial"/>
                <a:sym typeface="Arial"/>
                <a:hlinkClick r:id="rId4"/>
              </a:rPr>
              <a:t>http://www.galileoco.com/N_catpac.asp</a:t>
            </a:r>
            <a:endParaRPr sz="1400"/>
          </a:p>
          <a:p>
            <a:pPr marL="457200" lvl="0" indent="-317500" algn="l" rtl="0">
              <a:spcBef>
                <a:spcPts val="0"/>
              </a:spcBef>
              <a:spcAft>
                <a:spcPts val="0"/>
              </a:spcAft>
              <a:buSzPts val="1400"/>
              <a:buAutoNum type="arabicPeriod"/>
            </a:pPr>
            <a:r>
              <a:rPr lang="zh-CN" sz="1400"/>
              <a:t>M.BarthelmesP.BresslerD.BünzK.GütschowJ.HeegerR.KersicU.Schreiber (2017) CATPAC - An Interactive Software Package for Process Analysis and Control. [Online]. Available: </a:t>
            </a:r>
            <a:r>
              <a:rPr lang="zh-CN" sz="1400" u="sng">
                <a:solidFill>
                  <a:schemeClr val="hlink"/>
                </a:solidFill>
                <a:hlinkClick r:id="rId5"/>
              </a:rPr>
              <a:t>https://www.sciencedirect.com/science/article/pii/S1474667017628192</a:t>
            </a:r>
            <a:endParaRPr sz="1400"/>
          </a:p>
          <a:p>
            <a:pPr marL="457200" lvl="0" indent="-317500" algn="l" rtl="0">
              <a:spcBef>
                <a:spcPts val="0"/>
              </a:spcBef>
              <a:spcAft>
                <a:spcPts val="0"/>
              </a:spcAft>
              <a:buSzPts val="1400"/>
              <a:buAutoNum type="arabicPeriod"/>
            </a:pPr>
            <a:r>
              <a:rPr lang="zh-CN" sz="1400"/>
              <a:t>Introduction to Natural Language Processing (NLP): What is NLP? [Online]. Available: </a:t>
            </a:r>
            <a:r>
              <a:rPr lang="zh-CN" sz="1400" u="sng">
                <a:solidFill>
                  <a:schemeClr val="hlink"/>
                </a:solidFill>
                <a:hlinkClick r:id="rId6"/>
              </a:rPr>
              <a:t>https://algorithmia.com/blog/introduction-natural-language-processing-nlp</a:t>
            </a:r>
            <a:endParaRPr sz="1400"/>
          </a:p>
          <a:p>
            <a:pPr marL="457200" lvl="0" indent="-317500" algn="l" rtl="0">
              <a:spcBef>
                <a:spcPts val="0"/>
              </a:spcBef>
              <a:spcAft>
                <a:spcPts val="0"/>
              </a:spcAft>
              <a:buSzPts val="1400"/>
              <a:buAutoNum type="arabicPeriod"/>
            </a:pPr>
            <a:r>
              <a:rPr lang="zh-CN" sz="1400"/>
              <a:t>Natural Language Processing is Fun! [Online]. Available: </a:t>
            </a:r>
            <a:r>
              <a:rPr lang="zh-CN" sz="1400" u="sng">
                <a:solidFill>
                  <a:schemeClr val="hlink"/>
                </a:solidFill>
                <a:latin typeface="Arial"/>
                <a:ea typeface="Arial"/>
                <a:cs typeface="Arial"/>
                <a:sym typeface="Arial"/>
                <a:hlinkClick r:id="rId7"/>
              </a:rPr>
              <a:t>https://medium.com/@ageitgey/natural-language-processing-is-fun-9a0bff37854e</a:t>
            </a:r>
            <a:endParaRPr sz="1400"/>
          </a:p>
          <a:p>
            <a:pPr marL="0" lvl="0" indent="0" algn="l" rtl="0">
              <a:spcBef>
                <a:spcPts val="1600"/>
              </a:spcBef>
              <a:spcAft>
                <a:spcPts val="0"/>
              </a:spcAft>
              <a:buNone/>
            </a:pPr>
            <a:endParaRPr sz="1400"/>
          </a:p>
          <a:p>
            <a:pPr marL="457200" lvl="0" indent="0" algn="l" rtl="0">
              <a:spcBef>
                <a:spcPts val="1600"/>
              </a:spcBef>
              <a:spcAft>
                <a:spcPts val="1600"/>
              </a:spcAft>
              <a:buNone/>
            </a:pP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2"/>
          <p:cNvSpPr txBox="1">
            <a:spLocks noGrp="1"/>
          </p:cNvSpPr>
          <p:nvPr>
            <p:ph type="title"/>
          </p:nvPr>
        </p:nvSpPr>
        <p:spPr>
          <a:xfrm>
            <a:off x="1520475" y="191012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Thanks!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Background:</a:t>
            </a:r>
            <a:endParaRPr/>
          </a:p>
        </p:txBody>
      </p:sp>
      <p:sp>
        <p:nvSpPr>
          <p:cNvPr id="290" name="Google Shape;290;p15"/>
          <p:cNvSpPr txBox="1">
            <a:spLocks noGrp="1"/>
          </p:cNvSpPr>
          <p:nvPr>
            <p:ph type="body" idx="1"/>
          </p:nvPr>
        </p:nvSpPr>
        <p:spPr>
          <a:xfrm>
            <a:off x="601475" y="1327350"/>
            <a:ext cx="5894700" cy="319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400"/>
              <a:t>Hotel companies Competition: </a:t>
            </a:r>
            <a:endParaRPr sz="1400"/>
          </a:p>
          <a:p>
            <a:pPr marL="457200" lvl="0" indent="-317500" algn="l" rtl="0">
              <a:spcBef>
                <a:spcPts val="1600"/>
              </a:spcBef>
              <a:spcAft>
                <a:spcPts val="0"/>
              </a:spcAft>
              <a:buSzPts val="1400"/>
              <a:buChar char="●"/>
            </a:pPr>
            <a:r>
              <a:rPr lang="zh-CN" sz="1400"/>
              <a:t>Competitive and dynamic business environment and increasing commoditization of hotel products. </a:t>
            </a:r>
            <a:endParaRPr sz="1400"/>
          </a:p>
          <a:p>
            <a:pPr marL="0" lvl="0" indent="0" algn="l" rtl="0">
              <a:spcBef>
                <a:spcPts val="1600"/>
              </a:spcBef>
              <a:spcAft>
                <a:spcPts val="0"/>
              </a:spcAft>
              <a:buNone/>
            </a:pPr>
            <a:r>
              <a:rPr lang="zh-CN" sz="1400"/>
              <a:t>Customer satisfaction: </a:t>
            </a:r>
            <a:endParaRPr sz="1400"/>
          </a:p>
          <a:p>
            <a:pPr marL="457200" lvl="0" indent="-317500" algn="l" rtl="0">
              <a:spcBef>
                <a:spcPts val="1600"/>
              </a:spcBef>
              <a:spcAft>
                <a:spcPts val="0"/>
              </a:spcAft>
              <a:buSzPts val="1400"/>
              <a:buChar char="●"/>
            </a:pPr>
            <a:r>
              <a:rPr lang="zh-CN" sz="1400"/>
              <a:t>Internet, review websites, social media, blogs. </a:t>
            </a:r>
            <a:endParaRPr sz="1400"/>
          </a:p>
          <a:p>
            <a:pPr marL="0" lvl="0" indent="0" algn="l" rtl="0">
              <a:spcBef>
                <a:spcPts val="1600"/>
              </a:spcBef>
              <a:spcAft>
                <a:spcPts val="0"/>
              </a:spcAft>
              <a:buNone/>
            </a:pPr>
            <a:r>
              <a:rPr lang="zh-CN" sz="1400"/>
              <a:t>Difficulty:</a:t>
            </a:r>
            <a:endParaRPr sz="1400"/>
          </a:p>
          <a:p>
            <a:pPr marL="457200" lvl="0" indent="-317500" algn="l" rtl="0">
              <a:spcBef>
                <a:spcPts val="1600"/>
              </a:spcBef>
              <a:spcAft>
                <a:spcPts val="0"/>
              </a:spcAft>
              <a:buSzPts val="1400"/>
              <a:buChar char="●"/>
            </a:pPr>
            <a:r>
              <a:rPr lang="zh-CN" sz="1400"/>
              <a:t>Large volume of information; </a:t>
            </a:r>
            <a:endParaRPr sz="1400"/>
          </a:p>
          <a:p>
            <a:pPr marL="457200" lvl="0" indent="-317500" algn="l" rtl="0">
              <a:spcBef>
                <a:spcPts val="0"/>
              </a:spcBef>
              <a:spcAft>
                <a:spcPts val="0"/>
              </a:spcAft>
              <a:buSzPts val="1400"/>
              <a:buChar char="●"/>
            </a:pPr>
            <a:r>
              <a:rPr lang="zh-CN" sz="1400"/>
              <a:t>Difficult to review and evaluate all of it.</a:t>
            </a:r>
            <a:endParaRPr sz="1400"/>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sp>
        <p:nvSpPr>
          <p:cNvPr id="291" name="Google Shape;291;p15"/>
          <p:cNvSpPr txBox="1"/>
          <p:nvPr/>
        </p:nvSpPr>
        <p:spPr>
          <a:xfrm>
            <a:off x="5776200" y="4592675"/>
            <a:ext cx="2731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600">
              <a:latin typeface="Nunito"/>
              <a:ea typeface="Nunito"/>
              <a:cs typeface="Nunito"/>
              <a:sym typeface="Nunito"/>
            </a:endParaRPr>
          </a:p>
        </p:txBody>
      </p:sp>
      <p:pic>
        <p:nvPicPr>
          <p:cNvPr id="292" name="Google Shape;292;p15"/>
          <p:cNvPicPr preferRelativeResize="0"/>
          <p:nvPr/>
        </p:nvPicPr>
        <p:blipFill>
          <a:blip r:embed="rId3">
            <a:alphaModFix/>
          </a:blip>
          <a:stretch>
            <a:fillRect/>
          </a:stretch>
        </p:blipFill>
        <p:spPr>
          <a:xfrm>
            <a:off x="6567325" y="1597875"/>
            <a:ext cx="2143125" cy="214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Introduction </a:t>
            </a:r>
            <a:endParaRPr/>
          </a:p>
        </p:txBody>
      </p:sp>
      <p:sp>
        <p:nvSpPr>
          <p:cNvPr id="298" name="Google Shape;298;p16"/>
          <p:cNvSpPr txBox="1">
            <a:spLocks noGrp="1"/>
          </p:cNvSpPr>
          <p:nvPr>
            <p:ph type="body" idx="1"/>
          </p:nvPr>
        </p:nvSpPr>
        <p:spPr>
          <a:xfrm>
            <a:off x="910700" y="1292900"/>
            <a:ext cx="4995900" cy="34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400"/>
              <a:t>Examine the underpinnings of satisfied and unsatisfied hotel customers. </a:t>
            </a:r>
            <a:endParaRPr sz="1400"/>
          </a:p>
          <a:p>
            <a:pPr marL="0" lvl="0" indent="0" algn="l" rtl="0">
              <a:spcBef>
                <a:spcPts val="1600"/>
              </a:spcBef>
              <a:spcAft>
                <a:spcPts val="0"/>
              </a:spcAft>
              <a:buNone/>
            </a:pPr>
            <a:r>
              <a:rPr lang="zh-CN" sz="1400"/>
              <a:t>A text-mining approach was followed and online reviews by satisfied and dissatisfied customers were compared.</a:t>
            </a:r>
            <a:endParaRPr sz="1400"/>
          </a:p>
          <a:p>
            <a:pPr marL="0" lvl="0" indent="0" algn="l" rtl="0">
              <a:spcBef>
                <a:spcPts val="1600"/>
              </a:spcBef>
              <a:spcAft>
                <a:spcPts val="0"/>
              </a:spcAft>
              <a:buNone/>
            </a:pPr>
            <a:r>
              <a:rPr lang="zh-CN" sz="1400"/>
              <a:t>A clear theoretical and managerial implications pertaining to understanding of satisfied and dissatisfied customers through the use of text mining and hotel ratings via online platforms.</a:t>
            </a:r>
            <a:endParaRPr sz="1400"/>
          </a:p>
          <a:p>
            <a:pPr marL="0" lvl="0" indent="0" algn="l" rtl="0">
              <a:spcBef>
                <a:spcPts val="1600"/>
              </a:spcBef>
              <a:spcAft>
                <a:spcPts val="1600"/>
              </a:spcAft>
              <a:buNone/>
            </a:pPr>
            <a:r>
              <a:rPr lang="zh-CN" sz="1400"/>
              <a:t>Study results should allow us to understand what aspects of amenities and services offered by hotels generate positive comments and what aspects generate negative ones.</a:t>
            </a:r>
            <a:endParaRPr sz="1400"/>
          </a:p>
        </p:txBody>
      </p:sp>
      <p:pic>
        <p:nvPicPr>
          <p:cNvPr id="299" name="Google Shape;299;p16"/>
          <p:cNvPicPr preferRelativeResize="0"/>
          <p:nvPr/>
        </p:nvPicPr>
        <p:blipFill>
          <a:blip r:embed="rId3">
            <a:alphaModFix/>
          </a:blip>
          <a:stretch>
            <a:fillRect/>
          </a:stretch>
        </p:blipFill>
        <p:spPr>
          <a:xfrm>
            <a:off x="6130225" y="296150"/>
            <a:ext cx="2558100" cy="4137643"/>
          </a:xfrm>
          <a:prstGeom prst="rect">
            <a:avLst/>
          </a:prstGeom>
          <a:noFill/>
          <a:ln>
            <a:noFill/>
          </a:ln>
        </p:spPr>
      </p:pic>
      <p:sp>
        <p:nvSpPr>
          <p:cNvPr id="300" name="Google Shape;300;p16"/>
          <p:cNvSpPr txBox="1"/>
          <p:nvPr/>
        </p:nvSpPr>
        <p:spPr>
          <a:xfrm>
            <a:off x="6130225" y="4523725"/>
            <a:ext cx="2731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600" u="sng">
                <a:solidFill>
                  <a:schemeClr val="hlink"/>
                </a:solidFill>
                <a:hlinkClick r:id="rId4"/>
              </a:rPr>
              <a:t>http://www.dirtyandthirty.com/lifestyle/whats-important-to-you-when-you-choose-a-brand-of-hotel-or-activity/</a:t>
            </a:r>
            <a:endParaRPr sz="6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Findings</a:t>
            </a:r>
            <a:endParaRPr/>
          </a:p>
        </p:txBody>
      </p:sp>
      <p:sp>
        <p:nvSpPr>
          <p:cNvPr id="306" name="Google Shape;306;p17"/>
          <p:cNvSpPr txBox="1">
            <a:spLocks noGrp="1"/>
          </p:cNvSpPr>
          <p:nvPr>
            <p:ph type="body" idx="1"/>
          </p:nvPr>
        </p:nvSpPr>
        <p:spPr>
          <a:xfrm>
            <a:off x="962100" y="1597875"/>
            <a:ext cx="7372200" cy="29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457200" lvl="0" indent="-342900" algn="l" rtl="0">
              <a:spcBef>
                <a:spcPts val="1600"/>
              </a:spcBef>
              <a:spcAft>
                <a:spcPts val="0"/>
              </a:spcAft>
              <a:buSzPts val="1800"/>
              <a:buChar char="●"/>
            </a:pPr>
            <a:r>
              <a:rPr lang="zh-CN" sz="1800"/>
              <a:t>Satisfied customers who are willing to recommend a hotel to others refer to intangible aspects of their hotel stay, such as staff members, more often than unsatisfied customers.</a:t>
            </a:r>
            <a:endParaRPr sz="1800"/>
          </a:p>
          <a:p>
            <a:pPr marL="457200" lvl="0" indent="-342900" algn="l" rtl="0">
              <a:spcBef>
                <a:spcPts val="0"/>
              </a:spcBef>
              <a:spcAft>
                <a:spcPts val="0"/>
              </a:spcAft>
              <a:buSzPts val="1800"/>
              <a:buChar char="●"/>
            </a:pPr>
            <a:r>
              <a:rPr lang="zh-CN" sz="1800"/>
              <a:t>Dissatisfied customers mention more frequently the tangible aspects of the hotel stay, such as furnishing and finances.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REVIEW OF LITERATURE</a:t>
            </a:r>
            <a:endParaRPr/>
          </a:p>
        </p:txBody>
      </p:sp>
      <p:sp>
        <p:nvSpPr>
          <p:cNvPr id="312" name="Google Shape;312;p18"/>
          <p:cNvSpPr txBox="1">
            <a:spLocks noGrp="1"/>
          </p:cNvSpPr>
          <p:nvPr>
            <p:ph type="body" idx="1"/>
          </p:nvPr>
        </p:nvSpPr>
        <p:spPr>
          <a:xfrm>
            <a:off x="846550" y="1295475"/>
            <a:ext cx="8183700" cy="372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t>Satisfied customers vs. Dissatisfied customers</a:t>
            </a:r>
            <a:endParaRPr sz="1800"/>
          </a:p>
          <a:p>
            <a:pPr marL="0" lvl="0" indent="0" algn="l" rtl="0">
              <a:spcBef>
                <a:spcPts val="1600"/>
              </a:spcBef>
              <a:spcAft>
                <a:spcPts val="0"/>
              </a:spcAft>
              <a:buNone/>
            </a:pPr>
            <a:r>
              <a:rPr lang="zh-CN" sz="1800" b="1">
                <a:solidFill>
                  <a:srgbClr val="000000"/>
                </a:solidFill>
              </a:rPr>
              <a:t>Cheaper </a:t>
            </a:r>
            <a:r>
              <a:rPr lang="zh-CN" sz="1800">
                <a:solidFill>
                  <a:srgbClr val="000000"/>
                </a:solidFill>
              </a:rPr>
              <a:t>to keep an existing hotel guest </a:t>
            </a:r>
            <a:r>
              <a:rPr lang="zh-CN" sz="1800" b="1">
                <a:solidFill>
                  <a:srgbClr val="000000"/>
                </a:solidFill>
              </a:rPr>
              <a:t>than </a:t>
            </a:r>
            <a:r>
              <a:rPr lang="zh-CN" sz="1800">
                <a:solidFill>
                  <a:srgbClr val="000000"/>
                </a:solidFill>
              </a:rPr>
              <a:t>to invest in ﬁnding new customer</a:t>
            </a:r>
            <a:endParaRPr sz="1800">
              <a:solidFill>
                <a:srgbClr val="000000"/>
              </a:solidFill>
            </a:endParaRPr>
          </a:p>
          <a:p>
            <a:pPr marL="0" lvl="0" indent="0" algn="l" rtl="0">
              <a:spcBef>
                <a:spcPts val="1600"/>
              </a:spcBef>
              <a:spcAft>
                <a:spcPts val="0"/>
              </a:spcAft>
              <a:buNone/>
            </a:pPr>
            <a:endParaRPr sz="1800">
              <a:solidFill>
                <a:srgbClr val="000000"/>
              </a:solidFill>
            </a:endParaRPr>
          </a:p>
          <a:p>
            <a:pPr marL="0" lvl="0" indent="0" algn="l" rtl="0">
              <a:spcBef>
                <a:spcPts val="1600"/>
              </a:spcBef>
              <a:spcAft>
                <a:spcPts val="0"/>
              </a:spcAft>
              <a:buNone/>
            </a:pPr>
            <a:r>
              <a:rPr lang="zh-CN" sz="1800" b="1"/>
              <a:t>Tangible </a:t>
            </a:r>
            <a:r>
              <a:rPr lang="zh-CN" sz="1800"/>
              <a:t>vs. </a:t>
            </a:r>
            <a:r>
              <a:rPr lang="zh-CN" sz="1800" b="1"/>
              <a:t>Intangible </a:t>
            </a:r>
            <a:r>
              <a:rPr lang="zh-CN" sz="1800"/>
              <a:t>aspects of service</a:t>
            </a:r>
            <a:endParaRPr sz="1800"/>
          </a:p>
          <a:p>
            <a:pPr marL="457200" lvl="0" indent="-342900" algn="l" rtl="0">
              <a:spcBef>
                <a:spcPts val="1600"/>
              </a:spcBef>
              <a:spcAft>
                <a:spcPts val="0"/>
              </a:spcAft>
              <a:buSzPts val="1800"/>
              <a:buChar char="●"/>
            </a:pPr>
            <a:r>
              <a:rPr lang="zh-CN" sz="1800"/>
              <a:t>Tangible: the physical facilities of the hotel</a:t>
            </a:r>
            <a:endParaRPr sz="1800"/>
          </a:p>
          <a:p>
            <a:pPr marL="457200" lvl="0" indent="-342900" algn="l" rtl="0">
              <a:spcBef>
                <a:spcPts val="0"/>
              </a:spcBef>
              <a:spcAft>
                <a:spcPts val="0"/>
              </a:spcAft>
              <a:buSzPts val="1800"/>
              <a:buChar char="●"/>
            </a:pPr>
            <a:r>
              <a:rPr lang="zh-CN" sz="1800"/>
              <a:t>Intangible: assurance, customer service and empathy</a:t>
            </a:r>
            <a:endParaRPr sz="1800"/>
          </a:p>
          <a:p>
            <a:pPr marL="457200" lvl="0" indent="-342900" algn="l" rtl="0">
              <a:spcBef>
                <a:spcPts val="0"/>
              </a:spcBef>
              <a:spcAft>
                <a:spcPts val="0"/>
              </a:spcAft>
              <a:buSzPts val="1800"/>
              <a:buChar char="●"/>
            </a:pPr>
            <a:r>
              <a:rPr lang="zh-CN" sz="1800"/>
              <a:t>service failure may have an impact on the perception of service quality, satisfaction and future intentions </a:t>
            </a:r>
            <a:endParaRPr sz="1800"/>
          </a:p>
          <a:p>
            <a:pPr marL="0" lvl="0" indent="0" algn="l" rtl="0">
              <a:spcBef>
                <a:spcPts val="1600"/>
              </a:spcBef>
              <a:spcAft>
                <a:spcPts val="0"/>
              </a:spcAft>
              <a:buClr>
                <a:schemeClr val="dk1"/>
              </a:buClr>
              <a:buSzPts val="1100"/>
              <a:buFont typeface="Arial"/>
              <a:buNone/>
            </a:pPr>
            <a:endParaRPr sz="1800">
              <a:solidFill>
                <a:schemeClr val="dk1"/>
              </a:solidFill>
            </a:endParaRPr>
          </a:p>
          <a:p>
            <a:pPr marL="0" lvl="0" indent="0" algn="l" rtl="0">
              <a:spcBef>
                <a:spcPts val="1600"/>
              </a:spcBef>
              <a:spcAft>
                <a:spcPts val="160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t> Dissatisﬁed Customer</a:t>
            </a:r>
            <a:endParaRPr/>
          </a:p>
        </p:txBody>
      </p:sp>
      <p:sp>
        <p:nvSpPr>
          <p:cNvPr id="318" name="Google Shape;318;p19"/>
          <p:cNvSpPr txBox="1">
            <a:spLocks noGrp="1"/>
          </p:cNvSpPr>
          <p:nvPr>
            <p:ph type="body" idx="1"/>
          </p:nvPr>
        </p:nvSpPr>
        <p:spPr>
          <a:xfrm>
            <a:off x="1064700" y="1164500"/>
            <a:ext cx="7269600" cy="387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b="1">
                <a:solidFill>
                  <a:schemeClr val="dk1"/>
                </a:solidFill>
              </a:rPr>
              <a:t>Cons:</a:t>
            </a:r>
            <a:endParaRPr sz="1800" b="1">
              <a:solidFill>
                <a:schemeClr val="dk1"/>
              </a:solidFill>
            </a:endParaRPr>
          </a:p>
          <a:p>
            <a:pPr marL="457200" lvl="0" indent="-342900" algn="l" rtl="0">
              <a:spcBef>
                <a:spcPts val="1600"/>
              </a:spcBef>
              <a:spcAft>
                <a:spcPts val="0"/>
              </a:spcAft>
              <a:buClr>
                <a:schemeClr val="dk1"/>
              </a:buClr>
              <a:buSzPts val="1800"/>
              <a:buChar char="●"/>
            </a:pPr>
            <a:r>
              <a:rPr lang="zh-CN" sz="1800">
                <a:solidFill>
                  <a:schemeClr val="dk1"/>
                </a:solidFill>
              </a:rPr>
              <a:t>Negativity is weighted more heavily in the decision making process </a:t>
            </a:r>
            <a:endParaRPr sz="1800">
              <a:solidFill>
                <a:schemeClr val="dk1"/>
              </a:solidFill>
            </a:endParaRPr>
          </a:p>
          <a:p>
            <a:pPr marL="457200" lvl="0" indent="-342900" algn="l" rtl="0">
              <a:spcBef>
                <a:spcPts val="0"/>
              </a:spcBef>
              <a:spcAft>
                <a:spcPts val="0"/>
              </a:spcAft>
              <a:buClr>
                <a:schemeClr val="dk1"/>
              </a:buClr>
              <a:buSzPts val="1800"/>
              <a:buChar char="●"/>
            </a:pPr>
            <a:r>
              <a:rPr lang="zh-CN" sz="1800">
                <a:solidFill>
                  <a:schemeClr val="dk1"/>
                </a:solidFill>
              </a:rPr>
              <a:t>Go viral very quickly in today’s connected world and possibly diminish brand equity and image</a:t>
            </a:r>
            <a:endParaRPr sz="1800">
              <a:solidFill>
                <a:schemeClr val="dk1"/>
              </a:solidFill>
            </a:endParaRPr>
          </a:p>
          <a:p>
            <a:pPr marL="0" lvl="0" indent="0" algn="l" rtl="0">
              <a:spcBef>
                <a:spcPts val="1600"/>
              </a:spcBef>
              <a:spcAft>
                <a:spcPts val="0"/>
              </a:spcAft>
              <a:buNone/>
            </a:pPr>
            <a:r>
              <a:rPr lang="zh-CN" sz="1800" b="1">
                <a:solidFill>
                  <a:schemeClr val="dk1"/>
                </a:solidFill>
              </a:rPr>
              <a:t>Pros:</a:t>
            </a:r>
            <a:endParaRPr sz="1800" b="1">
              <a:solidFill>
                <a:schemeClr val="dk1"/>
              </a:solidFill>
            </a:endParaRPr>
          </a:p>
          <a:p>
            <a:pPr marL="457200" lvl="0" indent="-342900" algn="l" rtl="0">
              <a:spcBef>
                <a:spcPts val="1600"/>
              </a:spcBef>
              <a:spcAft>
                <a:spcPts val="0"/>
              </a:spcAft>
              <a:buClr>
                <a:schemeClr val="dk1"/>
              </a:buClr>
              <a:buSzPts val="1800"/>
              <a:buChar char="●"/>
            </a:pPr>
            <a:r>
              <a:rPr lang="zh-CN" sz="1800">
                <a:solidFill>
                  <a:schemeClr val="dk1"/>
                </a:solidFill>
              </a:rPr>
              <a:t>Pointing out the problematic areas</a:t>
            </a:r>
            <a:endParaRPr sz="1800">
              <a:solidFill>
                <a:schemeClr val="dk1"/>
              </a:solidFill>
            </a:endParaRPr>
          </a:p>
          <a:p>
            <a:pPr marL="457200" lvl="0" indent="-342900" algn="l" rtl="0">
              <a:spcBef>
                <a:spcPts val="0"/>
              </a:spcBef>
              <a:spcAft>
                <a:spcPts val="0"/>
              </a:spcAft>
              <a:buClr>
                <a:schemeClr val="dk1"/>
              </a:buClr>
              <a:buSzPts val="1800"/>
              <a:buChar char="●"/>
            </a:pPr>
            <a:r>
              <a:rPr lang="zh-CN" sz="1800">
                <a:solidFill>
                  <a:schemeClr val="dk1"/>
                </a:solidFill>
              </a:rPr>
              <a:t>Service recovery paradox -- The satisfaction rate of dissatisfied customers after being remedied &gt;&gt; firstly satisfied customer</a:t>
            </a:r>
            <a:endParaRPr sz="1800">
              <a:solidFill>
                <a:schemeClr val="dk1"/>
              </a:solidFill>
            </a:endParaRPr>
          </a:p>
          <a:p>
            <a:pPr marL="0" lvl="0" indent="0" algn="l" rtl="0">
              <a:spcBef>
                <a:spcPts val="1600"/>
              </a:spcBef>
              <a:spcAft>
                <a:spcPts val="1600"/>
              </a:spcAft>
              <a:buNone/>
            </a:pP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t>Cards and Questionnaires vs. Web2.0</a:t>
            </a:r>
            <a:endParaRPr/>
          </a:p>
        </p:txBody>
      </p:sp>
      <p:sp>
        <p:nvSpPr>
          <p:cNvPr id="324" name="Google Shape;324;p20"/>
          <p:cNvSpPr txBox="1">
            <a:spLocks noGrp="1"/>
          </p:cNvSpPr>
          <p:nvPr>
            <p:ph type="body" idx="1"/>
          </p:nvPr>
        </p:nvSpPr>
        <p:spPr>
          <a:xfrm>
            <a:off x="885050" y="1493500"/>
            <a:ext cx="7449300" cy="303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solidFill>
                  <a:schemeClr val="dk1"/>
                </a:solidFill>
              </a:rPr>
              <a:t>Web 2.0: Internet development led to the shaping of the 2nd generation of the Internet. (O’Reilly, 2005)</a:t>
            </a:r>
            <a:endParaRPr sz="1800">
              <a:solidFill>
                <a:schemeClr val="dk1"/>
              </a:solidFill>
            </a:endParaRPr>
          </a:p>
          <a:p>
            <a:pPr marL="0" lvl="0" indent="0" algn="l" rtl="0">
              <a:spcBef>
                <a:spcPts val="1600"/>
              </a:spcBef>
              <a:spcAft>
                <a:spcPts val="0"/>
              </a:spcAft>
              <a:buNone/>
            </a:pPr>
            <a:r>
              <a:rPr lang="zh-CN" sz="1800">
                <a:solidFill>
                  <a:schemeClr val="dk1"/>
                </a:solidFill>
              </a:rPr>
              <a:t>Searching for travel related information is one of the most popular online activities</a:t>
            </a:r>
            <a:endParaRPr sz="1800">
              <a:solidFill>
                <a:schemeClr val="dk1"/>
              </a:solidFill>
            </a:endParaRPr>
          </a:p>
          <a:p>
            <a:pPr marL="457200" lvl="0" indent="-342900" algn="l" rtl="0">
              <a:spcBef>
                <a:spcPts val="1600"/>
              </a:spcBef>
              <a:spcAft>
                <a:spcPts val="0"/>
              </a:spcAft>
              <a:buClr>
                <a:schemeClr val="dk1"/>
              </a:buClr>
              <a:buSzPts val="1800"/>
              <a:buAutoNum type="arabicPeriod"/>
            </a:pPr>
            <a:r>
              <a:rPr lang="zh-CN" sz="1800">
                <a:solidFill>
                  <a:schemeClr val="dk1"/>
                </a:solidFill>
              </a:rPr>
              <a:t>Over 5 M/month visit VirtualTourist.com seeking travel reviews and tips </a:t>
            </a:r>
            <a:endParaRPr sz="1800">
              <a:solidFill>
                <a:schemeClr val="dk1"/>
              </a:solidFill>
            </a:endParaRPr>
          </a:p>
          <a:p>
            <a:pPr marL="457200" lvl="0" indent="-342900" algn="l" rtl="0">
              <a:spcBef>
                <a:spcPts val="0"/>
              </a:spcBef>
              <a:spcAft>
                <a:spcPts val="0"/>
              </a:spcAft>
              <a:buClr>
                <a:schemeClr val="dk1"/>
              </a:buClr>
              <a:buSzPts val="1800"/>
              <a:buAutoNum type="arabicPeriod"/>
            </a:pPr>
            <a:r>
              <a:rPr lang="zh-CN" sz="1800">
                <a:solidFill>
                  <a:schemeClr val="dk1"/>
                </a:solidFill>
              </a:rPr>
              <a:t>20M/month visit TripAdvisor to read other travelers’ reviews </a:t>
            </a:r>
            <a:endParaRPr sz="1800">
              <a:solidFill>
                <a:schemeClr val="dk1"/>
              </a:solidFill>
            </a:endParaRPr>
          </a:p>
          <a:p>
            <a:pPr marL="0" lvl="0" indent="0" algn="l" rtl="0">
              <a:spcBef>
                <a:spcPts val="1600"/>
              </a:spcBef>
              <a:spcAft>
                <a:spcPts val="1600"/>
              </a:spcAft>
              <a:buNone/>
            </a:pP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Data Collection</a:t>
            </a:r>
            <a:endParaRPr/>
          </a:p>
        </p:txBody>
      </p:sp>
      <p:sp>
        <p:nvSpPr>
          <p:cNvPr id="330" name="Google Shape;330;p21"/>
          <p:cNvSpPr txBox="1">
            <a:spLocks noGrp="1"/>
          </p:cNvSpPr>
          <p:nvPr>
            <p:ph type="body" idx="1"/>
          </p:nvPr>
        </p:nvSpPr>
        <p:spPr>
          <a:xfrm>
            <a:off x="1087550" y="1597875"/>
            <a:ext cx="7246800" cy="29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t>Data collected from hotels in Sarasota, Florida.</a:t>
            </a:r>
            <a:endParaRPr sz="1800"/>
          </a:p>
          <a:p>
            <a:pPr marL="0" lvl="0" indent="0" algn="l" rtl="0">
              <a:spcBef>
                <a:spcPts val="1600"/>
              </a:spcBef>
              <a:spcAft>
                <a:spcPts val="0"/>
              </a:spcAft>
              <a:buNone/>
            </a:pPr>
            <a:r>
              <a:rPr lang="zh-CN" sz="1800"/>
              <a:t>All available online reviews for Sarasota hotels were collected from TripAdvisor.com</a:t>
            </a:r>
            <a:endParaRPr sz="1800"/>
          </a:p>
          <a:p>
            <a:pPr marL="0" lvl="0" indent="0" algn="l" rtl="0">
              <a:spcBef>
                <a:spcPts val="1600"/>
              </a:spcBef>
              <a:spcAft>
                <a:spcPts val="0"/>
              </a:spcAft>
              <a:buNone/>
            </a:pPr>
            <a:r>
              <a:rPr lang="zh-CN" sz="1800" b="1"/>
              <a:t>2510 </a:t>
            </a:r>
            <a:r>
              <a:rPr lang="zh-CN" sz="1800"/>
              <a:t>Reviews</a:t>
            </a:r>
            <a:endParaRPr sz="1800"/>
          </a:p>
          <a:p>
            <a:pPr marL="0" lvl="0" indent="0" algn="l" rtl="0">
              <a:spcBef>
                <a:spcPts val="1600"/>
              </a:spcBef>
              <a:spcAft>
                <a:spcPts val="0"/>
              </a:spcAft>
              <a:buNone/>
            </a:pPr>
            <a:r>
              <a:rPr lang="zh-CN" sz="1800" b="1"/>
              <a:t>85% </a:t>
            </a:r>
            <a:r>
              <a:rPr lang="zh-CN" sz="1800"/>
              <a:t>of the collect reviews were  provided by hotel guests traveling for leisure or leisure-related purposes and </a:t>
            </a:r>
            <a:r>
              <a:rPr lang="zh-CN" sz="1800" b="1"/>
              <a:t>12% </a:t>
            </a:r>
            <a:r>
              <a:rPr lang="zh-CN" sz="1800"/>
              <a:t>are accounted for business travellers.</a:t>
            </a:r>
            <a:endParaRPr sz="1800"/>
          </a:p>
          <a:p>
            <a:pPr marL="0" lvl="0" indent="0" algn="l" rtl="0">
              <a:spcBef>
                <a:spcPts val="1600"/>
              </a:spcBef>
              <a:spcAft>
                <a:spcPts val="0"/>
              </a:spcAft>
              <a:buClr>
                <a:schemeClr val="dk1"/>
              </a:buClr>
              <a:buSzPts val="1100"/>
              <a:buFont typeface="Arial"/>
              <a:buNone/>
            </a:pPr>
            <a:endParaRPr sz="1800"/>
          </a:p>
          <a:p>
            <a:pPr marL="0" lvl="0" indent="0" algn="l" rtl="0">
              <a:spcBef>
                <a:spcPts val="1600"/>
              </a:spcBef>
              <a:spcAft>
                <a:spcPts val="1600"/>
              </a:spcAft>
              <a:buNone/>
            </a:pPr>
            <a:endParaRPr sz="1800"/>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1419</Words>
  <Application>Microsoft Macintosh PowerPoint</Application>
  <PresentationFormat>全屏显示(16:9)</PresentationFormat>
  <Paragraphs>123</Paragraphs>
  <Slides>20</Slides>
  <Notes>20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Maven Pro</vt:lpstr>
      <vt:lpstr>Nunito</vt:lpstr>
      <vt:lpstr>Arial</vt:lpstr>
      <vt:lpstr>Momentum</vt:lpstr>
      <vt:lpstr>CS548 Fall 2019 Text Mining </vt:lpstr>
      <vt:lpstr>Reference</vt:lpstr>
      <vt:lpstr>Background:</vt:lpstr>
      <vt:lpstr>Introduction </vt:lpstr>
      <vt:lpstr>Findings</vt:lpstr>
      <vt:lpstr>REVIEW OF LITERATURE</vt:lpstr>
      <vt:lpstr> Dissatisﬁed Customer</vt:lpstr>
      <vt:lpstr>Cards and Questionnaires vs. Web2.0</vt:lpstr>
      <vt:lpstr>Data Collection</vt:lpstr>
      <vt:lpstr>PowerPoint 演示文稿</vt:lpstr>
      <vt:lpstr>Internal Validity</vt:lpstr>
      <vt:lpstr>Modeling and Word Categorization</vt:lpstr>
      <vt:lpstr>PowerPoint 演示文稿</vt:lpstr>
      <vt:lpstr>PASW (Predictive Analytics SoftWare) (= SPSS statistical analysis software, from IBM)</vt:lpstr>
      <vt:lpstr>CATPAC (a text analyzing and summarizing computer program) (Developed chiefly by Richard Holmes and Dr. Joseph Woelfel) </vt:lpstr>
      <vt:lpstr>Text-Link Analysis</vt:lpstr>
      <vt:lpstr>NLP </vt:lpstr>
      <vt:lpstr>PowerPoint 演示文稿</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CS548 Fall 2019 Text Mining </dc:title>
  <cp:lastModifiedBy>Dai, Chuchen</cp:lastModifiedBy>
  <cp:revision>1</cp:revision>
  <dcterms:modified xsi:type="dcterms:W3CDTF">2019-11-12T09:36:39Z</dcterms:modified>
</cp:coreProperties>
</file>