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1"/>
  </p:notesMasterIdLst>
  <p:sldIdLst>
    <p:sldId id="288" r:id="rId2"/>
    <p:sldId id="289" r:id="rId3"/>
    <p:sldId id="290" r:id="rId4"/>
    <p:sldId id="262" r:id="rId5"/>
    <p:sldId id="264" r:id="rId6"/>
    <p:sldId id="263"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Lst>
  <p:sldSz cx="13004800" cy="97536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5D037C5-5F29-4A25-B323-B2E3B12C4548}">
  <a:tblStyle styleId="{D5D037C5-5F29-4A25-B323-B2E3B12C4548}" styleName="Table_0">
    <a:wholeTbl>
      <a:tcTxStyle b="off" i="off">
        <a:font>
          <a:latin typeface="Didot"/>
          <a:ea typeface="Didot"/>
          <a:cs typeface="Didot"/>
        </a:font>
        <a:schemeClr val="dk1"/>
      </a:tcTxStyle>
      <a:tcStyle>
        <a:tcBdr>
          <a:left>
            <a:ln w="12700" cap="flat">
              <a:solidFill>
                <a:schemeClr val="dk1"/>
              </a:solidFill>
              <a:prstDash val="solid"/>
              <a:round/>
              <a:headEnd type="none" w="med" len="med"/>
              <a:tailEnd type="none" w="med" len="med"/>
            </a:ln>
          </a:left>
          <a:right>
            <a:ln w="12700" cap="flat">
              <a:solidFill>
                <a:schemeClr val="dk1"/>
              </a:solidFill>
              <a:prstDash val="solid"/>
              <a:round/>
              <a:headEnd type="none" w="med" len="med"/>
              <a:tailEnd type="none" w="med" len="med"/>
            </a:ln>
          </a:right>
          <a:top>
            <a:ln w="12700" cap="flat">
              <a:solidFill>
                <a:schemeClr val="dk1"/>
              </a:solidFill>
              <a:prstDash val="solid"/>
              <a:round/>
              <a:headEnd type="none" w="med" len="med"/>
              <a:tailEnd type="none" w="med" len="med"/>
            </a:ln>
          </a:top>
          <a:bottom>
            <a:ln w="12700" cap="flat">
              <a:solidFill>
                <a:schemeClr val="dk1"/>
              </a:solidFill>
              <a:prstDash val="solid"/>
              <a:round/>
              <a:headEnd type="none" w="med" len="med"/>
              <a:tailEnd type="none" w="med" len="med"/>
            </a:ln>
          </a:bottom>
          <a:insideH>
            <a:ln w="12700" cap="flat">
              <a:solidFill>
                <a:schemeClr val="dk1"/>
              </a:solidFill>
              <a:prstDash val="solid"/>
              <a:round/>
              <a:headEnd type="none" w="med" len="med"/>
              <a:tailEnd type="none" w="med" len="med"/>
            </a:ln>
          </a:insideH>
          <a:insideV>
            <a:ln w="12700" cap="flat">
              <a:solidFill>
                <a:schemeClr val="dk1"/>
              </a:solidFill>
              <a:prstDash val="solid"/>
              <a:round/>
              <a:headEnd type="none" w="med" len="med"/>
              <a:tailEnd type="none" w="med" len="med"/>
            </a:ln>
          </a:insideV>
        </a:tcBdr>
        <a:fill>
          <a:solidFill>
            <a:srgbClr val="FFFFFF">
              <a:alpha val="0"/>
            </a:srgbClr>
          </a:solidFill>
        </a:fill>
      </a:tcStyle>
    </a:wholeTbl>
  </a:tblStyle>
  <a:tblStyle styleId="{CCA00511-1E75-4772-9387-367346925AE0}" styleName="Table_1">
    <a:wholeTbl>
      <a:tcTxStyle b="off" i="off">
        <a:font>
          <a:latin typeface="Didot"/>
          <a:ea typeface="Didot"/>
          <a:cs typeface="Didot"/>
        </a:font>
        <a:schemeClr val="dk1"/>
      </a:tcTxStyle>
      <a:tcStyle>
        <a:tcBdr>
          <a:left>
            <a:ln w="12700" cap="flat">
              <a:solidFill>
                <a:schemeClr val="dk1"/>
              </a:solidFill>
              <a:prstDash val="solid"/>
              <a:round/>
              <a:headEnd type="none" w="med" len="med"/>
              <a:tailEnd type="none" w="med" len="med"/>
            </a:ln>
          </a:left>
          <a:right>
            <a:ln w="12700" cap="flat">
              <a:solidFill>
                <a:schemeClr val="dk1"/>
              </a:solidFill>
              <a:prstDash val="solid"/>
              <a:round/>
              <a:headEnd type="none" w="med" len="med"/>
              <a:tailEnd type="none" w="med" len="med"/>
            </a:ln>
          </a:right>
          <a:top>
            <a:ln w="12700" cap="flat">
              <a:solidFill>
                <a:schemeClr val="dk1"/>
              </a:solidFill>
              <a:prstDash val="solid"/>
              <a:round/>
              <a:headEnd type="none" w="med" len="med"/>
              <a:tailEnd type="none" w="med" len="med"/>
            </a:ln>
          </a:top>
          <a:bottom>
            <a:ln w="12700" cap="flat">
              <a:solidFill>
                <a:schemeClr val="dk1"/>
              </a:solidFill>
              <a:prstDash val="solid"/>
              <a:round/>
              <a:headEnd type="none" w="med" len="med"/>
              <a:tailEnd type="none" w="med" len="med"/>
            </a:ln>
          </a:bottom>
          <a:insideH>
            <a:ln w="12700" cap="flat">
              <a:solidFill>
                <a:schemeClr val="dk1"/>
              </a:solidFill>
              <a:prstDash val="solid"/>
              <a:round/>
              <a:headEnd type="none" w="med" len="med"/>
              <a:tailEnd type="none" w="med" len="med"/>
            </a:ln>
          </a:insideH>
          <a:insideV>
            <a:ln w="12700" cap="flat">
              <a:solidFill>
                <a:schemeClr val="dk1"/>
              </a:solidFill>
              <a:prstDash val="solid"/>
              <a:round/>
              <a:headEnd type="none" w="med" len="med"/>
              <a:tailEnd type="none" w="med" len="med"/>
            </a:ln>
          </a:insideV>
        </a:tcBdr>
        <a:fill>
          <a:solidFill>
            <a:srgbClr val="FFFFFF">
              <a:alpha val="0"/>
            </a:srgbClr>
          </a:solidFill>
        </a:fill>
      </a:tcStyle>
    </a:wholeTbl>
  </a:tblStyle>
  <a:tblStyle styleId="{630F2121-FC18-459B-B898-CB184198E34A}"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090" y="-8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 name="Shape 3"/>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indent="0" algn="l" rtl="0">
              <a:lnSpc>
                <a:spcPct val="117999"/>
              </a:lnSpc>
              <a:spcBef>
                <a:spcPts val="0"/>
              </a:spcBef>
              <a:defRPr/>
            </a:lvl1pPr>
            <a:lvl2pPr marL="0" marR="0" indent="228600" algn="l" rtl="0">
              <a:lnSpc>
                <a:spcPct val="117999"/>
              </a:lnSpc>
              <a:spcBef>
                <a:spcPts val="0"/>
              </a:spcBef>
              <a:defRPr/>
            </a:lvl2pPr>
            <a:lvl3pPr marL="0" marR="0" indent="457200" algn="l" rtl="0">
              <a:lnSpc>
                <a:spcPct val="117999"/>
              </a:lnSpc>
              <a:spcBef>
                <a:spcPts val="0"/>
              </a:spcBef>
              <a:defRPr/>
            </a:lvl3pPr>
            <a:lvl4pPr marL="0" marR="0" indent="685800" algn="l" rtl="0">
              <a:lnSpc>
                <a:spcPct val="117999"/>
              </a:lnSpc>
              <a:spcBef>
                <a:spcPts val="0"/>
              </a:spcBef>
              <a:defRPr/>
            </a:lvl4pPr>
            <a:lvl5pPr marL="0" marR="0" indent="914400" algn="l" rtl="0">
              <a:lnSpc>
                <a:spcPct val="117999"/>
              </a:lnSpc>
              <a:spcBef>
                <a:spcPts val="0"/>
              </a:spcBef>
              <a:defRPr/>
            </a:lvl5pPr>
            <a:lvl6pPr marL="0" marR="0" indent="1143000" algn="l" rtl="0">
              <a:lnSpc>
                <a:spcPct val="117999"/>
              </a:lnSpc>
              <a:spcBef>
                <a:spcPts val="0"/>
              </a:spcBef>
              <a:defRPr/>
            </a:lvl6pPr>
            <a:lvl7pPr marL="0" marR="0" indent="1371600" algn="l" rtl="0">
              <a:lnSpc>
                <a:spcPct val="117999"/>
              </a:lnSpc>
              <a:spcBef>
                <a:spcPts val="0"/>
              </a:spcBef>
              <a:defRPr/>
            </a:lvl7pPr>
            <a:lvl8pPr marL="0" marR="0" indent="1600200" algn="l" rtl="0">
              <a:lnSpc>
                <a:spcPct val="117999"/>
              </a:lnSpc>
              <a:spcBef>
                <a:spcPts val="0"/>
              </a:spcBef>
              <a:defRPr/>
            </a:lvl8pPr>
            <a:lvl9pPr marL="0" marR="0" indent="1828800" algn="l" rtl="0">
              <a:lnSpc>
                <a:spcPct val="117999"/>
              </a:lnSpc>
              <a:spcBef>
                <a:spcPts val="0"/>
              </a:spcBef>
              <a:defRPr/>
            </a:lvl9pPr>
          </a:lstStyle>
          <a:p>
            <a:endParaRPr/>
          </a:p>
        </p:txBody>
      </p:sp>
    </p:spTree>
    <p:extLst>
      <p:ext uri="{BB962C8B-B14F-4D97-AF65-F5344CB8AC3E}">
        <p14:creationId xmlns:p14="http://schemas.microsoft.com/office/powerpoint/2010/main" val="236758061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38068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73808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93183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641603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2" name="Shape 1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2179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1" name="Shape 19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97521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9" name="Shape 19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39185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6" name="Shape 20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7493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98458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1" name="Shape 22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43320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7" name="Shape 22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marL="0" indent="0" rtl="0">
              <a:lnSpc>
                <a:spcPct val="115000"/>
              </a:lnSpc>
              <a:spcBef>
                <a:spcPts val="0"/>
              </a:spcBef>
              <a:buNone/>
            </a:pPr>
            <a:r>
              <a:rPr lang="en-US" sz="900"/>
              <a:t>In order to evaluate the quality of the hierarchical clus- ters automatically generated by the proposed algorithm, they recorded the editorial cluster editing actions which based on the guidelines</a:t>
            </a:r>
          </a:p>
          <a:p>
            <a:pPr indent="228600" rtl="0">
              <a:lnSpc>
                <a:spcPct val="115000"/>
              </a:lnSpc>
              <a:spcBef>
                <a:spcPts val="0"/>
              </a:spcBef>
              <a:buNone/>
            </a:pPr>
            <a:r>
              <a:rPr lang="en-US"/>
              <a:t>					</a:t>
            </a:r>
          </a:p>
          <a:p>
            <a:pPr indent="228600" rtl="0">
              <a:lnSpc>
                <a:spcPct val="115000"/>
              </a:lnSpc>
              <a:spcBef>
                <a:spcPts val="0"/>
              </a:spcBef>
              <a:buNone/>
            </a:pPr>
            <a:r>
              <a:rPr lang="en-US"/>
              <a:t>				</a:t>
            </a:r>
          </a:p>
          <a:p>
            <a:pPr indent="228600" rtl="0">
              <a:lnSpc>
                <a:spcPct val="115000"/>
              </a:lnSpc>
              <a:spcBef>
                <a:spcPts val="0"/>
              </a:spcBef>
              <a:buNone/>
            </a:pPr>
            <a:r>
              <a:rPr lang="en-US"/>
              <a:t>			</a:t>
            </a:r>
          </a:p>
          <a:p>
            <a:pPr indent="228600" rtl="0">
              <a:lnSpc>
                <a:spcPct val="115000"/>
              </a:lnSpc>
              <a:spcBef>
                <a:spcPts val="0"/>
              </a:spcBef>
              <a:buNone/>
            </a:pPr>
            <a:r>
              <a:rPr lang="en-US"/>
              <a:t>		</a:t>
            </a:r>
          </a:p>
          <a:p>
            <a:pPr>
              <a:spcBef>
                <a:spcPts val="0"/>
              </a:spcBef>
              <a:buNone/>
            </a:pPr>
            <a:endParaRPr/>
          </a:p>
        </p:txBody>
      </p:sp>
    </p:spTree>
    <p:extLst>
      <p:ext uri="{BB962C8B-B14F-4D97-AF65-F5344CB8AC3E}">
        <p14:creationId xmlns:p14="http://schemas.microsoft.com/office/powerpoint/2010/main" val="1418451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1897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4" name="Shape 23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34431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7965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0" name="Shape 25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41073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7" name="Shape 25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43573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3" name="Shape 26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97488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2" name="Shape 27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50313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170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66040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0257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0441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55891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4961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28887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2" name="Shape 15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41198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Shape 9"/>
        <p:cNvGrpSpPr/>
        <p:nvPr/>
      </p:nvGrpSpPr>
      <p:grpSpPr>
        <a:xfrm>
          <a:off x="0" y="0"/>
          <a:ext cx="0" cy="0"/>
          <a:chOff x="0" y="0"/>
          <a:chExt cx="0" cy="0"/>
        </a:xfrm>
      </p:grpSpPr>
      <p:sp>
        <p:nvSpPr>
          <p:cNvPr id="10" name="Shape 10"/>
          <p:cNvSpPr/>
          <p:nvPr/>
        </p:nvSpPr>
        <p:spPr>
          <a:xfrm>
            <a:off x="406400" y="8623300"/>
            <a:ext cx="12192001" cy="127"/>
          </a:xfrm>
          <a:custGeom>
            <a:avLst/>
            <a:gdLst/>
            <a:ahLst/>
            <a:cxnLst/>
            <a:rect l="0" t="0" r="0" b="0"/>
            <a:pathLst>
              <a:path w="21600" h="21600" extrusionOk="0">
                <a:moveTo>
                  <a:pt x="0" y="0"/>
                </a:moveTo>
                <a:lnTo>
                  <a:pt x="21600" y="0"/>
                </a:lnTo>
                <a:lnTo>
                  <a:pt x="21600" y="21600"/>
                </a:lnTo>
                <a:lnTo>
                  <a:pt x="0" y="21600"/>
                </a:lnTo>
                <a:close/>
              </a:path>
            </a:pathLst>
          </a:custGeom>
          <a:noFill/>
          <a:ln w="12700" cap="flat">
            <a:solidFill>
              <a:srgbClr val="7996B9"/>
            </a:solidFill>
            <a:prstDash val="solid"/>
            <a:miter/>
            <a:headEnd type="none" w="med" len="med"/>
            <a:tailEnd type="none" w="med" len="med"/>
          </a:ln>
        </p:spPr>
        <p:txBody>
          <a:bodyPr lIns="0" tIns="0" rIns="0" bIns="0" anchor="t" anchorCtr="0">
            <a:noAutofit/>
          </a:bodyPr>
          <a:lstStyle/>
          <a:p>
            <a:pPr marL="0" marR="0" lvl="0" indent="0" algn="l" rtl="0">
              <a:spcBef>
                <a:spcPts val="0"/>
              </a:spcBef>
              <a:buNone/>
            </a:pPr>
            <a:endParaRPr sz="3000" b="0" i="0" u="none" strike="noStrike" cap="none" baseline="0">
              <a:solidFill>
                <a:srgbClr val="324863"/>
              </a:solidFill>
              <a:latin typeface="Quattrocento"/>
              <a:ea typeface="Quattrocento"/>
              <a:cs typeface="Quattrocento"/>
              <a:sym typeface="Quattrocento"/>
            </a:endParaRPr>
          </a:p>
        </p:txBody>
      </p:sp>
      <p:sp>
        <p:nvSpPr>
          <p:cNvPr id="11" name="Shape 11"/>
          <p:cNvSpPr/>
          <p:nvPr/>
        </p:nvSpPr>
        <p:spPr>
          <a:xfrm>
            <a:off x="406400" y="8674100"/>
            <a:ext cx="12192001" cy="127"/>
          </a:xfrm>
          <a:custGeom>
            <a:avLst/>
            <a:gdLst/>
            <a:ahLst/>
            <a:cxnLst/>
            <a:rect l="0" t="0" r="0" b="0"/>
            <a:pathLst>
              <a:path w="21600" h="21600" extrusionOk="0">
                <a:moveTo>
                  <a:pt x="0" y="0"/>
                </a:moveTo>
                <a:lnTo>
                  <a:pt x="21600" y="0"/>
                </a:lnTo>
                <a:lnTo>
                  <a:pt x="21600" y="21600"/>
                </a:lnTo>
                <a:lnTo>
                  <a:pt x="0" y="21600"/>
                </a:lnTo>
                <a:close/>
              </a:path>
            </a:pathLst>
          </a:custGeom>
          <a:noFill/>
          <a:ln w="12700" cap="flat">
            <a:solidFill>
              <a:srgbClr val="7996B9"/>
            </a:solidFill>
            <a:prstDash val="solid"/>
            <a:miter/>
            <a:headEnd type="none" w="med" len="med"/>
            <a:tailEnd type="none" w="med" len="med"/>
          </a:ln>
        </p:spPr>
        <p:txBody>
          <a:bodyPr lIns="0" tIns="0" rIns="0" bIns="0" anchor="t" anchorCtr="0">
            <a:noAutofit/>
          </a:bodyPr>
          <a:lstStyle/>
          <a:p>
            <a:pPr marL="0" marR="0" lvl="0" indent="0" algn="l" rtl="0">
              <a:spcBef>
                <a:spcPts val="0"/>
              </a:spcBef>
              <a:buNone/>
            </a:pPr>
            <a:endParaRPr sz="3000" b="0" i="0" u="none" strike="noStrike" cap="none" baseline="0">
              <a:solidFill>
                <a:srgbClr val="324863"/>
              </a:solidFill>
              <a:latin typeface="Quattrocento"/>
              <a:ea typeface="Quattrocento"/>
              <a:cs typeface="Quattrocento"/>
              <a:sym typeface="Quattrocento"/>
            </a:endParaRPr>
          </a:p>
        </p:txBody>
      </p:sp>
      <p:sp>
        <p:nvSpPr>
          <p:cNvPr id="12" name="Shape 12"/>
          <p:cNvSpPr txBox="1">
            <a:spLocks noGrp="1"/>
          </p:cNvSpPr>
          <p:nvPr>
            <p:ph type="title"/>
          </p:nvPr>
        </p:nvSpPr>
        <p:spPr>
          <a:xfrm>
            <a:off x="355600" y="6908800"/>
            <a:ext cx="12293599" cy="1104899"/>
          </a:xfrm>
          <a:prstGeom prst="rect">
            <a:avLst/>
          </a:prstGeom>
          <a:noFill/>
          <a:ln>
            <a:noFill/>
          </a:ln>
        </p:spPr>
        <p:txBody>
          <a:bodyPr lIns="91425" tIns="91425" rIns="91425" bIns="91425" anchor="b" anchorCtr="0"/>
          <a:lstStyle>
            <a:lvl1pPr rtl="0">
              <a:spcBef>
                <a:spcPts val="0"/>
              </a:spcBef>
              <a:defRPr/>
            </a:lvl1pPr>
            <a:lvl2pPr indent="228600" rtl="0">
              <a:spcBef>
                <a:spcPts val="0"/>
              </a:spcBef>
              <a:defRPr/>
            </a:lvl2pPr>
            <a:lvl3pPr indent="457200" rtl="0">
              <a:spcBef>
                <a:spcPts val="0"/>
              </a:spcBef>
              <a:defRPr/>
            </a:lvl3pPr>
            <a:lvl4pPr indent="685800" rtl="0">
              <a:spcBef>
                <a:spcPts val="0"/>
              </a:spcBef>
              <a:defRPr/>
            </a:lvl4pPr>
            <a:lvl5pPr indent="914400" rtl="0">
              <a:spcBef>
                <a:spcPts val="0"/>
              </a:spcBef>
              <a:defRPr/>
            </a:lvl5pPr>
            <a:lvl6pPr indent="1143000" rtl="0">
              <a:spcBef>
                <a:spcPts val="0"/>
              </a:spcBef>
              <a:defRPr/>
            </a:lvl6pPr>
            <a:lvl7pPr indent="1371600" rtl="0">
              <a:spcBef>
                <a:spcPts val="0"/>
              </a:spcBef>
              <a:defRPr/>
            </a:lvl7pPr>
            <a:lvl8pPr indent="1600200" rtl="0">
              <a:spcBef>
                <a:spcPts val="0"/>
              </a:spcBef>
              <a:defRPr/>
            </a:lvl8pPr>
            <a:lvl9pPr indent="1828800" rtl="0">
              <a:spcBef>
                <a:spcPts val="0"/>
              </a:spcBef>
              <a:defRPr/>
            </a:lvl9pPr>
          </a:lstStyle>
          <a:p>
            <a:endParaRPr/>
          </a:p>
        </p:txBody>
      </p:sp>
      <p:sp>
        <p:nvSpPr>
          <p:cNvPr id="13" name="Shape 13"/>
          <p:cNvSpPr txBox="1">
            <a:spLocks noGrp="1"/>
          </p:cNvSpPr>
          <p:nvPr>
            <p:ph type="body" idx="1"/>
          </p:nvPr>
        </p:nvSpPr>
        <p:spPr>
          <a:xfrm>
            <a:off x="355600" y="8001000"/>
            <a:ext cx="12293599" cy="508000"/>
          </a:xfrm>
          <a:prstGeom prst="rect">
            <a:avLst/>
          </a:prstGeom>
          <a:noFill/>
          <a:ln>
            <a:noFill/>
          </a:ln>
        </p:spPr>
        <p:txBody>
          <a:bodyPr lIns="91425" tIns="91425" rIns="91425" bIns="91425" anchor="t" anchorCtr="0"/>
          <a:lstStyle>
            <a:lvl1pPr marL="0" indent="0" rtl="0">
              <a:spcBef>
                <a:spcPts val="1000"/>
              </a:spcBef>
              <a:buClr>
                <a:srgbClr val="5C86B9"/>
              </a:buClr>
              <a:buFont typeface="Quattrocento"/>
              <a:buNone/>
              <a:defRPr/>
            </a:lvl1pPr>
            <a:lvl2pPr marL="0" indent="228600" rtl="0">
              <a:spcBef>
                <a:spcPts val="1000"/>
              </a:spcBef>
              <a:buClr>
                <a:srgbClr val="5C86B9"/>
              </a:buClr>
              <a:buFont typeface="Quattrocento"/>
              <a:buNone/>
              <a:defRPr/>
            </a:lvl2pPr>
            <a:lvl3pPr marL="0" indent="457200" rtl="0">
              <a:spcBef>
                <a:spcPts val="1000"/>
              </a:spcBef>
              <a:buClr>
                <a:srgbClr val="5C86B9"/>
              </a:buClr>
              <a:buFont typeface="Quattrocento"/>
              <a:buNone/>
              <a:defRPr/>
            </a:lvl3pPr>
            <a:lvl4pPr marL="0" indent="685800" rtl="0">
              <a:spcBef>
                <a:spcPts val="1000"/>
              </a:spcBef>
              <a:buClr>
                <a:srgbClr val="5C86B9"/>
              </a:buClr>
              <a:buFont typeface="Quattrocento"/>
              <a:buNone/>
              <a:defRPr/>
            </a:lvl4pPr>
            <a:lvl5pPr marL="0" indent="914400" rtl="0">
              <a:spcBef>
                <a:spcPts val="1000"/>
              </a:spcBef>
              <a:buClr>
                <a:srgbClr val="5C86B9"/>
              </a:buClr>
              <a:buFont typeface="Quattrocento"/>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Quote">
    <p:spTree>
      <p:nvGrpSpPr>
        <p:cNvPr id="1" name="Shape 4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hoto">
    <p:spTree>
      <p:nvGrpSpPr>
        <p:cNvPr id="1" name="Shape 4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Shape 4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mp; Bullets">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55600" y="444500"/>
            <a:ext cx="12293599" cy="2044699"/>
          </a:xfrm>
          <a:prstGeom prst="rect">
            <a:avLst/>
          </a:prstGeom>
          <a:noFill/>
          <a:ln>
            <a:noFill/>
          </a:ln>
        </p:spPr>
        <p:txBody>
          <a:bodyPr lIns="91425" tIns="91425" rIns="91425" bIns="91425" anchor="ctr" anchorCtr="0"/>
          <a:lstStyle>
            <a:lvl1pPr rtl="0">
              <a:spcBef>
                <a:spcPts val="0"/>
              </a:spcBef>
              <a:defRPr/>
            </a:lvl1pPr>
            <a:lvl2pPr indent="228600" rtl="0">
              <a:spcBef>
                <a:spcPts val="0"/>
              </a:spcBef>
              <a:defRPr/>
            </a:lvl2pPr>
            <a:lvl3pPr indent="457200" rtl="0">
              <a:spcBef>
                <a:spcPts val="0"/>
              </a:spcBef>
              <a:defRPr/>
            </a:lvl3pPr>
            <a:lvl4pPr indent="685800" rtl="0">
              <a:spcBef>
                <a:spcPts val="0"/>
              </a:spcBef>
              <a:defRPr/>
            </a:lvl4pPr>
            <a:lvl5pPr indent="914400" rtl="0">
              <a:spcBef>
                <a:spcPts val="0"/>
              </a:spcBef>
              <a:defRPr/>
            </a:lvl5pPr>
            <a:lvl6pPr indent="1143000" rtl="0">
              <a:spcBef>
                <a:spcPts val="0"/>
              </a:spcBef>
              <a:defRPr/>
            </a:lvl6pPr>
            <a:lvl7pPr indent="1371600" rtl="0">
              <a:spcBef>
                <a:spcPts val="0"/>
              </a:spcBef>
              <a:defRPr/>
            </a:lvl7pPr>
            <a:lvl8pPr indent="1600200" rtl="0">
              <a:spcBef>
                <a:spcPts val="0"/>
              </a:spcBef>
              <a:defRPr/>
            </a:lvl8pPr>
            <a:lvl9pPr indent="1828800" rtl="0">
              <a:spcBef>
                <a:spcPts val="0"/>
              </a:spcBef>
              <a:defRPr/>
            </a:lvl9pPr>
          </a:lstStyle>
          <a:p>
            <a:endParaRPr/>
          </a:p>
        </p:txBody>
      </p:sp>
      <p:sp>
        <p:nvSpPr>
          <p:cNvPr id="16" name="Shape 16"/>
          <p:cNvSpPr txBox="1">
            <a:spLocks noGrp="1"/>
          </p:cNvSpPr>
          <p:nvPr>
            <p:ph type="body" idx="1"/>
          </p:nvPr>
        </p:nvSpPr>
        <p:spPr>
          <a:xfrm>
            <a:off x="355600" y="2984500"/>
            <a:ext cx="12293599" cy="6324600"/>
          </a:xfrm>
          <a:prstGeom prst="rect">
            <a:avLst/>
          </a:prstGeom>
          <a:noFill/>
          <a:ln>
            <a:noFill/>
          </a:ln>
        </p:spPr>
        <p:txBody>
          <a:bodyPr lIns="91425" tIns="91425" rIns="91425" bIns="91425" anchor="ctr" anchorCtr="0"/>
          <a:lstStyle>
            <a:lvl1pPr marL="508000" indent="-339090" rtl="0">
              <a:spcBef>
                <a:spcPts val="4200"/>
              </a:spcBef>
              <a:buClr>
                <a:srgbClr val="5C86B9"/>
              </a:buClr>
              <a:buChar char="●"/>
              <a:defRPr/>
            </a:lvl1pPr>
            <a:lvl2pPr marL="1016000" indent="-339090" rtl="0">
              <a:spcBef>
                <a:spcPts val="4200"/>
              </a:spcBef>
              <a:buClr>
                <a:srgbClr val="5C86B9"/>
              </a:buClr>
              <a:buChar char="●"/>
              <a:defRPr/>
            </a:lvl2pPr>
            <a:lvl3pPr marL="1524000" indent="-339089" rtl="0">
              <a:spcBef>
                <a:spcPts val="4200"/>
              </a:spcBef>
              <a:buClr>
                <a:srgbClr val="5C86B9"/>
              </a:buClr>
              <a:buChar char="●"/>
              <a:defRPr/>
            </a:lvl3pPr>
            <a:lvl4pPr marL="2032000" indent="-339089" rtl="0">
              <a:spcBef>
                <a:spcPts val="4200"/>
              </a:spcBef>
              <a:buClr>
                <a:srgbClr val="5C86B9"/>
              </a:buClr>
              <a:buChar char="●"/>
              <a:defRPr/>
            </a:lvl4pPr>
            <a:lvl5pPr marL="2540000" indent="-339089" rtl="0">
              <a:spcBef>
                <a:spcPts val="4200"/>
              </a:spcBef>
              <a:buClr>
                <a:srgbClr val="5C86B9"/>
              </a:buClr>
              <a:buChar char="●"/>
              <a:defRPr/>
            </a:lvl5pPr>
            <a:lvl6pPr marL="3048000" indent="-339089" rtl="0">
              <a:spcBef>
                <a:spcPts val="4200"/>
              </a:spcBef>
              <a:buClr>
                <a:srgbClr val="5C86B9"/>
              </a:buClr>
              <a:buChar char="●"/>
              <a:defRPr/>
            </a:lvl6pPr>
            <a:lvl7pPr marL="3556000" indent="-339089" rtl="0">
              <a:spcBef>
                <a:spcPts val="4200"/>
              </a:spcBef>
              <a:buClr>
                <a:srgbClr val="5C86B9"/>
              </a:buClr>
              <a:buChar char="●"/>
              <a:defRPr/>
            </a:lvl7pPr>
            <a:lvl8pPr marL="4064000" indent="-339090" rtl="0">
              <a:spcBef>
                <a:spcPts val="4200"/>
              </a:spcBef>
              <a:buClr>
                <a:srgbClr val="5C86B9"/>
              </a:buClr>
              <a:buChar char="●"/>
              <a:defRPr/>
            </a:lvl8pPr>
            <a:lvl9pPr marL="4572000" indent="-339090" rtl="0">
              <a:spcBef>
                <a:spcPts val="4200"/>
              </a:spcBef>
              <a:buClr>
                <a:srgbClr val="5C86B9"/>
              </a:buClr>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Photo - Vertical">
    <p:spTree>
      <p:nvGrpSpPr>
        <p:cNvPr id="1" name="Shape 17"/>
        <p:cNvGrpSpPr/>
        <p:nvPr/>
      </p:nvGrpSpPr>
      <p:grpSpPr>
        <a:xfrm>
          <a:off x="0" y="0"/>
          <a:ext cx="0" cy="0"/>
          <a:chOff x="0" y="0"/>
          <a:chExt cx="0" cy="0"/>
        </a:xfrm>
      </p:grpSpPr>
      <p:sp>
        <p:nvSpPr>
          <p:cNvPr id="18" name="Shape 18"/>
          <p:cNvSpPr/>
          <p:nvPr/>
        </p:nvSpPr>
        <p:spPr>
          <a:xfrm>
            <a:off x="406400" y="5270500"/>
            <a:ext cx="5689599" cy="127"/>
          </a:xfrm>
          <a:custGeom>
            <a:avLst/>
            <a:gdLst/>
            <a:ahLst/>
            <a:cxnLst/>
            <a:rect l="0" t="0" r="0" b="0"/>
            <a:pathLst>
              <a:path w="21600" h="21600" extrusionOk="0">
                <a:moveTo>
                  <a:pt x="0" y="0"/>
                </a:moveTo>
                <a:lnTo>
                  <a:pt x="21600" y="0"/>
                </a:lnTo>
                <a:lnTo>
                  <a:pt x="21600" y="21600"/>
                </a:lnTo>
                <a:lnTo>
                  <a:pt x="0" y="21600"/>
                </a:lnTo>
                <a:close/>
              </a:path>
            </a:pathLst>
          </a:custGeom>
          <a:noFill/>
          <a:ln w="12700" cap="flat">
            <a:solidFill>
              <a:srgbClr val="7996B9"/>
            </a:solidFill>
            <a:prstDash val="solid"/>
            <a:miter/>
            <a:headEnd type="none" w="med" len="med"/>
            <a:tailEnd type="none" w="med" len="med"/>
          </a:ln>
        </p:spPr>
        <p:txBody>
          <a:bodyPr lIns="0" tIns="0" rIns="0" bIns="0" anchor="t" anchorCtr="0">
            <a:noAutofit/>
          </a:bodyPr>
          <a:lstStyle/>
          <a:p>
            <a:pPr marL="0" marR="0" lvl="0" indent="0" algn="l" rtl="0">
              <a:spcBef>
                <a:spcPts val="0"/>
              </a:spcBef>
              <a:buNone/>
            </a:pPr>
            <a:endParaRPr sz="3000" b="0" i="0" u="none" strike="noStrike" cap="none" baseline="0">
              <a:solidFill>
                <a:srgbClr val="324863"/>
              </a:solidFill>
              <a:latin typeface="Quattrocento"/>
              <a:ea typeface="Quattrocento"/>
              <a:cs typeface="Quattrocento"/>
              <a:sym typeface="Quattrocento"/>
            </a:endParaRPr>
          </a:p>
        </p:txBody>
      </p:sp>
      <p:sp>
        <p:nvSpPr>
          <p:cNvPr id="19" name="Shape 19"/>
          <p:cNvSpPr/>
          <p:nvPr/>
        </p:nvSpPr>
        <p:spPr>
          <a:xfrm>
            <a:off x="406400" y="5321300"/>
            <a:ext cx="5689599" cy="127"/>
          </a:xfrm>
          <a:custGeom>
            <a:avLst/>
            <a:gdLst/>
            <a:ahLst/>
            <a:cxnLst/>
            <a:rect l="0" t="0" r="0" b="0"/>
            <a:pathLst>
              <a:path w="21600" h="21600" extrusionOk="0">
                <a:moveTo>
                  <a:pt x="0" y="0"/>
                </a:moveTo>
                <a:lnTo>
                  <a:pt x="21600" y="0"/>
                </a:lnTo>
                <a:lnTo>
                  <a:pt x="21600" y="21600"/>
                </a:lnTo>
                <a:lnTo>
                  <a:pt x="0" y="21600"/>
                </a:lnTo>
                <a:close/>
              </a:path>
            </a:pathLst>
          </a:custGeom>
          <a:noFill/>
          <a:ln w="12700" cap="flat">
            <a:solidFill>
              <a:srgbClr val="7996B9"/>
            </a:solidFill>
            <a:prstDash val="solid"/>
            <a:miter/>
            <a:headEnd type="none" w="med" len="med"/>
            <a:tailEnd type="none" w="med" len="med"/>
          </a:ln>
        </p:spPr>
        <p:txBody>
          <a:bodyPr lIns="0" tIns="0" rIns="0" bIns="0" anchor="t" anchorCtr="0">
            <a:noAutofit/>
          </a:bodyPr>
          <a:lstStyle/>
          <a:p>
            <a:pPr marL="0" marR="0" lvl="0" indent="0" algn="l" rtl="0">
              <a:spcBef>
                <a:spcPts val="0"/>
              </a:spcBef>
              <a:buNone/>
            </a:pPr>
            <a:endParaRPr sz="3000" b="0" i="0" u="none" strike="noStrike" cap="none" baseline="0">
              <a:solidFill>
                <a:srgbClr val="324863"/>
              </a:solidFill>
              <a:latin typeface="Quattrocento"/>
              <a:ea typeface="Quattrocento"/>
              <a:cs typeface="Quattrocento"/>
              <a:sym typeface="Quattrocento"/>
            </a:endParaRPr>
          </a:p>
        </p:txBody>
      </p:sp>
      <p:sp>
        <p:nvSpPr>
          <p:cNvPr id="20" name="Shape 20"/>
          <p:cNvSpPr txBox="1">
            <a:spLocks noGrp="1"/>
          </p:cNvSpPr>
          <p:nvPr>
            <p:ph type="title"/>
          </p:nvPr>
        </p:nvSpPr>
        <p:spPr>
          <a:xfrm>
            <a:off x="355600" y="1930400"/>
            <a:ext cx="5816599" cy="3238499"/>
          </a:xfrm>
          <a:prstGeom prst="rect">
            <a:avLst/>
          </a:prstGeom>
          <a:noFill/>
          <a:ln>
            <a:noFill/>
          </a:ln>
        </p:spPr>
        <p:txBody>
          <a:bodyPr lIns="91425" tIns="91425" rIns="91425" bIns="91425" anchor="b" anchorCtr="0"/>
          <a:lstStyle>
            <a:lvl1pPr rtl="0">
              <a:spcBef>
                <a:spcPts val="0"/>
              </a:spcBef>
              <a:defRPr/>
            </a:lvl1pPr>
            <a:lvl2pPr indent="228600" rtl="0">
              <a:spcBef>
                <a:spcPts val="0"/>
              </a:spcBef>
              <a:defRPr/>
            </a:lvl2pPr>
            <a:lvl3pPr indent="457200" rtl="0">
              <a:spcBef>
                <a:spcPts val="0"/>
              </a:spcBef>
              <a:defRPr/>
            </a:lvl3pPr>
            <a:lvl4pPr indent="685800" rtl="0">
              <a:spcBef>
                <a:spcPts val="0"/>
              </a:spcBef>
              <a:defRPr/>
            </a:lvl4pPr>
            <a:lvl5pPr indent="914400" rtl="0">
              <a:spcBef>
                <a:spcPts val="0"/>
              </a:spcBef>
              <a:defRPr/>
            </a:lvl5pPr>
            <a:lvl6pPr indent="1143000" rtl="0">
              <a:spcBef>
                <a:spcPts val="0"/>
              </a:spcBef>
              <a:defRPr/>
            </a:lvl6pPr>
            <a:lvl7pPr indent="1371600" rtl="0">
              <a:spcBef>
                <a:spcPts val="0"/>
              </a:spcBef>
              <a:defRPr/>
            </a:lvl7pPr>
            <a:lvl8pPr indent="1600200" rtl="0">
              <a:spcBef>
                <a:spcPts val="0"/>
              </a:spcBef>
              <a:defRPr/>
            </a:lvl8pPr>
            <a:lvl9pPr indent="1828800" rtl="0">
              <a:spcBef>
                <a:spcPts val="0"/>
              </a:spcBef>
              <a:defRPr/>
            </a:lvl9pPr>
          </a:lstStyle>
          <a:p>
            <a:endParaRPr/>
          </a:p>
        </p:txBody>
      </p:sp>
      <p:sp>
        <p:nvSpPr>
          <p:cNvPr id="21" name="Shape 21"/>
          <p:cNvSpPr txBox="1">
            <a:spLocks noGrp="1"/>
          </p:cNvSpPr>
          <p:nvPr>
            <p:ph type="body" idx="1"/>
          </p:nvPr>
        </p:nvSpPr>
        <p:spPr>
          <a:xfrm>
            <a:off x="355600" y="5410200"/>
            <a:ext cx="5816599" cy="3365499"/>
          </a:xfrm>
          <a:prstGeom prst="rect">
            <a:avLst/>
          </a:prstGeom>
          <a:noFill/>
          <a:ln>
            <a:noFill/>
          </a:ln>
        </p:spPr>
        <p:txBody>
          <a:bodyPr lIns="91425" tIns="91425" rIns="91425" bIns="91425" anchor="t" anchorCtr="0"/>
          <a:lstStyle>
            <a:lvl1pPr marL="0" indent="0" rtl="0">
              <a:spcBef>
                <a:spcPts val="1000"/>
              </a:spcBef>
              <a:buClr>
                <a:srgbClr val="5C86B9"/>
              </a:buClr>
              <a:buFont typeface="Quattrocento"/>
              <a:buNone/>
              <a:defRPr/>
            </a:lvl1pPr>
            <a:lvl2pPr marL="0" indent="228600" rtl="0">
              <a:spcBef>
                <a:spcPts val="1000"/>
              </a:spcBef>
              <a:buClr>
                <a:srgbClr val="5C86B9"/>
              </a:buClr>
              <a:buFont typeface="Quattrocento"/>
              <a:buNone/>
              <a:defRPr/>
            </a:lvl2pPr>
            <a:lvl3pPr marL="0" indent="457200" rtl="0">
              <a:spcBef>
                <a:spcPts val="1000"/>
              </a:spcBef>
              <a:buClr>
                <a:srgbClr val="5C86B9"/>
              </a:buClr>
              <a:buFont typeface="Quattrocento"/>
              <a:buNone/>
              <a:defRPr/>
            </a:lvl3pPr>
            <a:lvl4pPr marL="0" indent="685800" rtl="0">
              <a:spcBef>
                <a:spcPts val="1000"/>
              </a:spcBef>
              <a:buClr>
                <a:srgbClr val="5C86B9"/>
              </a:buClr>
              <a:buFont typeface="Quattrocento"/>
              <a:buNone/>
              <a:defRPr/>
            </a:lvl4pPr>
            <a:lvl5pPr marL="0" indent="914400" rtl="0">
              <a:spcBef>
                <a:spcPts val="1000"/>
              </a:spcBef>
              <a:buClr>
                <a:srgbClr val="5C86B9"/>
              </a:buClr>
              <a:buFont typeface="Quattrocento"/>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mp; Subtitle">
    <p:spTree>
      <p:nvGrpSpPr>
        <p:cNvPr id="1" name="Shape 22"/>
        <p:cNvGrpSpPr/>
        <p:nvPr/>
      </p:nvGrpSpPr>
      <p:grpSpPr>
        <a:xfrm>
          <a:off x="0" y="0"/>
          <a:ext cx="0" cy="0"/>
          <a:chOff x="0" y="0"/>
          <a:chExt cx="0" cy="0"/>
        </a:xfrm>
      </p:grpSpPr>
      <p:sp>
        <p:nvSpPr>
          <p:cNvPr id="23" name="Shape 23"/>
          <p:cNvSpPr/>
          <p:nvPr/>
        </p:nvSpPr>
        <p:spPr>
          <a:xfrm>
            <a:off x="406400" y="8623300"/>
            <a:ext cx="12192001" cy="127"/>
          </a:xfrm>
          <a:custGeom>
            <a:avLst/>
            <a:gdLst/>
            <a:ahLst/>
            <a:cxnLst/>
            <a:rect l="0" t="0" r="0" b="0"/>
            <a:pathLst>
              <a:path w="21600" h="21600" extrusionOk="0">
                <a:moveTo>
                  <a:pt x="0" y="0"/>
                </a:moveTo>
                <a:lnTo>
                  <a:pt x="21600" y="0"/>
                </a:lnTo>
                <a:lnTo>
                  <a:pt x="21600" y="21600"/>
                </a:lnTo>
                <a:lnTo>
                  <a:pt x="0" y="21600"/>
                </a:lnTo>
                <a:close/>
              </a:path>
            </a:pathLst>
          </a:custGeom>
          <a:noFill/>
          <a:ln w="12700" cap="flat">
            <a:solidFill>
              <a:srgbClr val="7996B9"/>
            </a:solidFill>
            <a:prstDash val="solid"/>
            <a:miter/>
            <a:headEnd type="none" w="med" len="med"/>
            <a:tailEnd type="none" w="med" len="med"/>
          </a:ln>
        </p:spPr>
        <p:txBody>
          <a:bodyPr lIns="0" tIns="0" rIns="0" bIns="0" anchor="t" anchorCtr="0">
            <a:noAutofit/>
          </a:bodyPr>
          <a:lstStyle/>
          <a:p>
            <a:pPr marL="0" marR="0" lvl="0" indent="0" algn="l" rtl="0">
              <a:spcBef>
                <a:spcPts val="0"/>
              </a:spcBef>
              <a:buNone/>
            </a:pPr>
            <a:endParaRPr sz="3000" b="0" i="0" u="none" strike="noStrike" cap="none" baseline="0">
              <a:solidFill>
                <a:srgbClr val="324863"/>
              </a:solidFill>
              <a:latin typeface="Quattrocento"/>
              <a:ea typeface="Quattrocento"/>
              <a:cs typeface="Quattrocento"/>
              <a:sym typeface="Quattrocento"/>
            </a:endParaRPr>
          </a:p>
        </p:txBody>
      </p:sp>
      <p:sp>
        <p:nvSpPr>
          <p:cNvPr id="24" name="Shape 24"/>
          <p:cNvSpPr/>
          <p:nvPr/>
        </p:nvSpPr>
        <p:spPr>
          <a:xfrm>
            <a:off x="406400" y="8674100"/>
            <a:ext cx="12192001" cy="127"/>
          </a:xfrm>
          <a:custGeom>
            <a:avLst/>
            <a:gdLst/>
            <a:ahLst/>
            <a:cxnLst/>
            <a:rect l="0" t="0" r="0" b="0"/>
            <a:pathLst>
              <a:path w="21600" h="21600" extrusionOk="0">
                <a:moveTo>
                  <a:pt x="0" y="0"/>
                </a:moveTo>
                <a:lnTo>
                  <a:pt x="21600" y="0"/>
                </a:lnTo>
                <a:lnTo>
                  <a:pt x="21600" y="21600"/>
                </a:lnTo>
                <a:lnTo>
                  <a:pt x="0" y="21600"/>
                </a:lnTo>
                <a:close/>
              </a:path>
            </a:pathLst>
          </a:custGeom>
          <a:noFill/>
          <a:ln w="12700" cap="flat">
            <a:solidFill>
              <a:srgbClr val="7996B9"/>
            </a:solidFill>
            <a:prstDash val="solid"/>
            <a:miter/>
            <a:headEnd type="none" w="med" len="med"/>
            <a:tailEnd type="none" w="med" len="med"/>
          </a:ln>
        </p:spPr>
        <p:txBody>
          <a:bodyPr lIns="0" tIns="0" rIns="0" bIns="0" anchor="t" anchorCtr="0">
            <a:noAutofit/>
          </a:bodyPr>
          <a:lstStyle/>
          <a:p>
            <a:pPr marL="0" marR="0" lvl="0" indent="0" algn="l" rtl="0">
              <a:spcBef>
                <a:spcPts val="0"/>
              </a:spcBef>
              <a:buNone/>
            </a:pPr>
            <a:endParaRPr sz="3000" b="0" i="0" u="none" strike="noStrike" cap="none" baseline="0">
              <a:solidFill>
                <a:srgbClr val="324863"/>
              </a:solidFill>
              <a:latin typeface="Quattrocento"/>
              <a:ea typeface="Quattrocento"/>
              <a:cs typeface="Quattrocento"/>
              <a:sym typeface="Quattrocento"/>
            </a:endParaRPr>
          </a:p>
        </p:txBody>
      </p:sp>
      <p:sp>
        <p:nvSpPr>
          <p:cNvPr id="25" name="Shape 25"/>
          <p:cNvSpPr txBox="1">
            <a:spLocks noGrp="1"/>
          </p:cNvSpPr>
          <p:nvPr>
            <p:ph type="title"/>
          </p:nvPr>
        </p:nvSpPr>
        <p:spPr>
          <a:xfrm>
            <a:off x="355600" y="5905500"/>
            <a:ext cx="12293599" cy="2108200"/>
          </a:xfrm>
          <a:prstGeom prst="rect">
            <a:avLst/>
          </a:prstGeom>
          <a:noFill/>
          <a:ln>
            <a:noFill/>
          </a:ln>
        </p:spPr>
        <p:txBody>
          <a:bodyPr lIns="91425" tIns="91425" rIns="91425" bIns="91425" anchor="b" anchorCtr="0"/>
          <a:lstStyle>
            <a:lvl1pPr rtl="0">
              <a:spcBef>
                <a:spcPts val="0"/>
              </a:spcBef>
              <a:defRPr/>
            </a:lvl1pPr>
            <a:lvl2pPr indent="228600" rtl="0">
              <a:spcBef>
                <a:spcPts val="0"/>
              </a:spcBef>
              <a:defRPr/>
            </a:lvl2pPr>
            <a:lvl3pPr indent="457200" rtl="0">
              <a:spcBef>
                <a:spcPts val="0"/>
              </a:spcBef>
              <a:defRPr/>
            </a:lvl3pPr>
            <a:lvl4pPr indent="685800" rtl="0">
              <a:spcBef>
                <a:spcPts val="0"/>
              </a:spcBef>
              <a:defRPr/>
            </a:lvl4pPr>
            <a:lvl5pPr indent="914400" rtl="0">
              <a:spcBef>
                <a:spcPts val="0"/>
              </a:spcBef>
              <a:defRPr/>
            </a:lvl5pPr>
            <a:lvl6pPr indent="1143000" rtl="0">
              <a:spcBef>
                <a:spcPts val="0"/>
              </a:spcBef>
              <a:defRPr/>
            </a:lvl6pPr>
            <a:lvl7pPr indent="1371600" rtl="0">
              <a:spcBef>
                <a:spcPts val="0"/>
              </a:spcBef>
              <a:defRPr/>
            </a:lvl7pPr>
            <a:lvl8pPr indent="1600200" rtl="0">
              <a:spcBef>
                <a:spcPts val="0"/>
              </a:spcBef>
              <a:defRPr/>
            </a:lvl8pPr>
            <a:lvl9pPr indent="1828800" rtl="0">
              <a:spcBef>
                <a:spcPts val="0"/>
              </a:spcBef>
              <a:defRPr/>
            </a:lvl9pPr>
          </a:lstStyle>
          <a:p>
            <a:endParaRPr/>
          </a:p>
        </p:txBody>
      </p:sp>
      <p:sp>
        <p:nvSpPr>
          <p:cNvPr id="26" name="Shape 26"/>
          <p:cNvSpPr txBox="1">
            <a:spLocks noGrp="1"/>
          </p:cNvSpPr>
          <p:nvPr>
            <p:ph type="body" idx="1"/>
          </p:nvPr>
        </p:nvSpPr>
        <p:spPr>
          <a:xfrm>
            <a:off x="355600" y="8001000"/>
            <a:ext cx="12293599" cy="508000"/>
          </a:xfrm>
          <a:prstGeom prst="rect">
            <a:avLst/>
          </a:prstGeom>
          <a:noFill/>
          <a:ln>
            <a:noFill/>
          </a:ln>
        </p:spPr>
        <p:txBody>
          <a:bodyPr lIns="91425" tIns="91425" rIns="91425" bIns="91425" anchor="t" anchorCtr="0"/>
          <a:lstStyle>
            <a:lvl1pPr marL="0" indent="0" rtl="0">
              <a:spcBef>
                <a:spcPts val="1000"/>
              </a:spcBef>
              <a:buClr>
                <a:srgbClr val="5C86B9"/>
              </a:buClr>
              <a:buFont typeface="Quattrocento"/>
              <a:buNone/>
              <a:defRPr/>
            </a:lvl1pPr>
            <a:lvl2pPr marL="0" indent="228600" rtl="0">
              <a:spcBef>
                <a:spcPts val="1000"/>
              </a:spcBef>
              <a:buClr>
                <a:srgbClr val="5C86B9"/>
              </a:buClr>
              <a:buFont typeface="Quattrocento"/>
              <a:buNone/>
              <a:defRPr/>
            </a:lvl2pPr>
            <a:lvl3pPr marL="0" indent="457200" rtl="0">
              <a:spcBef>
                <a:spcPts val="1000"/>
              </a:spcBef>
              <a:buClr>
                <a:srgbClr val="5C86B9"/>
              </a:buClr>
              <a:buFont typeface="Quattrocento"/>
              <a:buNone/>
              <a:defRPr/>
            </a:lvl3pPr>
            <a:lvl4pPr marL="0" indent="685800" rtl="0">
              <a:spcBef>
                <a:spcPts val="1000"/>
              </a:spcBef>
              <a:buClr>
                <a:srgbClr val="5C86B9"/>
              </a:buClr>
              <a:buFont typeface="Quattrocento"/>
              <a:buNone/>
              <a:defRPr/>
            </a:lvl4pPr>
            <a:lvl5pPr marL="0" indent="914400" rtl="0">
              <a:spcBef>
                <a:spcPts val="1000"/>
              </a:spcBef>
              <a:buClr>
                <a:srgbClr val="5C86B9"/>
              </a:buClr>
              <a:buFont typeface="Quattrocento"/>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Center">
    <p:spTree>
      <p:nvGrpSpPr>
        <p:cNvPr id="1" name="Shape 27"/>
        <p:cNvGrpSpPr/>
        <p:nvPr/>
      </p:nvGrpSpPr>
      <p:grpSpPr>
        <a:xfrm>
          <a:off x="0" y="0"/>
          <a:ext cx="0" cy="0"/>
          <a:chOff x="0" y="0"/>
          <a:chExt cx="0" cy="0"/>
        </a:xfrm>
      </p:grpSpPr>
      <p:sp>
        <p:nvSpPr>
          <p:cNvPr id="28" name="Shape 28"/>
          <p:cNvSpPr/>
          <p:nvPr/>
        </p:nvSpPr>
        <p:spPr>
          <a:xfrm>
            <a:off x="406400" y="4864100"/>
            <a:ext cx="12192001" cy="127"/>
          </a:xfrm>
          <a:custGeom>
            <a:avLst/>
            <a:gdLst/>
            <a:ahLst/>
            <a:cxnLst/>
            <a:rect l="0" t="0" r="0" b="0"/>
            <a:pathLst>
              <a:path w="21600" h="21600" extrusionOk="0">
                <a:moveTo>
                  <a:pt x="0" y="0"/>
                </a:moveTo>
                <a:lnTo>
                  <a:pt x="21600" y="0"/>
                </a:lnTo>
                <a:lnTo>
                  <a:pt x="21600" y="21600"/>
                </a:lnTo>
                <a:lnTo>
                  <a:pt x="0" y="21600"/>
                </a:lnTo>
                <a:close/>
              </a:path>
            </a:pathLst>
          </a:custGeom>
          <a:noFill/>
          <a:ln w="12700" cap="flat">
            <a:solidFill>
              <a:srgbClr val="7996B9"/>
            </a:solidFill>
            <a:prstDash val="solid"/>
            <a:miter/>
            <a:headEnd type="none" w="med" len="med"/>
            <a:tailEnd type="none" w="med" len="med"/>
          </a:ln>
        </p:spPr>
        <p:txBody>
          <a:bodyPr lIns="0" tIns="0" rIns="0" bIns="0" anchor="t" anchorCtr="0">
            <a:noAutofit/>
          </a:bodyPr>
          <a:lstStyle/>
          <a:p>
            <a:pPr marL="0" marR="0" lvl="0" indent="0" algn="l" rtl="0">
              <a:spcBef>
                <a:spcPts val="0"/>
              </a:spcBef>
              <a:buNone/>
            </a:pPr>
            <a:endParaRPr sz="3000" b="0" i="0" u="none" strike="noStrike" cap="none" baseline="0">
              <a:solidFill>
                <a:srgbClr val="324863"/>
              </a:solidFill>
              <a:latin typeface="Quattrocento"/>
              <a:ea typeface="Quattrocento"/>
              <a:cs typeface="Quattrocento"/>
              <a:sym typeface="Quattrocento"/>
            </a:endParaRPr>
          </a:p>
        </p:txBody>
      </p:sp>
      <p:sp>
        <p:nvSpPr>
          <p:cNvPr id="29" name="Shape 29"/>
          <p:cNvSpPr/>
          <p:nvPr/>
        </p:nvSpPr>
        <p:spPr>
          <a:xfrm>
            <a:off x="406400" y="4914900"/>
            <a:ext cx="12192001" cy="127"/>
          </a:xfrm>
          <a:custGeom>
            <a:avLst/>
            <a:gdLst/>
            <a:ahLst/>
            <a:cxnLst/>
            <a:rect l="0" t="0" r="0" b="0"/>
            <a:pathLst>
              <a:path w="21600" h="21600" extrusionOk="0">
                <a:moveTo>
                  <a:pt x="0" y="0"/>
                </a:moveTo>
                <a:lnTo>
                  <a:pt x="21600" y="0"/>
                </a:lnTo>
                <a:lnTo>
                  <a:pt x="21600" y="21600"/>
                </a:lnTo>
                <a:lnTo>
                  <a:pt x="0" y="21600"/>
                </a:lnTo>
                <a:close/>
              </a:path>
            </a:pathLst>
          </a:custGeom>
          <a:noFill/>
          <a:ln w="12700" cap="flat">
            <a:solidFill>
              <a:srgbClr val="7996B9"/>
            </a:solidFill>
            <a:prstDash val="solid"/>
            <a:miter/>
            <a:headEnd type="none" w="med" len="med"/>
            <a:tailEnd type="none" w="med" len="med"/>
          </a:ln>
        </p:spPr>
        <p:txBody>
          <a:bodyPr lIns="0" tIns="0" rIns="0" bIns="0" anchor="t" anchorCtr="0">
            <a:noAutofit/>
          </a:bodyPr>
          <a:lstStyle/>
          <a:p>
            <a:pPr marL="0" marR="0" lvl="0" indent="0" algn="l" rtl="0">
              <a:spcBef>
                <a:spcPts val="0"/>
              </a:spcBef>
              <a:buNone/>
            </a:pPr>
            <a:endParaRPr sz="3000" b="0" i="0" u="none" strike="noStrike" cap="none" baseline="0">
              <a:solidFill>
                <a:srgbClr val="324863"/>
              </a:solidFill>
              <a:latin typeface="Quattrocento"/>
              <a:ea typeface="Quattrocento"/>
              <a:cs typeface="Quattrocento"/>
              <a:sym typeface="Quattrocento"/>
            </a:endParaRPr>
          </a:p>
        </p:txBody>
      </p:sp>
      <p:sp>
        <p:nvSpPr>
          <p:cNvPr id="30" name="Shape 30"/>
          <p:cNvSpPr txBox="1">
            <a:spLocks noGrp="1"/>
          </p:cNvSpPr>
          <p:nvPr>
            <p:ph type="title"/>
          </p:nvPr>
        </p:nvSpPr>
        <p:spPr>
          <a:xfrm>
            <a:off x="355600" y="2628900"/>
            <a:ext cx="12293599" cy="2108200"/>
          </a:xfrm>
          <a:prstGeom prst="rect">
            <a:avLst/>
          </a:prstGeom>
          <a:noFill/>
          <a:ln>
            <a:noFill/>
          </a:ln>
        </p:spPr>
        <p:txBody>
          <a:bodyPr lIns="91425" tIns="91425" rIns="91425" bIns="91425" anchor="b" anchorCtr="0"/>
          <a:lstStyle>
            <a:lvl1pPr rtl="0">
              <a:spcBef>
                <a:spcPts val="0"/>
              </a:spcBef>
              <a:defRPr/>
            </a:lvl1pPr>
            <a:lvl2pPr indent="228600" rtl="0">
              <a:spcBef>
                <a:spcPts val="0"/>
              </a:spcBef>
              <a:defRPr/>
            </a:lvl2pPr>
            <a:lvl3pPr indent="457200" rtl="0">
              <a:spcBef>
                <a:spcPts val="0"/>
              </a:spcBef>
              <a:defRPr/>
            </a:lvl3pPr>
            <a:lvl4pPr indent="685800" rtl="0">
              <a:spcBef>
                <a:spcPts val="0"/>
              </a:spcBef>
              <a:defRPr/>
            </a:lvl4pPr>
            <a:lvl5pPr indent="914400" rtl="0">
              <a:spcBef>
                <a:spcPts val="0"/>
              </a:spcBef>
              <a:defRPr/>
            </a:lvl5pPr>
            <a:lvl6pPr indent="1143000" rtl="0">
              <a:spcBef>
                <a:spcPts val="0"/>
              </a:spcBef>
              <a:defRPr/>
            </a:lvl6pPr>
            <a:lvl7pPr indent="1371600" rtl="0">
              <a:spcBef>
                <a:spcPts val="0"/>
              </a:spcBef>
              <a:defRPr/>
            </a:lvl7pPr>
            <a:lvl8pPr indent="1600200" rtl="0">
              <a:spcBef>
                <a:spcPts val="0"/>
              </a:spcBef>
              <a:defRPr/>
            </a:lvl8pPr>
            <a:lvl9pPr indent="1828800"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Top">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55600" y="444500"/>
            <a:ext cx="12293599" cy="2044699"/>
          </a:xfrm>
          <a:prstGeom prst="rect">
            <a:avLst/>
          </a:prstGeom>
          <a:noFill/>
          <a:ln>
            <a:noFill/>
          </a:ln>
        </p:spPr>
        <p:txBody>
          <a:bodyPr lIns="91425" tIns="91425" rIns="91425" bIns="91425" anchor="ctr" anchorCtr="0"/>
          <a:lstStyle>
            <a:lvl1pPr rtl="0">
              <a:spcBef>
                <a:spcPts val="0"/>
              </a:spcBef>
              <a:defRPr/>
            </a:lvl1pPr>
            <a:lvl2pPr indent="228600" rtl="0">
              <a:spcBef>
                <a:spcPts val="0"/>
              </a:spcBef>
              <a:defRPr/>
            </a:lvl2pPr>
            <a:lvl3pPr indent="457200" rtl="0">
              <a:spcBef>
                <a:spcPts val="0"/>
              </a:spcBef>
              <a:defRPr/>
            </a:lvl3pPr>
            <a:lvl4pPr indent="685800" rtl="0">
              <a:spcBef>
                <a:spcPts val="0"/>
              </a:spcBef>
              <a:defRPr/>
            </a:lvl4pPr>
            <a:lvl5pPr indent="914400" rtl="0">
              <a:spcBef>
                <a:spcPts val="0"/>
              </a:spcBef>
              <a:defRPr/>
            </a:lvl5pPr>
            <a:lvl6pPr indent="1143000" rtl="0">
              <a:spcBef>
                <a:spcPts val="0"/>
              </a:spcBef>
              <a:defRPr/>
            </a:lvl6pPr>
            <a:lvl7pPr indent="1371600" rtl="0">
              <a:spcBef>
                <a:spcPts val="0"/>
              </a:spcBef>
              <a:defRPr/>
            </a:lvl7pPr>
            <a:lvl8pPr indent="1600200" rtl="0">
              <a:spcBef>
                <a:spcPts val="0"/>
              </a:spcBef>
              <a:defRPr/>
            </a:lvl8pPr>
            <a:lvl9pPr indent="1828800"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Bullets &amp; Photo">
    <p:spTree>
      <p:nvGrpSpPr>
        <p:cNvPr id="1" name="Shape 33"/>
        <p:cNvGrpSpPr/>
        <p:nvPr/>
      </p:nvGrpSpPr>
      <p:grpSpPr>
        <a:xfrm>
          <a:off x="0" y="0"/>
          <a:ext cx="0" cy="0"/>
          <a:chOff x="0" y="0"/>
          <a:chExt cx="0" cy="0"/>
        </a:xfrm>
      </p:grpSpPr>
      <p:sp>
        <p:nvSpPr>
          <p:cNvPr id="34" name="Shape 34"/>
          <p:cNvSpPr/>
          <p:nvPr/>
        </p:nvSpPr>
        <p:spPr>
          <a:xfrm>
            <a:off x="406400" y="2565400"/>
            <a:ext cx="5689599" cy="127"/>
          </a:xfrm>
          <a:custGeom>
            <a:avLst/>
            <a:gdLst/>
            <a:ahLst/>
            <a:cxnLst/>
            <a:rect l="0" t="0" r="0" b="0"/>
            <a:pathLst>
              <a:path w="21600" h="21600" extrusionOk="0">
                <a:moveTo>
                  <a:pt x="0" y="0"/>
                </a:moveTo>
                <a:lnTo>
                  <a:pt x="21600" y="0"/>
                </a:lnTo>
                <a:lnTo>
                  <a:pt x="21600" y="21600"/>
                </a:lnTo>
                <a:lnTo>
                  <a:pt x="0" y="21600"/>
                </a:lnTo>
                <a:close/>
              </a:path>
            </a:pathLst>
          </a:custGeom>
          <a:noFill/>
          <a:ln w="12700" cap="flat">
            <a:solidFill>
              <a:srgbClr val="7996B9"/>
            </a:solidFill>
            <a:prstDash val="solid"/>
            <a:miter/>
            <a:headEnd type="none" w="med" len="med"/>
            <a:tailEnd type="none" w="med" len="med"/>
          </a:ln>
        </p:spPr>
        <p:txBody>
          <a:bodyPr lIns="0" tIns="0" rIns="0" bIns="0" anchor="t" anchorCtr="0">
            <a:noAutofit/>
          </a:bodyPr>
          <a:lstStyle/>
          <a:p>
            <a:pPr marL="0" marR="0" lvl="0" indent="0" algn="l" rtl="0">
              <a:spcBef>
                <a:spcPts val="0"/>
              </a:spcBef>
              <a:buNone/>
            </a:pPr>
            <a:endParaRPr sz="3000" b="0" i="0" u="none" strike="noStrike" cap="none" baseline="0">
              <a:solidFill>
                <a:srgbClr val="324863"/>
              </a:solidFill>
              <a:latin typeface="Quattrocento"/>
              <a:ea typeface="Quattrocento"/>
              <a:cs typeface="Quattrocento"/>
              <a:sym typeface="Quattrocento"/>
            </a:endParaRPr>
          </a:p>
        </p:txBody>
      </p:sp>
      <p:sp>
        <p:nvSpPr>
          <p:cNvPr id="35" name="Shape 35"/>
          <p:cNvSpPr/>
          <p:nvPr/>
        </p:nvSpPr>
        <p:spPr>
          <a:xfrm>
            <a:off x="406400" y="2616200"/>
            <a:ext cx="5689599" cy="127"/>
          </a:xfrm>
          <a:custGeom>
            <a:avLst/>
            <a:gdLst/>
            <a:ahLst/>
            <a:cxnLst/>
            <a:rect l="0" t="0" r="0" b="0"/>
            <a:pathLst>
              <a:path w="21600" h="21600" extrusionOk="0">
                <a:moveTo>
                  <a:pt x="0" y="0"/>
                </a:moveTo>
                <a:lnTo>
                  <a:pt x="21600" y="0"/>
                </a:lnTo>
                <a:lnTo>
                  <a:pt x="21600" y="21600"/>
                </a:lnTo>
                <a:lnTo>
                  <a:pt x="0" y="21600"/>
                </a:lnTo>
                <a:close/>
              </a:path>
            </a:pathLst>
          </a:custGeom>
          <a:noFill/>
          <a:ln w="12700" cap="flat">
            <a:solidFill>
              <a:srgbClr val="7996B9"/>
            </a:solidFill>
            <a:prstDash val="solid"/>
            <a:miter/>
            <a:headEnd type="none" w="med" len="med"/>
            <a:tailEnd type="none" w="med" len="med"/>
          </a:ln>
        </p:spPr>
        <p:txBody>
          <a:bodyPr lIns="0" tIns="0" rIns="0" bIns="0" anchor="t" anchorCtr="0">
            <a:noAutofit/>
          </a:bodyPr>
          <a:lstStyle/>
          <a:p>
            <a:pPr marL="0" marR="0" lvl="0" indent="0" algn="l" rtl="0">
              <a:spcBef>
                <a:spcPts val="0"/>
              </a:spcBef>
              <a:buNone/>
            </a:pPr>
            <a:endParaRPr sz="3000" b="0" i="0" u="none" strike="noStrike" cap="none" baseline="0">
              <a:solidFill>
                <a:srgbClr val="324863"/>
              </a:solidFill>
              <a:latin typeface="Quattrocento"/>
              <a:ea typeface="Quattrocento"/>
              <a:cs typeface="Quattrocento"/>
              <a:sym typeface="Quattrocento"/>
            </a:endParaRPr>
          </a:p>
        </p:txBody>
      </p:sp>
      <p:sp>
        <p:nvSpPr>
          <p:cNvPr id="36" name="Shape 36"/>
          <p:cNvSpPr txBox="1">
            <a:spLocks noGrp="1"/>
          </p:cNvSpPr>
          <p:nvPr>
            <p:ph type="title"/>
          </p:nvPr>
        </p:nvSpPr>
        <p:spPr>
          <a:xfrm>
            <a:off x="355600" y="444500"/>
            <a:ext cx="5816599" cy="2044699"/>
          </a:xfrm>
          <a:prstGeom prst="rect">
            <a:avLst/>
          </a:prstGeom>
          <a:noFill/>
          <a:ln>
            <a:noFill/>
          </a:ln>
        </p:spPr>
        <p:txBody>
          <a:bodyPr lIns="91425" tIns="91425" rIns="91425" bIns="91425" anchor="ctr" anchorCtr="0"/>
          <a:lstStyle>
            <a:lvl1pPr rtl="0">
              <a:spcBef>
                <a:spcPts val="0"/>
              </a:spcBef>
              <a:defRPr/>
            </a:lvl1pPr>
            <a:lvl2pPr indent="228600" rtl="0">
              <a:spcBef>
                <a:spcPts val="0"/>
              </a:spcBef>
              <a:defRPr/>
            </a:lvl2pPr>
            <a:lvl3pPr indent="457200" rtl="0">
              <a:spcBef>
                <a:spcPts val="0"/>
              </a:spcBef>
              <a:defRPr/>
            </a:lvl3pPr>
            <a:lvl4pPr indent="685800" rtl="0">
              <a:spcBef>
                <a:spcPts val="0"/>
              </a:spcBef>
              <a:defRPr/>
            </a:lvl4pPr>
            <a:lvl5pPr indent="914400" rtl="0">
              <a:spcBef>
                <a:spcPts val="0"/>
              </a:spcBef>
              <a:defRPr/>
            </a:lvl5pPr>
            <a:lvl6pPr indent="1143000" rtl="0">
              <a:spcBef>
                <a:spcPts val="0"/>
              </a:spcBef>
              <a:defRPr/>
            </a:lvl6pPr>
            <a:lvl7pPr indent="1371600" rtl="0">
              <a:spcBef>
                <a:spcPts val="0"/>
              </a:spcBef>
              <a:defRPr/>
            </a:lvl7pPr>
            <a:lvl8pPr indent="1600200" rtl="0">
              <a:spcBef>
                <a:spcPts val="0"/>
              </a:spcBef>
              <a:defRPr/>
            </a:lvl8pPr>
            <a:lvl9pPr indent="1828800" rtl="0">
              <a:spcBef>
                <a:spcPts val="0"/>
              </a:spcBef>
              <a:defRPr/>
            </a:lvl9pPr>
          </a:lstStyle>
          <a:p>
            <a:endParaRPr/>
          </a:p>
        </p:txBody>
      </p:sp>
      <p:sp>
        <p:nvSpPr>
          <p:cNvPr id="37" name="Shape 37"/>
          <p:cNvSpPr txBox="1">
            <a:spLocks noGrp="1"/>
          </p:cNvSpPr>
          <p:nvPr>
            <p:ph type="body" idx="1"/>
          </p:nvPr>
        </p:nvSpPr>
        <p:spPr>
          <a:xfrm>
            <a:off x="355600" y="2984500"/>
            <a:ext cx="5816599" cy="6324600"/>
          </a:xfrm>
          <a:prstGeom prst="rect">
            <a:avLst/>
          </a:prstGeom>
          <a:noFill/>
          <a:ln>
            <a:noFill/>
          </a:ln>
        </p:spPr>
        <p:txBody>
          <a:bodyPr lIns="91425" tIns="91425" rIns="91425" bIns="91425" anchor="ctr" anchorCtr="0"/>
          <a:lstStyle>
            <a:lvl1pPr marL="381000" indent="-381000" rtl="0">
              <a:spcBef>
                <a:spcPts val="3800"/>
              </a:spcBef>
              <a:defRPr/>
            </a:lvl1pPr>
            <a:lvl2pPr marL="762000" indent="-381000" rtl="0">
              <a:spcBef>
                <a:spcPts val="3800"/>
              </a:spcBef>
              <a:defRPr/>
            </a:lvl2pPr>
            <a:lvl3pPr marL="1143000" indent="-381000" rtl="0">
              <a:spcBef>
                <a:spcPts val="3800"/>
              </a:spcBef>
              <a:defRPr/>
            </a:lvl3pPr>
            <a:lvl4pPr marL="1524000" indent="-381000" rtl="0">
              <a:spcBef>
                <a:spcPts val="3800"/>
              </a:spcBef>
              <a:defRPr/>
            </a:lvl4pPr>
            <a:lvl5pPr marL="1905000" indent="-381000" rtl="0">
              <a:spcBef>
                <a:spcPts val="38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ullets">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355600" y="444500"/>
            <a:ext cx="12293599" cy="8864599"/>
          </a:xfrm>
          <a:prstGeom prst="rect">
            <a:avLst/>
          </a:prstGeom>
          <a:noFill/>
          <a:ln>
            <a:noFill/>
          </a:ln>
        </p:spPr>
        <p:txBody>
          <a:bodyPr lIns="91425" tIns="91425" rIns="91425" bIns="91425" anchor="ctr" anchorCtr="0"/>
          <a:lstStyle>
            <a:lvl1pPr marL="508000" indent="-339090" rtl="0">
              <a:spcBef>
                <a:spcPts val="4200"/>
              </a:spcBef>
              <a:buClr>
                <a:srgbClr val="5C86B9"/>
              </a:buClr>
              <a:buChar char="●"/>
              <a:defRPr/>
            </a:lvl1pPr>
            <a:lvl2pPr marL="1016000" indent="-339090" rtl="0">
              <a:spcBef>
                <a:spcPts val="4200"/>
              </a:spcBef>
              <a:buClr>
                <a:srgbClr val="5C86B9"/>
              </a:buClr>
              <a:buChar char="●"/>
              <a:defRPr/>
            </a:lvl2pPr>
            <a:lvl3pPr marL="1524000" indent="-339089" rtl="0">
              <a:spcBef>
                <a:spcPts val="4200"/>
              </a:spcBef>
              <a:buClr>
                <a:srgbClr val="5C86B9"/>
              </a:buClr>
              <a:buChar char="●"/>
              <a:defRPr/>
            </a:lvl3pPr>
            <a:lvl4pPr marL="2032000" indent="-339089" rtl="0">
              <a:spcBef>
                <a:spcPts val="4200"/>
              </a:spcBef>
              <a:buClr>
                <a:srgbClr val="5C86B9"/>
              </a:buClr>
              <a:buChar char="●"/>
              <a:defRPr/>
            </a:lvl4pPr>
            <a:lvl5pPr marL="2540000" indent="-339089" rtl="0">
              <a:spcBef>
                <a:spcPts val="4200"/>
              </a:spcBef>
              <a:buClr>
                <a:srgbClr val="5C86B9"/>
              </a:buClr>
              <a:buChar char="●"/>
              <a:defRPr/>
            </a:lvl5pPr>
            <a:lvl6pPr marL="3048000" indent="-339089" rtl="0">
              <a:spcBef>
                <a:spcPts val="4200"/>
              </a:spcBef>
              <a:buClr>
                <a:srgbClr val="5C86B9"/>
              </a:buClr>
              <a:buChar char="●"/>
              <a:defRPr/>
            </a:lvl6pPr>
            <a:lvl7pPr marL="3556000" indent="-339089" rtl="0">
              <a:spcBef>
                <a:spcPts val="4200"/>
              </a:spcBef>
              <a:buClr>
                <a:srgbClr val="5C86B9"/>
              </a:buClr>
              <a:buChar char="●"/>
              <a:defRPr/>
            </a:lvl7pPr>
            <a:lvl8pPr marL="4064000" indent="-339090" rtl="0">
              <a:spcBef>
                <a:spcPts val="4200"/>
              </a:spcBef>
              <a:buClr>
                <a:srgbClr val="5C86B9"/>
              </a:buClr>
              <a:buChar char="●"/>
              <a:defRPr/>
            </a:lvl8pPr>
            <a:lvl9pPr marL="4572000" indent="-339090" rtl="0">
              <a:spcBef>
                <a:spcPts val="4200"/>
              </a:spcBef>
              <a:buClr>
                <a:srgbClr val="5C86B9"/>
              </a:buClr>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hoto - 3 Up">
    <p:spTree>
      <p:nvGrpSpPr>
        <p:cNvPr id="1"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4"/>
        <p:cNvGrpSpPr/>
        <p:nvPr/>
      </p:nvGrpSpPr>
      <p:grpSpPr>
        <a:xfrm>
          <a:off x="0" y="0"/>
          <a:ext cx="0" cy="0"/>
          <a:chOff x="0" y="0"/>
          <a:chExt cx="0" cy="0"/>
        </a:xfrm>
      </p:grpSpPr>
      <p:sp>
        <p:nvSpPr>
          <p:cNvPr id="5" name="Shape 5"/>
          <p:cNvSpPr/>
          <p:nvPr/>
        </p:nvSpPr>
        <p:spPr>
          <a:xfrm>
            <a:off x="406400" y="2565400"/>
            <a:ext cx="12192001" cy="127"/>
          </a:xfrm>
          <a:custGeom>
            <a:avLst/>
            <a:gdLst/>
            <a:ahLst/>
            <a:cxnLst/>
            <a:rect l="0" t="0" r="0" b="0"/>
            <a:pathLst>
              <a:path w="21600" h="21600" extrusionOk="0">
                <a:moveTo>
                  <a:pt x="0" y="0"/>
                </a:moveTo>
                <a:lnTo>
                  <a:pt x="21600" y="0"/>
                </a:lnTo>
                <a:lnTo>
                  <a:pt x="21600" y="21600"/>
                </a:lnTo>
                <a:lnTo>
                  <a:pt x="0" y="21600"/>
                </a:lnTo>
                <a:close/>
              </a:path>
            </a:pathLst>
          </a:custGeom>
          <a:noFill/>
          <a:ln w="12700" cap="flat">
            <a:solidFill>
              <a:srgbClr val="7996B9"/>
            </a:solidFill>
            <a:prstDash val="solid"/>
            <a:miter/>
            <a:headEnd type="none" w="med" len="med"/>
            <a:tailEnd type="none" w="med" len="med"/>
          </a:ln>
        </p:spPr>
        <p:txBody>
          <a:bodyPr lIns="0" tIns="0" rIns="0" bIns="0" anchor="t" anchorCtr="0">
            <a:noAutofit/>
          </a:bodyPr>
          <a:lstStyle/>
          <a:p>
            <a:pPr marL="0" marR="0" lvl="0" indent="0" algn="l" rtl="0">
              <a:spcBef>
                <a:spcPts val="0"/>
              </a:spcBef>
              <a:buNone/>
            </a:pPr>
            <a:endParaRPr sz="3000" b="0" i="0" u="none" strike="noStrike" cap="none" baseline="0">
              <a:solidFill>
                <a:srgbClr val="324863"/>
              </a:solidFill>
              <a:latin typeface="Quattrocento"/>
              <a:ea typeface="Quattrocento"/>
              <a:cs typeface="Quattrocento"/>
              <a:sym typeface="Quattrocento"/>
            </a:endParaRPr>
          </a:p>
        </p:txBody>
      </p:sp>
      <p:sp>
        <p:nvSpPr>
          <p:cNvPr id="6" name="Shape 6"/>
          <p:cNvSpPr/>
          <p:nvPr/>
        </p:nvSpPr>
        <p:spPr>
          <a:xfrm>
            <a:off x="406400" y="2616200"/>
            <a:ext cx="12192001" cy="127"/>
          </a:xfrm>
          <a:custGeom>
            <a:avLst/>
            <a:gdLst/>
            <a:ahLst/>
            <a:cxnLst/>
            <a:rect l="0" t="0" r="0" b="0"/>
            <a:pathLst>
              <a:path w="21600" h="21600" extrusionOk="0">
                <a:moveTo>
                  <a:pt x="0" y="0"/>
                </a:moveTo>
                <a:lnTo>
                  <a:pt x="21600" y="0"/>
                </a:lnTo>
                <a:lnTo>
                  <a:pt x="21600" y="21600"/>
                </a:lnTo>
                <a:lnTo>
                  <a:pt x="0" y="21600"/>
                </a:lnTo>
                <a:close/>
              </a:path>
            </a:pathLst>
          </a:custGeom>
          <a:noFill/>
          <a:ln w="12700" cap="flat">
            <a:solidFill>
              <a:srgbClr val="7996B9"/>
            </a:solidFill>
            <a:prstDash val="solid"/>
            <a:miter/>
            <a:headEnd type="none" w="med" len="med"/>
            <a:tailEnd type="none" w="med" len="med"/>
          </a:ln>
        </p:spPr>
        <p:txBody>
          <a:bodyPr lIns="0" tIns="0" rIns="0" bIns="0" anchor="t" anchorCtr="0">
            <a:noAutofit/>
          </a:bodyPr>
          <a:lstStyle/>
          <a:p>
            <a:pPr marL="0" marR="0" lvl="0" indent="0" algn="l" rtl="0">
              <a:spcBef>
                <a:spcPts val="0"/>
              </a:spcBef>
              <a:buNone/>
            </a:pPr>
            <a:endParaRPr sz="3000" b="0" i="0" u="none" strike="noStrike" cap="none" baseline="0">
              <a:solidFill>
                <a:srgbClr val="324863"/>
              </a:solidFill>
              <a:latin typeface="Quattrocento"/>
              <a:ea typeface="Quattrocento"/>
              <a:cs typeface="Quattrocento"/>
              <a:sym typeface="Quattrocento"/>
            </a:endParaRPr>
          </a:p>
        </p:txBody>
      </p:sp>
      <p:sp>
        <p:nvSpPr>
          <p:cNvPr id="7" name="Shape 7"/>
          <p:cNvSpPr txBox="1">
            <a:spLocks noGrp="1"/>
          </p:cNvSpPr>
          <p:nvPr>
            <p:ph type="title"/>
          </p:nvPr>
        </p:nvSpPr>
        <p:spPr>
          <a:xfrm>
            <a:off x="355600" y="444500"/>
            <a:ext cx="12293599" cy="2044699"/>
          </a:xfrm>
          <a:prstGeom prst="rect">
            <a:avLst/>
          </a:prstGeom>
          <a:noFill/>
          <a:ln>
            <a:noFill/>
          </a:ln>
        </p:spPr>
        <p:txBody>
          <a:bodyPr lIns="91425" tIns="91425" rIns="91425" bIns="91425" anchor="ctr" anchorCtr="0"/>
          <a:lstStyle>
            <a:lvl1pPr marL="0" marR="0" indent="0" algn="l" rtl="0">
              <a:spcBef>
                <a:spcPts val="0"/>
              </a:spcBef>
              <a:defRPr/>
            </a:lvl1pPr>
            <a:lvl2pPr marL="0" marR="0" indent="228600" algn="l" rtl="0">
              <a:spcBef>
                <a:spcPts val="0"/>
              </a:spcBef>
              <a:defRPr/>
            </a:lvl2pPr>
            <a:lvl3pPr marL="0" marR="0" indent="457200" algn="l" rtl="0">
              <a:spcBef>
                <a:spcPts val="0"/>
              </a:spcBef>
              <a:defRPr/>
            </a:lvl3pPr>
            <a:lvl4pPr marL="0" marR="0" indent="685800" algn="l" rtl="0">
              <a:spcBef>
                <a:spcPts val="0"/>
              </a:spcBef>
              <a:defRPr/>
            </a:lvl4pPr>
            <a:lvl5pPr marL="0" marR="0" indent="914400" algn="l" rtl="0">
              <a:spcBef>
                <a:spcPts val="0"/>
              </a:spcBef>
              <a:defRPr/>
            </a:lvl5pPr>
            <a:lvl6pPr marL="0" marR="0" indent="1143000" algn="l" rtl="0">
              <a:spcBef>
                <a:spcPts val="0"/>
              </a:spcBef>
              <a:defRPr/>
            </a:lvl6pPr>
            <a:lvl7pPr marL="0" marR="0" indent="1371600" algn="l" rtl="0">
              <a:spcBef>
                <a:spcPts val="0"/>
              </a:spcBef>
              <a:defRPr/>
            </a:lvl7pPr>
            <a:lvl8pPr marL="0" marR="0" indent="1600200" algn="l" rtl="0">
              <a:spcBef>
                <a:spcPts val="0"/>
              </a:spcBef>
              <a:defRPr/>
            </a:lvl8pPr>
            <a:lvl9pPr marL="0" marR="0" indent="1828800" algn="l" rtl="0">
              <a:spcBef>
                <a:spcPts val="0"/>
              </a:spcBef>
              <a:defRPr/>
            </a:lvl9pPr>
          </a:lstStyle>
          <a:p>
            <a:endParaRPr/>
          </a:p>
        </p:txBody>
      </p:sp>
      <p:sp>
        <p:nvSpPr>
          <p:cNvPr id="8" name="Shape 8"/>
          <p:cNvSpPr txBox="1">
            <a:spLocks noGrp="1"/>
          </p:cNvSpPr>
          <p:nvPr>
            <p:ph type="body" idx="1"/>
          </p:nvPr>
        </p:nvSpPr>
        <p:spPr>
          <a:xfrm>
            <a:off x="355600" y="2984500"/>
            <a:ext cx="12293599" cy="6324600"/>
          </a:xfrm>
          <a:prstGeom prst="rect">
            <a:avLst/>
          </a:prstGeom>
          <a:noFill/>
          <a:ln>
            <a:noFill/>
          </a:ln>
        </p:spPr>
        <p:txBody>
          <a:bodyPr lIns="91425" tIns="91425" rIns="91425" bIns="91425" anchor="ctr" anchorCtr="0"/>
          <a:lstStyle>
            <a:lvl1pPr marL="508000" marR="0" indent="-339090" algn="l" rtl="0">
              <a:spcBef>
                <a:spcPts val="4200"/>
              </a:spcBef>
              <a:buClr>
                <a:srgbClr val="5C86B9"/>
              </a:buClr>
              <a:buFont typeface="Arial"/>
              <a:buChar char="●"/>
              <a:defRPr/>
            </a:lvl1pPr>
            <a:lvl2pPr marL="1016000" marR="0" indent="-339090" algn="l" rtl="0">
              <a:spcBef>
                <a:spcPts val="4200"/>
              </a:spcBef>
              <a:buClr>
                <a:srgbClr val="5C86B9"/>
              </a:buClr>
              <a:buFont typeface="Arial"/>
              <a:buChar char="●"/>
              <a:defRPr/>
            </a:lvl2pPr>
            <a:lvl3pPr marL="1524000" marR="0" indent="-339089" algn="l" rtl="0">
              <a:spcBef>
                <a:spcPts val="4200"/>
              </a:spcBef>
              <a:buClr>
                <a:srgbClr val="5C86B9"/>
              </a:buClr>
              <a:buFont typeface="Arial"/>
              <a:buChar char="●"/>
              <a:defRPr/>
            </a:lvl3pPr>
            <a:lvl4pPr marL="2032000" marR="0" indent="-339089" algn="l" rtl="0">
              <a:spcBef>
                <a:spcPts val="4200"/>
              </a:spcBef>
              <a:buClr>
                <a:srgbClr val="5C86B9"/>
              </a:buClr>
              <a:buFont typeface="Arial"/>
              <a:buChar char="●"/>
              <a:defRPr/>
            </a:lvl4pPr>
            <a:lvl5pPr marL="2540000" marR="0" indent="-339089" algn="l" rtl="0">
              <a:spcBef>
                <a:spcPts val="4200"/>
              </a:spcBef>
              <a:buClr>
                <a:srgbClr val="5C86B9"/>
              </a:buClr>
              <a:buFont typeface="Arial"/>
              <a:buChar char="●"/>
              <a:defRPr/>
            </a:lvl5pPr>
            <a:lvl6pPr marL="3048000" marR="0" indent="-339089" algn="l" rtl="0">
              <a:spcBef>
                <a:spcPts val="4200"/>
              </a:spcBef>
              <a:buClr>
                <a:srgbClr val="5C86B9"/>
              </a:buClr>
              <a:buFont typeface="Arial"/>
              <a:buChar char="●"/>
              <a:defRPr/>
            </a:lvl6pPr>
            <a:lvl7pPr marL="3556000" marR="0" indent="-339089" algn="l" rtl="0">
              <a:spcBef>
                <a:spcPts val="4200"/>
              </a:spcBef>
              <a:buClr>
                <a:srgbClr val="5C86B9"/>
              </a:buClr>
              <a:buFont typeface="Arial"/>
              <a:buChar char="●"/>
              <a:defRPr/>
            </a:lvl7pPr>
            <a:lvl8pPr marL="4064000" marR="0" indent="-339090" algn="l" rtl="0">
              <a:spcBef>
                <a:spcPts val="4200"/>
              </a:spcBef>
              <a:buClr>
                <a:srgbClr val="5C86B9"/>
              </a:buClr>
              <a:buFont typeface="Arial"/>
              <a:buChar char="●"/>
              <a:defRPr/>
            </a:lvl8pPr>
            <a:lvl9pPr marL="4572000" marR="0" indent="-339090" algn="l" rtl="0">
              <a:spcBef>
                <a:spcPts val="4200"/>
              </a:spcBef>
              <a:buClr>
                <a:srgbClr val="5C86B9"/>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denti.li"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play.google.com"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p:nvPr/>
        </p:nvSpPr>
        <p:spPr>
          <a:xfrm>
            <a:off x="369422" y="8807450"/>
            <a:ext cx="12255501" cy="406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gn="l">
              <a:defRPr sz="1800" i="1">
                <a:solidFill>
                  <a:srgbClr val="5C86B9"/>
                </a:solidFill>
              </a:defRPr>
            </a:lvl1pPr>
          </a:lstStyle>
          <a:p>
            <a:pPr lvl="0">
              <a:defRPr i="0">
                <a:solidFill>
                  <a:srgbClr val="000000"/>
                </a:solidFill>
              </a:defRPr>
            </a:pPr>
            <a:r>
              <a:rPr i="1">
                <a:solidFill>
                  <a:srgbClr val="5C86B9"/>
                </a:solidFill>
              </a:rPr>
              <a:t>Date 03/24/2015</a:t>
            </a:r>
          </a:p>
        </p:txBody>
      </p:sp>
      <p:sp>
        <p:nvSpPr>
          <p:cNvPr id="46" name="Shape 46"/>
          <p:cNvSpPr>
            <a:spLocks noGrp="1"/>
          </p:cNvSpPr>
          <p:nvPr>
            <p:ph type="title"/>
          </p:nvPr>
        </p:nvSpPr>
        <p:spPr>
          <a:xfrm>
            <a:off x="369422" y="2776058"/>
            <a:ext cx="12293600" cy="1104900"/>
          </a:xfrm>
          <a:prstGeom prst="rect">
            <a:avLst/>
          </a:prstGeom>
        </p:spPr>
        <p:txBody>
          <a:bodyPr>
            <a:normAutofit/>
          </a:bodyPr>
          <a:lstStyle>
            <a:lvl1pPr defTabSz="572516">
              <a:defRPr sz="6272" spc="-125"/>
            </a:lvl1pPr>
          </a:lstStyle>
          <a:p>
            <a:pPr lvl="0">
              <a:defRPr sz="1800" spc="0">
                <a:solidFill>
                  <a:srgbClr val="000000"/>
                </a:solidFill>
              </a:defRPr>
            </a:pPr>
            <a:r>
              <a:rPr sz="5400" spc="-125" dirty="0">
                <a:solidFill>
                  <a:srgbClr val="314864"/>
                </a:solidFill>
              </a:rPr>
              <a:t>CS548 Spring 2015 </a:t>
            </a:r>
            <a:r>
              <a:rPr sz="5400" spc="-125" dirty="0" smtClean="0">
                <a:solidFill>
                  <a:srgbClr val="314864"/>
                </a:solidFill>
              </a:rPr>
              <a:t>Clustering</a:t>
            </a:r>
            <a:r>
              <a:rPr lang="en-US" sz="5400" spc="-125" dirty="0" smtClean="0">
                <a:solidFill>
                  <a:srgbClr val="314864"/>
                </a:solidFill>
              </a:rPr>
              <a:t> Showcase</a:t>
            </a:r>
            <a:endParaRPr sz="5400" spc="-125" dirty="0">
              <a:solidFill>
                <a:srgbClr val="314864"/>
              </a:solidFill>
            </a:endParaRPr>
          </a:p>
        </p:txBody>
      </p:sp>
      <p:sp>
        <p:nvSpPr>
          <p:cNvPr id="47" name="Shape 47"/>
          <p:cNvSpPr>
            <a:spLocks noGrp="1"/>
          </p:cNvSpPr>
          <p:nvPr>
            <p:ph type="body" idx="1"/>
          </p:nvPr>
        </p:nvSpPr>
        <p:spPr>
          <a:xfrm>
            <a:off x="393699" y="3880958"/>
            <a:ext cx="12293600" cy="508000"/>
          </a:xfrm>
          <a:prstGeom prst="rect">
            <a:avLst/>
          </a:prstGeom>
        </p:spPr>
        <p:txBody>
          <a:bodyPr/>
          <a:lstStyle/>
          <a:p>
            <a:pPr lvl="0" algn="r">
              <a:defRPr sz="1800">
                <a:solidFill>
                  <a:srgbClr val="000000"/>
                </a:solidFill>
              </a:defRPr>
            </a:pPr>
            <a:r>
              <a:rPr sz="2400" dirty="0">
                <a:solidFill>
                  <a:srgbClr val="5C86B9"/>
                </a:solidFill>
              </a:rPr>
              <a:t>By Guojun WU, Jiacheng WANG, Xinyu DAI</a:t>
            </a:r>
          </a:p>
        </p:txBody>
      </p:sp>
      <p:sp>
        <p:nvSpPr>
          <p:cNvPr id="2" name="Rectangle 1"/>
          <p:cNvSpPr/>
          <p:nvPr/>
        </p:nvSpPr>
        <p:spPr>
          <a:xfrm>
            <a:off x="369422" y="5619880"/>
            <a:ext cx="12255501" cy="2923877"/>
          </a:xfrm>
          <a:prstGeom prst="rect">
            <a:avLst/>
          </a:prstGeom>
        </p:spPr>
        <p:txBody>
          <a:bodyPr wrap="square">
            <a:spAutoFit/>
          </a:bodyPr>
          <a:lstStyle/>
          <a:p>
            <a:r>
              <a:rPr lang="en-US" sz="4400" spc="-125" dirty="0" smtClean="0">
                <a:solidFill>
                  <a:srgbClr val="314864"/>
                </a:solidFill>
              </a:rPr>
              <a:t>Showcasing work by </a:t>
            </a:r>
            <a:r>
              <a:rPr lang="en-US" sz="4400" spc="-125" dirty="0" err="1" smtClean="0">
                <a:solidFill>
                  <a:srgbClr val="314864"/>
                </a:solidFill>
              </a:rPr>
              <a:t>Geng</a:t>
            </a:r>
            <a:r>
              <a:rPr lang="en-US" sz="4400" spc="-125" dirty="0" smtClean="0">
                <a:solidFill>
                  <a:srgbClr val="314864"/>
                </a:solidFill>
              </a:rPr>
              <a:t>, Fan, et al on </a:t>
            </a:r>
            <a:r>
              <a:rPr lang="en-US" sz="5000" b="1" dirty="0" smtClean="0"/>
              <a:t>Optimizing </a:t>
            </a:r>
            <a:r>
              <a:rPr lang="en-US" sz="5000" b="1" dirty="0"/>
              <a:t>User Exploring Experience in Emerging E-Commerce Products </a:t>
            </a:r>
            <a:endParaRPr lang="en-US" sz="5000" dirty="0"/>
          </a:p>
          <a:p>
            <a:endParaRPr lang="en-US" sz="4000" dirty="0"/>
          </a:p>
        </p:txBody>
      </p:sp>
    </p:spTree>
    <p:extLst>
      <p:ext uri="{BB962C8B-B14F-4D97-AF65-F5344CB8AC3E}">
        <p14:creationId xmlns:p14="http://schemas.microsoft.com/office/powerpoint/2010/main" val="395416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55600" y="444500"/>
            <a:ext cx="12293699" cy="2044799"/>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6144" b="0" i="0" u="none" strike="noStrike" cap="none" baseline="0">
                <a:solidFill>
                  <a:srgbClr val="314864"/>
                </a:solidFill>
                <a:latin typeface="Arial"/>
                <a:ea typeface="Arial"/>
                <a:cs typeface="Arial"/>
                <a:sym typeface="Arial"/>
              </a:rPr>
              <a:t>Similarity Based on Query-documents Pairs(1)</a:t>
            </a:r>
          </a:p>
        </p:txBody>
      </p:sp>
      <p:sp>
        <p:nvSpPr>
          <p:cNvPr id="130" name="Shape 130"/>
          <p:cNvSpPr txBox="1">
            <a:spLocks noGrp="1"/>
          </p:cNvSpPr>
          <p:nvPr>
            <p:ph type="body" idx="1"/>
          </p:nvPr>
        </p:nvSpPr>
        <p:spPr>
          <a:xfrm>
            <a:off x="355600" y="2984500"/>
            <a:ext cx="12293599" cy="924112"/>
          </a:xfrm>
          <a:prstGeom prst="rect">
            <a:avLst/>
          </a:prstGeom>
          <a:noFill/>
          <a:ln>
            <a:noFill/>
          </a:ln>
        </p:spPr>
        <p:txBody>
          <a:bodyPr lIns="0" tIns="0" rIns="0" bIns="0" anchor="t" anchorCtr="0">
            <a:noAutofit/>
          </a:bodyPr>
          <a:lstStyle/>
          <a:p>
            <a:pPr marL="508000" marR="0" lvl="0" indent="-520700" algn="l" rtl="0">
              <a:spcBef>
                <a:spcPts val="0"/>
              </a:spcBef>
              <a:buClr>
                <a:srgbClr val="5C86B9"/>
              </a:buClr>
              <a:buSzPct val="100000"/>
              <a:buFont typeface="Arial"/>
              <a:buChar char="●"/>
            </a:pPr>
            <a:r>
              <a:rPr lang="en-US" sz="3000" b="0" i="0" u="none" strike="noStrike" cap="none" baseline="0">
                <a:latin typeface="Quattrocento"/>
                <a:ea typeface="Quattrocento"/>
                <a:cs typeface="Quattrocento"/>
                <a:sym typeface="Quattrocento"/>
              </a:rPr>
              <a:t>Similarity</a:t>
            </a:r>
            <a:r>
              <a:rPr lang="en-US" sz="3000">
                <a:latin typeface="Quattrocento"/>
                <a:ea typeface="Quattrocento"/>
                <a:cs typeface="Quattrocento"/>
                <a:sym typeface="Quattrocento"/>
              </a:rPr>
              <a:t> according to both term similarity and co-click information</a:t>
            </a:r>
          </a:p>
        </p:txBody>
      </p:sp>
      <p:sp>
        <p:nvSpPr>
          <p:cNvPr id="131" name="Shape 131"/>
          <p:cNvSpPr txBox="1"/>
          <p:nvPr/>
        </p:nvSpPr>
        <p:spPr>
          <a:xfrm>
            <a:off x="0" y="4403912"/>
            <a:ext cx="12293599" cy="843429"/>
          </a:xfrm>
          <a:prstGeom prst="rect">
            <a:avLst/>
          </a:prstGeom>
          <a:blipFill rotWithShape="1">
            <a:blip r:embed="rId3">
              <a:alphaModFix/>
            </a:blip>
            <a:stretch>
              <a:fillRect t="-20862" b="-5754"/>
            </a:stretch>
          </a:blipFill>
          <a:ln>
            <a:noFill/>
          </a:ln>
        </p:spPr>
        <p:txBody>
          <a:bodyPr lIns="91425" tIns="45700" rIns="91425" bIns="45700" anchor="t" anchorCtr="0">
            <a:noAutofit/>
          </a:bodyPr>
          <a:lstStyle/>
          <a:p>
            <a:pPr marL="0" marR="0" lvl="0" indent="0" algn="ctr" rtl="0">
              <a:spcBef>
                <a:spcPts val="0"/>
              </a:spcBef>
              <a:buSzPct val="25000"/>
              <a:buNone/>
            </a:pPr>
            <a:r>
              <a:rPr lang="en-US" sz="3000" b="0" i="0" u="none" strike="noStrike" cap="none" baseline="0">
                <a:latin typeface="Quattrocento"/>
                <a:ea typeface="Quattrocento"/>
                <a:cs typeface="Quattrocento"/>
                <a:sym typeface="Quattrocento"/>
              </a:rPr>
              <a:t> </a:t>
            </a:r>
          </a:p>
        </p:txBody>
      </p:sp>
      <p:sp>
        <p:nvSpPr>
          <p:cNvPr id="132" name="Shape 132"/>
          <p:cNvSpPr txBox="1"/>
          <p:nvPr/>
        </p:nvSpPr>
        <p:spPr>
          <a:xfrm>
            <a:off x="-52" y="5607269"/>
            <a:ext cx="12293699" cy="1821300"/>
          </a:xfrm>
          <a:prstGeom prst="rect">
            <a:avLst/>
          </a:prstGeom>
          <a:blipFill rotWithShape="1">
            <a:blip r:embed="rId4">
              <a:alphaModFix/>
            </a:blip>
            <a:stretch>
              <a:fillRect t="-8699"/>
            </a:stretch>
          </a:blipFill>
          <a:ln>
            <a:noFill/>
          </a:ln>
        </p:spPr>
        <p:txBody>
          <a:bodyPr lIns="91425" tIns="45700" rIns="91425" bIns="45700" anchor="t" anchorCtr="0">
            <a:noAutofit/>
          </a:bodyPr>
          <a:lstStyle/>
          <a:p>
            <a:pPr marL="0" marR="0" lvl="0" indent="0" algn="l" rtl="0">
              <a:spcBef>
                <a:spcPts val="0"/>
              </a:spcBef>
              <a:buSzPct val="25000"/>
              <a:buNone/>
            </a:pPr>
            <a:r>
              <a:rPr lang="en-US" sz="3000" b="0" i="0" u="none" strike="noStrike" cap="none" baseline="0">
                <a:latin typeface="Quattrocento"/>
                <a:ea typeface="Quattrocento"/>
                <a:cs typeface="Quattrocento"/>
                <a:sym typeface="Quattrocento"/>
              </a:rPr>
              <a:t>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55600" y="444500"/>
            <a:ext cx="12293599" cy="2044699"/>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6144" b="0" i="0" u="none" strike="noStrike" cap="none" baseline="0">
                <a:solidFill>
                  <a:srgbClr val="314864"/>
                </a:solidFill>
                <a:latin typeface="Arial"/>
                <a:ea typeface="Arial"/>
                <a:cs typeface="Arial"/>
                <a:sym typeface="Arial"/>
              </a:rPr>
              <a:t>Similarity Based on Query-documents </a:t>
            </a:r>
            <a:r>
              <a:rPr lang="en-US" sz="6144">
                <a:solidFill>
                  <a:srgbClr val="314864"/>
                </a:solidFill>
              </a:rPr>
              <a:t>Pairs</a:t>
            </a:r>
            <a:r>
              <a:rPr lang="en-US" sz="6144" b="0" i="0" u="none" strike="noStrike" cap="none" baseline="0">
                <a:solidFill>
                  <a:srgbClr val="314864"/>
                </a:solidFill>
                <a:latin typeface="Arial"/>
                <a:ea typeface="Arial"/>
                <a:cs typeface="Arial"/>
                <a:sym typeface="Arial"/>
              </a:rPr>
              <a:t>(2)</a:t>
            </a:r>
          </a:p>
        </p:txBody>
      </p:sp>
      <p:sp>
        <p:nvSpPr>
          <p:cNvPr id="138" name="Shape 138"/>
          <p:cNvSpPr txBox="1">
            <a:spLocks noGrp="1"/>
          </p:cNvSpPr>
          <p:nvPr>
            <p:ph type="body" idx="1"/>
          </p:nvPr>
        </p:nvSpPr>
        <p:spPr>
          <a:xfrm>
            <a:off x="355600" y="2984500"/>
            <a:ext cx="12293699" cy="4644600"/>
          </a:xfrm>
          <a:prstGeom prst="rect">
            <a:avLst/>
          </a:prstGeom>
          <a:noFill/>
          <a:ln>
            <a:noFill/>
          </a:ln>
        </p:spPr>
        <p:txBody>
          <a:bodyPr lIns="0" tIns="0" rIns="0" bIns="0" anchor="t" anchorCtr="0">
            <a:noAutofit/>
          </a:bodyPr>
          <a:lstStyle/>
          <a:p>
            <a:pPr marL="477519" marR="0" lvl="0" indent="-477519" algn="l" rtl="0">
              <a:spcBef>
                <a:spcPts val="0"/>
              </a:spcBef>
              <a:buClr>
                <a:srgbClr val="5C86B9"/>
              </a:buClr>
              <a:buSzPct val="69455"/>
              <a:buFont typeface="Arial"/>
              <a:buChar char="●"/>
            </a:pPr>
            <a:r>
              <a:rPr lang="en-US" sz="3572" b="0" i="0" u="none" strike="noStrike" cap="none" baseline="0">
                <a:latin typeface="Quattrocento"/>
                <a:ea typeface="Quattrocento"/>
                <a:cs typeface="Quattrocento"/>
                <a:sym typeface="Quattrocento"/>
              </a:rPr>
              <a:t>Similarity Based on Keywords</a:t>
            </a:r>
          </a:p>
          <a:p>
            <a:pPr marL="351856" marR="0" lvl="0" indent="-234863" algn="l" rtl="0">
              <a:spcBef>
                <a:spcPts val="0"/>
              </a:spcBef>
              <a:buClr>
                <a:srgbClr val="5C86B9"/>
              </a:buClr>
              <a:buFont typeface="Arial"/>
              <a:buNone/>
            </a:pPr>
            <a:endParaRPr sz="2632" b="0" i="0" u="none" strike="noStrike" cap="none" baseline="0">
              <a:latin typeface="Calibri"/>
              <a:ea typeface="Calibri"/>
              <a:cs typeface="Calibri"/>
              <a:sym typeface="Calibri"/>
            </a:endParaRPr>
          </a:p>
          <a:p>
            <a:pPr marL="351856" marR="0" lvl="0" indent="-234863" algn="l" rtl="0">
              <a:spcBef>
                <a:spcPts val="0"/>
              </a:spcBef>
              <a:buClr>
                <a:srgbClr val="5C86B9"/>
              </a:buClr>
              <a:buFont typeface="Arial"/>
              <a:buNone/>
            </a:pPr>
            <a:endParaRPr sz="2632" b="0" i="0" u="none" strike="noStrike" cap="none" baseline="0">
              <a:latin typeface="Calibri"/>
              <a:ea typeface="Calibri"/>
              <a:cs typeface="Calibri"/>
              <a:sym typeface="Calibri"/>
            </a:endParaRPr>
          </a:p>
          <a:p>
            <a:pPr marL="351856" marR="0" lvl="0" indent="-234863" algn="l" rtl="0">
              <a:spcBef>
                <a:spcPts val="0"/>
              </a:spcBef>
              <a:buClr>
                <a:srgbClr val="5C86B9"/>
              </a:buClr>
              <a:buFont typeface="Arial"/>
              <a:buNone/>
            </a:pPr>
            <a:endParaRPr sz="2632" b="0" i="0" u="none" strike="noStrike" cap="none" baseline="0">
              <a:latin typeface="Calibri"/>
              <a:ea typeface="Calibri"/>
              <a:cs typeface="Calibri"/>
              <a:sym typeface="Calibri"/>
            </a:endParaRPr>
          </a:p>
          <a:p>
            <a:pPr marL="351856" marR="0" lvl="0" indent="-351856" algn="l" rtl="0">
              <a:spcBef>
                <a:spcPts val="0"/>
              </a:spcBef>
              <a:buClr>
                <a:srgbClr val="5C86B9"/>
              </a:buClr>
              <a:buSzPct val="69455"/>
              <a:buFont typeface="Arial"/>
              <a:buChar char="●"/>
            </a:pPr>
            <a:r>
              <a:rPr lang="en-US" sz="3572" b="0" i="0" u="none" strike="noStrike" cap="none" baseline="0">
                <a:latin typeface="Quattrocento"/>
                <a:ea typeface="Quattrocento"/>
                <a:cs typeface="Quattrocento"/>
                <a:sym typeface="Quattrocento"/>
              </a:rPr>
              <a:t>Similarity Based on Documents</a:t>
            </a:r>
          </a:p>
          <a:p>
            <a:pPr marL="0" marR="0" indent="0" algn="l" rtl="0">
              <a:spcBef>
                <a:spcPts val="0"/>
              </a:spcBef>
              <a:buNone/>
            </a:pPr>
            <a:endParaRPr sz="3572">
              <a:latin typeface="Quattrocento"/>
              <a:ea typeface="Quattrocento"/>
              <a:cs typeface="Quattrocento"/>
              <a:sym typeface="Quattrocento"/>
            </a:endParaRPr>
          </a:p>
          <a:p>
            <a:pPr marL="0" marR="0" indent="0" algn="l" rtl="0">
              <a:spcBef>
                <a:spcPts val="0"/>
              </a:spcBef>
              <a:buNone/>
            </a:pPr>
            <a:endParaRPr sz="3572">
              <a:latin typeface="Quattrocento"/>
              <a:ea typeface="Quattrocento"/>
              <a:cs typeface="Quattrocento"/>
              <a:sym typeface="Quattrocento"/>
            </a:endParaRPr>
          </a:p>
          <a:p>
            <a:pPr marL="0" marR="0" indent="0" algn="l" rtl="0">
              <a:spcBef>
                <a:spcPts val="0"/>
              </a:spcBef>
              <a:buNone/>
            </a:pPr>
            <a:endParaRPr sz="3572">
              <a:latin typeface="Quattrocento"/>
              <a:ea typeface="Quattrocento"/>
              <a:cs typeface="Quattrocento"/>
              <a:sym typeface="Quattrocento"/>
            </a:endParaRPr>
          </a:p>
          <a:p>
            <a:pPr marL="0" marR="0" indent="0" algn="l" rtl="0">
              <a:spcBef>
                <a:spcPts val="0"/>
              </a:spcBef>
              <a:buNone/>
            </a:pPr>
            <a:endParaRPr sz="3572">
              <a:latin typeface="Quattrocento"/>
              <a:ea typeface="Quattrocento"/>
              <a:cs typeface="Quattrocento"/>
              <a:sym typeface="Quattrocento"/>
            </a:endParaRPr>
          </a:p>
          <a:p>
            <a:pPr marL="0" marR="0" lvl="0" indent="0" algn="l" rtl="0">
              <a:spcBef>
                <a:spcPts val="0"/>
              </a:spcBef>
              <a:buNone/>
            </a:pPr>
            <a:r>
              <a:rPr lang="en-US" sz="3572">
                <a:latin typeface="Quattrocento"/>
                <a:ea typeface="Quattrocento"/>
                <a:cs typeface="Quattrocento"/>
                <a:sym typeface="Quattrocento"/>
              </a:rPr>
              <a:t>             </a:t>
            </a:r>
          </a:p>
        </p:txBody>
      </p:sp>
      <p:sp>
        <p:nvSpPr>
          <p:cNvPr id="139" name="Shape 139"/>
          <p:cNvSpPr txBox="1"/>
          <p:nvPr/>
        </p:nvSpPr>
        <p:spPr>
          <a:xfrm>
            <a:off x="355600" y="3812242"/>
            <a:ext cx="12293599" cy="843429"/>
          </a:xfrm>
          <a:prstGeom prst="rect">
            <a:avLst/>
          </a:prstGeom>
          <a:blipFill rotWithShape="1">
            <a:blip r:embed="rId3">
              <a:alphaModFix/>
            </a:blip>
            <a:stretch>
              <a:fillRect t="-18704" r="-692"/>
            </a:stretch>
          </a:blipFill>
          <a:ln>
            <a:noFill/>
          </a:ln>
        </p:spPr>
        <p:txBody>
          <a:bodyPr lIns="91425" tIns="45700" rIns="91425" bIns="45700" anchor="t" anchorCtr="0">
            <a:noAutofit/>
          </a:bodyPr>
          <a:lstStyle/>
          <a:p>
            <a:pPr marL="0" marR="0" lvl="0" indent="0" algn="ctr" rtl="0">
              <a:spcBef>
                <a:spcPts val="0"/>
              </a:spcBef>
              <a:buSzPct val="25000"/>
              <a:buNone/>
            </a:pPr>
            <a:r>
              <a:rPr lang="en-US" sz="3000" b="0" i="0" u="none" strike="noStrike" cap="none" baseline="0">
                <a:latin typeface="Quattrocento"/>
                <a:ea typeface="Quattrocento"/>
                <a:cs typeface="Quattrocento"/>
                <a:sym typeface="Quattrocento"/>
              </a:rPr>
              <a:t> </a:t>
            </a:r>
          </a:p>
        </p:txBody>
      </p:sp>
      <p:sp>
        <p:nvSpPr>
          <p:cNvPr id="140" name="Shape 140"/>
          <p:cNvSpPr txBox="1"/>
          <p:nvPr/>
        </p:nvSpPr>
        <p:spPr>
          <a:xfrm>
            <a:off x="355600" y="5717242"/>
            <a:ext cx="12293599" cy="843429"/>
          </a:xfrm>
          <a:prstGeom prst="rect">
            <a:avLst/>
          </a:prstGeom>
          <a:blipFill rotWithShape="1">
            <a:blip r:embed="rId4">
              <a:alphaModFix/>
            </a:blip>
            <a:stretch>
              <a:fillRect t="-22462" r="-1189" b="-5069"/>
            </a:stretch>
          </a:blipFill>
          <a:ln>
            <a:noFill/>
          </a:ln>
        </p:spPr>
        <p:txBody>
          <a:bodyPr lIns="91425" tIns="45700" rIns="91425" bIns="45700" anchor="t" anchorCtr="0">
            <a:noAutofit/>
          </a:bodyPr>
          <a:lstStyle/>
          <a:p>
            <a:pPr marL="0" marR="0" lvl="0" indent="0" algn="ctr" rtl="0">
              <a:spcBef>
                <a:spcPts val="0"/>
              </a:spcBef>
              <a:buSzPct val="25000"/>
              <a:buNone/>
            </a:pPr>
            <a:r>
              <a:rPr lang="en-US" sz="3000" b="0" i="0" u="none" strike="noStrike" cap="none" baseline="0">
                <a:latin typeface="Quattrocento"/>
                <a:ea typeface="Quattrocento"/>
                <a:cs typeface="Quattrocento"/>
                <a:sym typeface="Quattrocento"/>
              </a:rPr>
              <a:t> </a:t>
            </a:r>
          </a:p>
        </p:txBody>
      </p:sp>
      <p:sp>
        <p:nvSpPr>
          <p:cNvPr id="141" name="Shape 141"/>
          <p:cNvSpPr txBox="1"/>
          <p:nvPr/>
        </p:nvSpPr>
        <p:spPr>
          <a:xfrm>
            <a:off x="355600" y="6785536"/>
            <a:ext cx="12293599" cy="843429"/>
          </a:xfrm>
          <a:prstGeom prst="rect">
            <a:avLst/>
          </a:prstGeom>
          <a:blipFill rotWithShape="1">
            <a:blip r:embed="rId5">
              <a:alphaModFix/>
            </a:blip>
            <a:stretch>
              <a:fillRect t="-18115" r="-941" b="-9419"/>
            </a:stretch>
          </a:blipFill>
          <a:ln>
            <a:noFill/>
          </a:ln>
        </p:spPr>
        <p:txBody>
          <a:bodyPr lIns="91425" tIns="45700" rIns="91425" bIns="45700" anchor="t" anchorCtr="0">
            <a:noAutofit/>
          </a:bodyPr>
          <a:lstStyle/>
          <a:p>
            <a:pPr marL="0" marR="0" lvl="0" indent="0" algn="ctr" rtl="0">
              <a:spcBef>
                <a:spcPts val="0"/>
              </a:spcBef>
              <a:buSzPct val="25000"/>
              <a:buNone/>
            </a:pPr>
            <a:r>
              <a:rPr lang="en-US" sz="3000" b="0" i="0" u="none" strike="noStrike" cap="none" baseline="0">
                <a:latin typeface="Quattrocento"/>
                <a:ea typeface="Quattrocento"/>
                <a:cs typeface="Quattrocento"/>
                <a:sym typeface="Quattrocento"/>
              </a:rPr>
              <a:t>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55600" y="444500"/>
            <a:ext cx="12293699" cy="2044799"/>
          </a:xfrm>
          <a:prstGeom prst="rect">
            <a:avLst/>
          </a:prstGeom>
        </p:spPr>
        <p:txBody>
          <a:bodyPr lIns="91425" tIns="91425" rIns="91425" bIns="91425" anchor="ctr" anchorCtr="0">
            <a:noAutofit/>
          </a:bodyPr>
          <a:lstStyle/>
          <a:p>
            <a:pPr rtl="0">
              <a:spcBef>
                <a:spcPts val="0"/>
              </a:spcBef>
              <a:buNone/>
            </a:pPr>
            <a:r>
              <a:rPr lang="en-US" sz="6400">
                <a:solidFill>
                  <a:srgbClr val="314864"/>
                </a:solidFill>
              </a:rPr>
              <a:t>		 	 	 		</a:t>
            </a:r>
          </a:p>
          <a:p>
            <a:pPr rtl="0">
              <a:spcBef>
                <a:spcPts val="0"/>
              </a:spcBef>
              <a:buNone/>
            </a:pPr>
            <a:r>
              <a:rPr lang="en-US" sz="6400">
                <a:solidFill>
                  <a:srgbClr val="314864"/>
                </a:solidFill>
              </a:rPr>
              <a:t>			</a:t>
            </a:r>
          </a:p>
          <a:p>
            <a:pPr rtl="0">
              <a:spcBef>
                <a:spcPts val="0"/>
              </a:spcBef>
              <a:buNone/>
            </a:pPr>
            <a:r>
              <a:rPr lang="en-US" sz="6400">
                <a:solidFill>
                  <a:srgbClr val="314864"/>
                </a:solidFill>
              </a:rPr>
              <a:t>				</a:t>
            </a:r>
          </a:p>
          <a:p>
            <a:pPr rtl="0">
              <a:spcBef>
                <a:spcPts val="0"/>
              </a:spcBef>
              <a:buNone/>
            </a:pPr>
            <a:r>
              <a:rPr lang="en-US" sz="6400">
                <a:solidFill>
                  <a:srgbClr val="314864"/>
                </a:solidFill>
              </a:rPr>
              <a:t>					</a:t>
            </a:r>
          </a:p>
          <a:p>
            <a:pPr rtl="0">
              <a:spcBef>
                <a:spcPts val="0"/>
              </a:spcBef>
              <a:buNone/>
            </a:pPr>
            <a:r>
              <a:rPr lang="en-US" sz="6400">
                <a:solidFill>
                  <a:srgbClr val="314864"/>
                </a:solidFill>
              </a:rPr>
              <a:t>						</a:t>
            </a:r>
          </a:p>
          <a:p>
            <a:pPr rtl="0">
              <a:spcBef>
                <a:spcPts val="0"/>
              </a:spcBef>
              <a:buNone/>
            </a:pPr>
            <a:r>
              <a:rPr lang="en-US" sz="6400">
                <a:solidFill>
                  <a:srgbClr val="314864"/>
                </a:solidFill>
              </a:rPr>
              <a:t>Click Number Distribution </a:t>
            </a:r>
          </a:p>
          <a:p>
            <a:pPr rtl="0">
              <a:spcBef>
                <a:spcPts val="0"/>
              </a:spcBef>
              <a:buNone/>
            </a:pPr>
            <a:r>
              <a:rPr lang="en-US" sz="6400">
                <a:solidFill>
                  <a:srgbClr val="314864"/>
                </a:solidFill>
              </a:rPr>
              <a:t>					</a:t>
            </a:r>
          </a:p>
          <a:p>
            <a:pPr rtl="0">
              <a:spcBef>
                <a:spcPts val="0"/>
              </a:spcBef>
              <a:buNone/>
            </a:pPr>
            <a:r>
              <a:rPr lang="en-US" sz="6400">
                <a:solidFill>
                  <a:srgbClr val="314864"/>
                </a:solidFill>
              </a:rPr>
              <a:t>				</a:t>
            </a:r>
          </a:p>
          <a:p>
            <a:pPr rtl="0">
              <a:spcBef>
                <a:spcPts val="0"/>
              </a:spcBef>
              <a:buNone/>
            </a:pPr>
            <a:r>
              <a:rPr lang="en-US" sz="6400">
                <a:solidFill>
                  <a:srgbClr val="314864"/>
                </a:solidFill>
              </a:rPr>
              <a:t>			</a:t>
            </a:r>
          </a:p>
          <a:p>
            <a:pPr rtl="0">
              <a:spcBef>
                <a:spcPts val="0"/>
              </a:spcBef>
              <a:buNone/>
            </a:pPr>
            <a:r>
              <a:rPr lang="en-US" sz="6400">
                <a:solidFill>
                  <a:srgbClr val="314864"/>
                </a:solidFill>
              </a:rPr>
              <a:t>		</a:t>
            </a:r>
          </a:p>
          <a:p>
            <a:pPr>
              <a:spcBef>
                <a:spcPts val="0"/>
              </a:spcBef>
              <a:buNone/>
            </a:pPr>
            <a:endParaRPr sz="6400">
              <a:solidFill>
                <a:srgbClr val="314864"/>
              </a:solidFill>
            </a:endParaRPr>
          </a:p>
        </p:txBody>
      </p:sp>
      <p:sp>
        <p:nvSpPr>
          <p:cNvPr id="147" name="Shape 147"/>
          <p:cNvSpPr txBox="1">
            <a:spLocks noGrp="1"/>
          </p:cNvSpPr>
          <p:nvPr>
            <p:ph type="body" idx="1"/>
          </p:nvPr>
        </p:nvSpPr>
        <p:spPr>
          <a:xfrm>
            <a:off x="355600" y="2984500"/>
            <a:ext cx="12293699" cy="6324600"/>
          </a:xfrm>
          <a:prstGeom prst="rect">
            <a:avLst/>
          </a:prstGeom>
        </p:spPr>
        <p:txBody>
          <a:bodyPr lIns="91425" tIns="91425" rIns="91425" bIns="91425" anchor="ctr" anchorCtr="0">
            <a:noAutofit/>
          </a:bodyPr>
          <a:lstStyle/>
          <a:p>
            <a:pPr rtl="0">
              <a:spcBef>
                <a:spcPts val="0"/>
              </a:spcBef>
              <a:buNone/>
            </a:pPr>
            <a:r>
              <a:rPr lang="en-US"/>
              <a:t>		 	 	 		</a:t>
            </a:r>
          </a:p>
          <a:p>
            <a:pPr rtl="0">
              <a:spcBef>
                <a:spcPts val="0"/>
              </a:spcBef>
              <a:buNone/>
            </a:pPr>
            <a:r>
              <a:rPr lang="en-US"/>
              <a:t>			</a:t>
            </a:r>
          </a:p>
          <a:p>
            <a:pPr rtl="0">
              <a:spcBef>
                <a:spcPts val="0"/>
              </a:spcBef>
              <a:buNone/>
            </a:pPr>
            <a:r>
              <a:rPr lang="en-US"/>
              <a:t>				 			</a:t>
            </a:r>
          </a:p>
          <a:p>
            <a:pPr rtl="0">
              <a:spcBef>
                <a:spcPts val="0"/>
              </a:spcBef>
              <a:buNone/>
            </a:pPr>
            <a:r>
              <a:rPr lang="en-US"/>
              <a:t>		</a:t>
            </a:r>
          </a:p>
          <a:p>
            <a:pPr>
              <a:spcBef>
                <a:spcPts val="0"/>
              </a:spcBef>
              <a:buNone/>
            </a:pPr>
            <a:endParaRPr/>
          </a:p>
        </p:txBody>
      </p:sp>
      <p:pic>
        <p:nvPicPr>
          <p:cNvPr id="148" name="Shape 148"/>
          <p:cNvPicPr preferRelativeResize="0"/>
          <p:nvPr/>
        </p:nvPicPr>
        <p:blipFill>
          <a:blip r:embed="rId3">
            <a:alphaModFix/>
          </a:blip>
          <a:stretch>
            <a:fillRect/>
          </a:stretch>
        </p:blipFill>
        <p:spPr>
          <a:xfrm>
            <a:off x="2223725" y="3427575"/>
            <a:ext cx="8557450" cy="5137224"/>
          </a:xfrm>
          <a:prstGeom prst="rect">
            <a:avLst/>
          </a:prstGeom>
          <a:noFill/>
          <a:ln>
            <a:noFill/>
          </a:ln>
        </p:spPr>
      </p:pic>
      <p:sp>
        <p:nvSpPr>
          <p:cNvPr id="149" name="Shape 149"/>
          <p:cNvSpPr txBox="1"/>
          <p:nvPr/>
        </p:nvSpPr>
        <p:spPr>
          <a:xfrm>
            <a:off x="9065525" y="8738675"/>
            <a:ext cx="3474900" cy="498899"/>
          </a:xfrm>
          <a:prstGeom prst="rect">
            <a:avLst/>
          </a:prstGeom>
          <a:noFill/>
          <a:ln>
            <a:noFill/>
          </a:ln>
        </p:spPr>
        <p:txBody>
          <a:bodyPr lIns="91425" tIns="91425" rIns="91425" bIns="91425" anchor="t" anchorCtr="0">
            <a:noAutofit/>
          </a:bodyPr>
          <a:lstStyle/>
          <a:p>
            <a:pPr>
              <a:spcBef>
                <a:spcPts val="0"/>
              </a:spcBef>
              <a:buNone/>
            </a:pPr>
            <a:r>
              <a:rPr lang="en-US"/>
              <a:t>Taken from Geng, Fan, Bian, et al.(2012)</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55600" y="444500"/>
            <a:ext cx="12293599" cy="2044699"/>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6144" b="0" i="0" u="none" strike="noStrike" cap="none" baseline="0">
                <a:solidFill>
                  <a:srgbClr val="314864"/>
                </a:solidFill>
                <a:latin typeface="Arial"/>
                <a:ea typeface="Arial"/>
                <a:cs typeface="Arial"/>
                <a:sym typeface="Arial"/>
              </a:rPr>
              <a:t>Similarity Based on Query-Urls Pairs</a:t>
            </a:r>
          </a:p>
        </p:txBody>
      </p:sp>
      <p:sp>
        <p:nvSpPr>
          <p:cNvPr id="155" name="Shape 155"/>
          <p:cNvSpPr txBox="1">
            <a:spLocks noGrp="1"/>
          </p:cNvSpPr>
          <p:nvPr>
            <p:ph type="body" idx="1"/>
          </p:nvPr>
        </p:nvSpPr>
        <p:spPr>
          <a:xfrm>
            <a:off x="355600" y="2984500"/>
            <a:ext cx="12293599" cy="924112"/>
          </a:xfrm>
          <a:prstGeom prst="rect">
            <a:avLst/>
          </a:prstGeom>
          <a:noFill/>
          <a:ln>
            <a:noFill/>
          </a:ln>
        </p:spPr>
        <p:txBody>
          <a:bodyPr lIns="0" tIns="0" rIns="0" bIns="0" anchor="t" anchorCtr="0">
            <a:noAutofit/>
          </a:bodyPr>
          <a:lstStyle/>
          <a:p>
            <a:pPr marL="508000" marR="0" lvl="0" indent="-508000" algn="l" rtl="0">
              <a:spcBef>
                <a:spcPts val="0"/>
              </a:spcBef>
              <a:buClr>
                <a:srgbClr val="5C86B9"/>
              </a:buClr>
              <a:buSzPct val="73684"/>
              <a:buFont typeface="Arial"/>
              <a:buChar char="●"/>
            </a:pPr>
            <a:r>
              <a:rPr lang="en-US" sz="3800" b="0" i="0" u="none" strike="noStrike" cap="none" baseline="0">
                <a:latin typeface="Quattrocento"/>
                <a:ea typeface="Quattrocento"/>
                <a:cs typeface="Quattrocento"/>
                <a:sym typeface="Quattrocento"/>
              </a:rPr>
              <a:t>Similarity </a:t>
            </a:r>
            <a:r>
              <a:rPr lang="en-US" sz="4000" b="0" i="0" u="none" strike="noStrike" cap="none" baseline="0">
                <a:latin typeface="Quattrocento"/>
                <a:ea typeface="Quattrocento"/>
                <a:cs typeface="Quattrocento"/>
                <a:sym typeface="Quattrocento"/>
              </a:rPr>
              <a:t>Based</a:t>
            </a:r>
            <a:r>
              <a:rPr lang="en-US" sz="3800" b="0" i="0" u="none" strike="noStrike" cap="none" baseline="0">
                <a:latin typeface="Quattrocento"/>
                <a:ea typeface="Quattrocento"/>
                <a:cs typeface="Quattrocento"/>
                <a:sym typeface="Quattrocento"/>
              </a:rPr>
              <a:t> on Query-Urls Pairs</a:t>
            </a:r>
          </a:p>
        </p:txBody>
      </p:sp>
      <p:sp>
        <p:nvSpPr>
          <p:cNvPr id="156" name="Shape 156"/>
          <p:cNvSpPr txBox="1"/>
          <p:nvPr/>
        </p:nvSpPr>
        <p:spPr>
          <a:xfrm>
            <a:off x="355600" y="4427442"/>
            <a:ext cx="12293599" cy="843429"/>
          </a:xfrm>
          <a:prstGeom prst="rect">
            <a:avLst/>
          </a:prstGeom>
          <a:blipFill rotWithShape="1">
            <a:blip r:embed="rId3">
              <a:alphaModFix/>
            </a:blip>
            <a:stretch>
              <a:fillRect t="-21581" b="-5034"/>
            </a:stretch>
          </a:blipFill>
          <a:ln>
            <a:noFill/>
          </a:ln>
        </p:spPr>
        <p:txBody>
          <a:bodyPr lIns="91425" tIns="45700" rIns="91425" bIns="45700" anchor="t" anchorCtr="0">
            <a:noAutofit/>
          </a:bodyPr>
          <a:lstStyle/>
          <a:p>
            <a:pPr marL="0" marR="0" lvl="0" indent="0" algn="ctr" rtl="0">
              <a:spcBef>
                <a:spcPts val="0"/>
              </a:spcBef>
              <a:buSzPct val="25000"/>
              <a:buNone/>
            </a:pPr>
            <a:r>
              <a:rPr lang="en-US" sz="3000" b="0" i="0" u="none" strike="noStrike" cap="none" baseline="0">
                <a:latin typeface="Quattrocento"/>
                <a:ea typeface="Quattrocento"/>
                <a:cs typeface="Quattrocento"/>
                <a:sym typeface="Quattrocento"/>
              </a:rPr>
              <a:t> </a:t>
            </a:r>
          </a:p>
        </p:txBody>
      </p:sp>
      <p:sp>
        <p:nvSpPr>
          <p:cNvPr id="157" name="Shape 157"/>
          <p:cNvSpPr txBox="1"/>
          <p:nvPr/>
        </p:nvSpPr>
        <p:spPr>
          <a:xfrm>
            <a:off x="7809750" y="5521875"/>
            <a:ext cx="4919699" cy="516000"/>
          </a:xfrm>
          <a:prstGeom prst="rect">
            <a:avLst/>
          </a:prstGeom>
          <a:noFill/>
          <a:ln>
            <a:noFill/>
          </a:ln>
        </p:spPr>
        <p:txBody>
          <a:bodyPr lIns="91425" tIns="91425" rIns="91425" bIns="91425" anchor="t" anchorCtr="0">
            <a:noAutofit/>
          </a:bodyPr>
          <a:lstStyle/>
          <a:p>
            <a:pPr>
              <a:spcBef>
                <a:spcPts val="0"/>
              </a:spcBef>
              <a:buNone/>
            </a:pPr>
            <a:r>
              <a:rPr lang="en-US"/>
              <a:t>Taken from Geng, Fan, Bian, et al.(2012)</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55600" y="444500"/>
            <a:ext cx="12293599" cy="2044699"/>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6144" b="0" i="0" u="none" strike="noStrike" cap="none" baseline="0">
                <a:solidFill>
                  <a:srgbClr val="314864"/>
                </a:solidFill>
                <a:latin typeface="Arial"/>
                <a:ea typeface="Arial"/>
                <a:cs typeface="Arial"/>
                <a:sym typeface="Arial"/>
              </a:rPr>
              <a:t>Similarity Combination</a:t>
            </a:r>
          </a:p>
        </p:txBody>
      </p:sp>
      <p:sp>
        <p:nvSpPr>
          <p:cNvPr id="163" name="Shape 163"/>
          <p:cNvSpPr txBox="1">
            <a:spLocks noGrp="1"/>
          </p:cNvSpPr>
          <p:nvPr>
            <p:ph type="body" idx="1"/>
          </p:nvPr>
        </p:nvSpPr>
        <p:spPr>
          <a:xfrm>
            <a:off x="355600" y="2984500"/>
            <a:ext cx="12293599" cy="924112"/>
          </a:xfrm>
          <a:prstGeom prst="rect">
            <a:avLst/>
          </a:prstGeom>
          <a:noFill/>
          <a:ln>
            <a:noFill/>
          </a:ln>
        </p:spPr>
        <p:txBody>
          <a:bodyPr lIns="0" tIns="0" rIns="0" bIns="0" anchor="t" anchorCtr="0">
            <a:noAutofit/>
          </a:bodyPr>
          <a:lstStyle/>
          <a:p>
            <a:pPr marL="508000" marR="0" lvl="0" indent="-508000" algn="l" rtl="0">
              <a:spcBef>
                <a:spcPts val="0"/>
              </a:spcBef>
              <a:buClr>
                <a:srgbClr val="5C86B9"/>
              </a:buClr>
              <a:buSzPct val="73684"/>
              <a:buFont typeface="Arial"/>
              <a:buChar char="●"/>
            </a:pPr>
            <a:r>
              <a:rPr lang="en-US" sz="3800" b="0" i="0" u="none" strike="noStrike" cap="none" baseline="0">
                <a:latin typeface="Quattrocento"/>
                <a:ea typeface="Quattrocento"/>
                <a:cs typeface="Quattrocento"/>
                <a:sym typeface="Quattrocento"/>
              </a:rPr>
              <a:t>Similarity </a:t>
            </a:r>
            <a:r>
              <a:rPr lang="en-US" sz="4000" b="0" i="0" u="none" strike="noStrike" cap="none" baseline="0">
                <a:latin typeface="Quattrocento"/>
                <a:ea typeface="Quattrocento"/>
                <a:cs typeface="Quattrocento"/>
                <a:sym typeface="Quattrocento"/>
              </a:rPr>
              <a:t>Combination</a:t>
            </a:r>
          </a:p>
        </p:txBody>
      </p:sp>
      <p:sp>
        <p:nvSpPr>
          <p:cNvPr id="164" name="Shape 164"/>
          <p:cNvSpPr txBox="1"/>
          <p:nvPr/>
        </p:nvSpPr>
        <p:spPr>
          <a:xfrm>
            <a:off x="355600" y="4427442"/>
            <a:ext cx="12293599" cy="843429"/>
          </a:xfrm>
          <a:prstGeom prst="rect">
            <a:avLst/>
          </a:prstGeom>
          <a:blipFill rotWithShape="1">
            <a:blip r:embed="rId3">
              <a:alphaModFix/>
            </a:blip>
            <a:stretch>
              <a:fillRect t="-20862" r="-296" b="-5754"/>
            </a:stretch>
          </a:blipFill>
          <a:ln>
            <a:noFill/>
          </a:ln>
        </p:spPr>
        <p:txBody>
          <a:bodyPr lIns="91425" tIns="45700" rIns="91425" bIns="45700" anchor="t" anchorCtr="0">
            <a:noAutofit/>
          </a:bodyPr>
          <a:lstStyle/>
          <a:p>
            <a:pPr marL="0" marR="0" lvl="0" indent="0" algn="ctr" rtl="0">
              <a:spcBef>
                <a:spcPts val="0"/>
              </a:spcBef>
              <a:buSzPct val="25000"/>
              <a:buNone/>
            </a:pPr>
            <a:r>
              <a:rPr lang="en-US" sz="3000" b="0" i="0" u="none" strike="noStrike" cap="none" baseline="0">
                <a:latin typeface="Quattrocento"/>
                <a:ea typeface="Quattrocento"/>
                <a:cs typeface="Quattrocento"/>
                <a:sym typeface="Quattrocento"/>
              </a:rPr>
              <a:t> </a:t>
            </a:r>
          </a:p>
        </p:txBody>
      </p:sp>
      <p:sp>
        <p:nvSpPr>
          <p:cNvPr id="165" name="Shape 165"/>
          <p:cNvSpPr txBox="1"/>
          <p:nvPr/>
        </p:nvSpPr>
        <p:spPr>
          <a:xfrm>
            <a:off x="8549450" y="5384250"/>
            <a:ext cx="4162799" cy="516000"/>
          </a:xfrm>
          <a:prstGeom prst="rect">
            <a:avLst/>
          </a:prstGeom>
          <a:noFill/>
          <a:ln>
            <a:noFill/>
          </a:ln>
        </p:spPr>
        <p:txBody>
          <a:bodyPr lIns="91425" tIns="91425" rIns="91425" bIns="91425" anchor="t" anchorCtr="0">
            <a:noAutofit/>
          </a:bodyPr>
          <a:lstStyle/>
          <a:p>
            <a:pPr rtl="0">
              <a:spcBef>
                <a:spcPts val="0"/>
              </a:spcBef>
              <a:buNone/>
            </a:pPr>
            <a:r>
              <a:rPr lang="en-US"/>
              <a:t>Taken from Geng, Fan, Bian, et al.(2012)</a:t>
            </a:r>
          </a:p>
          <a:p>
            <a:pPr>
              <a:spcBef>
                <a:spcPts val="0"/>
              </a:spcBef>
              <a:buNone/>
            </a:pP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55600" y="444500"/>
            <a:ext cx="12293699" cy="2044799"/>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6000" b="0" i="0" u="none" strike="noStrike" cap="none" baseline="0">
                <a:solidFill>
                  <a:srgbClr val="314864"/>
                </a:solidFill>
                <a:latin typeface="Arial"/>
                <a:ea typeface="Arial"/>
                <a:cs typeface="Arial"/>
                <a:sym typeface="Arial"/>
              </a:rPr>
              <a:t>Hierarchical</a:t>
            </a:r>
            <a:r>
              <a:rPr lang="en-US" sz="6144" b="0" i="0" u="none" strike="noStrike" cap="none" baseline="0">
                <a:solidFill>
                  <a:srgbClr val="314864"/>
                </a:solidFill>
                <a:latin typeface="Arial"/>
                <a:ea typeface="Arial"/>
                <a:cs typeface="Arial"/>
                <a:sym typeface="Arial"/>
              </a:rPr>
              <a:t> Clustering </a:t>
            </a:r>
          </a:p>
        </p:txBody>
      </p:sp>
      <p:sp>
        <p:nvSpPr>
          <p:cNvPr id="171" name="Shape 171"/>
          <p:cNvSpPr txBox="1">
            <a:spLocks noGrp="1"/>
          </p:cNvSpPr>
          <p:nvPr>
            <p:ph type="body" idx="1"/>
          </p:nvPr>
        </p:nvSpPr>
        <p:spPr>
          <a:xfrm>
            <a:off x="355600" y="2984500"/>
            <a:ext cx="12293599" cy="4330700"/>
          </a:xfrm>
          <a:prstGeom prst="rect">
            <a:avLst/>
          </a:prstGeom>
          <a:noFill/>
          <a:ln>
            <a:noFill/>
          </a:ln>
        </p:spPr>
        <p:txBody>
          <a:bodyPr lIns="0" tIns="0" rIns="0" bIns="0" anchor="t" anchorCtr="0">
            <a:noAutofit/>
          </a:bodyPr>
          <a:lstStyle/>
          <a:p>
            <a:pPr marL="508000" marR="0" lvl="0" indent="-508000" algn="l" rtl="0">
              <a:spcBef>
                <a:spcPts val="0"/>
              </a:spcBef>
              <a:buClr>
                <a:srgbClr val="5C86B9"/>
              </a:buClr>
              <a:buSzPct val="70000"/>
              <a:buFont typeface="Arial"/>
              <a:buChar char="●"/>
            </a:pPr>
            <a:r>
              <a:rPr lang="en-US" sz="3600" b="0" i="0" u="none" strike="noStrike" cap="none" baseline="0">
                <a:latin typeface="Quattrocento"/>
                <a:ea typeface="Quattrocento"/>
                <a:cs typeface="Quattrocento"/>
                <a:sym typeface="Quattrocento"/>
              </a:rPr>
              <a:t>Clustering queries into small clusters using </a:t>
            </a:r>
            <a:r>
              <a:rPr lang="en-US" sz="3600">
                <a:latin typeface="Quattrocento"/>
                <a:ea typeface="Quattrocento"/>
                <a:cs typeface="Quattrocento"/>
                <a:sym typeface="Quattrocento"/>
              </a:rPr>
              <a:t>Spectral</a:t>
            </a:r>
            <a:r>
              <a:rPr lang="en-US" sz="3600" b="0" i="0" u="none" strike="noStrike" cap="none" baseline="0">
                <a:latin typeface="Quattrocento"/>
                <a:ea typeface="Quattrocento"/>
                <a:cs typeface="Quattrocento"/>
                <a:sym typeface="Quattrocento"/>
              </a:rPr>
              <a:t> Clustering (Cluster L2)</a:t>
            </a:r>
          </a:p>
          <a:p>
            <a:pPr marL="508000" marR="0" lvl="0" indent="-347980" algn="l" rtl="0">
              <a:spcBef>
                <a:spcPts val="4200"/>
              </a:spcBef>
              <a:buClr>
                <a:srgbClr val="5C86B9"/>
              </a:buClr>
              <a:buFont typeface="Arial"/>
              <a:buNone/>
            </a:pPr>
            <a:endParaRPr sz="3600" b="0" i="0" u="none" strike="noStrike" cap="none" baseline="0">
              <a:latin typeface="Quattrocento"/>
              <a:ea typeface="Quattrocento"/>
              <a:cs typeface="Quattrocento"/>
              <a:sym typeface="Quattrocento"/>
            </a:endParaRPr>
          </a:p>
          <a:p>
            <a:pPr marL="508000" marR="0" lvl="0" indent="-508000" algn="l" rtl="0">
              <a:spcBef>
                <a:spcPts val="4200"/>
              </a:spcBef>
              <a:buClr>
                <a:srgbClr val="5C86B9"/>
              </a:buClr>
              <a:buSzPct val="70000"/>
              <a:buFont typeface="Arial"/>
              <a:buChar char="●"/>
            </a:pPr>
            <a:r>
              <a:rPr lang="en-US" sz="3600" b="0" i="0" u="none" strike="noStrike" cap="none" baseline="0">
                <a:latin typeface="Quattrocento"/>
                <a:ea typeface="Quattrocento"/>
                <a:cs typeface="Quattrocento"/>
                <a:sym typeface="Quattrocento"/>
              </a:rPr>
              <a:t>Then, </a:t>
            </a:r>
            <a:r>
              <a:rPr lang="en-US" sz="3600">
                <a:latin typeface="Quattrocento"/>
                <a:ea typeface="Quattrocento"/>
                <a:cs typeface="Quattrocento"/>
                <a:sym typeface="Quattrocento"/>
              </a:rPr>
              <a:t>merge</a:t>
            </a:r>
            <a:r>
              <a:rPr lang="en-US" sz="3600" b="0" i="0" u="none" strike="noStrike" cap="none" baseline="0">
                <a:latin typeface="Quattrocento"/>
                <a:ea typeface="Quattrocento"/>
                <a:cs typeface="Quattrocento"/>
                <a:sym typeface="Quattrocento"/>
              </a:rPr>
              <a:t> small clusters into larger clusters.(Cluster L1)</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55600" y="444500"/>
            <a:ext cx="12293699" cy="2044799"/>
          </a:xfrm>
          <a:prstGeom prst="rect">
            <a:avLst/>
          </a:prstGeom>
        </p:spPr>
        <p:txBody>
          <a:bodyPr lIns="91425" tIns="91425" rIns="91425" bIns="91425" anchor="ctr" anchorCtr="0">
            <a:noAutofit/>
          </a:bodyPr>
          <a:lstStyle/>
          <a:p>
            <a:pPr>
              <a:spcBef>
                <a:spcPts val="0"/>
              </a:spcBef>
              <a:buNone/>
            </a:pPr>
            <a:r>
              <a:rPr lang="en-US" sz="6144">
                <a:solidFill>
                  <a:srgbClr val="314864"/>
                </a:solidFill>
              </a:rPr>
              <a:t>Clustering L2 Rules(1)</a:t>
            </a:r>
          </a:p>
        </p:txBody>
      </p:sp>
      <p:sp>
        <p:nvSpPr>
          <p:cNvPr id="177" name="Shape 177"/>
          <p:cNvSpPr txBox="1">
            <a:spLocks noGrp="1"/>
          </p:cNvSpPr>
          <p:nvPr>
            <p:ph type="body" idx="1"/>
          </p:nvPr>
        </p:nvSpPr>
        <p:spPr>
          <a:xfrm>
            <a:off x="355600" y="2984500"/>
            <a:ext cx="12293699" cy="1181399"/>
          </a:xfrm>
          <a:prstGeom prst="rect">
            <a:avLst/>
          </a:prstGeom>
          <a:noFill/>
          <a:ln>
            <a:noFill/>
          </a:ln>
        </p:spPr>
        <p:txBody>
          <a:bodyPr lIns="0" tIns="0" rIns="0" bIns="0" anchor="t" anchorCtr="0">
            <a:noAutofit/>
          </a:bodyPr>
          <a:lstStyle/>
          <a:p>
            <a:pPr marL="508000" marR="0" lvl="0" indent="-508000" algn="l" rtl="0">
              <a:spcBef>
                <a:spcPts val="0"/>
              </a:spcBef>
              <a:buClr>
                <a:srgbClr val="5C86B9"/>
              </a:buClr>
              <a:buSzPct val="70000"/>
              <a:buFont typeface="Arial"/>
              <a:buChar char="●"/>
            </a:pPr>
            <a:r>
              <a:rPr lang="en-US" sz="3600">
                <a:latin typeface="Quattrocento"/>
                <a:ea typeface="Quattrocento"/>
                <a:cs typeface="Quattrocento"/>
                <a:sym typeface="Quattrocento"/>
              </a:rPr>
              <a:t>Every cluster should have only one connected component. </a:t>
            </a:r>
          </a:p>
          <a:p>
            <a:pPr marL="0" marR="0" lvl="0" indent="0" algn="l" rtl="0">
              <a:spcBef>
                <a:spcPts val="0"/>
              </a:spcBef>
              <a:buNone/>
            </a:pPr>
            <a:endParaRPr sz="3600" b="0" i="0" u="none" strike="noStrike" cap="none" baseline="0">
              <a:latin typeface="Quattrocento"/>
              <a:ea typeface="Quattrocento"/>
              <a:cs typeface="Quattrocento"/>
              <a:sym typeface="Quattrocento"/>
            </a:endParaRPr>
          </a:p>
        </p:txBody>
      </p:sp>
      <p:pic>
        <p:nvPicPr>
          <p:cNvPr id="178" name="Shape 178"/>
          <p:cNvPicPr preferRelativeResize="0"/>
          <p:nvPr/>
        </p:nvPicPr>
        <p:blipFill>
          <a:blip r:embed="rId3">
            <a:alphaModFix/>
          </a:blip>
          <a:stretch>
            <a:fillRect/>
          </a:stretch>
        </p:blipFill>
        <p:spPr>
          <a:xfrm>
            <a:off x="6825925" y="4318425"/>
            <a:ext cx="5143500" cy="4457700"/>
          </a:xfrm>
          <a:prstGeom prst="rect">
            <a:avLst/>
          </a:prstGeom>
          <a:noFill/>
          <a:ln>
            <a:noFill/>
          </a:ln>
        </p:spPr>
      </p:pic>
      <p:sp>
        <p:nvSpPr>
          <p:cNvPr id="179" name="Shape 179"/>
          <p:cNvSpPr txBox="1"/>
          <p:nvPr/>
        </p:nvSpPr>
        <p:spPr>
          <a:xfrm>
            <a:off x="355600" y="8776125"/>
            <a:ext cx="7735500" cy="602099"/>
          </a:xfrm>
          <a:prstGeom prst="rect">
            <a:avLst/>
          </a:prstGeom>
          <a:noFill/>
          <a:ln>
            <a:noFill/>
          </a:ln>
        </p:spPr>
        <p:txBody>
          <a:bodyPr lIns="91425" tIns="91425" rIns="91425" bIns="91425" anchor="t" anchorCtr="0">
            <a:noAutofit/>
          </a:bodyPr>
          <a:lstStyle/>
          <a:p>
            <a:pPr lvl="0" rtl="0">
              <a:spcBef>
                <a:spcPts val="0"/>
              </a:spcBef>
              <a:buNone/>
            </a:pPr>
            <a:r>
              <a:rPr lang="en-US"/>
              <a:t>Taken from http://en.wikipedia.org/wiki/Connected_component_(graph_theory)</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55600" y="444500"/>
            <a:ext cx="12293699" cy="2044799"/>
          </a:xfrm>
          <a:prstGeom prst="rect">
            <a:avLst/>
          </a:prstGeom>
        </p:spPr>
        <p:txBody>
          <a:bodyPr lIns="91425" tIns="91425" rIns="91425" bIns="91425" anchor="ctr" anchorCtr="0">
            <a:noAutofit/>
          </a:bodyPr>
          <a:lstStyle/>
          <a:p>
            <a:pPr lvl="0" rtl="0">
              <a:spcBef>
                <a:spcPts val="0"/>
              </a:spcBef>
              <a:buNone/>
            </a:pPr>
            <a:r>
              <a:rPr lang="en-US" sz="6144">
                <a:solidFill>
                  <a:srgbClr val="314864"/>
                </a:solidFill>
              </a:rPr>
              <a:t>Clustering L2 Rules(2)</a:t>
            </a:r>
          </a:p>
          <a:p>
            <a:pPr lvl="0" rtl="0">
              <a:spcBef>
                <a:spcPts val="0"/>
              </a:spcBef>
              <a:buNone/>
            </a:pPr>
            <a:endParaRPr/>
          </a:p>
        </p:txBody>
      </p:sp>
      <p:sp>
        <p:nvSpPr>
          <p:cNvPr id="185" name="Shape 185"/>
          <p:cNvSpPr txBox="1">
            <a:spLocks noGrp="1"/>
          </p:cNvSpPr>
          <p:nvPr>
            <p:ph type="body" idx="1"/>
          </p:nvPr>
        </p:nvSpPr>
        <p:spPr>
          <a:xfrm>
            <a:off x="355550" y="3117150"/>
            <a:ext cx="12293699" cy="1181399"/>
          </a:xfrm>
          <a:prstGeom prst="rect">
            <a:avLst/>
          </a:prstGeom>
          <a:noFill/>
          <a:ln>
            <a:noFill/>
          </a:ln>
        </p:spPr>
        <p:txBody>
          <a:bodyPr lIns="0" tIns="0" rIns="0" bIns="0" anchor="t" anchorCtr="0">
            <a:noAutofit/>
          </a:bodyPr>
          <a:lstStyle/>
          <a:p>
            <a:pPr marL="508000" marR="0" lvl="0" indent="-508000" algn="l" rtl="0">
              <a:spcBef>
                <a:spcPts val="0"/>
              </a:spcBef>
              <a:buClr>
                <a:srgbClr val="5C86B9"/>
              </a:buClr>
              <a:buSzPct val="70000"/>
              <a:buFont typeface="Arial"/>
              <a:buChar char="●"/>
            </a:pPr>
            <a:r>
              <a:rPr lang="en-US" sz="3600">
                <a:latin typeface="Quattrocento"/>
                <a:ea typeface="Quattrocento"/>
                <a:cs typeface="Quattrocento"/>
                <a:sym typeface="Quattrocento"/>
              </a:rPr>
              <a:t>Merge the highly similar clusters in the cluster L2 level into one</a:t>
            </a:r>
          </a:p>
          <a:p>
            <a:pPr marL="0" marR="0" lvl="0" indent="0" algn="l" rtl="0">
              <a:spcBef>
                <a:spcPts val="0"/>
              </a:spcBef>
              <a:buNone/>
            </a:pPr>
            <a:endParaRPr sz="3600" b="0" i="0" u="none" strike="noStrike" cap="none" baseline="0">
              <a:latin typeface="Quattrocento"/>
              <a:ea typeface="Quattrocento"/>
              <a:cs typeface="Quattrocento"/>
              <a:sym typeface="Quattrocento"/>
            </a:endParaRPr>
          </a:p>
        </p:txBody>
      </p:sp>
      <p:sp>
        <p:nvSpPr>
          <p:cNvPr id="186" name="Shape 186"/>
          <p:cNvSpPr txBox="1"/>
          <p:nvPr/>
        </p:nvSpPr>
        <p:spPr>
          <a:xfrm>
            <a:off x="-4428250" y="117150"/>
            <a:ext cx="9660299" cy="3000000"/>
          </a:xfrm>
          <a:prstGeom prst="rect">
            <a:avLst/>
          </a:prstGeom>
          <a:noFill/>
          <a:ln>
            <a:noFill/>
          </a:ln>
        </p:spPr>
        <p:txBody>
          <a:bodyPr lIns="91425" tIns="91425" rIns="91425" bIns="91425" anchor="ctr" anchorCtr="0">
            <a:noAutofit/>
          </a:bodyPr>
          <a:lstStyle/>
          <a:p>
            <a:pPr marL="0" lvl="0" indent="0" rtl="0">
              <a:lnSpc>
                <a:spcPct val="115000"/>
              </a:lnSpc>
              <a:spcBef>
                <a:spcPts val="0"/>
              </a:spcBef>
              <a:buNone/>
            </a:pPr>
            <a:endParaRPr sz="3600">
              <a:latin typeface="Quattrocento"/>
              <a:ea typeface="Quattrocento"/>
              <a:cs typeface="Quattrocento"/>
              <a:sym typeface="Quattrocento"/>
            </a:endParaRPr>
          </a:p>
        </p:txBody>
      </p:sp>
      <p:pic>
        <p:nvPicPr>
          <p:cNvPr id="187" name="Shape 187"/>
          <p:cNvPicPr preferRelativeResize="0"/>
          <p:nvPr/>
        </p:nvPicPr>
        <p:blipFill>
          <a:blip r:embed="rId3">
            <a:alphaModFix/>
          </a:blip>
          <a:stretch>
            <a:fillRect/>
          </a:stretch>
        </p:blipFill>
        <p:spPr>
          <a:xfrm>
            <a:off x="6825925" y="4377650"/>
            <a:ext cx="5162550" cy="4457700"/>
          </a:xfrm>
          <a:prstGeom prst="rect">
            <a:avLst/>
          </a:prstGeom>
          <a:noFill/>
          <a:ln>
            <a:noFill/>
          </a:ln>
        </p:spPr>
      </p:pic>
      <p:sp>
        <p:nvSpPr>
          <p:cNvPr id="188" name="Shape 188"/>
          <p:cNvSpPr txBox="1"/>
          <p:nvPr/>
        </p:nvSpPr>
        <p:spPr>
          <a:xfrm>
            <a:off x="355600" y="8776125"/>
            <a:ext cx="7735500" cy="602099"/>
          </a:xfrm>
          <a:prstGeom prst="rect">
            <a:avLst/>
          </a:prstGeom>
          <a:noFill/>
          <a:ln>
            <a:noFill/>
          </a:ln>
        </p:spPr>
        <p:txBody>
          <a:bodyPr lIns="91425" tIns="91425" rIns="91425" bIns="91425" anchor="t" anchorCtr="0">
            <a:noAutofit/>
          </a:bodyPr>
          <a:lstStyle/>
          <a:p>
            <a:pPr lvl="0" rtl="0">
              <a:spcBef>
                <a:spcPts val="0"/>
              </a:spcBef>
              <a:buNone/>
            </a:pPr>
            <a:r>
              <a:rPr lang="en-US"/>
              <a:t>Taken from http://en.wikipedia.org/wiki/Connected_component_(graph_theory)</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55600" y="444500"/>
            <a:ext cx="12293699" cy="2044799"/>
          </a:xfrm>
          <a:prstGeom prst="rect">
            <a:avLst/>
          </a:prstGeom>
        </p:spPr>
        <p:txBody>
          <a:bodyPr lIns="91425" tIns="91425" rIns="91425" bIns="91425" anchor="ctr" anchorCtr="0">
            <a:noAutofit/>
          </a:bodyPr>
          <a:lstStyle/>
          <a:p>
            <a:pPr rtl="0">
              <a:spcBef>
                <a:spcPts val="0"/>
              </a:spcBef>
              <a:buNone/>
            </a:pPr>
            <a:r>
              <a:rPr lang="en-US" sz="6144">
                <a:solidFill>
                  <a:srgbClr val="314864"/>
                </a:solidFill>
              </a:rPr>
              <a:t>Clustering L2 Rules(3)</a:t>
            </a:r>
          </a:p>
          <a:p>
            <a:pPr>
              <a:spcBef>
                <a:spcPts val="0"/>
              </a:spcBef>
              <a:buNone/>
            </a:pPr>
            <a:endParaRPr/>
          </a:p>
        </p:txBody>
      </p:sp>
      <p:sp>
        <p:nvSpPr>
          <p:cNvPr id="194" name="Shape 194"/>
          <p:cNvSpPr txBox="1">
            <a:spLocks noGrp="1"/>
          </p:cNvSpPr>
          <p:nvPr>
            <p:ph type="body" idx="1"/>
          </p:nvPr>
        </p:nvSpPr>
        <p:spPr>
          <a:xfrm>
            <a:off x="355600" y="5765275"/>
            <a:ext cx="11372400" cy="1559999"/>
          </a:xfrm>
          <a:prstGeom prst="rect">
            <a:avLst/>
          </a:prstGeom>
          <a:noFill/>
          <a:ln>
            <a:noFill/>
          </a:ln>
        </p:spPr>
        <p:txBody>
          <a:bodyPr lIns="0" tIns="0" rIns="0" bIns="0" anchor="t" anchorCtr="0">
            <a:noAutofit/>
          </a:bodyPr>
          <a:lstStyle/>
          <a:p>
            <a:pPr marL="508000" marR="0" lvl="0" indent="-508000" algn="l" rtl="0">
              <a:spcBef>
                <a:spcPts val="0"/>
              </a:spcBef>
              <a:buClr>
                <a:srgbClr val="5C86B9"/>
              </a:buClr>
              <a:buSzPct val="70000"/>
              <a:buFont typeface="Arial"/>
              <a:buChar char="●"/>
            </a:pPr>
            <a:r>
              <a:rPr lang="en-US" sz="3600">
                <a:latin typeface="Quattrocento"/>
                <a:ea typeface="Quattrocento"/>
                <a:cs typeface="Quattrocento"/>
                <a:sym typeface="Quattrocento"/>
              </a:rPr>
              <a:t>Re-order the selected words according to its original order in queries within the cluster.</a:t>
            </a:r>
          </a:p>
        </p:txBody>
      </p:sp>
      <p:sp>
        <p:nvSpPr>
          <p:cNvPr id="195" name="Shape 195"/>
          <p:cNvSpPr txBox="1">
            <a:spLocks noGrp="1"/>
          </p:cNvSpPr>
          <p:nvPr>
            <p:ph type="body" idx="2"/>
          </p:nvPr>
        </p:nvSpPr>
        <p:spPr>
          <a:xfrm>
            <a:off x="355550" y="3117150"/>
            <a:ext cx="11372400" cy="1181399"/>
          </a:xfrm>
          <a:prstGeom prst="rect">
            <a:avLst/>
          </a:prstGeom>
          <a:noFill/>
          <a:ln>
            <a:noFill/>
          </a:ln>
        </p:spPr>
        <p:txBody>
          <a:bodyPr lIns="0" tIns="0" rIns="0" bIns="0" anchor="t" anchorCtr="0">
            <a:noAutofit/>
          </a:bodyPr>
          <a:lstStyle/>
          <a:p>
            <a:pPr marL="508000" marR="0" lvl="0" indent="-508000" algn="l" rtl="0">
              <a:spcBef>
                <a:spcPts val="0"/>
              </a:spcBef>
              <a:buClr>
                <a:srgbClr val="5C86B9"/>
              </a:buClr>
              <a:buSzPct val="70000"/>
              <a:buFont typeface="Arial"/>
              <a:buChar char="●"/>
            </a:pPr>
            <a:r>
              <a:rPr lang="en-US" sz="3600">
                <a:latin typeface="Quattrocento"/>
                <a:ea typeface="Quattrocento"/>
                <a:cs typeface="Quattrocento"/>
                <a:sym typeface="Quattrocento"/>
              </a:rPr>
              <a:t>To name the cluster, we build a vocabulary for each cluster, and select k most frequent words.</a:t>
            </a:r>
          </a:p>
          <a:p>
            <a:pPr marL="0" marR="0" lvl="0" indent="0" algn="l" rtl="0">
              <a:spcBef>
                <a:spcPts val="0"/>
              </a:spcBef>
              <a:buNone/>
            </a:pPr>
            <a:endParaRPr sz="3600" b="0" i="0" u="none" strike="noStrike" cap="none" baseline="0">
              <a:latin typeface="Quattrocento"/>
              <a:ea typeface="Quattrocento"/>
              <a:cs typeface="Quattrocento"/>
              <a:sym typeface="Quattrocento"/>
            </a:endParaRPr>
          </a:p>
        </p:txBody>
      </p:sp>
      <p:sp>
        <p:nvSpPr>
          <p:cNvPr id="196" name="Shape 196"/>
          <p:cNvSpPr txBox="1"/>
          <p:nvPr/>
        </p:nvSpPr>
        <p:spPr>
          <a:xfrm>
            <a:off x="-4428250" y="117150"/>
            <a:ext cx="9660299" cy="3000000"/>
          </a:xfrm>
          <a:prstGeom prst="rect">
            <a:avLst/>
          </a:prstGeom>
          <a:noFill/>
          <a:ln>
            <a:noFill/>
          </a:ln>
        </p:spPr>
        <p:txBody>
          <a:bodyPr lIns="91425" tIns="91425" rIns="91425" bIns="91425" anchor="ctr" anchorCtr="0">
            <a:noAutofit/>
          </a:bodyPr>
          <a:lstStyle/>
          <a:p>
            <a:pPr marL="0" lvl="0" indent="0" rtl="0">
              <a:lnSpc>
                <a:spcPct val="115000"/>
              </a:lnSpc>
              <a:spcBef>
                <a:spcPts val="0"/>
              </a:spcBef>
              <a:buNone/>
            </a:pPr>
            <a:endParaRPr sz="3600">
              <a:latin typeface="Quattrocento"/>
              <a:ea typeface="Quattrocento"/>
              <a:cs typeface="Quattrocento"/>
              <a:sym typeface="Quattrocento"/>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55600" y="444500"/>
            <a:ext cx="12293699" cy="2044799"/>
          </a:xfrm>
          <a:prstGeom prst="rect">
            <a:avLst/>
          </a:prstGeom>
        </p:spPr>
        <p:txBody>
          <a:bodyPr lIns="91425" tIns="91425" rIns="91425" bIns="91425" anchor="ctr" anchorCtr="0">
            <a:noAutofit/>
          </a:bodyPr>
          <a:lstStyle/>
          <a:p>
            <a:pPr lvl="0" rtl="0">
              <a:spcBef>
                <a:spcPts val="0"/>
              </a:spcBef>
              <a:buNone/>
            </a:pPr>
            <a:r>
              <a:rPr lang="en-US" sz="6144">
                <a:solidFill>
                  <a:srgbClr val="314864"/>
                </a:solidFill>
              </a:rPr>
              <a:t>Clustering L1 Rules</a:t>
            </a:r>
          </a:p>
          <a:p>
            <a:pPr lvl="0" rtl="0">
              <a:spcBef>
                <a:spcPts val="0"/>
              </a:spcBef>
              <a:buNone/>
            </a:pPr>
            <a:endParaRPr/>
          </a:p>
        </p:txBody>
      </p:sp>
      <p:sp>
        <p:nvSpPr>
          <p:cNvPr id="202" name="Shape 202"/>
          <p:cNvSpPr txBox="1">
            <a:spLocks noGrp="1"/>
          </p:cNvSpPr>
          <p:nvPr>
            <p:ph type="body" idx="1"/>
          </p:nvPr>
        </p:nvSpPr>
        <p:spPr>
          <a:xfrm>
            <a:off x="355600" y="5765275"/>
            <a:ext cx="11372400" cy="1559999"/>
          </a:xfrm>
          <a:prstGeom prst="rect">
            <a:avLst/>
          </a:prstGeom>
          <a:noFill/>
          <a:ln>
            <a:noFill/>
          </a:ln>
        </p:spPr>
        <p:txBody>
          <a:bodyPr lIns="0" tIns="0" rIns="0" bIns="0" anchor="t" anchorCtr="0">
            <a:noAutofit/>
          </a:bodyPr>
          <a:lstStyle/>
          <a:p>
            <a:pPr marL="508000" marR="0" lvl="0" indent="-508000" algn="l" rtl="0">
              <a:spcBef>
                <a:spcPts val="0"/>
              </a:spcBef>
              <a:buClr>
                <a:srgbClr val="5C86B9"/>
              </a:buClr>
              <a:buSzPct val="70000"/>
              <a:buFont typeface="Arial"/>
              <a:buChar char="●"/>
            </a:pPr>
            <a:r>
              <a:rPr lang="en-US" sz="3600">
                <a:latin typeface="Quattrocento"/>
                <a:ea typeface="Quattrocento"/>
                <a:cs typeface="Quattrocento"/>
                <a:sym typeface="Quattrocento"/>
              </a:rPr>
              <a:t>For each vocabulary in vocabulary list, create a new L1 cluster.</a:t>
            </a:r>
          </a:p>
        </p:txBody>
      </p:sp>
      <p:sp>
        <p:nvSpPr>
          <p:cNvPr id="203" name="Shape 203"/>
          <p:cNvSpPr txBox="1">
            <a:spLocks noGrp="1"/>
          </p:cNvSpPr>
          <p:nvPr>
            <p:ph type="body" idx="2"/>
          </p:nvPr>
        </p:nvSpPr>
        <p:spPr>
          <a:xfrm>
            <a:off x="355550" y="3117150"/>
            <a:ext cx="11372400" cy="1181399"/>
          </a:xfrm>
          <a:prstGeom prst="rect">
            <a:avLst/>
          </a:prstGeom>
          <a:noFill/>
          <a:ln>
            <a:noFill/>
          </a:ln>
        </p:spPr>
        <p:txBody>
          <a:bodyPr lIns="0" tIns="0" rIns="0" bIns="0" anchor="t" anchorCtr="0">
            <a:noAutofit/>
          </a:bodyPr>
          <a:lstStyle/>
          <a:p>
            <a:pPr marL="508000" marR="0" lvl="0" indent="-508000" algn="l" rtl="0">
              <a:spcBef>
                <a:spcPts val="0"/>
              </a:spcBef>
              <a:buClr>
                <a:srgbClr val="5C86B9"/>
              </a:buClr>
              <a:buSzPct val="70000"/>
              <a:buFont typeface="Arial"/>
              <a:buChar char="●"/>
            </a:pPr>
            <a:r>
              <a:rPr lang="en-US" sz="3600">
                <a:latin typeface="Quattrocento"/>
                <a:ea typeface="Quattrocento"/>
                <a:cs typeface="Quattrocento"/>
                <a:sym typeface="Quattrocento"/>
              </a:rPr>
              <a:t>Generate a vocabulary list according to names of cluster L2.</a:t>
            </a:r>
          </a:p>
          <a:p>
            <a:pPr marL="0" marR="0" lvl="0" indent="0" algn="l" rtl="0">
              <a:spcBef>
                <a:spcPts val="0"/>
              </a:spcBef>
              <a:buNone/>
            </a:pPr>
            <a:endParaRPr sz="3600" b="0" i="0" u="none" strike="noStrike" cap="none" baseline="0">
              <a:latin typeface="Quattrocento"/>
              <a:ea typeface="Quattrocento"/>
              <a:cs typeface="Quattrocento"/>
              <a:sym typeface="Quattrocento"/>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pPr lvl="0">
              <a:defRPr sz="1800" spc="0">
                <a:solidFill>
                  <a:srgbClr val="000000"/>
                </a:solidFill>
              </a:defRPr>
            </a:pPr>
            <a:r>
              <a:rPr sz="6400" spc="-128">
                <a:solidFill>
                  <a:srgbClr val="314864"/>
                </a:solidFill>
              </a:rPr>
              <a:t>References</a:t>
            </a:r>
          </a:p>
        </p:txBody>
      </p:sp>
      <p:sp>
        <p:nvSpPr>
          <p:cNvPr id="50" name="Shape 50"/>
          <p:cNvSpPr>
            <a:spLocks noGrp="1"/>
          </p:cNvSpPr>
          <p:nvPr>
            <p:ph type="body" idx="1"/>
          </p:nvPr>
        </p:nvSpPr>
        <p:spPr>
          <a:prstGeom prst="rect">
            <a:avLst/>
          </a:prstGeom>
        </p:spPr>
        <p:txBody>
          <a:bodyPr anchor="t"/>
          <a:lstStyle/>
          <a:p>
            <a:pPr marL="0" lvl="0" indent="0" defTabSz="411479">
              <a:lnSpc>
                <a:spcPct val="150000"/>
              </a:lnSpc>
              <a:spcBef>
                <a:spcPts val="0"/>
              </a:spcBef>
              <a:buClrTx/>
              <a:buSzTx/>
              <a:buFontTx/>
              <a:buNone/>
              <a:defRPr sz="1800"/>
            </a:pPr>
            <a:r>
              <a:rPr lang="en-US" sz="2400" dirty="0" err="1" smtClean="0"/>
              <a:t>Geng</a:t>
            </a:r>
            <a:r>
              <a:rPr lang="en-US" sz="2400" dirty="0" smtClean="0"/>
              <a:t>, X., X. Fan, J. </a:t>
            </a:r>
            <a:r>
              <a:rPr lang="en-US" sz="2400" dirty="0" err="1" smtClean="0"/>
              <a:t>Bian</a:t>
            </a:r>
            <a:r>
              <a:rPr lang="en-US" sz="2400" dirty="0" smtClean="0"/>
              <a:t>, X. Li, and Z. Zheng. </a:t>
            </a:r>
            <a:r>
              <a:rPr lang="en-US" sz="2400" dirty="0" smtClean="0">
                <a:sym typeface="Arial"/>
              </a:rPr>
              <a:t>”Optimizing </a:t>
            </a:r>
            <a:r>
              <a:rPr lang="en-US" sz="2400" dirty="0">
                <a:sym typeface="Arial"/>
              </a:rPr>
              <a:t>user exploring experience in emerging e-commerce products”, </a:t>
            </a:r>
            <a:r>
              <a:rPr lang="en-US" sz="2400" dirty="0"/>
              <a:t>in </a:t>
            </a:r>
            <a:r>
              <a:rPr lang="en-US" sz="2400" dirty="0" smtClean="0"/>
              <a:t>Proceedings of the </a:t>
            </a:r>
            <a:r>
              <a:rPr lang="en-US" sz="2400" i="1" dirty="0"/>
              <a:t>International World Wide Web </a:t>
            </a:r>
            <a:r>
              <a:rPr lang="en-US" sz="2400" i="1" dirty="0" smtClean="0"/>
              <a:t>Conference</a:t>
            </a:r>
            <a:r>
              <a:rPr lang="en-US" sz="2400" dirty="0" smtClean="0"/>
              <a:t> (WWW '12)</a:t>
            </a:r>
            <a:r>
              <a:rPr lang="en-US" sz="2400" dirty="0"/>
              <a:t>, , </a:t>
            </a:r>
            <a:r>
              <a:rPr lang="en-US" sz="2400" dirty="0" smtClean="0"/>
              <a:t>pp.23-32. Lyon</a:t>
            </a:r>
            <a:r>
              <a:rPr lang="en-US" sz="2400" dirty="0">
                <a:sym typeface="Arial"/>
              </a:rPr>
              <a:t>, France, </a:t>
            </a:r>
            <a:r>
              <a:rPr lang="en-US" sz="2400" dirty="0" smtClean="0">
                <a:sym typeface="Arial"/>
              </a:rPr>
              <a:t>2012.</a:t>
            </a:r>
            <a:endParaRPr lang="en-US" sz="2400" dirty="0">
              <a:sym typeface="Arial"/>
            </a:endParaRPr>
          </a:p>
          <a:p>
            <a:pPr marL="0" lvl="0" indent="0" defTabSz="411479">
              <a:spcBef>
                <a:spcPts val="0"/>
              </a:spcBef>
              <a:buClrTx/>
              <a:buSzTx/>
              <a:buFontTx/>
              <a:buNone/>
              <a:defRPr sz="1800"/>
            </a:pPr>
            <a:endParaRPr lang="en-US" sz="2159" dirty="0">
              <a:latin typeface="Arial"/>
              <a:ea typeface="Arial"/>
              <a:cs typeface="Arial"/>
              <a:sym typeface="Arial"/>
            </a:endParaRPr>
          </a:p>
          <a:p>
            <a:pPr marL="0" lvl="0" indent="0" defTabSz="411479">
              <a:spcBef>
                <a:spcPts val="1000"/>
              </a:spcBef>
              <a:buClrTx/>
              <a:buSzTx/>
              <a:buFontTx/>
              <a:buNone/>
              <a:defRPr sz="1800"/>
            </a:pPr>
            <a:endParaRPr sz="2400" dirty="0">
              <a:sym typeface="Times"/>
            </a:endParaRPr>
          </a:p>
        </p:txBody>
      </p:sp>
    </p:spTree>
    <p:extLst>
      <p:ext uri="{BB962C8B-B14F-4D97-AF65-F5344CB8AC3E}">
        <p14:creationId xmlns:p14="http://schemas.microsoft.com/office/powerpoint/2010/main" val="135018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55600" y="444500"/>
            <a:ext cx="12293599" cy="2044699"/>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6400" b="0" i="0" u="none" strike="noStrike" cap="none" baseline="0">
                <a:solidFill>
                  <a:srgbClr val="314864"/>
                </a:solidFill>
                <a:latin typeface="Arial"/>
                <a:ea typeface="Arial"/>
                <a:cs typeface="Arial"/>
                <a:sym typeface="Arial"/>
              </a:rPr>
              <a:t>Cluster Example</a:t>
            </a:r>
          </a:p>
        </p:txBody>
      </p:sp>
      <p:graphicFrame>
        <p:nvGraphicFramePr>
          <p:cNvPr id="209" name="Shape 209"/>
          <p:cNvGraphicFramePr/>
          <p:nvPr/>
        </p:nvGraphicFramePr>
        <p:xfrm>
          <a:off x="1426783" y="3335446"/>
          <a:ext cx="9827300" cy="5516950"/>
        </p:xfrm>
        <a:graphic>
          <a:graphicData uri="http://schemas.openxmlformats.org/drawingml/2006/table">
            <a:tbl>
              <a:tblPr firstRow="1" bandRow="1">
                <a:noFill/>
                <a:tableStyleId>{CCA00511-1E75-4772-9387-367346925AE0}</a:tableStyleId>
              </a:tblPr>
              <a:tblGrid>
                <a:gridCol w="2456825"/>
                <a:gridCol w="2456825"/>
                <a:gridCol w="2456825"/>
                <a:gridCol w="2456825"/>
              </a:tblGrid>
              <a:tr h="370850">
                <a:tc>
                  <a:txBody>
                    <a:bodyPr/>
                    <a:lstStyle/>
                    <a:p>
                      <a:pPr marL="0" marR="0" lvl="0" indent="0" algn="ctr" rtl="0">
                        <a:spcBef>
                          <a:spcPts val="0"/>
                        </a:spcBef>
                        <a:buSzPct val="25000"/>
                        <a:buNone/>
                      </a:pPr>
                      <a:r>
                        <a:rPr lang="en-US" sz="2000" u="none" strike="noStrike" cap="none" baseline="0"/>
                        <a:t>Category</a:t>
                      </a:r>
                    </a:p>
                  </a:txBody>
                  <a:tcPr marL="91450" marR="91450" marT="45725" marB="45725" anchor="ctr"/>
                </a:tc>
                <a:tc>
                  <a:txBody>
                    <a:bodyPr/>
                    <a:lstStyle/>
                    <a:p>
                      <a:pPr marL="0" marR="0" lvl="0" indent="0" algn="ctr" rtl="0">
                        <a:spcBef>
                          <a:spcPts val="0"/>
                        </a:spcBef>
                        <a:buSzPct val="25000"/>
                        <a:buNone/>
                      </a:pPr>
                      <a:r>
                        <a:rPr lang="en-US" sz="2000" u="none" strike="noStrike" cap="none" baseline="0"/>
                        <a:t>Cluster L1</a:t>
                      </a:r>
                    </a:p>
                  </a:txBody>
                  <a:tcPr marL="91450" marR="91450" marT="45725" marB="45725" anchor="ctr"/>
                </a:tc>
                <a:tc>
                  <a:txBody>
                    <a:bodyPr/>
                    <a:lstStyle/>
                    <a:p>
                      <a:pPr marL="0" marR="0" lvl="0" indent="0" algn="ctr" rtl="0">
                        <a:spcBef>
                          <a:spcPts val="0"/>
                        </a:spcBef>
                        <a:buSzPct val="25000"/>
                        <a:buNone/>
                      </a:pPr>
                      <a:r>
                        <a:rPr lang="en-US" sz="2000" u="none" strike="noStrike" cap="none" baseline="0"/>
                        <a:t>Cluster L2</a:t>
                      </a:r>
                    </a:p>
                  </a:txBody>
                  <a:tcPr marL="91450" marR="91450" marT="45725" marB="45725" anchor="ctr"/>
                </a:tc>
                <a:tc>
                  <a:txBody>
                    <a:bodyPr/>
                    <a:lstStyle/>
                    <a:p>
                      <a:pPr marL="0" marR="0" lvl="0" indent="0" algn="ctr" rtl="0">
                        <a:spcBef>
                          <a:spcPts val="0"/>
                        </a:spcBef>
                        <a:buSzPct val="25000"/>
                        <a:buNone/>
                      </a:pPr>
                      <a:r>
                        <a:rPr lang="en-US" sz="2000" u="none" strike="noStrike" cap="none" baseline="0"/>
                        <a:t>User queries</a:t>
                      </a:r>
                    </a:p>
                  </a:txBody>
                  <a:tcPr marL="91450" marR="91450" marT="45725" marB="45725" anchor="ctr"/>
                </a:tc>
              </a:tr>
              <a:tr h="370850">
                <a:tc rowSpan="6">
                  <a:txBody>
                    <a:bodyPr/>
                    <a:lstStyle/>
                    <a:p>
                      <a:pPr marL="0" marR="0" lvl="0" indent="0" algn="ctr" rtl="0">
                        <a:spcBef>
                          <a:spcPts val="0"/>
                        </a:spcBef>
                        <a:buSzPct val="25000"/>
                        <a:buNone/>
                      </a:pPr>
                      <a:r>
                        <a:rPr lang="en-US" sz="2000" u="none" strike="noStrike" cap="none" baseline="0"/>
                        <a:t>Entertainments </a:t>
                      </a:r>
                    </a:p>
                  </a:txBody>
                  <a:tcPr marL="91450" marR="91450" marT="45725" marB="45725" anchor="ctr"/>
                </a:tc>
                <a:tc rowSpan="3">
                  <a:txBody>
                    <a:bodyPr/>
                    <a:lstStyle/>
                    <a:p>
                      <a:pPr marL="0" marR="0" lvl="0" indent="0" algn="ctr" rtl="0">
                        <a:spcBef>
                          <a:spcPts val="0"/>
                        </a:spcBef>
                        <a:buSzPct val="25000"/>
                        <a:buNone/>
                      </a:pPr>
                      <a:r>
                        <a:rPr lang="en-US" sz="2000" u="none" strike="noStrike" cap="none" baseline="0"/>
                        <a:t>movies</a:t>
                      </a:r>
                    </a:p>
                  </a:txBody>
                  <a:tcPr marL="91450" marR="91450" marT="45725" marB="45725" anchor="ctr"/>
                </a:tc>
                <a:tc>
                  <a:txBody>
                    <a:bodyPr/>
                    <a:lstStyle/>
                    <a:p>
                      <a:pPr marL="0" marR="0" lvl="0" indent="0" algn="ctr" rtl="0">
                        <a:spcBef>
                          <a:spcPts val="0"/>
                        </a:spcBef>
                        <a:buSzPct val="25000"/>
                        <a:buNone/>
                      </a:pPr>
                      <a:r>
                        <a:rPr lang="en-US" sz="2000" u="none" strike="noStrike" cap="none" baseline="0"/>
                        <a:t>Bruce-lee-movies</a:t>
                      </a:r>
                    </a:p>
                  </a:txBody>
                  <a:tcPr marL="91450" marR="91450" marT="45725" marB="45725" anchor="ctr"/>
                </a:tc>
                <a:tc>
                  <a:txBody>
                    <a:bodyPr/>
                    <a:lstStyle/>
                    <a:p>
                      <a:pPr marL="0" marR="0" lvl="0" indent="0" algn="ctr" rtl="0">
                        <a:spcBef>
                          <a:spcPts val="0"/>
                        </a:spcBef>
                        <a:buSzPct val="25000"/>
                        <a:buNone/>
                      </a:pPr>
                      <a:r>
                        <a:rPr lang="en-US" sz="2000" u="none" strike="noStrike" cap="none" baseline="0"/>
                        <a:t>Bruce lee</a:t>
                      </a:r>
                    </a:p>
                    <a:p>
                      <a:pPr marL="0" marR="0" lvl="0" indent="0" algn="ctr" rtl="0">
                        <a:spcBef>
                          <a:spcPts val="0"/>
                        </a:spcBef>
                        <a:buSzPct val="25000"/>
                        <a:buNone/>
                      </a:pPr>
                      <a:r>
                        <a:rPr lang="en-US" sz="2000" u="none" strike="noStrike" cap="none" baseline="0"/>
                        <a:t>Martial arts movies</a:t>
                      </a:r>
                    </a:p>
                    <a:p>
                      <a:pPr marL="0" marR="0" lvl="0" indent="0" algn="ctr" rtl="0">
                        <a:spcBef>
                          <a:spcPts val="0"/>
                        </a:spcBef>
                        <a:buSzPct val="25000"/>
                        <a:buNone/>
                      </a:pPr>
                      <a:r>
                        <a:rPr lang="en-US" sz="2000" u="none" strike="noStrike" cap="none" baseline="0"/>
                        <a:t>…</a:t>
                      </a:r>
                    </a:p>
                  </a:txBody>
                  <a:tcPr marL="91450" marR="91450" marT="45725" marB="45725" anchor="ctr"/>
                </a:tc>
              </a:tr>
              <a:tr h="370850">
                <a:tc vMerge="1">
                  <a:txBody>
                    <a:bodyPr/>
                    <a:lstStyle/>
                    <a:p>
                      <a:endParaRPr lang="en-US"/>
                    </a:p>
                  </a:txBody>
                  <a:tcPr/>
                </a:tc>
                <a:tc vMerge="1">
                  <a:txBody>
                    <a:bodyPr/>
                    <a:lstStyle/>
                    <a:p>
                      <a:endParaRPr lang="en-US"/>
                    </a:p>
                  </a:txBody>
                  <a:tcPr/>
                </a:tc>
                <a:tc>
                  <a:txBody>
                    <a:bodyPr/>
                    <a:lstStyle/>
                    <a:p>
                      <a:pPr marL="0" marR="0" lvl="0" indent="0" algn="ctr" rtl="0">
                        <a:spcBef>
                          <a:spcPts val="0"/>
                        </a:spcBef>
                        <a:buSzPct val="25000"/>
                        <a:buNone/>
                      </a:pPr>
                      <a:r>
                        <a:rPr lang="en-US" sz="2000" u="none" strike="noStrike" cap="none" baseline="0"/>
                        <a:t>Netflix-movies</a:t>
                      </a:r>
                    </a:p>
                  </a:txBody>
                  <a:tcPr marL="91450" marR="91450" marT="45725" marB="45725" anchor="ctr"/>
                </a:tc>
                <a:tc>
                  <a:txBody>
                    <a:bodyPr/>
                    <a:lstStyle/>
                    <a:p>
                      <a:pPr marL="0" marR="0" lvl="0" indent="0" algn="ctr" rtl="0">
                        <a:spcBef>
                          <a:spcPts val="0"/>
                        </a:spcBef>
                        <a:buSzPct val="25000"/>
                        <a:buNone/>
                      </a:pPr>
                      <a:r>
                        <a:rPr lang="en-US" sz="2000" u="none" strike="noStrike" cap="none" baseline="0"/>
                        <a:t>Netflix movies instantly</a:t>
                      </a:r>
                    </a:p>
                    <a:p>
                      <a:pPr marL="0" marR="0" lvl="0" indent="0" algn="ctr" rtl="0">
                        <a:spcBef>
                          <a:spcPts val="0"/>
                        </a:spcBef>
                        <a:buSzPct val="25000"/>
                        <a:buNone/>
                      </a:pPr>
                      <a:r>
                        <a:rPr lang="en-US" sz="2000" u="none" strike="noStrike" cap="none" baseline="0"/>
                        <a:t>Netflix for TV</a:t>
                      </a:r>
                    </a:p>
                    <a:p>
                      <a:pPr marL="0" marR="0" lvl="0" indent="0" algn="ctr" rtl="0">
                        <a:spcBef>
                          <a:spcPts val="0"/>
                        </a:spcBef>
                        <a:buSzPct val="25000"/>
                        <a:buNone/>
                      </a:pPr>
                      <a:r>
                        <a:rPr lang="en-US" sz="2000" u="none" strike="noStrike" cap="none" baseline="0"/>
                        <a:t>…</a:t>
                      </a:r>
                    </a:p>
                  </a:txBody>
                  <a:tcPr marL="91450" marR="91450" marT="45725" marB="45725" anchor="ctr"/>
                </a:tc>
              </a:tr>
              <a:tr h="370850">
                <a:tc vMerge="1">
                  <a:txBody>
                    <a:bodyPr/>
                    <a:lstStyle/>
                    <a:p>
                      <a:endParaRPr lang="en-US"/>
                    </a:p>
                  </a:txBody>
                  <a:tcPr/>
                </a:tc>
                <a:tc vMerge="1">
                  <a:txBody>
                    <a:bodyPr/>
                    <a:lstStyle/>
                    <a:p>
                      <a:endParaRPr lang="en-US"/>
                    </a:p>
                  </a:txBody>
                  <a:tcPr/>
                </a:tc>
                <a:tc>
                  <a:txBody>
                    <a:bodyPr/>
                    <a:lstStyle/>
                    <a:p>
                      <a:pPr marL="0" marR="0" lvl="0" indent="0" algn="ctr" rtl="0">
                        <a:spcBef>
                          <a:spcPts val="0"/>
                        </a:spcBef>
                        <a:buSzPct val="25000"/>
                        <a:buNone/>
                      </a:pPr>
                      <a:r>
                        <a:rPr lang="en-US" sz="2000" u="none" strike="noStrike" cap="none" baseline="0"/>
                        <a:t>…</a:t>
                      </a:r>
                    </a:p>
                  </a:txBody>
                  <a:tcPr marL="91450" marR="91450" marT="45725" marB="45725" anchor="ctr"/>
                </a:tc>
                <a:tc>
                  <a:txBody>
                    <a:bodyPr/>
                    <a:lstStyle/>
                    <a:p>
                      <a:pPr marL="0" marR="0" lvl="0" indent="0" algn="ctr" rtl="0">
                        <a:spcBef>
                          <a:spcPts val="0"/>
                        </a:spcBef>
                        <a:buSzPct val="25000"/>
                        <a:buNone/>
                      </a:pPr>
                      <a:r>
                        <a:rPr lang="en-US" sz="2000" u="none" strike="noStrike" cap="none" baseline="0"/>
                        <a:t>…</a:t>
                      </a:r>
                    </a:p>
                  </a:txBody>
                  <a:tcPr marL="91450" marR="91450" marT="45725" marB="45725" anchor="ctr"/>
                </a:tc>
              </a:tr>
              <a:tr h="370850">
                <a:tc vMerge="1">
                  <a:txBody>
                    <a:bodyPr/>
                    <a:lstStyle/>
                    <a:p>
                      <a:endParaRPr lang="en-US"/>
                    </a:p>
                  </a:txBody>
                  <a:tcPr/>
                </a:tc>
                <a:tc rowSpan="3">
                  <a:txBody>
                    <a:bodyPr/>
                    <a:lstStyle/>
                    <a:p>
                      <a:pPr marL="0" marR="0" lvl="0" indent="0" algn="ctr" rtl="0">
                        <a:spcBef>
                          <a:spcPts val="0"/>
                        </a:spcBef>
                        <a:buSzPct val="25000"/>
                        <a:buNone/>
                      </a:pPr>
                      <a:r>
                        <a:rPr lang="en-US" sz="2000" u="none" strike="noStrike" cap="none" baseline="0"/>
                        <a:t>music</a:t>
                      </a:r>
                    </a:p>
                  </a:txBody>
                  <a:tcPr marL="91450" marR="91450" marT="45725" marB="45725" anchor="ctr"/>
                </a:tc>
                <a:tc>
                  <a:txBody>
                    <a:bodyPr/>
                    <a:lstStyle/>
                    <a:p>
                      <a:pPr marL="0" marR="0" lvl="0" indent="0" algn="ctr" rtl="0">
                        <a:spcBef>
                          <a:spcPts val="0"/>
                        </a:spcBef>
                        <a:buSzPct val="25000"/>
                        <a:buNone/>
                      </a:pPr>
                      <a:r>
                        <a:rPr lang="en-US" sz="2000" u="none" strike="noStrike" cap="none" baseline="0"/>
                        <a:t>Mp3-music</a:t>
                      </a:r>
                    </a:p>
                  </a:txBody>
                  <a:tcPr marL="91450" marR="91450" marT="45725" marB="45725" anchor="ctr"/>
                </a:tc>
                <a:tc>
                  <a:txBody>
                    <a:bodyPr/>
                    <a:lstStyle/>
                    <a:p>
                      <a:pPr marL="0" marR="0" lvl="0" indent="0" algn="ctr" rtl="0">
                        <a:spcBef>
                          <a:spcPts val="0"/>
                        </a:spcBef>
                        <a:buSzPct val="25000"/>
                        <a:buNone/>
                      </a:pPr>
                      <a:r>
                        <a:rPr lang="en-US" sz="2000" u="none" strike="noStrike" cap="none" baseline="0"/>
                        <a:t>Mp3 music</a:t>
                      </a:r>
                    </a:p>
                    <a:p>
                      <a:pPr marL="0" marR="0" lvl="0" indent="0" algn="ctr" rtl="0">
                        <a:spcBef>
                          <a:spcPts val="0"/>
                        </a:spcBef>
                        <a:buSzPct val="25000"/>
                        <a:buNone/>
                      </a:pPr>
                      <a:r>
                        <a:rPr lang="en-US" sz="2000" u="none" strike="noStrike" cap="none" baseline="0"/>
                        <a:t>Mp3 songs</a:t>
                      </a:r>
                    </a:p>
                    <a:p>
                      <a:pPr marL="0" marR="0" lvl="0" indent="0" algn="ctr" rtl="0">
                        <a:spcBef>
                          <a:spcPts val="0"/>
                        </a:spcBef>
                        <a:buSzPct val="25000"/>
                        <a:buNone/>
                      </a:pPr>
                      <a:r>
                        <a:rPr lang="en-US" sz="2000" u="none" strike="noStrike" cap="none" baseline="0"/>
                        <a:t>…</a:t>
                      </a:r>
                    </a:p>
                  </a:txBody>
                  <a:tcPr marL="91450" marR="91450" marT="45725" marB="45725" anchor="ctr"/>
                </a:tc>
              </a:tr>
              <a:tr h="370850">
                <a:tc vMerge="1">
                  <a:txBody>
                    <a:bodyPr/>
                    <a:lstStyle/>
                    <a:p>
                      <a:endParaRPr lang="en-US"/>
                    </a:p>
                  </a:txBody>
                  <a:tcPr/>
                </a:tc>
                <a:tc vMerge="1">
                  <a:txBody>
                    <a:bodyPr/>
                    <a:lstStyle/>
                    <a:p>
                      <a:endParaRPr lang="en-US"/>
                    </a:p>
                  </a:txBody>
                  <a:tcPr/>
                </a:tc>
                <a:tc>
                  <a:txBody>
                    <a:bodyPr/>
                    <a:lstStyle/>
                    <a:p>
                      <a:pPr marL="0" marR="0" lvl="0" indent="0" algn="ctr" rtl="0">
                        <a:spcBef>
                          <a:spcPts val="0"/>
                        </a:spcBef>
                        <a:buSzPct val="25000"/>
                        <a:buNone/>
                      </a:pPr>
                      <a:r>
                        <a:rPr lang="en-US" sz="2000" u="none" strike="noStrike" cap="none" baseline="0"/>
                        <a:t>Yahoo-music</a:t>
                      </a:r>
                    </a:p>
                  </a:txBody>
                  <a:tcPr marL="91450" marR="91450" marT="45725" marB="45725" anchor="ctr"/>
                </a:tc>
                <a:tc>
                  <a:txBody>
                    <a:bodyPr/>
                    <a:lstStyle/>
                    <a:p>
                      <a:pPr marL="0" marR="0" lvl="0" indent="0" algn="ctr" rtl="0">
                        <a:spcBef>
                          <a:spcPts val="0"/>
                        </a:spcBef>
                        <a:buSzPct val="25000"/>
                        <a:buNone/>
                      </a:pPr>
                      <a:r>
                        <a:rPr lang="en-US" sz="2000" u="none" strike="noStrike" cap="none" baseline="0"/>
                        <a:t>Yahoo music</a:t>
                      </a:r>
                    </a:p>
                    <a:p>
                      <a:pPr marL="0" marR="0" lvl="0" indent="0" algn="ctr" rtl="0">
                        <a:spcBef>
                          <a:spcPts val="0"/>
                        </a:spcBef>
                        <a:buSzPct val="25000"/>
                        <a:buNone/>
                      </a:pPr>
                      <a:r>
                        <a:rPr lang="en-US" sz="2000" u="none" strike="noStrike" cap="none" baseline="0"/>
                        <a:t>Music</a:t>
                      </a:r>
                    </a:p>
                    <a:p>
                      <a:pPr marL="0" marR="0" lvl="0" indent="0" algn="ctr" rtl="0">
                        <a:spcBef>
                          <a:spcPts val="0"/>
                        </a:spcBef>
                        <a:buSzPct val="25000"/>
                        <a:buNone/>
                      </a:pPr>
                      <a:r>
                        <a:rPr lang="en-US" sz="2000" u="none" strike="noStrike" cap="none" baseline="0"/>
                        <a:t>…</a:t>
                      </a:r>
                    </a:p>
                  </a:txBody>
                  <a:tcPr marL="91450" marR="91450" marT="45725" marB="45725" anchor="ctr"/>
                </a:tc>
              </a:tr>
              <a:tr h="370850">
                <a:tc vMerge="1">
                  <a:txBody>
                    <a:bodyPr/>
                    <a:lstStyle/>
                    <a:p>
                      <a:endParaRPr lang="en-US"/>
                    </a:p>
                  </a:txBody>
                  <a:tcPr/>
                </a:tc>
                <a:tc vMerge="1">
                  <a:txBody>
                    <a:bodyPr/>
                    <a:lstStyle/>
                    <a:p>
                      <a:endParaRPr lang="en-US"/>
                    </a:p>
                  </a:txBody>
                  <a:tcPr/>
                </a:tc>
                <a:tc>
                  <a:txBody>
                    <a:bodyPr/>
                    <a:lstStyle/>
                    <a:p>
                      <a:pPr marL="0" marR="0" lvl="0" indent="0" algn="ctr" rtl="0">
                        <a:spcBef>
                          <a:spcPts val="0"/>
                        </a:spcBef>
                        <a:buSzPct val="25000"/>
                        <a:buNone/>
                      </a:pPr>
                      <a:r>
                        <a:rPr lang="en-US" sz="2000" u="none" strike="noStrike" cap="none" baseline="0"/>
                        <a:t>…</a:t>
                      </a:r>
                    </a:p>
                  </a:txBody>
                  <a:tcPr marL="91450" marR="91450" marT="45725" marB="45725" anchor="ctr"/>
                </a:tc>
                <a:tc>
                  <a:txBody>
                    <a:bodyPr/>
                    <a:lstStyle/>
                    <a:p>
                      <a:pPr marL="0" marR="0" lvl="0" indent="0" algn="ctr" rtl="0">
                        <a:spcBef>
                          <a:spcPts val="0"/>
                        </a:spcBef>
                        <a:buSzPct val="25000"/>
                        <a:buNone/>
                      </a:pPr>
                      <a:r>
                        <a:rPr lang="en-US" sz="2000" u="none" strike="noStrike" cap="none" baseline="0"/>
                        <a:t>…</a:t>
                      </a:r>
                    </a:p>
                  </a:txBody>
                  <a:tcPr marL="91450" marR="91450" marT="45725" marB="45725" anchor="ctr"/>
                </a:tc>
              </a:tr>
            </a:tbl>
          </a:graphicData>
        </a:graphic>
      </p:graphicFrame>
      <p:sp>
        <p:nvSpPr>
          <p:cNvPr id="210" name="Shape 210"/>
          <p:cNvSpPr txBox="1"/>
          <p:nvPr/>
        </p:nvSpPr>
        <p:spPr>
          <a:xfrm>
            <a:off x="8927900" y="9099925"/>
            <a:ext cx="3973799" cy="464399"/>
          </a:xfrm>
          <a:prstGeom prst="rect">
            <a:avLst/>
          </a:prstGeom>
          <a:noFill/>
          <a:ln>
            <a:noFill/>
          </a:ln>
        </p:spPr>
        <p:txBody>
          <a:bodyPr lIns="91425" tIns="91425" rIns="91425" bIns="91425" anchor="t" anchorCtr="0">
            <a:noAutofit/>
          </a:bodyPr>
          <a:lstStyle/>
          <a:p>
            <a:pPr rtl="0">
              <a:spcBef>
                <a:spcPts val="0"/>
              </a:spcBef>
              <a:buNone/>
            </a:pPr>
            <a:r>
              <a:rPr lang="en-US"/>
              <a:t>Taken from Geng, Fan, Bian, et al.(2012)</a:t>
            </a:r>
          </a:p>
          <a:p>
            <a:pPr>
              <a:spcBef>
                <a:spcPts val="0"/>
              </a:spcBef>
              <a:buNone/>
            </a:pP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55600" y="444500"/>
            <a:ext cx="12293699" cy="2044799"/>
          </a:xfrm>
          <a:prstGeom prst="rect">
            <a:avLst/>
          </a:prstGeom>
        </p:spPr>
        <p:txBody>
          <a:bodyPr lIns="91425" tIns="91425" rIns="91425" bIns="91425" anchor="ctr" anchorCtr="0">
            <a:noAutofit/>
          </a:bodyPr>
          <a:lstStyle/>
          <a:p>
            <a:pPr rtl="0">
              <a:spcBef>
                <a:spcPts val="4200"/>
              </a:spcBef>
              <a:buNone/>
            </a:pPr>
            <a:r>
              <a:rPr lang="en-US" sz="5200"/>
              <a:t>Construct Browsing Lists for All Clusters</a:t>
            </a:r>
          </a:p>
          <a:p>
            <a:pPr>
              <a:spcBef>
                <a:spcPts val="0"/>
              </a:spcBef>
              <a:buNone/>
            </a:pPr>
            <a:endParaRPr/>
          </a:p>
        </p:txBody>
      </p:sp>
      <p:sp>
        <p:nvSpPr>
          <p:cNvPr id="216" name="Shape 216"/>
          <p:cNvSpPr txBox="1">
            <a:spLocks noGrp="1"/>
          </p:cNvSpPr>
          <p:nvPr>
            <p:ph type="body" idx="1"/>
          </p:nvPr>
        </p:nvSpPr>
        <p:spPr>
          <a:xfrm>
            <a:off x="355600" y="2489298"/>
            <a:ext cx="12293699" cy="5873701"/>
          </a:xfrm>
          <a:prstGeom prst="rect">
            <a:avLst/>
          </a:prstGeom>
        </p:spPr>
        <p:txBody>
          <a:bodyPr lIns="91425" tIns="91425" rIns="91425" bIns="91425" anchor="t" anchorCtr="0">
            <a:noAutofit/>
          </a:bodyPr>
          <a:lstStyle/>
          <a:p>
            <a:pPr marL="457200" lvl="0" indent="-457200" rtl="0">
              <a:spcBef>
                <a:spcPts val="0"/>
              </a:spcBef>
              <a:buClr>
                <a:srgbClr val="5C86B9"/>
              </a:buClr>
              <a:buSzPct val="100000"/>
              <a:buFont typeface="Quattrocento"/>
              <a:buAutoNum type="arabicPeriod"/>
            </a:pPr>
            <a:r>
              <a:rPr lang="en-US" sz="3600" dirty="0">
                <a:latin typeface="Quattrocento"/>
                <a:ea typeface="Quattrocento"/>
                <a:cs typeface="Quattrocento"/>
                <a:sym typeface="Quattrocento"/>
              </a:rPr>
              <a:t>Rank frequently clicked items of queries in the cluster on the top</a:t>
            </a:r>
          </a:p>
          <a:p>
            <a:pPr marL="457200" lvl="0" indent="-457200" rtl="0">
              <a:spcBef>
                <a:spcPts val="0"/>
              </a:spcBef>
              <a:buClr>
                <a:srgbClr val="5C86B9"/>
              </a:buClr>
              <a:buSzPct val="100000"/>
              <a:buFont typeface="Quattrocento"/>
              <a:buAutoNum type="arabicPeriod"/>
            </a:pPr>
            <a:r>
              <a:rPr lang="en-US" sz="3600" dirty="0">
                <a:latin typeface="Quattrocento"/>
                <a:ea typeface="Quattrocento"/>
                <a:cs typeface="Quattrocento"/>
                <a:sym typeface="Quattrocento"/>
              </a:rPr>
              <a:t>Retrieve highly ranked items using queries in the cluster and blend the results of all queries</a:t>
            </a:r>
          </a:p>
          <a:p>
            <a:pPr marL="457200" lvl="0" indent="-457200">
              <a:spcBef>
                <a:spcPts val="0"/>
              </a:spcBef>
              <a:buClr>
                <a:srgbClr val="5C86B9"/>
              </a:buClr>
              <a:buSzPct val="100000"/>
              <a:buFont typeface="Quattrocento"/>
              <a:buAutoNum type="arabicPeriod"/>
            </a:pPr>
            <a:r>
              <a:rPr lang="en-US" sz="3600" dirty="0">
                <a:latin typeface="Quattrocento"/>
                <a:ea typeface="Quattrocento"/>
                <a:cs typeface="Quattrocento"/>
                <a:sym typeface="Quattrocento"/>
              </a:rPr>
              <a:t>Aggregate the multi-level clusters</a:t>
            </a:r>
          </a:p>
        </p:txBody>
      </p:sp>
      <p:pic>
        <p:nvPicPr>
          <p:cNvPr id="217" name="Shape 217"/>
          <p:cNvPicPr preferRelativeResize="0"/>
          <p:nvPr/>
        </p:nvPicPr>
        <p:blipFill>
          <a:blip r:embed="rId3">
            <a:alphaModFix/>
          </a:blip>
          <a:stretch>
            <a:fillRect/>
          </a:stretch>
        </p:blipFill>
        <p:spPr>
          <a:xfrm>
            <a:off x="355600" y="5510850"/>
            <a:ext cx="6513125" cy="4242750"/>
          </a:xfrm>
          <a:prstGeom prst="rect">
            <a:avLst/>
          </a:prstGeom>
          <a:noFill/>
          <a:ln>
            <a:noFill/>
          </a:ln>
        </p:spPr>
      </p:pic>
      <p:sp>
        <p:nvSpPr>
          <p:cNvPr id="218" name="Shape 218"/>
          <p:cNvSpPr txBox="1"/>
          <p:nvPr/>
        </p:nvSpPr>
        <p:spPr>
          <a:xfrm>
            <a:off x="7190475" y="8910700"/>
            <a:ext cx="3595200" cy="670800"/>
          </a:xfrm>
          <a:prstGeom prst="rect">
            <a:avLst/>
          </a:prstGeom>
          <a:noFill/>
          <a:ln>
            <a:noFill/>
          </a:ln>
        </p:spPr>
        <p:txBody>
          <a:bodyPr lIns="91425" tIns="91425" rIns="91425" bIns="91425" anchor="t" anchorCtr="0">
            <a:noAutofit/>
          </a:bodyPr>
          <a:lstStyle/>
          <a:p>
            <a:pPr>
              <a:spcBef>
                <a:spcPts val="0"/>
              </a:spcBef>
              <a:buNone/>
            </a:pPr>
            <a:r>
              <a:rPr lang="en-US"/>
              <a:t>Taken from Geng, Fan, Bian, et al.(2012)</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55600" y="444500"/>
            <a:ext cx="12293699" cy="2044799"/>
          </a:xfrm>
          <a:prstGeom prst="rect">
            <a:avLst/>
          </a:prstGeom>
        </p:spPr>
        <p:txBody>
          <a:bodyPr lIns="91425" tIns="91425" rIns="91425" bIns="91425" anchor="ctr" anchorCtr="0">
            <a:noAutofit/>
          </a:bodyPr>
          <a:lstStyle/>
          <a:p>
            <a:pPr rtl="0">
              <a:spcBef>
                <a:spcPts val="0"/>
              </a:spcBef>
              <a:buNone/>
            </a:pPr>
            <a:r>
              <a:rPr lang="en-US" sz="4600">
                <a:solidFill>
                  <a:srgbClr val="314864"/>
                </a:solidFill>
              </a:rPr>
              <a:t>		 	 	 		</a:t>
            </a:r>
          </a:p>
          <a:p>
            <a:pPr rtl="0">
              <a:spcBef>
                <a:spcPts val="0"/>
              </a:spcBef>
              <a:buNone/>
            </a:pPr>
            <a:r>
              <a:rPr lang="en-US" sz="4600">
                <a:solidFill>
                  <a:srgbClr val="314864"/>
                </a:solidFill>
              </a:rPr>
              <a:t>			</a:t>
            </a:r>
          </a:p>
          <a:p>
            <a:pPr rtl="0">
              <a:spcBef>
                <a:spcPts val="0"/>
              </a:spcBef>
              <a:buNone/>
            </a:pPr>
            <a:r>
              <a:rPr lang="en-US" sz="4600">
                <a:solidFill>
                  <a:srgbClr val="314864"/>
                </a:solidFill>
              </a:rPr>
              <a:t>				</a:t>
            </a:r>
          </a:p>
          <a:p>
            <a:pPr rtl="0">
              <a:spcBef>
                <a:spcPts val="0"/>
              </a:spcBef>
              <a:buNone/>
            </a:pPr>
            <a:r>
              <a:rPr lang="en-US" sz="4600">
                <a:solidFill>
                  <a:srgbClr val="314864"/>
                </a:solidFill>
              </a:rPr>
              <a:t>					</a:t>
            </a:r>
          </a:p>
          <a:p>
            <a:pPr rtl="0">
              <a:spcBef>
                <a:spcPts val="0"/>
              </a:spcBef>
              <a:buNone/>
            </a:pPr>
            <a:r>
              <a:rPr lang="en-US" sz="4600">
                <a:solidFill>
                  <a:srgbClr val="314864"/>
                </a:solidFill>
              </a:rPr>
              <a:t>						</a:t>
            </a:r>
          </a:p>
          <a:p>
            <a:pPr rtl="0">
              <a:spcBef>
                <a:spcPts val="0"/>
              </a:spcBef>
              <a:buNone/>
            </a:pPr>
            <a:r>
              <a:rPr lang="en-US" sz="4600">
                <a:solidFill>
                  <a:srgbClr val="314864"/>
                </a:solidFill>
              </a:rPr>
              <a:t>Qualitative Evaluation of Hierarchical Clusters </a:t>
            </a:r>
          </a:p>
          <a:p>
            <a:pPr rtl="0">
              <a:spcBef>
                <a:spcPts val="0"/>
              </a:spcBef>
              <a:buNone/>
            </a:pPr>
            <a:r>
              <a:rPr lang="en-US" sz="4600">
                <a:solidFill>
                  <a:srgbClr val="314864"/>
                </a:solidFill>
              </a:rPr>
              <a:t>					</a:t>
            </a:r>
          </a:p>
          <a:p>
            <a:pPr rtl="0">
              <a:spcBef>
                <a:spcPts val="0"/>
              </a:spcBef>
              <a:buNone/>
            </a:pPr>
            <a:r>
              <a:rPr lang="en-US" sz="4600">
                <a:solidFill>
                  <a:srgbClr val="314864"/>
                </a:solidFill>
              </a:rPr>
              <a:t>				</a:t>
            </a:r>
          </a:p>
          <a:p>
            <a:pPr rtl="0">
              <a:spcBef>
                <a:spcPts val="0"/>
              </a:spcBef>
              <a:buNone/>
            </a:pPr>
            <a:r>
              <a:rPr lang="en-US" sz="4600">
                <a:solidFill>
                  <a:srgbClr val="314864"/>
                </a:solidFill>
              </a:rPr>
              <a:t>			</a:t>
            </a:r>
          </a:p>
          <a:p>
            <a:pPr rtl="0">
              <a:spcBef>
                <a:spcPts val="0"/>
              </a:spcBef>
              <a:buNone/>
            </a:pPr>
            <a:r>
              <a:rPr lang="en-US" sz="4600">
                <a:solidFill>
                  <a:srgbClr val="314864"/>
                </a:solidFill>
              </a:rPr>
              <a:t>		</a:t>
            </a:r>
          </a:p>
          <a:p>
            <a:pPr>
              <a:spcBef>
                <a:spcPts val="0"/>
              </a:spcBef>
              <a:buNone/>
            </a:pPr>
            <a:endParaRPr sz="4600">
              <a:solidFill>
                <a:srgbClr val="314864"/>
              </a:solidFill>
            </a:endParaRPr>
          </a:p>
        </p:txBody>
      </p:sp>
      <p:sp>
        <p:nvSpPr>
          <p:cNvPr id="224" name="Shape 224"/>
          <p:cNvSpPr txBox="1">
            <a:spLocks noGrp="1"/>
          </p:cNvSpPr>
          <p:nvPr>
            <p:ph type="body" idx="1"/>
          </p:nvPr>
        </p:nvSpPr>
        <p:spPr>
          <a:xfrm>
            <a:off x="355550" y="1958775"/>
            <a:ext cx="12293699" cy="6324600"/>
          </a:xfrm>
          <a:prstGeom prst="rect">
            <a:avLst/>
          </a:prstGeom>
        </p:spPr>
        <p:txBody>
          <a:bodyPr lIns="91425" tIns="91425" rIns="91425" bIns="91425" anchor="ctr" anchorCtr="0">
            <a:noAutofit/>
          </a:bodyPr>
          <a:lstStyle/>
          <a:p>
            <a:pPr marL="457200" lvl="0" indent="-457200" rtl="0">
              <a:spcBef>
                <a:spcPts val="0"/>
              </a:spcBef>
              <a:buClr>
                <a:srgbClr val="5C86B9"/>
              </a:buClr>
              <a:buSzPct val="100000"/>
              <a:buFont typeface="Arial"/>
              <a:buChar char="●"/>
            </a:pPr>
            <a:r>
              <a:rPr lang="en-US" sz="3600"/>
              <a:t>Qualitative evaluation based on editorial intervention </a:t>
            </a:r>
          </a:p>
          <a:p>
            <a:pPr marL="1371600" lvl="0" indent="-457200" rtl="0">
              <a:spcBef>
                <a:spcPts val="0"/>
              </a:spcBef>
              <a:buClr>
                <a:srgbClr val="5C86B9"/>
              </a:buClr>
              <a:buSzPct val="100000"/>
              <a:buFont typeface="Arial"/>
              <a:buAutoNum type="alphaUcPeriod"/>
            </a:pPr>
            <a:r>
              <a:rPr lang="en-US" sz="3600"/>
              <a:t>define guidelines for cluster editing</a:t>
            </a:r>
          </a:p>
          <a:p>
            <a:pPr marL="1371600" lvl="0" indent="-457200" rtl="0">
              <a:spcBef>
                <a:spcPts val="0"/>
              </a:spcBef>
              <a:buClr>
                <a:srgbClr val="5C86B9"/>
              </a:buClr>
              <a:buSzPct val="100000"/>
              <a:buFont typeface="Arial"/>
              <a:buAutoNum type="alphaUcPeriod"/>
            </a:pPr>
            <a:r>
              <a:rPr lang="en-US" sz="3600"/>
              <a:t>editors optimize hierarchical taxonomy</a:t>
            </a:r>
          </a:p>
          <a:p>
            <a:pPr marL="1371600" lvl="0" indent="-457200" rtl="0">
              <a:spcBef>
                <a:spcPts val="0"/>
              </a:spcBef>
              <a:buClr>
                <a:srgbClr val="5C86B9"/>
              </a:buClr>
              <a:buSzPct val="100000"/>
              <a:buFont typeface="Arial"/>
              <a:buAutoNum type="alphaUcPeriod"/>
            </a:pPr>
            <a:r>
              <a:rPr lang="en-US" sz="3600"/>
              <a:t>compare differences before and after editorial intervention   </a:t>
            </a:r>
          </a:p>
          <a:p>
            <a:pPr marL="168910" indent="0">
              <a:spcBef>
                <a:spcPts val="0"/>
              </a:spcBef>
              <a:buNone/>
            </a:pPr>
            <a:endParaRPr sz="3600"/>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55600" y="444500"/>
            <a:ext cx="12293699" cy="2044799"/>
          </a:xfrm>
          <a:prstGeom prst="rect">
            <a:avLst/>
          </a:prstGeom>
        </p:spPr>
        <p:txBody>
          <a:bodyPr lIns="91425" tIns="91425" rIns="91425" bIns="91425" anchor="ctr" anchorCtr="0">
            <a:noAutofit/>
          </a:bodyPr>
          <a:lstStyle/>
          <a:p>
            <a:pPr>
              <a:spcBef>
                <a:spcPts val="0"/>
              </a:spcBef>
              <a:buNone/>
            </a:pPr>
            <a:r>
              <a:rPr lang="en-US" sz="6000" dirty="0">
                <a:solidFill>
                  <a:srgbClr val="314864"/>
                </a:solidFill>
              </a:rPr>
              <a:t>Guidelines for cluster editing</a:t>
            </a:r>
            <a:r>
              <a:rPr lang="en-US" sz="6144" dirty="0">
                <a:solidFill>
                  <a:srgbClr val="314864"/>
                </a:solidFill>
              </a:rPr>
              <a:t> </a:t>
            </a:r>
          </a:p>
        </p:txBody>
      </p:sp>
      <p:graphicFrame>
        <p:nvGraphicFramePr>
          <p:cNvPr id="230" name="Shape 230"/>
          <p:cNvGraphicFramePr/>
          <p:nvPr/>
        </p:nvGraphicFramePr>
        <p:xfrm>
          <a:off x="622125" y="3070100"/>
          <a:ext cx="11099775" cy="5723934"/>
        </p:xfrm>
        <a:graphic>
          <a:graphicData uri="http://schemas.openxmlformats.org/drawingml/2006/table">
            <a:tbl>
              <a:tblPr>
                <a:noFill/>
                <a:tableStyleId>{630F2121-FC18-459B-B898-CB184198E34A}</a:tableStyleId>
              </a:tblPr>
              <a:tblGrid>
                <a:gridCol w="2656175"/>
                <a:gridCol w="3088100"/>
                <a:gridCol w="5355500"/>
              </a:tblGrid>
              <a:tr h="381000">
                <a:tc>
                  <a:txBody>
                    <a:bodyPr/>
                    <a:lstStyle/>
                    <a:p>
                      <a:pPr>
                        <a:spcBef>
                          <a:spcPts val="0"/>
                        </a:spcBef>
                        <a:buNone/>
                      </a:pPr>
                      <a:r>
                        <a:rPr lang="en-US" sz="1800"/>
                        <a:t>Level</a:t>
                      </a:r>
                    </a:p>
                  </a:txBody>
                  <a:tcPr marL="91425" marR="91425" marT="91425" marB="91425"/>
                </a:tc>
                <a:tc>
                  <a:txBody>
                    <a:bodyPr/>
                    <a:lstStyle/>
                    <a:p>
                      <a:pPr>
                        <a:spcBef>
                          <a:spcPts val="0"/>
                        </a:spcBef>
                        <a:buNone/>
                      </a:pPr>
                      <a:r>
                        <a:rPr lang="en-US" sz="1800"/>
                        <a:t>Action</a:t>
                      </a:r>
                    </a:p>
                  </a:txBody>
                  <a:tcPr marL="91425" marR="91425" marT="91425" marB="91425"/>
                </a:tc>
                <a:tc>
                  <a:txBody>
                    <a:bodyPr/>
                    <a:lstStyle/>
                    <a:p>
                      <a:pPr>
                        <a:spcBef>
                          <a:spcPts val="0"/>
                        </a:spcBef>
                        <a:buNone/>
                      </a:pPr>
                      <a:r>
                        <a:rPr lang="en-US" sz="1800"/>
                        <a:t>Description</a:t>
                      </a:r>
                    </a:p>
                  </a:txBody>
                  <a:tcPr marL="91425" marR="91425" marT="91425" marB="91425"/>
                </a:tc>
              </a:tr>
              <a:tr h="381000">
                <a:tc>
                  <a:txBody>
                    <a:bodyPr/>
                    <a:lstStyle/>
                    <a:p>
                      <a:pPr>
                        <a:spcBef>
                          <a:spcPts val="0"/>
                        </a:spcBef>
                        <a:buNone/>
                      </a:pPr>
                      <a:r>
                        <a:rPr lang="en-US" sz="1800"/>
                        <a:t>user queries</a:t>
                      </a:r>
                    </a:p>
                  </a:txBody>
                  <a:tcPr marL="91425" marR="91425" marT="91425" marB="91425"/>
                </a:tc>
                <a:tc>
                  <a:txBody>
                    <a:bodyPr/>
                    <a:lstStyle/>
                    <a:p>
                      <a:pPr>
                        <a:spcBef>
                          <a:spcPts val="0"/>
                        </a:spcBef>
                        <a:buNone/>
                      </a:pPr>
                      <a:r>
                        <a:rPr lang="en-US" sz="1800">
                          <a:latin typeface="Quattrocento"/>
                          <a:ea typeface="Quattrocento"/>
                          <a:cs typeface="Quattrocento"/>
                          <a:sym typeface="Quattrocento"/>
                        </a:rPr>
                        <a:t>delete</a:t>
                      </a:r>
                    </a:p>
                  </a:txBody>
                  <a:tcPr marL="91425" marR="91425" marT="91425" marB="91425"/>
                </a:tc>
                <a:tc>
                  <a:txBody>
                    <a:bodyPr/>
                    <a:lstStyle/>
                    <a:p>
                      <a:pPr algn="l" rtl="0">
                        <a:lnSpc>
                          <a:spcPct val="115000"/>
                        </a:lnSpc>
                        <a:spcBef>
                          <a:spcPts val="0"/>
                        </a:spcBef>
                        <a:buNone/>
                      </a:pPr>
                      <a:r>
                        <a:rPr lang="en-US" sz="1800">
                          <a:solidFill>
                            <a:schemeClr val="dk1"/>
                          </a:solidFill>
                          <a:latin typeface="Quattrocento"/>
                          <a:ea typeface="Quattrocento"/>
                          <a:cs typeface="Quattrocento"/>
                          <a:sym typeface="Quattrocento"/>
                        </a:rPr>
                        <a:t>Remove the queries which are supposed not to belong to the </a:t>
                      </a:r>
                      <a:r>
                        <a:rPr lang="en-US" sz="1800" i="1">
                          <a:solidFill>
                            <a:schemeClr val="dk1"/>
                          </a:solidFill>
                          <a:latin typeface="Quattrocento"/>
                          <a:ea typeface="Quattrocento"/>
                          <a:cs typeface="Quattrocento"/>
                          <a:sym typeface="Quattrocento"/>
                        </a:rPr>
                        <a:t>cluster L2</a:t>
                      </a:r>
                    </a:p>
                  </a:txBody>
                  <a:tcPr marL="91425" marR="91425" marT="91425" marB="91425"/>
                </a:tc>
              </a:tr>
              <a:tr h="381000">
                <a:tc rowSpan="3">
                  <a:txBody>
                    <a:bodyPr/>
                    <a:lstStyle/>
                    <a:p>
                      <a:pPr>
                        <a:spcBef>
                          <a:spcPts val="0"/>
                        </a:spcBef>
                        <a:buNone/>
                      </a:pPr>
                      <a:r>
                        <a:rPr lang="en-US" sz="1800"/>
                        <a:t>cluster L2</a:t>
                      </a:r>
                    </a:p>
                  </a:txBody>
                  <a:tcPr marL="91425" marR="91425" marT="91425" marB="91425"/>
                </a:tc>
                <a:tc>
                  <a:txBody>
                    <a:bodyPr/>
                    <a:lstStyle/>
                    <a:p>
                      <a:pPr>
                        <a:spcBef>
                          <a:spcPts val="0"/>
                        </a:spcBef>
                        <a:buNone/>
                      </a:pPr>
                      <a:r>
                        <a:rPr lang="en-US" sz="1800">
                          <a:latin typeface="Quattrocento"/>
                          <a:ea typeface="Quattrocento"/>
                          <a:cs typeface="Quattrocento"/>
                          <a:sym typeface="Quattrocento"/>
                        </a:rPr>
                        <a:t>delete</a:t>
                      </a:r>
                    </a:p>
                  </a:txBody>
                  <a:tcPr marL="91425" marR="91425" marT="91425" marB="91425"/>
                </a:tc>
                <a:tc>
                  <a:txBody>
                    <a:bodyPr/>
                    <a:lstStyle/>
                    <a:p>
                      <a:pPr>
                        <a:spcBef>
                          <a:spcPts val="0"/>
                        </a:spcBef>
                        <a:buNone/>
                      </a:pPr>
                      <a:r>
                        <a:rPr lang="en-US" sz="1800">
                          <a:latin typeface="Quattrocento"/>
                          <a:ea typeface="Quattrocento"/>
                          <a:cs typeface="Quattrocento"/>
                          <a:sym typeface="Quattrocento"/>
                        </a:rPr>
                        <a:t>Remove the clusters which are supposed not to belong to the cluster L1</a:t>
                      </a:r>
                    </a:p>
                  </a:txBody>
                  <a:tcPr marL="91425" marR="91425" marT="91425" marB="91425"/>
                </a:tc>
              </a:tr>
              <a:tr h="381000">
                <a:tc vMerge="1">
                  <a:txBody>
                    <a:bodyPr/>
                    <a:lstStyle/>
                    <a:p>
                      <a:endParaRPr lang="en-US"/>
                    </a:p>
                  </a:txBody>
                  <a:tcPr/>
                </a:tc>
                <a:tc>
                  <a:txBody>
                    <a:bodyPr/>
                    <a:lstStyle/>
                    <a:p>
                      <a:pPr>
                        <a:spcBef>
                          <a:spcPts val="0"/>
                        </a:spcBef>
                        <a:buNone/>
                      </a:pPr>
                      <a:r>
                        <a:rPr lang="en-US" sz="1800">
                          <a:latin typeface="Quattrocento"/>
                          <a:ea typeface="Quattrocento"/>
                          <a:cs typeface="Quattrocento"/>
                          <a:sym typeface="Quattrocento"/>
                        </a:rPr>
                        <a:t>rename</a:t>
                      </a:r>
                    </a:p>
                  </a:txBody>
                  <a:tcPr marL="91425" marR="91425" marT="91425" marB="91425"/>
                </a:tc>
                <a:tc>
                  <a:txBody>
                    <a:bodyPr/>
                    <a:lstStyle/>
                    <a:p>
                      <a:pPr rtl="0">
                        <a:lnSpc>
                          <a:spcPct val="115000"/>
                        </a:lnSpc>
                        <a:spcBef>
                          <a:spcPts val="0"/>
                        </a:spcBef>
                        <a:buNone/>
                      </a:pPr>
                      <a:r>
                        <a:rPr lang="en-US" sz="1800">
                          <a:latin typeface="Quattrocento"/>
                          <a:ea typeface="Quattrocento"/>
                          <a:cs typeface="Quattrocento"/>
                          <a:sym typeface="Quattrocento"/>
                        </a:rPr>
                        <a:t>Rename the cluster name if the editor  think the current name is not really suitable or readable for this cluster.</a:t>
                      </a:r>
                    </a:p>
                  </a:txBody>
                  <a:tcPr marL="91425" marR="91425" marT="91425" marB="91425"/>
                </a:tc>
              </a:tr>
              <a:tr h="381000">
                <a:tc vMerge="1">
                  <a:txBody>
                    <a:bodyPr/>
                    <a:lstStyle/>
                    <a:p>
                      <a:endParaRPr lang="en-US"/>
                    </a:p>
                  </a:txBody>
                  <a:tcPr/>
                </a:tc>
                <a:tc>
                  <a:txBody>
                    <a:bodyPr/>
                    <a:lstStyle/>
                    <a:p>
                      <a:pPr>
                        <a:spcBef>
                          <a:spcPts val="0"/>
                        </a:spcBef>
                        <a:buNone/>
                      </a:pPr>
                      <a:r>
                        <a:rPr lang="en-US" sz="1800">
                          <a:latin typeface="Quattrocento"/>
                          <a:ea typeface="Quattrocento"/>
                          <a:cs typeface="Quattrocento"/>
                          <a:sym typeface="Quattrocento"/>
                        </a:rPr>
                        <a:t>merge</a:t>
                      </a:r>
                    </a:p>
                  </a:txBody>
                  <a:tcPr marL="91425" marR="91425" marT="91425" marB="91425"/>
                </a:tc>
                <a:tc>
                  <a:txBody>
                    <a:bodyPr/>
                    <a:lstStyle/>
                    <a:p>
                      <a:pPr>
                        <a:spcBef>
                          <a:spcPts val="0"/>
                        </a:spcBef>
                        <a:buNone/>
                      </a:pPr>
                      <a:r>
                        <a:rPr lang="en-US" sz="1800">
                          <a:latin typeface="Quattrocento"/>
                          <a:ea typeface="Quattrocento"/>
                          <a:cs typeface="Quattrocento"/>
                          <a:sym typeface="Quattrocento"/>
                        </a:rPr>
                        <a:t>Merge the highly similar clusters in the cluster L2 level into one</a:t>
                      </a:r>
                    </a:p>
                  </a:txBody>
                  <a:tcPr marL="91425" marR="91425" marT="91425" marB="91425"/>
                </a:tc>
              </a:tr>
              <a:tr h="381000">
                <a:tc rowSpan="2">
                  <a:txBody>
                    <a:bodyPr/>
                    <a:lstStyle/>
                    <a:p>
                      <a:pPr>
                        <a:spcBef>
                          <a:spcPts val="0"/>
                        </a:spcBef>
                        <a:buNone/>
                      </a:pPr>
                      <a:r>
                        <a:rPr lang="en-US" sz="1800"/>
                        <a:t>cluster L1</a:t>
                      </a:r>
                    </a:p>
                  </a:txBody>
                  <a:tcPr marL="91425" marR="91425" marT="91425" marB="91425"/>
                </a:tc>
                <a:tc>
                  <a:txBody>
                    <a:bodyPr/>
                    <a:lstStyle/>
                    <a:p>
                      <a:pPr>
                        <a:spcBef>
                          <a:spcPts val="0"/>
                        </a:spcBef>
                        <a:buNone/>
                      </a:pPr>
                      <a:r>
                        <a:rPr lang="en-US" sz="1800">
                          <a:latin typeface="Quattrocento"/>
                          <a:ea typeface="Quattrocento"/>
                          <a:cs typeface="Quattrocento"/>
                          <a:sym typeface="Quattrocento"/>
                        </a:rPr>
                        <a:t>rename</a:t>
                      </a:r>
                    </a:p>
                  </a:txBody>
                  <a:tcPr marL="91425" marR="91425" marT="91425" marB="91425"/>
                </a:tc>
                <a:tc>
                  <a:txBody>
                    <a:bodyPr/>
                    <a:lstStyle/>
                    <a:p>
                      <a:pPr rtl="0">
                        <a:lnSpc>
                          <a:spcPct val="115000"/>
                        </a:lnSpc>
                        <a:spcBef>
                          <a:spcPts val="0"/>
                        </a:spcBef>
                        <a:buNone/>
                      </a:pPr>
                      <a:r>
                        <a:rPr lang="en-US" sz="1800">
                          <a:latin typeface="Quattrocento"/>
                          <a:ea typeface="Quattrocento"/>
                          <a:cs typeface="Quattrocento"/>
                          <a:sym typeface="Quattrocento"/>
                        </a:rPr>
                        <a:t>Rename the cluster name if the editor think the current name is not really suitable or readable for this cluster</a:t>
                      </a:r>
                    </a:p>
                  </a:txBody>
                  <a:tcPr marL="91425" marR="91425" marT="91425" marB="91425"/>
                </a:tc>
              </a:tr>
              <a:tr h="381000">
                <a:tc vMerge="1">
                  <a:txBody>
                    <a:bodyPr/>
                    <a:lstStyle/>
                    <a:p>
                      <a:endParaRPr lang="en-US"/>
                    </a:p>
                  </a:txBody>
                  <a:tcPr/>
                </a:tc>
                <a:tc>
                  <a:txBody>
                    <a:bodyPr/>
                    <a:lstStyle/>
                    <a:p>
                      <a:pPr>
                        <a:spcBef>
                          <a:spcPts val="0"/>
                        </a:spcBef>
                        <a:buNone/>
                      </a:pPr>
                      <a:r>
                        <a:rPr lang="en-US" sz="1800">
                          <a:latin typeface="Quattrocento"/>
                          <a:ea typeface="Quattrocento"/>
                          <a:cs typeface="Quattrocento"/>
                          <a:sym typeface="Quattrocento"/>
                        </a:rPr>
                        <a:t>merge</a:t>
                      </a:r>
                    </a:p>
                  </a:txBody>
                  <a:tcPr marL="91425" marR="91425" marT="91425" marB="91425"/>
                </a:tc>
                <a:tc>
                  <a:txBody>
                    <a:bodyPr/>
                    <a:lstStyle/>
                    <a:p>
                      <a:pPr>
                        <a:spcBef>
                          <a:spcPts val="0"/>
                        </a:spcBef>
                        <a:buNone/>
                      </a:pPr>
                      <a:r>
                        <a:rPr lang="en-US" sz="1800">
                          <a:latin typeface="Quattrocento"/>
                          <a:ea typeface="Quattrocento"/>
                          <a:cs typeface="Quattrocento"/>
                          <a:sym typeface="Quattrocento"/>
                        </a:rPr>
                        <a:t>Merge the highly similar clusters in the cluster L2 level into one</a:t>
                      </a:r>
                    </a:p>
                  </a:txBody>
                  <a:tcPr marL="91425" marR="91425" marT="91425" marB="91425"/>
                </a:tc>
              </a:tr>
            </a:tbl>
          </a:graphicData>
        </a:graphic>
      </p:graphicFrame>
      <p:sp>
        <p:nvSpPr>
          <p:cNvPr id="231" name="Shape 231"/>
          <p:cNvSpPr txBox="1"/>
          <p:nvPr/>
        </p:nvSpPr>
        <p:spPr>
          <a:xfrm>
            <a:off x="8996700" y="9099925"/>
            <a:ext cx="3801599" cy="447300"/>
          </a:xfrm>
          <a:prstGeom prst="rect">
            <a:avLst/>
          </a:prstGeom>
          <a:noFill/>
          <a:ln>
            <a:noFill/>
          </a:ln>
        </p:spPr>
        <p:txBody>
          <a:bodyPr lIns="91425" tIns="91425" rIns="91425" bIns="91425" anchor="t" anchorCtr="0">
            <a:noAutofit/>
          </a:bodyPr>
          <a:lstStyle/>
          <a:p>
            <a:pPr>
              <a:spcBef>
                <a:spcPts val="0"/>
              </a:spcBef>
              <a:buNone/>
            </a:pPr>
            <a:r>
              <a:rPr lang="en-US"/>
              <a:t>Taken from Geng, Fan, Bian, et al.(2012)</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355600" y="444500"/>
            <a:ext cx="12293599" cy="2044699"/>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4800">
                <a:solidFill>
                  <a:srgbClr val="314864"/>
                </a:solidFill>
              </a:rPr>
              <a:t>What did editors modify?</a:t>
            </a:r>
          </a:p>
        </p:txBody>
      </p:sp>
      <p:sp>
        <p:nvSpPr>
          <p:cNvPr id="237" name="Shape 237"/>
          <p:cNvSpPr txBox="1">
            <a:spLocks noGrp="1"/>
          </p:cNvSpPr>
          <p:nvPr>
            <p:ph type="body" idx="1"/>
          </p:nvPr>
        </p:nvSpPr>
        <p:spPr>
          <a:xfrm>
            <a:off x="355600" y="2984500"/>
            <a:ext cx="12293599" cy="6324600"/>
          </a:xfrm>
          <a:prstGeom prst="rect">
            <a:avLst/>
          </a:prstGeom>
          <a:noFill/>
          <a:ln>
            <a:noFill/>
          </a:ln>
        </p:spPr>
        <p:txBody>
          <a:bodyPr lIns="0" tIns="0" rIns="0" bIns="0" anchor="t" anchorCtr="0">
            <a:noAutofit/>
          </a:bodyPr>
          <a:lstStyle/>
          <a:p>
            <a:pPr marL="457200" lvl="0" indent="-457200" rtl="0">
              <a:lnSpc>
                <a:spcPct val="115000"/>
              </a:lnSpc>
              <a:spcBef>
                <a:spcPts val="0"/>
              </a:spcBef>
              <a:buClr>
                <a:srgbClr val="5C86B9"/>
              </a:buClr>
              <a:buSzPct val="100000"/>
              <a:buFont typeface="Arial"/>
              <a:buChar char="●"/>
            </a:pPr>
            <a:r>
              <a:rPr lang="en-US" sz="3600" dirty="0">
                <a:latin typeface="Quattrocento"/>
              </a:rPr>
              <a:t>All the professional search editors were invited to judge the quality of each level of the generated hierarchical clusters </a:t>
            </a:r>
            <a:r>
              <a:rPr lang="en-US" sz="3800" dirty="0">
                <a:latin typeface="Quattrocento"/>
                <a:ea typeface="Quattrocento"/>
                <a:cs typeface="Quattrocento"/>
              </a:rPr>
              <a:t>based</a:t>
            </a:r>
            <a:r>
              <a:rPr lang="en-US" sz="3600" dirty="0">
                <a:latin typeface="Quattrocento"/>
              </a:rPr>
              <a:t> on cluster names and the corresponding included queries. </a:t>
            </a:r>
          </a:p>
          <a:p>
            <a:pPr marL="457200" lvl="0" indent="-457200" rtl="0">
              <a:lnSpc>
                <a:spcPct val="115000"/>
              </a:lnSpc>
              <a:spcBef>
                <a:spcPts val="0"/>
              </a:spcBef>
              <a:buClr>
                <a:srgbClr val="5C86B9"/>
              </a:buClr>
              <a:buSzPct val="100000"/>
              <a:buFont typeface="Arial"/>
              <a:buChar char="●"/>
            </a:pPr>
            <a:r>
              <a:rPr lang="en-US" sz="3600" dirty="0">
                <a:latin typeface="Quattrocento"/>
              </a:rPr>
              <a:t>The editors were able to perform three possible actions (rename, delete and merge) in different levels to optimize the hierarchical clusters and ideally build a complete taxonomy of mobile apps</a:t>
            </a:r>
            <a:r>
              <a:rPr lang="en-US" sz="3600" dirty="0"/>
              <a:t> </a:t>
            </a:r>
          </a:p>
          <a:p>
            <a:pPr marL="0" lvl="0" indent="4394200" rtl="0">
              <a:lnSpc>
                <a:spcPct val="115000"/>
              </a:lnSpc>
              <a:spcBef>
                <a:spcPts val="0"/>
              </a:spcBef>
              <a:buClr>
                <a:srgbClr val="000000"/>
              </a:buClr>
              <a:buSzPct val="30555"/>
              <a:buFont typeface="Arial"/>
              <a:buNone/>
            </a:pPr>
            <a:r>
              <a:rPr lang="en-US" sz="3600" dirty="0"/>
              <a:t>				</a:t>
            </a:r>
          </a:p>
          <a:p>
            <a:pPr marL="0" lvl="0" indent="4394200" rtl="0">
              <a:lnSpc>
                <a:spcPct val="115000"/>
              </a:lnSpc>
              <a:spcBef>
                <a:spcPts val="0"/>
              </a:spcBef>
              <a:buClr>
                <a:srgbClr val="000000"/>
              </a:buClr>
              <a:buSzPct val="30555"/>
              <a:buFont typeface="Arial"/>
              <a:buNone/>
            </a:pPr>
            <a:r>
              <a:rPr lang="en-US" sz="3600" dirty="0"/>
              <a:t>			</a:t>
            </a:r>
          </a:p>
          <a:p>
            <a:pPr marL="0" lvl="0" indent="4394200" rtl="0">
              <a:lnSpc>
                <a:spcPct val="115000"/>
              </a:lnSpc>
              <a:spcBef>
                <a:spcPts val="0"/>
              </a:spcBef>
              <a:buClr>
                <a:srgbClr val="000000"/>
              </a:buClr>
              <a:buSzPct val="30555"/>
              <a:buFont typeface="Arial"/>
              <a:buNone/>
            </a:pPr>
            <a:r>
              <a:rPr lang="en-US" sz="3600" dirty="0"/>
              <a:t>		</a:t>
            </a:r>
          </a:p>
          <a:p>
            <a:pPr marL="508000" marR="0" lvl="0" indent="-339090" algn="l" rtl="0">
              <a:spcBef>
                <a:spcPts val="0"/>
              </a:spcBef>
              <a:buClr>
                <a:srgbClr val="5C86B9"/>
              </a:buClr>
              <a:buFont typeface="Arial"/>
              <a:buNone/>
            </a:pPr>
            <a:endParaRPr sz="3600" dirty="0"/>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355600" y="444500"/>
            <a:ext cx="12293699" cy="2044799"/>
          </a:xfrm>
          <a:prstGeom prst="rect">
            <a:avLst/>
          </a:prstGeom>
        </p:spPr>
        <p:txBody>
          <a:bodyPr lIns="91425" tIns="91425" rIns="91425" bIns="91425" anchor="ctr" anchorCtr="0">
            <a:noAutofit/>
          </a:bodyPr>
          <a:lstStyle/>
          <a:p>
            <a:pPr indent="4394200" rtl="0">
              <a:lnSpc>
                <a:spcPct val="115000"/>
              </a:lnSpc>
              <a:spcBef>
                <a:spcPts val="0"/>
              </a:spcBef>
              <a:buNone/>
            </a:pPr>
            <a:r>
              <a:rPr lang="en-US" sz="3000" dirty="0"/>
              <a:t>		 	 	 		</a:t>
            </a:r>
          </a:p>
          <a:p>
            <a:pPr indent="4394200" rtl="0">
              <a:lnSpc>
                <a:spcPct val="115000"/>
              </a:lnSpc>
              <a:spcBef>
                <a:spcPts val="0"/>
              </a:spcBef>
              <a:buNone/>
            </a:pPr>
            <a:r>
              <a:rPr lang="en-US" sz="3000" dirty="0"/>
              <a:t>			</a:t>
            </a:r>
          </a:p>
          <a:p>
            <a:pPr indent="4394200" rtl="0">
              <a:lnSpc>
                <a:spcPct val="115000"/>
              </a:lnSpc>
              <a:spcBef>
                <a:spcPts val="0"/>
              </a:spcBef>
              <a:buNone/>
            </a:pPr>
            <a:r>
              <a:rPr lang="en-US" sz="3000" dirty="0"/>
              <a:t>			</a:t>
            </a:r>
          </a:p>
          <a:p>
            <a:pPr indent="4394200" rtl="0">
              <a:lnSpc>
                <a:spcPct val="115000"/>
              </a:lnSpc>
              <a:spcBef>
                <a:spcPts val="0"/>
              </a:spcBef>
              <a:buNone/>
            </a:pPr>
            <a:r>
              <a:rPr lang="en-US" sz="3000" dirty="0"/>
              <a:t>							</a:t>
            </a:r>
          </a:p>
          <a:p>
            <a:pPr marL="0" indent="0" rtl="0">
              <a:lnSpc>
                <a:spcPct val="115000"/>
              </a:lnSpc>
              <a:spcBef>
                <a:spcPts val="0"/>
              </a:spcBef>
              <a:buNone/>
            </a:pPr>
            <a:r>
              <a:rPr lang="en-US" sz="6000" dirty="0"/>
              <a:t>Editor Modification Results	</a:t>
            </a:r>
            <a:r>
              <a:rPr lang="en-US" sz="3000" dirty="0"/>
              <a:t>	</a:t>
            </a:r>
          </a:p>
          <a:p>
            <a:pPr>
              <a:spcBef>
                <a:spcPts val="0"/>
              </a:spcBef>
              <a:buNone/>
            </a:pPr>
            <a:endParaRPr sz="3000" dirty="0"/>
          </a:p>
        </p:txBody>
      </p:sp>
      <p:pic>
        <p:nvPicPr>
          <p:cNvPr id="243" name="Shape 243"/>
          <p:cNvPicPr preferRelativeResize="0"/>
          <p:nvPr/>
        </p:nvPicPr>
        <p:blipFill>
          <a:blip r:embed="rId3">
            <a:alphaModFix/>
          </a:blip>
          <a:stretch>
            <a:fillRect/>
          </a:stretch>
        </p:blipFill>
        <p:spPr>
          <a:xfrm>
            <a:off x="1283150" y="2794849"/>
            <a:ext cx="9075200" cy="2044799"/>
          </a:xfrm>
          <a:prstGeom prst="rect">
            <a:avLst/>
          </a:prstGeom>
          <a:noFill/>
          <a:ln>
            <a:noFill/>
          </a:ln>
        </p:spPr>
      </p:pic>
      <p:sp>
        <p:nvSpPr>
          <p:cNvPr id="244" name="Shape 244"/>
          <p:cNvSpPr txBox="1"/>
          <p:nvPr/>
        </p:nvSpPr>
        <p:spPr>
          <a:xfrm>
            <a:off x="791300" y="5023025"/>
            <a:ext cx="10871699" cy="584999"/>
          </a:xfrm>
          <a:prstGeom prst="rect">
            <a:avLst/>
          </a:prstGeom>
          <a:noFill/>
          <a:ln>
            <a:noFill/>
          </a:ln>
        </p:spPr>
        <p:txBody>
          <a:bodyPr lIns="91425" tIns="91425" rIns="91425" bIns="91425" anchor="t" anchorCtr="0">
            <a:noAutofit/>
          </a:bodyPr>
          <a:lstStyle/>
          <a:p>
            <a:pPr>
              <a:spcBef>
                <a:spcPts val="0"/>
              </a:spcBef>
              <a:buNone/>
            </a:pPr>
            <a:r>
              <a:rPr lang="en-US" sz="3000"/>
              <a:t>Clustering Statistics before and after Editorial Intervention </a:t>
            </a:r>
          </a:p>
        </p:txBody>
      </p:sp>
      <p:sp>
        <p:nvSpPr>
          <p:cNvPr id="245" name="Shape 245"/>
          <p:cNvSpPr txBox="1"/>
          <p:nvPr/>
        </p:nvSpPr>
        <p:spPr>
          <a:xfrm>
            <a:off x="842900" y="7883725"/>
            <a:ext cx="10768499" cy="1049399"/>
          </a:xfrm>
          <a:prstGeom prst="rect">
            <a:avLst/>
          </a:prstGeom>
          <a:noFill/>
          <a:ln>
            <a:noFill/>
          </a:ln>
        </p:spPr>
        <p:txBody>
          <a:bodyPr lIns="91425" tIns="91425" rIns="91425" bIns="91425" anchor="t" anchorCtr="0">
            <a:noAutofit/>
          </a:bodyPr>
          <a:lstStyle/>
          <a:p>
            <a:pPr rtl="0">
              <a:lnSpc>
                <a:spcPct val="115000"/>
              </a:lnSpc>
              <a:spcBef>
                <a:spcPts val="0"/>
              </a:spcBef>
              <a:buNone/>
            </a:pPr>
            <a:r>
              <a:rPr lang="en-US" sz="3000"/>
              <a:t>Average Number of Editors’ Actions to Optimize Hierarchical Taxonomy Per Category </a:t>
            </a:r>
          </a:p>
        </p:txBody>
      </p:sp>
      <p:pic>
        <p:nvPicPr>
          <p:cNvPr id="246" name="Shape 246"/>
          <p:cNvPicPr preferRelativeResize="0"/>
          <p:nvPr/>
        </p:nvPicPr>
        <p:blipFill>
          <a:blip r:embed="rId4">
            <a:alphaModFix/>
          </a:blip>
          <a:stretch>
            <a:fillRect/>
          </a:stretch>
        </p:blipFill>
        <p:spPr>
          <a:xfrm>
            <a:off x="1283150" y="5949675"/>
            <a:ext cx="9075200" cy="1850449"/>
          </a:xfrm>
          <a:prstGeom prst="rect">
            <a:avLst/>
          </a:prstGeom>
          <a:noFill/>
          <a:ln>
            <a:noFill/>
          </a:ln>
        </p:spPr>
      </p:pic>
      <p:sp>
        <p:nvSpPr>
          <p:cNvPr id="247" name="Shape 247"/>
          <p:cNvSpPr txBox="1"/>
          <p:nvPr/>
        </p:nvSpPr>
        <p:spPr>
          <a:xfrm>
            <a:off x="8274225" y="8738675"/>
            <a:ext cx="3492000" cy="481500"/>
          </a:xfrm>
          <a:prstGeom prst="rect">
            <a:avLst/>
          </a:prstGeom>
          <a:noFill/>
          <a:ln>
            <a:noFill/>
          </a:ln>
        </p:spPr>
        <p:txBody>
          <a:bodyPr lIns="91425" tIns="91425" rIns="91425" bIns="91425" anchor="t" anchorCtr="0">
            <a:noAutofit/>
          </a:bodyPr>
          <a:lstStyle/>
          <a:p>
            <a:pPr>
              <a:spcBef>
                <a:spcPts val="0"/>
              </a:spcBef>
              <a:buNone/>
            </a:pPr>
            <a:r>
              <a:rPr lang="en-US"/>
              <a:t>Taken from Geng, Fan, Bian, et al.(2012)</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355600" y="444500"/>
            <a:ext cx="12293699" cy="2044799"/>
          </a:xfrm>
          <a:prstGeom prst="rect">
            <a:avLst/>
          </a:prstGeom>
        </p:spPr>
        <p:txBody>
          <a:bodyPr lIns="91425" tIns="91425" rIns="91425" bIns="91425" anchor="ctr" anchorCtr="0">
            <a:noAutofit/>
          </a:bodyPr>
          <a:lstStyle/>
          <a:p>
            <a:pPr>
              <a:spcBef>
                <a:spcPts val="0"/>
              </a:spcBef>
              <a:buNone/>
            </a:pPr>
            <a:r>
              <a:rPr lang="en-US" sz="3600">
                <a:solidFill>
                  <a:srgbClr val="314864"/>
                </a:solidFill>
              </a:rPr>
              <a:t>Quantitative Evaluations Compared with Android Market(1)</a:t>
            </a:r>
          </a:p>
        </p:txBody>
      </p:sp>
      <p:pic>
        <p:nvPicPr>
          <p:cNvPr id="253" name="Shape 253"/>
          <p:cNvPicPr preferRelativeResize="0"/>
          <p:nvPr/>
        </p:nvPicPr>
        <p:blipFill>
          <a:blip r:embed="rId3">
            <a:alphaModFix/>
          </a:blip>
          <a:stretch>
            <a:fillRect/>
          </a:stretch>
        </p:blipFill>
        <p:spPr>
          <a:xfrm>
            <a:off x="1056562" y="3275175"/>
            <a:ext cx="10739375" cy="5198750"/>
          </a:xfrm>
          <a:prstGeom prst="rect">
            <a:avLst/>
          </a:prstGeom>
          <a:noFill/>
          <a:ln>
            <a:noFill/>
          </a:ln>
        </p:spPr>
      </p:pic>
      <p:sp>
        <p:nvSpPr>
          <p:cNvPr id="254" name="Shape 254"/>
          <p:cNvSpPr txBox="1"/>
          <p:nvPr/>
        </p:nvSpPr>
        <p:spPr>
          <a:xfrm>
            <a:off x="4104587" y="7414175"/>
            <a:ext cx="4391399" cy="3000000"/>
          </a:xfrm>
          <a:prstGeom prst="rect">
            <a:avLst/>
          </a:prstGeom>
          <a:noFill/>
          <a:ln>
            <a:noFill/>
          </a:ln>
        </p:spPr>
        <p:txBody>
          <a:bodyPr lIns="91425" tIns="91425" rIns="91425" bIns="91425" anchor="ctr" anchorCtr="0">
            <a:noAutofit/>
          </a:bodyPr>
          <a:lstStyle/>
          <a:p>
            <a:pPr lvl="0" indent="101600" rtl="0">
              <a:lnSpc>
                <a:spcPct val="115000"/>
              </a:lnSpc>
              <a:spcBef>
                <a:spcPts val="0"/>
              </a:spcBef>
              <a:buNone/>
            </a:pPr>
            <a:r>
              <a:rPr lang="en-US" sz="900"/>
              <a:t>		 	 	 		</a:t>
            </a:r>
          </a:p>
          <a:p>
            <a:pPr lvl="0" indent="101600" rtl="0">
              <a:lnSpc>
                <a:spcPct val="115000"/>
              </a:lnSpc>
              <a:spcBef>
                <a:spcPts val="0"/>
              </a:spcBef>
              <a:buNone/>
            </a:pPr>
            <a:r>
              <a:rPr lang="en-US" sz="900"/>
              <a:t>			</a:t>
            </a:r>
          </a:p>
          <a:p>
            <a:pPr lvl="0" indent="101600" rtl="0">
              <a:lnSpc>
                <a:spcPct val="115000"/>
              </a:lnSpc>
              <a:spcBef>
                <a:spcPts val="0"/>
              </a:spcBef>
              <a:buNone/>
            </a:pPr>
            <a:r>
              <a:rPr lang="en-US" sz="900"/>
              <a:t>				</a:t>
            </a:r>
          </a:p>
          <a:p>
            <a:pPr lvl="0" indent="101600" rtl="0">
              <a:lnSpc>
                <a:spcPct val="115000"/>
              </a:lnSpc>
              <a:spcBef>
                <a:spcPts val="0"/>
              </a:spcBef>
              <a:buNone/>
            </a:pPr>
            <a:r>
              <a:rPr lang="en-US" sz="900"/>
              <a:t>					</a:t>
            </a:r>
          </a:p>
          <a:p>
            <a:pPr lvl="0" indent="101600" rtl="0">
              <a:lnSpc>
                <a:spcPct val="115000"/>
              </a:lnSpc>
              <a:spcBef>
                <a:spcPts val="0"/>
              </a:spcBef>
              <a:buNone/>
            </a:pPr>
            <a:r>
              <a:rPr lang="en-US" sz="1800"/>
              <a:t>Figure: Interfaces in the SBS evaluation </a:t>
            </a:r>
          </a:p>
          <a:p>
            <a:pPr lvl="0" indent="101600" rtl="0">
              <a:lnSpc>
                <a:spcPct val="115000"/>
              </a:lnSpc>
              <a:spcBef>
                <a:spcPts val="0"/>
              </a:spcBef>
              <a:buNone/>
            </a:pPr>
            <a:r>
              <a:rPr lang="en-US" sz="900"/>
              <a:t>				</a:t>
            </a:r>
          </a:p>
          <a:p>
            <a:pPr lvl="0" indent="101600" rtl="0">
              <a:lnSpc>
                <a:spcPct val="115000"/>
              </a:lnSpc>
              <a:spcBef>
                <a:spcPts val="0"/>
              </a:spcBef>
              <a:buNone/>
            </a:pPr>
            <a:r>
              <a:rPr lang="en-US" sz="900"/>
              <a:t>			</a:t>
            </a:r>
          </a:p>
          <a:p>
            <a:pPr lvl="0" indent="101600" rtl="0">
              <a:lnSpc>
                <a:spcPct val="115000"/>
              </a:lnSpc>
              <a:spcBef>
                <a:spcPts val="0"/>
              </a:spcBef>
              <a:buNone/>
            </a:pPr>
            <a:r>
              <a:rPr lang="en-US" sz="900"/>
              <a:t>		</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355600" y="444500"/>
            <a:ext cx="12293699" cy="2044799"/>
          </a:xfrm>
          <a:prstGeom prst="rect">
            <a:avLst/>
          </a:prstGeom>
        </p:spPr>
        <p:txBody>
          <a:bodyPr lIns="91425" tIns="91425" rIns="91425" bIns="91425" anchor="ctr" anchorCtr="0">
            <a:noAutofit/>
          </a:bodyPr>
          <a:lstStyle/>
          <a:p>
            <a:pPr indent="4394200" rtl="0">
              <a:lnSpc>
                <a:spcPct val="115000"/>
              </a:lnSpc>
              <a:spcBef>
                <a:spcPts val="0"/>
              </a:spcBef>
              <a:buNone/>
            </a:pPr>
            <a:r>
              <a:rPr lang="en-US" sz="3600"/>
              <a:t>		 	 	 		</a:t>
            </a:r>
          </a:p>
          <a:p>
            <a:pPr indent="4394200" rtl="0">
              <a:lnSpc>
                <a:spcPct val="115000"/>
              </a:lnSpc>
              <a:spcBef>
                <a:spcPts val="0"/>
              </a:spcBef>
              <a:buNone/>
            </a:pPr>
            <a:r>
              <a:rPr lang="en-US" sz="3600"/>
              <a:t>			</a:t>
            </a:r>
          </a:p>
          <a:p>
            <a:pPr indent="4394200" rtl="0">
              <a:lnSpc>
                <a:spcPct val="115000"/>
              </a:lnSpc>
              <a:spcBef>
                <a:spcPts val="0"/>
              </a:spcBef>
              <a:buNone/>
            </a:pPr>
            <a:r>
              <a:rPr lang="en-US" sz="3600"/>
              <a:t>				</a:t>
            </a:r>
          </a:p>
          <a:p>
            <a:pPr indent="4394200" rtl="0">
              <a:lnSpc>
                <a:spcPct val="115000"/>
              </a:lnSpc>
              <a:spcBef>
                <a:spcPts val="0"/>
              </a:spcBef>
              <a:buNone/>
            </a:pPr>
            <a:r>
              <a:rPr lang="en-US" sz="3600"/>
              <a:t>					</a:t>
            </a:r>
          </a:p>
          <a:p>
            <a:pPr marL="0" indent="0" rtl="0">
              <a:lnSpc>
                <a:spcPct val="115000"/>
              </a:lnSpc>
              <a:spcBef>
                <a:spcPts val="0"/>
              </a:spcBef>
              <a:buNone/>
            </a:pPr>
            <a:r>
              <a:rPr lang="en-US" sz="3600"/>
              <a:t>Quantitative Evaluations Compared with Android Market(2)</a:t>
            </a:r>
          </a:p>
          <a:p>
            <a:pPr indent="4394200" rtl="0">
              <a:lnSpc>
                <a:spcPct val="115000"/>
              </a:lnSpc>
              <a:spcBef>
                <a:spcPts val="0"/>
              </a:spcBef>
              <a:buNone/>
            </a:pPr>
            <a:r>
              <a:rPr lang="en-US" sz="3600"/>
              <a:t>				</a:t>
            </a:r>
          </a:p>
          <a:p>
            <a:pPr indent="4394200" rtl="0">
              <a:lnSpc>
                <a:spcPct val="115000"/>
              </a:lnSpc>
              <a:spcBef>
                <a:spcPts val="0"/>
              </a:spcBef>
              <a:buNone/>
            </a:pPr>
            <a:r>
              <a:rPr lang="en-US" sz="3600"/>
              <a:t>			</a:t>
            </a:r>
          </a:p>
          <a:p>
            <a:pPr indent="4394200" rtl="0">
              <a:lnSpc>
                <a:spcPct val="115000"/>
              </a:lnSpc>
              <a:spcBef>
                <a:spcPts val="0"/>
              </a:spcBef>
              <a:buNone/>
            </a:pPr>
            <a:r>
              <a:rPr lang="en-US" sz="3600"/>
              <a:t>		</a:t>
            </a:r>
          </a:p>
          <a:p>
            <a:pPr>
              <a:spcBef>
                <a:spcPts val="0"/>
              </a:spcBef>
              <a:buNone/>
            </a:pPr>
            <a:endParaRPr sz="3600"/>
          </a:p>
        </p:txBody>
      </p:sp>
      <p:sp>
        <p:nvSpPr>
          <p:cNvPr id="260" name="Shape 260"/>
          <p:cNvSpPr txBox="1">
            <a:spLocks noGrp="1"/>
          </p:cNvSpPr>
          <p:nvPr>
            <p:ph type="body" idx="1"/>
          </p:nvPr>
        </p:nvSpPr>
        <p:spPr>
          <a:xfrm>
            <a:off x="355600" y="3766875"/>
            <a:ext cx="12293699" cy="6693300"/>
          </a:xfrm>
          <a:prstGeom prst="rect">
            <a:avLst/>
          </a:prstGeom>
        </p:spPr>
        <p:txBody>
          <a:bodyPr lIns="91425" tIns="91425" rIns="91425" bIns="91425" anchor="ctr" anchorCtr="0">
            <a:noAutofit/>
          </a:bodyPr>
          <a:lstStyle/>
          <a:p>
            <a:pPr marL="0" indent="0" rtl="0">
              <a:lnSpc>
                <a:spcPct val="115000"/>
              </a:lnSpc>
              <a:spcBef>
                <a:spcPts val="0"/>
              </a:spcBef>
              <a:buNone/>
            </a:pPr>
            <a:endParaRPr sz="2800"/>
          </a:p>
          <a:p>
            <a:pPr marL="457200" lvl="0" indent="-406400" rtl="0">
              <a:lnSpc>
                <a:spcPct val="115000"/>
              </a:lnSpc>
              <a:spcBef>
                <a:spcPts val="0"/>
              </a:spcBef>
              <a:buClr>
                <a:srgbClr val="5C86B9"/>
              </a:buClr>
              <a:buSzPct val="100000"/>
              <a:buFont typeface="Arial"/>
              <a:buChar char="●"/>
            </a:pPr>
            <a:r>
              <a:rPr lang="en-US" sz="2800"/>
              <a:t>Efficiency of Assisting Users to Discover Interested Apps</a:t>
            </a:r>
          </a:p>
          <a:p>
            <a:pPr marL="457200" lvl="0" indent="-342900" rtl="0">
              <a:lnSpc>
                <a:spcPct val="115000"/>
              </a:lnSpc>
              <a:spcBef>
                <a:spcPts val="0"/>
              </a:spcBef>
              <a:buClr>
                <a:srgbClr val="5C86B9"/>
              </a:buClr>
              <a:buSzPct val="100000"/>
              <a:buFont typeface="Arial"/>
              <a:buChar char="-"/>
            </a:pPr>
            <a:r>
              <a:rPr lang="en-US" sz="1800"/>
              <a:t>by using our interface, editors skipped less apps on 56% of the categories and found more interested apps on 60% categories</a:t>
            </a:r>
          </a:p>
          <a:p>
            <a:pPr marL="0" lvl="0" indent="0" rtl="0">
              <a:lnSpc>
                <a:spcPct val="115000"/>
              </a:lnSpc>
              <a:spcBef>
                <a:spcPts val="0"/>
              </a:spcBef>
              <a:buNone/>
            </a:pPr>
            <a:endParaRPr sz="1800"/>
          </a:p>
          <a:p>
            <a:pPr marL="457200" lvl="0" indent="-406400" rtl="0">
              <a:lnSpc>
                <a:spcPct val="115000"/>
              </a:lnSpc>
              <a:spcBef>
                <a:spcPts val="0"/>
              </a:spcBef>
              <a:buClr>
                <a:srgbClr val="5C86B9"/>
              </a:buClr>
              <a:buSzPct val="100000"/>
              <a:buFont typeface="Arial"/>
              <a:buChar char="●"/>
            </a:pPr>
            <a:r>
              <a:rPr lang="en-US" sz="2800"/>
              <a:t>Effectiveness of “Hot” App Symbols </a:t>
            </a:r>
            <a:r>
              <a:rPr lang="en-US" sz="900"/>
              <a:t>			</a:t>
            </a:r>
          </a:p>
          <a:p>
            <a:pPr marL="457200" lvl="0" indent="-342900" rtl="0">
              <a:lnSpc>
                <a:spcPct val="115000"/>
              </a:lnSpc>
              <a:spcBef>
                <a:spcPts val="0"/>
              </a:spcBef>
              <a:buClr>
                <a:srgbClr val="5C86B9"/>
              </a:buClr>
              <a:buSzPct val="100000"/>
              <a:buFont typeface="Arial"/>
              <a:buChar char="-"/>
            </a:pPr>
            <a:r>
              <a:rPr lang="en-US" sz="1800"/>
              <a:t>editors reported that those hot symbols did affect and arouse their interests to click the apps in 51.7% of categories</a:t>
            </a:r>
          </a:p>
          <a:p>
            <a:pPr marL="0" lvl="0" indent="0" rtl="0">
              <a:lnSpc>
                <a:spcPct val="115000"/>
              </a:lnSpc>
              <a:spcBef>
                <a:spcPts val="0"/>
              </a:spcBef>
              <a:buNone/>
            </a:pPr>
            <a:endParaRPr sz="1800"/>
          </a:p>
          <a:p>
            <a:pPr marL="457200" lvl="0" indent="-406400" rtl="0">
              <a:lnSpc>
                <a:spcPct val="115000"/>
              </a:lnSpc>
              <a:spcBef>
                <a:spcPts val="0"/>
              </a:spcBef>
              <a:buClr>
                <a:srgbClr val="5C86B9"/>
              </a:buClr>
              <a:buSzPct val="100000"/>
              <a:buFont typeface="Arial"/>
              <a:buChar char="●"/>
            </a:pPr>
            <a:r>
              <a:rPr lang="en-US" sz="2800"/>
              <a:t>Effectiveness of Sub-categories </a:t>
            </a:r>
            <a:r>
              <a:rPr lang="en-US" sz="900"/>
              <a:t>				</a:t>
            </a:r>
          </a:p>
          <a:p>
            <a:pPr marL="457200" lvl="0" indent="-342900" rtl="0">
              <a:lnSpc>
                <a:spcPct val="115000"/>
              </a:lnSpc>
              <a:spcBef>
                <a:spcPts val="0"/>
              </a:spcBef>
              <a:buClr>
                <a:srgbClr val="5C86B9"/>
              </a:buClr>
              <a:buSzPct val="100000"/>
              <a:buFont typeface="Arial"/>
              <a:buChar char="-"/>
            </a:pPr>
            <a:r>
              <a:rPr lang="en-US" sz="1800"/>
              <a:t>about 75% editors thought that the added sub-categories are helpful </a:t>
            </a:r>
          </a:p>
          <a:p>
            <a:pPr marL="0" lvl="0" indent="0" rtl="0">
              <a:lnSpc>
                <a:spcPct val="115000"/>
              </a:lnSpc>
              <a:spcBef>
                <a:spcPts val="0"/>
              </a:spcBef>
              <a:buNone/>
            </a:pPr>
            <a:endParaRPr sz="1800"/>
          </a:p>
          <a:p>
            <a:pPr marL="457200" lvl="0" indent="-406400" rtl="0">
              <a:lnSpc>
                <a:spcPct val="115000"/>
              </a:lnSpc>
              <a:spcBef>
                <a:spcPts val="0"/>
              </a:spcBef>
              <a:buClr>
                <a:srgbClr val="5C86B9"/>
              </a:buClr>
              <a:buSzPct val="100000"/>
              <a:buFont typeface="Arial"/>
              <a:buChar char="●"/>
            </a:pPr>
            <a:r>
              <a:rPr lang="en-US" sz="2800"/>
              <a:t>Preference and Other Feedbacks</a:t>
            </a:r>
          </a:p>
          <a:p>
            <a:pPr marL="457200" lvl="0" indent="-342900" rtl="0">
              <a:lnSpc>
                <a:spcPct val="115000"/>
              </a:lnSpc>
              <a:spcBef>
                <a:spcPts val="0"/>
              </a:spcBef>
              <a:buClr>
                <a:srgbClr val="5C86B9"/>
              </a:buClr>
              <a:buSzPct val="100000"/>
              <a:buFont typeface="Arial"/>
              <a:buChar char="-"/>
            </a:pPr>
            <a:r>
              <a:rPr lang="en-US" sz="1800"/>
              <a:t>editors were more satisfied with our browsing interface in 36.7% of the categories, with Android Market in 23.3% of the categories, and show no preference in 40% of the categories</a:t>
            </a:r>
          </a:p>
          <a:p>
            <a:pPr marL="0" indent="101600" rtl="0">
              <a:lnSpc>
                <a:spcPct val="115000"/>
              </a:lnSpc>
              <a:spcBef>
                <a:spcPts val="0"/>
              </a:spcBef>
              <a:buNone/>
            </a:pPr>
            <a:r>
              <a:rPr lang="en-US" sz="900"/>
              <a:t>				</a:t>
            </a:r>
          </a:p>
          <a:p>
            <a:pPr marL="0" indent="101600" rtl="0">
              <a:lnSpc>
                <a:spcPct val="115000"/>
              </a:lnSpc>
              <a:spcBef>
                <a:spcPts val="0"/>
              </a:spcBef>
              <a:buNone/>
            </a:pPr>
            <a:r>
              <a:rPr lang="en-US" sz="900"/>
              <a:t>			</a:t>
            </a:r>
          </a:p>
          <a:p>
            <a:pPr marL="0" indent="101600" rtl="0">
              <a:lnSpc>
                <a:spcPct val="115000"/>
              </a:lnSpc>
              <a:spcBef>
                <a:spcPts val="0"/>
              </a:spcBef>
              <a:buNone/>
            </a:pPr>
            <a:r>
              <a:rPr lang="en-US" sz="900"/>
              <a:t>		</a:t>
            </a:r>
          </a:p>
          <a:p>
            <a:pPr marL="0" indent="4394200" rtl="0">
              <a:lnSpc>
                <a:spcPct val="115000"/>
              </a:lnSpc>
              <a:spcBef>
                <a:spcPts val="0"/>
              </a:spcBef>
              <a:buNone/>
            </a:pPr>
            <a:r>
              <a:rPr lang="en-US" sz="2800"/>
              <a:t>				</a:t>
            </a:r>
          </a:p>
          <a:p>
            <a:pPr marL="0" indent="4394200" rtl="0">
              <a:lnSpc>
                <a:spcPct val="115000"/>
              </a:lnSpc>
              <a:spcBef>
                <a:spcPts val="0"/>
              </a:spcBef>
              <a:buNone/>
            </a:pPr>
            <a:r>
              <a:rPr lang="en-US" sz="2800"/>
              <a:t>			</a:t>
            </a:r>
          </a:p>
          <a:p>
            <a:pPr marL="0" indent="4394200" rtl="0">
              <a:lnSpc>
                <a:spcPct val="115000"/>
              </a:lnSpc>
              <a:spcBef>
                <a:spcPts val="0"/>
              </a:spcBef>
              <a:buNone/>
            </a:pPr>
            <a:r>
              <a:rPr lang="en-US" sz="2800"/>
              <a:t>		</a:t>
            </a:r>
          </a:p>
          <a:p>
            <a:pPr marL="0" indent="4394200" rtl="0">
              <a:lnSpc>
                <a:spcPct val="115000"/>
              </a:lnSpc>
              <a:spcBef>
                <a:spcPts val="0"/>
              </a:spcBef>
              <a:buNone/>
            </a:pPr>
            <a:r>
              <a:rPr lang="en-US" sz="2800"/>
              <a:t>		</a:t>
            </a:r>
          </a:p>
          <a:p>
            <a:pPr marL="0" indent="0" rtl="0">
              <a:spcBef>
                <a:spcPts val="0"/>
              </a:spcBef>
              <a:buNone/>
            </a:pPr>
            <a:endParaRPr sz="2800"/>
          </a:p>
          <a:p>
            <a:pPr marL="168910" indent="0">
              <a:spcBef>
                <a:spcPts val="0"/>
              </a:spcBef>
              <a:buNone/>
            </a:pPr>
            <a:endParaRPr sz="2800"/>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355600" y="444500"/>
            <a:ext cx="12293699" cy="2044799"/>
          </a:xfrm>
          <a:prstGeom prst="rect">
            <a:avLst/>
          </a:prstGeom>
        </p:spPr>
        <p:txBody>
          <a:bodyPr lIns="91425" tIns="91425" rIns="91425" bIns="91425" anchor="ctr" anchorCtr="0">
            <a:noAutofit/>
          </a:bodyPr>
          <a:lstStyle/>
          <a:p>
            <a:pPr>
              <a:spcBef>
                <a:spcPts val="0"/>
              </a:spcBef>
              <a:buNone/>
            </a:pPr>
            <a:r>
              <a:rPr lang="en-US" sz="4800"/>
              <a:t>Evaluation figure</a:t>
            </a:r>
          </a:p>
        </p:txBody>
      </p:sp>
      <p:pic>
        <p:nvPicPr>
          <p:cNvPr id="266" name="Shape 266"/>
          <p:cNvPicPr preferRelativeResize="0"/>
          <p:nvPr/>
        </p:nvPicPr>
        <p:blipFill>
          <a:blip r:embed="rId3">
            <a:alphaModFix/>
          </a:blip>
          <a:stretch>
            <a:fillRect/>
          </a:stretch>
        </p:blipFill>
        <p:spPr>
          <a:xfrm>
            <a:off x="998200" y="3931475"/>
            <a:ext cx="4305300" cy="2514600"/>
          </a:xfrm>
          <a:prstGeom prst="rect">
            <a:avLst/>
          </a:prstGeom>
          <a:noFill/>
          <a:ln>
            <a:noFill/>
          </a:ln>
        </p:spPr>
      </p:pic>
      <p:pic>
        <p:nvPicPr>
          <p:cNvPr id="267" name="Shape 267"/>
          <p:cNvPicPr preferRelativeResize="0"/>
          <p:nvPr/>
        </p:nvPicPr>
        <p:blipFill>
          <a:blip r:embed="rId4">
            <a:alphaModFix/>
          </a:blip>
          <a:stretch>
            <a:fillRect/>
          </a:stretch>
        </p:blipFill>
        <p:spPr>
          <a:xfrm>
            <a:off x="7746525" y="3921950"/>
            <a:ext cx="4343400" cy="2533650"/>
          </a:xfrm>
          <a:prstGeom prst="rect">
            <a:avLst/>
          </a:prstGeom>
          <a:noFill/>
          <a:ln>
            <a:noFill/>
          </a:ln>
        </p:spPr>
      </p:pic>
      <p:sp>
        <p:nvSpPr>
          <p:cNvPr id="268" name="Shape 268"/>
          <p:cNvSpPr txBox="1"/>
          <p:nvPr/>
        </p:nvSpPr>
        <p:spPr>
          <a:xfrm>
            <a:off x="449900" y="4961975"/>
            <a:ext cx="5812500" cy="3000000"/>
          </a:xfrm>
          <a:prstGeom prst="rect">
            <a:avLst/>
          </a:prstGeom>
          <a:noFill/>
          <a:ln>
            <a:noFill/>
          </a:ln>
        </p:spPr>
        <p:txBody>
          <a:bodyPr lIns="91425" tIns="91425" rIns="91425" bIns="91425" anchor="ctr" anchorCtr="0">
            <a:noAutofit/>
          </a:bodyPr>
          <a:lstStyle/>
          <a:p>
            <a:pPr lvl="0" indent="101600" rtl="0">
              <a:lnSpc>
                <a:spcPct val="115000"/>
              </a:lnSpc>
              <a:spcBef>
                <a:spcPts val="0"/>
              </a:spcBef>
              <a:buNone/>
            </a:pPr>
            <a:r>
              <a:rPr lang="en-US" sz="1800"/>
              <a:t>		 	 	 		</a:t>
            </a:r>
          </a:p>
          <a:p>
            <a:pPr lvl="0" indent="101600" rtl="0">
              <a:lnSpc>
                <a:spcPct val="115000"/>
              </a:lnSpc>
              <a:spcBef>
                <a:spcPts val="0"/>
              </a:spcBef>
              <a:buNone/>
            </a:pPr>
            <a:r>
              <a:rPr lang="en-US" sz="1800"/>
              <a:t>			</a:t>
            </a:r>
          </a:p>
          <a:p>
            <a:pPr lvl="0" indent="101600" rtl="0">
              <a:lnSpc>
                <a:spcPct val="115000"/>
              </a:lnSpc>
              <a:spcBef>
                <a:spcPts val="0"/>
              </a:spcBef>
              <a:buNone/>
            </a:pPr>
            <a:r>
              <a:rPr lang="en-US" sz="1800"/>
              <a:t>				</a:t>
            </a:r>
          </a:p>
          <a:p>
            <a:pPr lvl="0" indent="101600" rtl="0">
              <a:lnSpc>
                <a:spcPct val="115000"/>
              </a:lnSpc>
              <a:spcBef>
                <a:spcPts val="0"/>
              </a:spcBef>
              <a:buNone/>
            </a:pPr>
            <a:r>
              <a:rPr lang="en-US" sz="1800"/>
              <a:t>					</a:t>
            </a:r>
          </a:p>
          <a:p>
            <a:pPr lvl="0" indent="101600" rtl="0">
              <a:lnSpc>
                <a:spcPct val="115000"/>
              </a:lnSpc>
              <a:spcBef>
                <a:spcPts val="0"/>
              </a:spcBef>
              <a:buNone/>
            </a:pPr>
            <a:r>
              <a:rPr lang="en-US" sz="1800"/>
              <a:t>Figure:  Percentage of sub-categories preference </a:t>
            </a:r>
          </a:p>
          <a:p>
            <a:pPr lvl="0" indent="101600" rtl="0">
              <a:lnSpc>
                <a:spcPct val="115000"/>
              </a:lnSpc>
              <a:spcBef>
                <a:spcPts val="0"/>
              </a:spcBef>
              <a:buNone/>
            </a:pPr>
            <a:r>
              <a:rPr lang="en-US" sz="900"/>
              <a:t>				</a:t>
            </a:r>
          </a:p>
          <a:p>
            <a:pPr lvl="0" indent="101600" rtl="0">
              <a:lnSpc>
                <a:spcPct val="115000"/>
              </a:lnSpc>
              <a:spcBef>
                <a:spcPts val="0"/>
              </a:spcBef>
              <a:buNone/>
            </a:pPr>
            <a:r>
              <a:rPr lang="en-US" sz="900"/>
              <a:t>			</a:t>
            </a:r>
          </a:p>
          <a:p>
            <a:pPr lvl="0" indent="101600" rtl="0">
              <a:lnSpc>
                <a:spcPct val="115000"/>
              </a:lnSpc>
              <a:spcBef>
                <a:spcPts val="0"/>
              </a:spcBef>
              <a:buNone/>
            </a:pPr>
            <a:r>
              <a:rPr lang="en-US" sz="900"/>
              <a:t>		</a:t>
            </a:r>
          </a:p>
        </p:txBody>
      </p:sp>
      <p:sp>
        <p:nvSpPr>
          <p:cNvPr id="269" name="Shape 269"/>
          <p:cNvSpPr txBox="1"/>
          <p:nvPr/>
        </p:nvSpPr>
        <p:spPr>
          <a:xfrm>
            <a:off x="7296675" y="5281125"/>
            <a:ext cx="6418200" cy="3000000"/>
          </a:xfrm>
          <a:prstGeom prst="rect">
            <a:avLst/>
          </a:prstGeom>
          <a:noFill/>
          <a:ln>
            <a:noFill/>
          </a:ln>
        </p:spPr>
        <p:txBody>
          <a:bodyPr lIns="91425" tIns="91425" rIns="91425" bIns="91425" anchor="ctr" anchorCtr="0">
            <a:noAutofit/>
          </a:bodyPr>
          <a:lstStyle/>
          <a:p>
            <a:pPr lvl="0" indent="101600" rtl="0">
              <a:lnSpc>
                <a:spcPct val="115000"/>
              </a:lnSpc>
              <a:spcBef>
                <a:spcPts val="0"/>
              </a:spcBef>
              <a:buNone/>
            </a:pPr>
            <a:r>
              <a:rPr lang="en-US" sz="900"/>
              <a:t>		 	 	 		</a:t>
            </a:r>
          </a:p>
          <a:p>
            <a:pPr lvl="0" indent="101600" rtl="0">
              <a:lnSpc>
                <a:spcPct val="115000"/>
              </a:lnSpc>
              <a:spcBef>
                <a:spcPts val="0"/>
              </a:spcBef>
              <a:buNone/>
            </a:pPr>
            <a:r>
              <a:rPr lang="en-US" sz="900"/>
              <a:t>			</a:t>
            </a:r>
          </a:p>
          <a:p>
            <a:pPr lvl="0" indent="101600" rtl="0">
              <a:lnSpc>
                <a:spcPct val="115000"/>
              </a:lnSpc>
              <a:spcBef>
                <a:spcPts val="0"/>
              </a:spcBef>
              <a:buNone/>
            </a:pPr>
            <a:r>
              <a:rPr lang="en-US" sz="1800"/>
              <a:t>				</a:t>
            </a:r>
          </a:p>
          <a:p>
            <a:pPr lvl="0" indent="101600" rtl="0">
              <a:lnSpc>
                <a:spcPct val="115000"/>
              </a:lnSpc>
              <a:spcBef>
                <a:spcPts val="0"/>
              </a:spcBef>
              <a:buNone/>
            </a:pPr>
            <a:r>
              <a:rPr lang="en-US" sz="1800"/>
              <a:t>					</a:t>
            </a:r>
          </a:p>
          <a:p>
            <a:pPr lvl="0" indent="101600" rtl="0">
              <a:lnSpc>
                <a:spcPct val="115000"/>
              </a:lnSpc>
              <a:spcBef>
                <a:spcPts val="0"/>
              </a:spcBef>
              <a:buNone/>
            </a:pPr>
            <a:r>
              <a:rPr lang="en-US" sz="1800"/>
              <a:t>Figure: Percentage of browsing method preference </a:t>
            </a:r>
          </a:p>
          <a:p>
            <a:pPr lvl="0" indent="101600" rtl="0">
              <a:lnSpc>
                <a:spcPct val="115000"/>
              </a:lnSpc>
              <a:spcBef>
                <a:spcPts val="0"/>
              </a:spcBef>
              <a:buNone/>
            </a:pPr>
            <a:r>
              <a:rPr lang="en-US" sz="1800"/>
              <a:t>				</a:t>
            </a:r>
          </a:p>
          <a:p>
            <a:pPr lvl="0" indent="101600" rtl="0">
              <a:lnSpc>
                <a:spcPct val="115000"/>
              </a:lnSpc>
              <a:spcBef>
                <a:spcPts val="0"/>
              </a:spcBef>
              <a:buNone/>
            </a:pPr>
            <a:r>
              <a:rPr lang="en-US" sz="1800"/>
              <a:t>			</a:t>
            </a:r>
          </a:p>
          <a:p>
            <a:pPr lvl="0" indent="101600" rtl="0">
              <a:lnSpc>
                <a:spcPct val="115000"/>
              </a:lnSpc>
              <a:spcBef>
                <a:spcPts val="0"/>
              </a:spcBef>
              <a:buNone/>
            </a:pPr>
            <a:r>
              <a:rPr lang="en-US" sz="900"/>
              <a:t>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Shape 275"/>
          <p:cNvSpPr txBox="1">
            <a:spLocks noGrp="1"/>
          </p:cNvSpPr>
          <p:nvPr>
            <p:ph type="title"/>
          </p:nvPr>
        </p:nvSpPr>
        <p:spPr>
          <a:xfrm>
            <a:off x="355600" y="1930400"/>
            <a:ext cx="5816599" cy="3238499"/>
          </a:xfrm>
          <a:prstGeom prst="rect">
            <a:avLst/>
          </a:prstGeom>
          <a:noFill/>
          <a:ln>
            <a:noFill/>
          </a:ln>
        </p:spPr>
        <p:txBody>
          <a:bodyPr lIns="0" tIns="0" rIns="0" bIns="0" anchor="b" anchorCtr="0">
            <a:noAutofit/>
          </a:bodyPr>
          <a:lstStyle/>
          <a:p>
            <a:pPr marL="0" marR="0" lvl="0" indent="0" algn="l" rtl="0">
              <a:spcBef>
                <a:spcPts val="0"/>
              </a:spcBef>
              <a:buSzPct val="25000"/>
              <a:buNone/>
            </a:pPr>
            <a:r>
              <a:rPr lang="en-US" sz="6400" b="0" i="0" u="none" strike="noStrike" cap="none" baseline="0">
                <a:solidFill>
                  <a:srgbClr val="314864"/>
                </a:solidFill>
                <a:latin typeface="Arial"/>
                <a:ea typeface="Arial"/>
                <a:cs typeface="Arial"/>
                <a:sym typeface="Arial"/>
              </a:rPr>
              <a:t>Thank you for listening!</a:t>
            </a:r>
          </a:p>
        </p:txBody>
      </p:sp>
      <p:sp>
        <p:nvSpPr>
          <p:cNvPr id="276" name="Shape 276"/>
          <p:cNvSpPr txBox="1">
            <a:spLocks noGrp="1"/>
          </p:cNvSpPr>
          <p:nvPr>
            <p:ph type="body" idx="1"/>
          </p:nvPr>
        </p:nvSpPr>
        <p:spPr>
          <a:xfrm>
            <a:off x="355600" y="5410200"/>
            <a:ext cx="5816599" cy="3365499"/>
          </a:xfrm>
          <a:prstGeom prst="rect">
            <a:avLst/>
          </a:prstGeom>
          <a:noFill/>
          <a:ln>
            <a:noFill/>
          </a:ln>
        </p:spPr>
        <p:txBody>
          <a:bodyPr lIns="0" tIns="0" rIns="0" bIns="0" anchor="t" anchorCtr="0">
            <a:noAutofit/>
          </a:bodyPr>
          <a:lstStyle/>
          <a:p>
            <a:pPr marL="0" marR="0" lvl="0" indent="0" algn="l" rtl="0">
              <a:spcBef>
                <a:spcPts val="0"/>
              </a:spcBef>
              <a:buClr>
                <a:srgbClr val="5C86B9"/>
              </a:buClr>
              <a:buSzPct val="25000"/>
              <a:buFont typeface="Arial"/>
              <a:buNone/>
            </a:pPr>
            <a:r>
              <a:rPr lang="en-US" sz="6400" b="0" i="0" u="none" strike="noStrike" cap="none" baseline="0">
                <a:solidFill>
                  <a:srgbClr val="5C86B9"/>
                </a:solidFill>
                <a:latin typeface="Quattrocento"/>
                <a:ea typeface="Quattrocento"/>
                <a:cs typeface="Quattrocento"/>
                <a:sym typeface="Quattrocento"/>
              </a:rPr>
              <a:t>Questions are welcomed.</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title"/>
          </p:nvPr>
        </p:nvSpPr>
        <p:spPr>
          <a:xfrm>
            <a:off x="355600" y="6241162"/>
            <a:ext cx="12293600" cy="1568452"/>
          </a:xfrm>
          <a:prstGeom prst="rect">
            <a:avLst/>
          </a:prstGeom>
        </p:spPr>
        <p:txBody>
          <a:bodyPr>
            <a:normAutofit fontScale="90000"/>
          </a:bodyPr>
          <a:lstStyle>
            <a:lvl1pPr defTabSz="449833">
              <a:defRPr sz="4928" spc="-98"/>
            </a:lvl1pPr>
          </a:lstStyle>
          <a:p>
            <a:pPr lvl="0">
              <a:defRPr sz="1800" spc="0">
                <a:solidFill>
                  <a:srgbClr val="000000"/>
                </a:solidFill>
              </a:defRPr>
            </a:pPr>
            <a:r>
              <a:rPr lang="en-US" sz="4800" b="1" dirty="0"/>
              <a:t>Optimizing User Exploring Experience in Emerging E-Commerce Products </a:t>
            </a:r>
            <a:endParaRPr sz="4928" spc="-98" dirty="0">
              <a:solidFill>
                <a:srgbClr val="314864"/>
              </a:solidFill>
            </a:endParaRPr>
          </a:p>
        </p:txBody>
      </p:sp>
      <p:sp>
        <p:nvSpPr>
          <p:cNvPr id="63" name="Shape 63"/>
          <p:cNvSpPr>
            <a:spLocks noGrp="1"/>
          </p:cNvSpPr>
          <p:nvPr>
            <p:ph type="body" idx="1"/>
          </p:nvPr>
        </p:nvSpPr>
        <p:spPr>
          <a:xfrm>
            <a:off x="355600" y="7851268"/>
            <a:ext cx="12293600" cy="683984"/>
          </a:xfrm>
          <a:prstGeom prst="rect">
            <a:avLst/>
          </a:prstGeom>
        </p:spPr>
        <p:txBody>
          <a:bodyPr>
            <a:normAutofit fontScale="92500" lnSpcReduction="20000"/>
          </a:bodyPr>
          <a:lstStyle/>
          <a:p>
            <a:pPr lvl="0">
              <a:defRPr sz="1800">
                <a:solidFill>
                  <a:srgbClr val="000000"/>
                </a:solidFill>
              </a:defRPr>
            </a:pPr>
            <a:r>
              <a:rPr lang="en-US" sz="4400" dirty="0" smtClean="0"/>
              <a:t>by </a:t>
            </a:r>
            <a:r>
              <a:rPr lang="en-US" sz="4400" dirty="0"/>
              <a:t>Geng, Fan, </a:t>
            </a:r>
            <a:r>
              <a:rPr lang="en-US" sz="4400" dirty="0" err="1" smtClean="0"/>
              <a:t>Bian</a:t>
            </a:r>
            <a:r>
              <a:rPr lang="en-US" sz="4400" dirty="0" smtClean="0"/>
              <a:t>, et </a:t>
            </a:r>
            <a:r>
              <a:rPr lang="en-US" sz="4400" dirty="0"/>
              <a:t>al </a:t>
            </a:r>
            <a:endParaRPr sz="4400" dirty="0"/>
          </a:p>
        </p:txBody>
      </p:sp>
      <p:sp>
        <p:nvSpPr>
          <p:cNvPr id="64" name="Shape 64"/>
          <p:cNvSpPr/>
          <p:nvPr/>
        </p:nvSpPr>
        <p:spPr>
          <a:xfrm>
            <a:off x="7301340" y="5462765"/>
            <a:ext cx="5633778" cy="4103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defRPr sz="1800">
                <a:solidFill>
                  <a:srgbClr val="000000"/>
                </a:solidFill>
              </a:defRPr>
            </a:pPr>
            <a:r>
              <a:rPr sz="2000" dirty="0">
                <a:solidFill>
                  <a:srgbClr val="324863"/>
                </a:solidFill>
              </a:rPr>
              <a:t>Taken </a:t>
            </a:r>
            <a:r>
              <a:rPr sz="2000" dirty="0" smtClean="0">
                <a:solidFill>
                  <a:srgbClr val="324863"/>
                </a:solidFill>
              </a:rPr>
              <a:t>From</a:t>
            </a:r>
            <a:r>
              <a:rPr lang="en-US" sz="2000" dirty="0" smtClean="0">
                <a:solidFill>
                  <a:srgbClr val="324863"/>
                </a:solidFill>
              </a:rPr>
              <a:t> </a:t>
            </a:r>
            <a:r>
              <a:rPr lang="en-US" sz="2000" dirty="0" smtClean="0"/>
              <a:t>Geng, Fan, et al(2012)</a:t>
            </a:r>
            <a:endParaRPr sz="2000" u="sng" dirty="0">
              <a:solidFill>
                <a:srgbClr val="324863"/>
              </a:solidFill>
              <a:hlinkClick r:id="rId2"/>
            </a:endParaRPr>
          </a:p>
        </p:txBody>
      </p:sp>
      <p:pic>
        <p:nvPicPr>
          <p:cNvPr id="2" name="Picture 1"/>
          <p:cNvPicPr>
            <a:picLocks noChangeAspect="1"/>
          </p:cNvPicPr>
          <p:nvPr/>
        </p:nvPicPr>
        <p:blipFill>
          <a:blip r:embed="rId3"/>
          <a:stretch>
            <a:fillRect/>
          </a:stretch>
        </p:blipFill>
        <p:spPr>
          <a:xfrm>
            <a:off x="355600" y="888999"/>
            <a:ext cx="6571439" cy="4984135"/>
          </a:xfrm>
          <a:prstGeom prst="rect">
            <a:avLst/>
          </a:prstGeom>
        </p:spPr>
      </p:pic>
      <p:pic>
        <p:nvPicPr>
          <p:cNvPr id="3" name="Picture 2"/>
          <p:cNvPicPr>
            <a:picLocks noChangeAspect="1"/>
          </p:cNvPicPr>
          <p:nvPr/>
        </p:nvPicPr>
        <p:blipFill>
          <a:blip r:embed="rId4"/>
          <a:stretch>
            <a:fillRect/>
          </a:stretch>
        </p:blipFill>
        <p:spPr>
          <a:xfrm>
            <a:off x="7301340" y="1877961"/>
            <a:ext cx="5168900" cy="2641600"/>
          </a:xfrm>
          <a:prstGeom prst="rect">
            <a:avLst/>
          </a:prstGeom>
        </p:spPr>
      </p:pic>
    </p:spTree>
    <p:extLst>
      <p:ext uri="{BB962C8B-B14F-4D97-AF65-F5344CB8AC3E}">
        <p14:creationId xmlns:p14="http://schemas.microsoft.com/office/powerpoint/2010/main" val="94906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55600" y="444500"/>
            <a:ext cx="12293599" cy="2044699"/>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6400" b="0" i="0" u="none" strike="noStrike" cap="none" baseline="0">
                <a:solidFill>
                  <a:srgbClr val="314864"/>
                </a:solidFill>
                <a:latin typeface="Arial"/>
                <a:ea typeface="Arial"/>
                <a:cs typeface="Arial"/>
                <a:sym typeface="Arial"/>
              </a:rPr>
              <a:t>Categories in E-</a:t>
            </a:r>
            <a:r>
              <a:rPr lang="en-US" sz="6400">
                <a:solidFill>
                  <a:srgbClr val="314864"/>
                </a:solidFill>
              </a:rPr>
              <a:t>C</a:t>
            </a:r>
            <a:r>
              <a:rPr lang="en-US" sz="6400" b="0" i="0" u="none" strike="noStrike" cap="none" baseline="0">
                <a:solidFill>
                  <a:srgbClr val="314864"/>
                </a:solidFill>
                <a:latin typeface="Arial"/>
                <a:ea typeface="Arial"/>
                <a:cs typeface="Arial"/>
                <a:sym typeface="Arial"/>
              </a:rPr>
              <a:t>ommerce </a:t>
            </a:r>
          </a:p>
        </p:txBody>
      </p:sp>
      <p:sp>
        <p:nvSpPr>
          <p:cNvPr id="86" name="Shape 86"/>
          <p:cNvSpPr txBox="1">
            <a:spLocks noGrp="1"/>
          </p:cNvSpPr>
          <p:nvPr>
            <p:ph type="body" idx="1"/>
          </p:nvPr>
        </p:nvSpPr>
        <p:spPr>
          <a:xfrm>
            <a:off x="355600" y="2489200"/>
            <a:ext cx="11477700" cy="6324600"/>
          </a:xfrm>
          <a:prstGeom prst="rect">
            <a:avLst/>
          </a:prstGeom>
          <a:noFill/>
          <a:ln>
            <a:noFill/>
          </a:ln>
        </p:spPr>
        <p:txBody>
          <a:bodyPr lIns="0" tIns="0" rIns="0" bIns="0" anchor="t" anchorCtr="0">
            <a:noAutofit/>
          </a:bodyPr>
          <a:lstStyle/>
          <a:p>
            <a:pPr marL="0" marR="0" lvl="0" indent="0" algn="l" rtl="0">
              <a:spcBef>
                <a:spcPts val="0"/>
              </a:spcBef>
              <a:buNone/>
            </a:pPr>
            <a:r>
              <a:rPr lang="en-US" sz="1100"/>
              <a:t>		</a:t>
            </a:r>
          </a:p>
          <a:p>
            <a:pPr marL="0" marR="0" lvl="0" indent="0" algn="l" rtl="0">
              <a:spcBef>
                <a:spcPts val="0"/>
              </a:spcBef>
              <a:buNone/>
            </a:pPr>
            <a:r>
              <a:rPr lang="en-US" sz="3600" b="0" i="0" u="none" strike="noStrike" cap="none" baseline="0">
                <a:latin typeface="Quattrocento"/>
                <a:ea typeface="Quattrocento"/>
                <a:cs typeface="Quattrocento"/>
                <a:sym typeface="Quattrocento"/>
              </a:rPr>
              <a:t>Compare to searching, users only need to choose among provided options, which will save users’ own efforts of formulating queries, especially when they do not exactly know what they are looking for.</a:t>
            </a:r>
          </a:p>
        </p:txBody>
      </p:sp>
      <p:pic>
        <p:nvPicPr>
          <p:cNvPr id="87" name="Shape 87"/>
          <p:cNvPicPr preferRelativeResize="0"/>
          <p:nvPr/>
        </p:nvPicPr>
        <p:blipFill>
          <a:blip r:embed="rId3">
            <a:alphaModFix/>
          </a:blip>
          <a:stretch>
            <a:fillRect/>
          </a:stretch>
        </p:blipFill>
        <p:spPr>
          <a:xfrm>
            <a:off x="853126" y="5017526"/>
            <a:ext cx="5082534" cy="3948500"/>
          </a:xfrm>
          <a:prstGeom prst="rect">
            <a:avLst/>
          </a:prstGeom>
          <a:noFill/>
          <a:ln>
            <a:noFill/>
          </a:ln>
        </p:spPr>
      </p:pic>
      <p:pic>
        <p:nvPicPr>
          <p:cNvPr id="88" name="Shape 88"/>
          <p:cNvPicPr preferRelativeResize="0"/>
          <p:nvPr/>
        </p:nvPicPr>
        <p:blipFill>
          <a:blip r:embed="rId4">
            <a:alphaModFix/>
          </a:blip>
          <a:stretch>
            <a:fillRect/>
          </a:stretch>
        </p:blipFill>
        <p:spPr>
          <a:xfrm>
            <a:off x="6545650" y="5017525"/>
            <a:ext cx="2842640" cy="3948500"/>
          </a:xfrm>
          <a:prstGeom prst="rect">
            <a:avLst/>
          </a:prstGeom>
          <a:noFill/>
          <a:ln>
            <a:noFill/>
          </a:ln>
        </p:spPr>
      </p:pic>
      <p:sp>
        <p:nvSpPr>
          <p:cNvPr id="89" name="Shape 89"/>
          <p:cNvSpPr txBox="1"/>
          <p:nvPr/>
        </p:nvSpPr>
        <p:spPr>
          <a:xfrm>
            <a:off x="6427375" y="9005425"/>
            <a:ext cx="3079199" cy="481800"/>
          </a:xfrm>
          <a:prstGeom prst="rect">
            <a:avLst/>
          </a:prstGeom>
          <a:noFill/>
          <a:ln>
            <a:noFill/>
          </a:ln>
        </p:spPr>
        <p:txBody>
          <a:bodyPr lIns="91425" tIns="91425" rIns="91425" bIns="91425" anchor="t" anchorCtr="0">
            <a:noAutofit/>
          </a:bodyPr>
          <a:lstStyle/>
          <a:p>
            <a:pPr lvl="0" rtl="0">
              <a:spcBef>
                <a:spcPts val="0"/>
              </a:spcBef>
              <a:buNone/>
            </a:pPr>
            <a:r>
              <a:rPr lang="en-US"/>
              <a:t>Taken from </a:t>
            </a:r>
            <a:r>
              <a:rPr lang="en-US" u="sng">
                <a:solidFill>
                  <a:schemeClr val="hlink"/>
                </a:solidFill>
                <a:hlinkClick r:id="rId5"/>
              </a:rPr>
              <a:t>www.play.google.com</a:t>
            </a:r>
          </a:p>
          <a:p>
            <a:pPr lvl="0" rtl="0">
              <a:spcBef>
                <a:spcPts val="0"/>
              </a:spcBef>
              <a:buNone/>
            </a:pPr>
            <a:endParaRPr/>
          </a:p>
        </p:txBody>
      </p:sp>
      <p:sp>
        <p:nvSpPr>
          <p:cNvPr id="90" name="Shape 90"/>
          <p:cNvSpPr txBox="1"/>
          <p:nvPr/>
        </p:nvSpPr>
        <p:spPr>
          <a:xfrm>
            <a:off x="2317475" y="9005425"/>
            <a:ext cx="2842499" cy="670800"/>
          </a:xfrm>
          <a:prstGeom prst="rect">
            <a:avLst/>
          </a:prstGeom>
          <a:noFill/>
          <a:ln>
            <a:noFill/>
          </a:ln>
        </p:spPr>
        <p:txBody>
          <a:bodyPr lIns="91425" tIns="91425" rIns="91425" bIns="91425" anchor="t" anchorCtr="0">
            <a:noAutofit/>
          </a:bodyPr>
          <a:lstStyle/>
          <a:p>
            <a:pPr lvl="0" rtl="0">
              <a:spcBef>
                <a:spcPts val="0"/>
              </a:spcBef>
              <a:buNone/>
            </a:pPr>
            <a:r>
              <a:rPr lang="en-US"/>
              <a:t>Taken from www.amazon.com</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55600" y="444500"/>
            <a:ext cx="12293699" cy="2044799"/>
          </a:xfrm>
          <a:prstGeom prst="rect">
            <a:avLst/>
          </a:prstGeom>
        </p:spPr>
        <p:txBody>
          <a:bodyPr lIns="91425" tIns="91425" rIns="91425" bIns="91425" anchor="ctr" anchorCtr="0">
            <a:noAutofit/>
          </a:bodyPr>
          <a:lstStyle/>
          <a:p>
            <a:pPr>
              <a:spcBef>
                <a:spcPts val="0"/>
              </a:spcBef>
              <a:buNone/>
            </a:pPr>
            <a:r>
              <a:rPr lang="en-US" sz="5600"/>
              <a:t>The Problem</a:t>
            </a:r>
          </a:p>
        </p:txBody>
      </p:sp>
      <p:sp>
        <p:nvSpPr>
          <p:cNvPr id="104" name="Shape 104"/>
          <p:cNvSpPr txBox="1">
            <a:spLocks noGrp="1"/>
          </p:cNvSpPr>
          <p:nvPr>
            <p:ph type="body" idx="1"/>
          </p:nvPr>
        </p:nvSpPr>
        <p:spPr>
          <a:xfrm>
            <a:off x="355600" y="2984500"/>
            <a:ext cx="12293699" cy="6324600"/>
          </a:xfrm>
          <a:prstGeom prst="rect">
            <a:avLst/>
          </a:prstGeom>
        </p:spPr>
        <p:txBody>
          <a:bodyPr lIns="91425" tIns="91425" rIns="91425" bIns="91425" anchor="ctr" anchorCtr="0">
            <a:noAutofit/>
          </a:bodyPr>
          <a:lstStyle/>
          <a:p>
            <a:pPr marL="0" indent="0" rtl="0">
              <a:spcBef>
                <a:spcPts val="0"/>
              </a:spcBef>
              <a:buNone/>
            </a:pPr>
            <a:r>
              <a:rPr lang="en-US" sz="3600" dirty="0" smtClean="0">
                <a:latin typeface="Quattrocento"/>
                <a:ea typeface="Quattrocento"/>
                <a:cs typeface="Quattrocento"/>
                <a:sym typeface="Quattrocento"/>
              </a:rPr>
              <a:t>“In </a:t>
            </a:r>
            <a:r>
              <a:rPr lang="en-US" sz="3600" dirty="0">
                <a:latin typeface="Quattrocento"/>
                <a:ea typeface="Quattrocento"/>
                <a:cs typeface="Quattrocento"/>
                <a:sym typeface="Quattrocento"/>
              </a:rPr>
              <a:t>many emerging e-commerce services, well-defined hierarchical structures are not always available; in some other e-commerce services, the pre-defined hierarchical structures are too coarse and less intuitive to distinguish properties according to users interests. This will lead to very bad user experience</a:t>
            </a:r>
            <a:r>
              <a:rPr lang="en-US" sz="3600" dirty="0" smtClean="0">
                <a:latin typeface="Quattrocento"/>
                <a:ea typeface="Quattrocento"/>
                <a:cs typeface="Quattrocento"/>
                <a:sym typeface="Quattrocento"/>
              </a:rPr>
              <a:t>.” </a:t>
            </a:r>
            <a:endParaRPr lang="en-US" sz="3600" dirty="0">
              <a:latin typeface="Quattrocento"/>
              <a:ea typeface="Quattrocento"/>
              <a:cs typeface="Quattrocento"/>
              <a:sym typeface="Quattrocento"/>
            </a:endParaRPr>
          </a:p>
          <a:p>
            <a:pPr rtl="0">
              <a:spcBef>
                <a:spcPts val="0"/>
              </a:spcBef>
              <a:buNone/>
            </a:pPr>
            <a:r>
              <a:rPr lang="en-US" sz="3600" dirty="0"/>
              <a:t>				</a:t>
            </a:r>
          </a:p>
          <a:p>
            <a:pPr rtl="0">
              <a:spcBef>
                <a:spcPts val="0"/>
              </a:spcBef>
              <a:buNone/>
            </a:pPr>
            <a:r>
              <a:rPr lang="en-US" sz="1100" dirty="0"/>
              <a:t>			</a:t>
            </a:r>
          </a:p>
          <a:p>
            <a:pPr rtl="0">
              <a:spcBef>
                <a:spcPts val="0"/>
              </a:spcBef>
              <a:buNone/>
            </a:pPr>
            <a:r>
              <a:rPr lang="en-US" sz="1100" dirty="0"/>
              <a:t>		</a:t>
            </a:r>
          </a:p>
          <a:p>
            <a:pPr>
              <a:spcBef>
                <a:spcPts val="0"/>
              </a:spcBef>
              <a:buNone/>
            </a:pPr>
            <a:endParaRPr dirty="0"/>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55600" y="444500"/>
            <a:ext cx="12293599" cy="2044699"/>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6400" b="0" i="0" u="none" strike="noStrike" cap="none" baseline="0">
                <a:solidFill>
                  <a:srgbClr val="314864"/>
                </a:solidFill>
                <a:latin typeface="Arial"/>
                <a:ea typeface="Arial"/>
                <a:cs typeface="Arial"/>
                <a:sym typeface="Arial"/>
              </a:rPr>
              <a:t>Chaos in Google Play</a:t>
            </a:r>
          </a:p>
        </p:txBody>
      </p:sp>
      <p:sp>
        <p:nvSpPr>
          <p:cNvPr id="96" name="Shape 96"/>
          <p:cNvSpPr txBox="1">
            <a:spLocks noGrp="1"/>
          </p:cNvSpPr>
          <p:nvPr>
            <p:ph type="body" idx="1"/>
          </p:nvPr>
        </p:nvSpPr>
        <p:spPr>
          <a:xfrm>
            <a:off x="355600" y="2984500"/>
            <a:ext cx="12293599" cy="6324600"/>
          </a:xfrm>
          <a:prstGeom prst="rect">
            <a:avLst/>
          </a:prstGeom>
          <a:noFill/>
          <a:ln>
            <a:noFill/>
          </a:ln>
        </p:spPr>
        <p:txBody>
          <a:bodyPr lIns="0" tIns="0" rIns="0" bIns="0" anchor="t" anchorCtr="0">
            <a:noAutofit/>
          </a:bodyPr>
          <a:lstStyle/>
          <a:p>
            <a:pPr marL="508000" marR="0" lvl="0" indent="-508000" algn="l" rtl="0">
              <a:spcBef>
                <a:spcPts val="0"/>
              </a:spcBef>
              <a:buClr>
                <a:srgbClr val="5C86B9"/>
              </a:buClr>
              <a:buSzPct val="70000"/>
              <a:buFont typeface="Arial"/>
              <a:buChar char="●"/>
            </a:pPr>
            <a:r>
              <a:rPr lang="en-US" sz="3800" b="0" i="0" u="none" strike="noStrike" cap="none" baseline="0">
                <a:latin typeface="Quattrocento"/>
                <a:ea typeface="Quattrocento"/>
                <a:cs typeface="Quattrocento"/>
                <a:sym typeface="Quattrocento"/>
              </a:rPr>
              <a:t>Numerous Apps in every category</a:t>
            </a:r>
          </a:p>
          <a:p>
            <a:pPr marL="0" marR="0" lvl="0" indent="0" algn="l" rtl="0">
              <a:spcBef>
                <a:spcPts val="0"/>
              </a:spcBef>
              <a:buSzPct val="25000"/>
              <a:buFont typeface="Arial"/>
              <a:buNone/>
            </a:pPr>
            <a:r>
              <a:rPr lang="en-US" sz="2800" b="0" i="0" u="none" strike="noStrike" cap="none" baseline="0">
                <a:latin typeface="Calibri"/>
                <a:ea typeface="Calibri"/>
                <a:cs typeface="Calibri"/>
                <a:sym typeface="Calibri"/>
              </a:rPr>
              <a:t>       -1.41M Apps and 17 categories(not include Game), which make user hard enough to find Apps they need.</a:t>
            </a:r>
          </a:p>
          <a:p>
            <a:pPr marL="0" marR="0" lvl="0" indent="0" algn="l" rtl="0">
              <a:spcBef>
                <a:spcPts val="0"/>
              </a:spcBef>
              <a:buFont typeface="Arial"/>
              <a:buNone/>
            </a:pPr>
            <a:endParaRPr sz="2800" b="0" i="0" u="none" strike="noStrike" cap="none" baseline="0">
              <a:latin typeface="Calibri"/>
              <a:ea typeface="Calibri"/>
              <a:cs typeface="Calibri"/>
              <a:sym typeface="Calibri"/>
            </a:endParaRPr>
          </a:p>
          <a:p>
            <a:pPr marL="374315" marR="0" lvl="0" indent="-374315" algn="l" rtl="0">
              <a:spcBef>
                <a:spcPts val="0"/>
              </a:spcBef>
              <a:buClr>
                <a:srgbClr val="5C86B9"/>
              </a:buClr>
              <a:buSzPct val="70000"/>
              <a:buFont typeface="Arial"/>
              <a:buChar char="●"/>
            </a:pPr>
            <a:r>
              <a:rPr lang="en-US" sz="3800" b="0" i="0" u="none" strike="noStrike" cap="none" baseline="0">
                <a:latin typeface="Quattrocento"/>
                <a:ea typeface="Quattrocento"/>
                <a:cs typeface="Quattrocento"/>
                <a:sym typeface="Quattrocento"/>
              </a:rPr>
              <a:t> Too many similar apps </a:t>
            </a:r>
          </a:p>
          <a:p>
            <a:pPr marL="0" marR="0" lvl="0" indent="0" algn="l" rtl="0">
              <a:spcBef>
                <a:spcPts val="0"/>
              </a:spcBef>
              <a:buSzPct val="25000"/>
              <a:buFont typeface="Arial"/>
              <a:buNone/>
            </a:pPr>
            <a:r>
              <a:rPr lang="en-US" sz="2800" b="0" i="0" u="none" strike="noStrike" cap="none" baseline="0">
                <a:latin typeface="Calibri"/>
                <a:ea typeface="Calibri"/>
                <a:cs typeface="Calibri"/>
                <a:sym typeface="Calibri"/>
              </a:rPr>
              <a:t>       -App user want may be buried in huge amount of other apps with similar name but different function.</a:t>
            </a:r>
          </a:p>
          <a:p>
            <a:pPr marL="0" marR="0" lvl="0" indent="0" algn="l" rtl="0">
              <a:spcBef>
                <a:spcPts val="0"/>
              </a:spcBef>
              <a:buSzPct val="25000"/>
              <a:buFont typeface="Arial"/>
              <a:buNone/>
            </a:pPr>
            <a:r>
              <a:rPr lang="en-US" sz="2800" b="0" i="0" u="none" strike="noStrike" cap="none" baseline="0">
                <a:latin typeface="Calibri"/>
                <a:ea typeface="Calibri"/>
                <a:cs typeface="Calibri"/>
                <a:sym typeface="Calibri"/>
              </a:rPr>
              <a:t>       </a:t>
            </a:r>
          </a:p>
        </p:txBody>
      </p:sp>
      <p:pic>
        <p:nvPicPr>
          <p:cNvPr id="97" name="Shape 97"/>
          <p:cNvPicPr preferRelativeResize="0"/>
          <p:nvPr/>
        </p:nvPicPr>
        <p:blipFill>
          <a:blip r:embed="rId3">
            <a:alphaModFix/>
          </a:blip>
          <a:stretch>
            <a:fillRect/>
          </a:stretch>
        </p:blipFill>
        <p:spPr>
          <a:xfrm>
            <a:off x="7655150" y="6075650"/>
            <a:ext cx="4211850" cy="3509875"/>
          </a:xfrm>
          <a:prstGeom prst="rect">
            <a:avLst/>
          </a:prstGeom>
          <a:noFill/>
          <a:ln>
            <a:noFill/>
          </a:ln>
        </p:spPr>
      </p:pic>
      <p:sp>
        <p:nvSpPr>
          <p:cNvPr id="98" name="Shape 98"/>
          <p:cNvSpPr txBox="1"/>
          <p:nvPr/>
        </p:nvSpPr>
        <p:spPr>
          <a:xfrm>
            <a:off x="275225" y="8893500"/>
            <a:ext cx="7380000" cy="602099"/>
          </a:xfrm>
          <a:prstGeom prst="rect">
            <a:avLst/>
          </a:prstGeom>
          <a:noFill/>
          <a:ln>
            <a:noFill/>
          </a:ln>
        </p:spPr>
        <p:txBody>
          <a:bodyPr lIns="91425" tIns="91425" rIns="91425" bIns="91425" anchor="t" anchorCtr="0">
            <a:noAutofit/>
          </a:bodyPr>
          <a:lstStyle/>
          <a:p>
            <a:pPr>
              <a:spcBef>
                <a:spcPts val="0"/>
              </a:spcBef>
              <a:buNone/>
            </a:pPr>
            <a:r>
              <a:rPr lang="en-US"/>
              <a:t>Taken from http://blog.appfigures.com/app-stores-growth-accelerates-in-2014/</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55600" y="444500"/>
            <a:ext cx="12293599" cy="2044699"/>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6400">
                <a:solidFill>
                  <a:srgbClr val="314864"/>
                </a:solidFill>
              </a:rPr>
              <a:t>The </a:t>
            </a:r>
            <a:r>
              <a:rPr lang="en-US" sz="6400" b="0" i="0" u="none" strike="noStrike" cap="none" baseline="0">
                <a:solidFill>
                  <a:srgbClr val="314864"/>
                </a:solidFill>
                <a:latin typeface="Arial"/>
                <a:ea typeface="Arial"/>
                <a:cs typeface="Arial"/>
                <a:sym typeface="Arial"/>
              </a:rPr>
              <a:t>Data </a:t>
            </a:r>
            <a:r>
              <a:rPr lang="en-US" sz="6400">
                <a:solidFill>
                  <a:srgbClr val="314864"/>
                </a:solidFill>
              </a:rPr>
              <a:t>S</a:t>
            </a:r>
            <a:r>
              <a:rPr lang="en-US" sz="6400" b="0" i="0" u="none" strike="noStrike" cap="none" baseline="0">
                <a:solidFill>
                  <a:srgbClr val="314864"/>
                </a:solidFill>
                <a:latin typeface="Arial"/>
                <a:ea typeface="Arial"/>
                <a:cs typeface="Arial"/>
                <a:sym typeface="Arial"/>
              </a:rPr>
              <a:t>et</a:t>
            </a:r>
          </a:p>
        </p:txBody>
      </p:sp>
      <p:sp>
        <p:nvSpPr>
          <p:cNvPr id="110" name="Shape 110"/>
          <p:cNvSpPr txBox="1">
            <a:spLocks noGrp="1"/>
          </p:cNvSpPr>
          <p:nvPr>
            <p:ph type="body" idx="1"/>
          </p:nvPr>
        </p:nvSpPr>
        <p:spPr>
          <a:xfrm>
            <a:off x="355600" y="2984500"/>
            <a:ext cx="12293599" cy="3165288"/>
          </a:xfrm>
          <a:prstGeom prst="rect">
            <a:avLst/>
          </a:prstGeom>
          <a:noFill/>
          <a:ln>
            <a:noFill/>
          </a:ln>
        </p:spPr>
        <p:txBody>
          <a:bodyPr lIns="0" tIns="0" rIns="0" bIns="0" anchor="t" anchorCtr="0">
            <a:noAutofit/>
          </a:bodyPr>
          <a:lstStyle/>
          <a:p>
            <a:pPr marL="508000" marR="0" lvl="0" indent="-508000" algn="l" rtl="0">
              <a:spcBef>
                <a:spcPts val="0"/>
              </a:spcBef>
              <a:buClr>
                <a:srgbClr val="5C86B9"/>
              </a:buClr>
              <a:buSzPct val="70000"/>
              <a:buFont typeface="Arial"/>
              <a:buChar char="●"/>
            </a:pPr>
            <a:r>
              <a:rPr lang="en-US" sz="3800" b="0" i="0" u="none" strike="noStrike" cap="none" baseline="0">
                <a:latin typeface="Quattrocento"/>
                <a:ea typeface="Quattrocento"/>
                <a:cs typeface="Quattrocento"/>
                <a:sym typeface="Quattrocento"/>
              </a:rPr>
              <a:t>Yahoo! App Search</a:t>
            </a:r>
          </a:p>
          <a:p>
            <a:pPr marL="508000" marR="0" lvl="0" indent="-508000" algn="l" rtl="0">
              <a:spcBef>
                <a:spcPts val="4200"/>
              </a:spcBef>
              <a:buClr>
                <a:srgbClr val="5C86B9"/>
              </a:buClr>
              <a:buSzPct val="70000"/>
              <a:buFont typeface="Arial"/>
              <a:buChar char="●"/>
            </a:pPr>
            <a:r>
              <a:rPr lang="en-US" sz="3800">
                <a:latin typeface="Quattrocento"/>
                <a:ea typeface="Quattrocento"/>
                <a:cs typeface="Quattrocento"/>
                <a:sym typeface="Quattrocento"/>
              </a:rPr>
              <a:t>Data collected in one month: </a:t>
            </a:r>
            <a:r>
              <a:rPr lang="en-US" sz="3800" b="0" i="0" u="none" strike="noStrike" cap="none" baseline="0">
                <a:latin typeface="Quattrocento"/>
                <a:ea typeface="Quattrocento"/>
                <a:cs typeface="Quattrocento"/>
                <a:sym typeface="Quattrocento"/>
              </a:rPr>
              <a:t>Sep 2</a:t>
            </a:r>
            <a:r>
              <a:rPr lang="en-US" sz="3800" b="0" i="0" u="none" strike="noStrike" cap="none" baseline="30000">
                <a:latin typeface="Quattrocento"/>
                <a:ea typeface="Quattrocento"/>
                <a:cs typeface="Quattrocento"/>
                <a:sym typeface="Quattrocento"/>
              </a:rPr>
              <a:t>nd</a:t>
            </a:r>
            <a:r>
              <a:rPr lang="en-US" sz="3800" b="0" i="0" u="none" strike="noStrike" cap="none" baseline="0">
                <a:latin typeface="Quattrocento"/>
                <a:ea typeface="Quattrocento"/>
                <a:cs typeface="Quattrocento"/>
                <a:sym typeface="Quattrocento"/>
              </a:rPr>
              <a:t>,2011 to Oct 12</a:t>
            </a:r>
            <a:r>
              <a:rPr lang="en-US" sz="3800" b="0" i="0" u="none" strike="noStrike" cap="none" baseline="30000">
                <a:latin typeface="Quattrocento"/>
                <a:ea typeface="Quattrocento"/>
                <a:cs typeface="Quattrocento"/>
                <a:sym typeface="Quattrocento"/>
              </a:rPr>
              <a:t>th</a:t>
            </a:r>
            <a:r>
              <a:rPr lang="en-US" sz="3800" b="0" i="0" u="none" strike="noStrike" cap="none" baseline="0">
                <a:latin typeface="Quattrocento"/>
                <a:ea typeface="Quattrocento"/>
                <a:cs typeface="Quattrocento"/>
                <a:sym typeface="Quattrocento"/>
              </a:rPr>
              <a:t>, 2011</a:t>
            </a:r>
          </a:p>
          <a:p>
            <a:pPr marL="508000" marR="0" lvl="0" indent="-508000" algn="l" rtl="0">
              <a:spcBef>
                <a:spcPts val="4200"/>
              </a:spcBef>
              <a:buClr>
                <a:srgbClr val="5C86B9"/>
              </a:buClr>
              <a:buSzPct val="70000"/>
              <a:buFont typeface="Arial"/>
              <a:buChar char="●"/>
            </a:pPr>
            <a:r>
              <a:rPr lang="en-US" sz="3800" b="0" i="0" u="none" strike="noStrike" cap="none" baseline="0">
                <a:latin typeface="Quattrocento"/>
                <a:ea typeface="Quattrocento"/>
                <a:cs typeface="Quattrocento"/>
                <a:sym typeface="Quattrocento"/>
              </a:rPr>
              <a:t>12191 queries and 40912 query-app pairs</a:t>
            </a:r>
          </a:p>
        </p:txBody>
      </p:sp>
      <p:graphicFrame>
        <p:nvGraphicFramePr>
          <p:cNvPr id="111" name="Shape 111"/>
          <p:cNvGraphicFramePr/>
          <p:nvPr/>
        </p:nvGraphicFramePr>
        <p:xfrm>
          <a:off x="746449" y="6533923"/>
          <a:ext cx="9110100" cy="2376750"/>
        </p:xfrm>
        <a:graphic>
          <a:graphicData uri="http://schemas.openxmlformats.org/drawingml/2006/table">
            <a:tbl>
              <a:tblPr firstRow="1" bandRow="1">
                <a:noFill/>
                <a:tableStyleId>{D5D037C5-5F29-4A25-B323-B2E3B12C4548}</a:tableStyleId>
              </a:tblPr>
              <a:tblGrid>
                <a:gridCol w="3036700"/>
                <a:gridCol w="3036700"/>
                <a:gridCol w="3036700"/>
              </a:tblGrid>
              <a:tr h="792250">
                <a:tc>
                  <a:txBody>
                    <a:bodyPr/>
                    <a:lstStyle/>
                    <a:p>
                      <a:pPr marL="0" marR="0" lvl="0" indent="0" algn="ctr" rtl="0">
                        <a:spcBef>
                          <a:spcPts val="0"/>
                        </a:spcBef>
                        <a:buNone/>
                      </a:pPr>
                      <a:endParaRPr sz="3600" u="none" strike="noStrike" cap="none" baseline="0"/>
                    </a:p>
                  </a:txBody>
                  <a:tcPr marL="91450" marR="91450" marT="45725" marB="45725"/>
                </a:tc>
                <a:tc>
                  <a:txBody>
                    <a:bodyPr/>
                    <a:lstStyle/>
                    <a:p>
                      <a:pPr marL="0" marR="0" lvl="0" indent="0" algn="ctr" rtl="0">
                        <a:spcBef>
                          <a:spcPts val="0"/>
                        </a:spcBef>
                        <a:buSzPct val="25000"/>
                        <a:buNone/>
                      </a:pPr>
                      <a:r>
                        <a:rPr lang="en-US" sz="3600" u="none" strike="noStrike" cap="none" baseline="0"/>
                        <a:t>#query</a:t>
                      </a:r>
                    </a:p>
                  </a:txBody>
                  <a:tcPr marL="91450" marR="91450" marT="45725" marB="45725"/>
                </a:tc>
                <a:tc>
                  <a:txBody>
                    <a:bodyPr/>
                    <a:lstStyle/>
                    <a:p>
                      <a:pPr marL="0" marR="0" lvl="0" indent="0" algn="ctr" rtl="0">
                        <a:spcBef>
                          <a:spcPts val="0"/>
                        </a:spcBef>
                        <a:buSzPct val="25000"/>
                        <a:buNone/>
                      </a:pPr>
                      <a:r>
                        <a:rPr lang="en-US" sz="3600" u="none" strike="noStrike" cap="none" baseline="0"/>
                        <a:t>#query pairs</a:t>
                      </a:r>
                    </a:p>
                  </a:txBody>
                  <a:tcPr marL="91450" marR="91450" marT="45725" marB="45725"/>
                </a:tc>
              </a:tr>
              <a:tr h="792250">
                <a:tc>
                  <a:txBody>
                    <a:bodyPr/>
                    <a:lstStyle/>
                    <a:p>
                      <a:pPr marL="0" marR="0" lvl="0" indent="0" algn="ctr" rtl="0">
                        <a:spcBef>
                          <a:spcPts val="0"/>
                        </a:spcBef>
                        <a:buSzPct val="25000"/>
                        <a:buNone/>
                      </a:pPr>
                      <a:r>
                        <a:rPr lang="en-US" sz="3600" u="none" strike="noStrike" cap="none" baseline="0"/>
                        <a:t>App search</a:t>
                      </a:r>
                    </a:p>
                  </a:txBody>
                  <a:tcPr marL="91450" marR="91450" marT="45725" marB="45725"/>
                </a:tc>
                <a:tc>
                  <a:txBody>
                    <a:bodyPr/>
                    <a:lstStyle/>
                    <a:p>
                      <a:pPr marL="0" marR="0" lvl="0" indent="0" algn="ctr" rtl="0">
                        <a:spcBef>
                          <a:spcPts val="0"/>
                        </a:spcBef>
                        <a:buSzPct val="25000"/>
                        <a:buNone/>
                      </a:pPr>
                      <a:r>
                        <a:rPr lang="en-US" sz="3600" u="none" strike="noStrike" cap="none" baseline="0"/>
                        <a:t>6263</a:t>
                      </a:r>
                    </a:p>
                  </a:txBody>
                  <a:tcPr marL="91450" marR="91450" marT="45725" marB="45725"/>
                </a:tc>
                <a:tc>
                  <a:txBody>
                    <a:bodyPr/>
                    <a:lstStyle/>
                    <a:p>
                      <a:pPr marL="0" marR="0" lvl="0" indent="0" algn="ctr" rtl="0">
                        <a:spcBef>
                          <a:spcPts val="0"/>
                        </a:spcBef>
                        <a:buSzPct val="25000"/>
                        <a:buNone/>
                      </a:pPr>
                      <a:r>
                        <a:rPr lang="en-US" sz="3600" u="none" strike="noStrike" cap="none" baseline="0"/>
                        <a:t>21910</a:t>
                      </a:r>
                    </a:p>
                  </a:txBody>
                  <a:tcPr marL="91450" marR="91450" marT="45725" marB="45725"/>
                </a:tc>
              </a:tr>
              <a:tr h="792250">
                <a:tc>
                  <a:txBody>
                    <a:bodyPr/>
                    <a:lstStyle/>
                    <a:p>
                      <a:pPr marL="0" marR="0" lvl="0" indent="0" algn="ctr" rtl="0">
                        <a:spcBef>
                          <a:spcPts val="0"/>
                        </a:spcBef>
                        <a:buSzPct val="25000"/>
                        <a:buNone/>
                      </a:pPr>
                      <a:r>
                        <a:rPr lang="en-US" sz="3600" u="none" strike="noStrike" cap="none" baseline="0"/>
                        <a:t>Web search</a:t>
                      </a:r>
                    </a:p>
                  </a:txBody>
                  <a:tcPr marL="91450" marR="91450" marT="45725" marB="45725"/>
                </a:tc>
                <a:tc>
                  <a:txBody>
                    <a:bodyPr/>
                    <a:lstStyle/>
                    <a:p>
                      <a:pPr marL="0" marR="0" lvl="0" indent="0" algn="ctr" rtl="0">
                        <a:spcBef>
                          <a:spcPts val="0"/>
                        </a:spcBef>
                        <a:buSzPct val="25000"/>
                        <a:buNone/>
                      </a:pPr>
                      <a:r>
                        <a:rPr lang="en-US" sz="3600" u="none" strike="noStrike" cap="none" baseline="0"/>
                        <a:t>5919</a:t>
                      </a:r>
                    </a:p>
                  </a:txBody>
                  <a:tcPr marL="91450" marR="91450" marT="45725" marB="45725"/>
                </a:tc>
                <a:tc>
                  <a:txBody>
                    <a:bodyPr/>
                    <a:lstStyle/>
                    <a:p>
                      <a:pPr marL="0" marR="0" lvl="0" indent="0" algn="ctr" rtl="0">
                        <a:spcBef>
                          <a:spcPts val="0"/>
                        </a:spcBef>
                        <a:buSzPct val="25000"/>
                        <a:buNone/>
                      </a:pPr>
                      <a:r>
                        <a:rPr lang="en-US" sz="3600" u="none" strike="noStrike" cap="none" baseline="0"/>
                        <a:t>54342</a:t>
                      </a:r>
                    </a:p>
                  </a:txBody>
                  <a:tcPr marL="91450" marR="91450" marT="45725" marB="45725"/>
                </a:tc>
              </a:tr>
            </a:tbl>
          </a:graphicData>
        </a:graphic>
      </p:graphicFrame>
      <p:sp>
        <p:nvSpPr>
          <p:cNvPr id="112" name="Shape 112"/>
          <p:cNvSpPr txBox="1"/>
          <p:nvPr/>
        </p:nvSpPr>
        <p:spPr>
          <a:xfrm>
            <a:off x="7637725" y="8910675"/>
            <a:ext cx="4076999" cy="447300"/>
          </a:xfrm>
          <a:prstGeom prst="rect">
            <a:avLst/>
          </a:prstGeom>
          <a:noFill/>
          <a:ln>
            <a:noFill/>
          </a:ln>
        </p:spPr>
        <p:txBody>
          <a:bodyPr lIns="91425" tIns="91425" rIns="91425" bIns="91425" anchor="t" anchorCtr="0">
            <a:noAutofit/>
          </a:bodyPr>
          <a:lstStyle/>
          <a:p>
            <a:pPr>
              <a:spcBef>
                <a:spcPts val="0"/>
              </a:spcBef>
              <a:buNone/>
            </a:pPr>
            <a:r>
              <a:rPr lang="en-US"/>
              <a:t>Taken from Geng, Fan, Bian, et al.(2012)</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55550" y="427300"/>
            <a:ext cx="12293699" cy="2044799"/>
          </a:xfrm>
          <a:prstGeom prst="rect">
            <a:avLst/>
          </a:prstGeom>
        </p:spPr>
        <p:txBody>
          <a:bodyPr lIns="91425" tIns="91425" rIns="91425" bIns="91425" anchor="ctr" anchorCtr="0">
            <a:noAutofit/>
          </a:bodyPr>
          <a:lstStyle/>
          <a:p>
            <a:pPr>
              <a:spcBef>
                <a:spcPts val="0"/>
              </a:spcBef>
              <a:buNone/>
            </a:pPr>
            <a:r>
              <a:rPr lang="en-US" sz="6400"/>
              <a:t>5 Step Process</a:t>
            </a:r>
          </a:p>
        </p:txBody>
      </p:sp>
      <p:sp>
        <p:nvSpPr>
          <p:cNvPr id="118" name="Shape 118"/>
          <p:cNvSpPr txBox="1">
            <a:spLocks noGrp="1"/>
          </p:cNvSpPr>
          <p:nvPr>
            <p:ph type="body" idx="1"/>
          </p:nvPr>
        </p:nvSpPr>
        <p:spPr>
          <a:xfrm>
            <a:off x="355550" y="2746584"/>
            <a:ext cx="12293699" cy="6324600"/>
          </a:xfrm>
          <a:prstGeom prst="rect">
            <a:avLst/>
          </a:prstGeom>
        </p:spPr>
        <p:txBody>
          <a:bodyPr lIns="91425" tIns="91425" rIns="91425" bIns="91425" anchor="t" anchorCtr="0">
            <a:noAutofit/>
          </a:bodyPr>
          <a:lstStyle/>
          <a:p>
            <a:pPr marL="0" indent="0" rtl="0">
              <a:spcBef>
                <a:spcPts val="0"/>
              </a:spcBef>
              <a:buNone/>
            </a:pPr>
            <a:r>
              <a:rPr lang="en-US" sz="3800" dirty="0">
                <a:latin typeface="Quattrocento"/>
                <a:ea typeface="Quattrocento"/>
                <a:cs typeface="Quattrocento"/>
                <a:sym typeface="Quattrocento"/>
              </a:rPr>
              <a:t>1.Retrieve user queries and click information data set</a:t>
            </a:r>
          </a:p>
          <a:p>
            <a:pPr marL="0" indent="0" rtl="0">
              <a:spcBef>
                <a:spcPts val="0"/>
              </a:spcBef>
              <a:buNone/>
            </a:pPr>
            <a:r>
              <a:rPr lang="en-US" sz="3800" dirty="0">
                <a:latin typeface="Quattrocento"/>
                <a:ea typeface="Quattrocento"/>
                <a:cs typeface="Quattrocento"/>
                <a:sym typeface="Quattrocento"/>
              </a:rPr>
              <a:t>2.Define query similarity</a:t>
            </a:r>
          </a:p>
          <a:p>
            <a:pPr marL="0" indent="0" rtl="0">
              <a:spcBef>
                <a:spcPts val="0"/>
              </a:spcBef>
              <a:buNone/>
            </a:pPr>
            <a:r>
              <a:rPr lang="en-US" sz="3800" dirty="0">
                <a:latin typeface="Quattrocento"/>
                <a:ea typeface="Quattrocento"/>
                <a:cs typeface="Quattrocento"/>
                <a:sym typeface="Quattrocento"/>
              </a:rPr>
              <a:t>3.Analyze the properties of the clustering problem and propose a hierarchical clustering approach </a:t>
            </a:r>
          </a:p>
          <a:p>
            <a:pPr marL="0" indent="0" rtl="0">
              <a:spcBef>
                <a:spcPts val="0"/>
              </a:spcBef>
              <a:buNone/>
            </a:pPr>
            <a:r>
              <a:rPr lang="en-US" sz="3800" dirty="0">
                <a:latin typeface="Quattrocento"/>
                <a:ea typeface="Quattrocento"/>
                <a:cs typeface="Quattrocento"/>
                <a:sym typeface="Quattrocento"/>
              </a:rPr>
              <a:t>4.Construct browsing lists for all clusters</a:t>
            </a:r>
          </a:p>
          <a:p>
            <a:pPr marL="0" indent="0">
              <a:spcBef>
                <a:spcPts val="0"/>
              </a:spcBef>
              <a:buNone/>
            </a:pPr>
            <a:r>
              <a:rPr lang="en-US" sz="3800" dirty="0">
                <a:latin typeface="Quattrocento"/>
                <a:ea typeface="Quattrocento"/>
                <a:cs typeface="Quattrocento"/>
                <a:sym typeface="Quattrocento"/>
              </a:rPr>
              <a:t>5.Present evaluation based on 3 and 4</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55600" y="444500"/>
            <a:ext cx="12293599" cy="2044699"/>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6400" b="0" i="0" u="none" strike="noStrike" cap="none" baseline="0">
                <a:solidFill>
                  <a:srgbClr val="314864"/>
                </a:solidFill>
                <a:latin typeface="Arial"/>
                <a:ea typeface="Arial"/>
                <a:cs typeface="Arial"/>
                <a:sym typeface="Arial"/>
              </a:rPr>
              <a:t>Similarity Functions</a:t>
            </a:r>
          </a:p>
        </p:txBody>
      </p:sp>
      <p:sp>
        <p:nvSpPr>
          <p:cNvPr id="124" name="Shape 124"/>
          <p:cNvSpPr txBox="1">
            <a:spLocks noGrp="1"/>
          </p:cNvSpPr>
          <p:nvPr>
            <p:ph type="body" idx="1"/>
          </p:nvPr>
        </p:nvSpPr>
        <p:spPr>
          <a:xfrm>
            <a:off x="355600" y="2984500"/>
            <a:ext cx="12293599" cy="6324600"/>
          </a:xfrm>
          <a:prstGeom prst="rect">
            <a:avLst/>
          </a:prstGeom>
          <a:noFill/>
          <a:ln>
            <a:noFill/>
          </a:ln>
        </p:spPr>
        <p:txBody>
          <a:bodyPr lIns="0" tIns="0" rIns="0" bIns="0" anchor="t" anchorCtr="0">
            <a:noAutofit/>
          </a:bodyPr>
          <a:lstStyle/>
          <a:p>
            <a:pPr marL="508000" marR="0" lvl="0" indent="-508000" algn="l" rtl="0">
              <a:spcBef>
                <a:spcPts val="0"/>
              </a:spcBef>
              <a:buClr>
                <a:srgbClr val="5C86B9"/>
              </a:buClr>
              <a:buSzPct val="70000"/>
              <a:buFont typeface="Arial"/>
              <a:buChar char="●"/>
            </a:pPr>
            <a:r>
              <a:rPr lang="en-US" sz="3400" b="0" i="0" u="none" strike="noStrike" cap="none" baseline="0">
                <a:latin typeface="Quattrocento"/>
                <a:ea typeface="Quattrocento"/>
                <a:cs typeface="Quattrocento"/>
                <a:sym typeface="Quattrocento"/>
              </a:rPr>
              <a:t>Similarity Based on Query-documents Pairs</a:t>
            </a:r>
          </a:p>
          <a:p>
            <a:pPr marL="0" marR="0" lvl="0" indent="0" algn="l" rtl="0">
              <a:spcBef>
                <a:spcPts val="0"/>
              </a:spcBef>
              <a:buSzPct val="25000"/>
              <a:buFont typeface="Arial"/>
              <a:buNone/>
            </a:pPr>
            <a:r>
              <a:rPr lang="en-US" sz="3400" b="0" i="0" u="none" strike="noStrike" cap="none" baseline="0">
                <a:latin typeface="Quattrocento"/>
                <a:ea typeface="Quattrocento"/>
                <a:cs typeface="Quattrocento"/>
                <a:sym typeface="Quattrocento"/>
              </a:rPr>
              <a:t>     -measure query similarity: keyword based similarity and result ba</a:t>
            </a:r>
            <a:r>
              <a:rPr lang="en-US" sz="3400">
                <a:latin typeface="Quattrocento"/>
                <a:ea typeface="Quattrocento"/>
                <a:cs typeface="Quattrocento"/>
                <a:sym typeface="Quattrocento"/>
              </a:rPr>
              <a:t>sed </a:t>
            </a:r>
            <a:r>
              <a:rPr lang="en-US" sz="3400" b="0" i="0" u="none" strike="noStrike" cap="none" baseline="0">
                <a:latin typeface="Quattrocento"/>
                <a:ea typeface="Quattrocento"/>
                <a:cs typeface="Quattrocento"/>
                <a:sym typeface="Quattrocento"/>
              </a:rPr>
              <a:t>similarity</a:t>
            </a:r>
          </a:p>
          <a:p>
            <a:pPr marL="0" marR="0" lvl="0" indent="0" algn="l" rtl="0">
              <a:spcBef>
                <a:spcPts val="0"/>
              </a:spcBef>
              <a:buFont typeface="Arial"/>
              <a:buNone/>
            </a:pPr>
            <a:endParaRPr sz="3400" b="0" i="0" u="none" strike="noStrike" cap="none" baseline="0">
              <a:latin typeface="Quattrocento"/>
              <a:ea typeface="Quattrocento"/>
              <a:cs typeface="Quattrocento"/>
              <a:sym typeface="Quattrocento"/>
            </a:endParaRPr>
          </a:p>
          <a:p>
            <a:pPr marL="320842" marR="0" lvl="0" indent="-320842" algn="l" rtl="0">
              <a:spcBef>
                <a:spcPts val="0"/>
              </a:spcBef>
              <a:buClr>
                <a:srgbClr val="5C86B9"/>
              </a:buClr>
              <a:buSzPct val="70000"/>
              <a:buFont typeface="Arial"/>
              <a:buChar char="●"/>
            </a:pPr>
            <a:r>
              <a:rPr lang="en-US" sz="3400" b="0" i="0" u="none" strike="noStrike" cap="none" baseline="0">
                <a:latin typeface="Quattrocento"/>
                <a:ea typeface="Quattrocento"/>
                <a:cs typeface="Quattrocento"/>
                <a:sym typeface="Quattrocento"/>
              </a:rPr>
              <a:t> Similarity Based on Query-Urls Pairs</a:t>
            </a:r>
          </a:p>
          <a:p>
            <a:pPr marL="0" marR="0" lvl="0" indent="0" algn="l" rtl="0">
              <a:spcBef>
                <a:spcPts val="0"/>
              </a:spcBef>
              <a:buSzPct val="25000"/>
              <a:buFont typeface="Arial"/>
              <a:buNone/>
            </a:pPr>
            <a:r>
              <a:rPr lang="en-US" sz="3400" b="0" i="0" u="none" strike="noStrike" cap="none" baseline="0">
                <a:latin typeface="Quattrocento"/>
                <a:ea typeface="Quattrocento"/>
                <a:cs typeface="Quattrocento"/>
                <a:sym typeface="Quattrocento"/>
              </a:rPr>
              <a:t>       -About 84% query pairs extracted from web search logs are not covered by those extracted from the e-commerce searching logs.</a:t>
            </a:r>
          </a:p>
          <a:p>
            <a:pPr marL="0" marR="0" lvl="0" indent="0" algn="l" rtl="0">
              <a:spcBef>
                <a:spcPts val="0"/>
              </a:spcBef>
              <a:buFont typeface="Arial"/>
              <a:buNone/>
            </a:pPr>
            <a:endParaRPr sz="3400">
              <a:latin typeface="Quattrocento"/>
              <a:ea typeface="Quattrocento"/>
              <a:cs typeface="Quattrocento"/>
              <a:sym typeface="Quattrocento"/>
            </a:endParaRPr>
          </a:p>
          <a:p>
            <a:pPr marL="320842" marR="0" lvl="0" indent="-320842" algn="l" rtl="0">
              <a:spcBef>
                <a:spcPts val="0"/>
              </a:spcBef>
              <a:buClr>
                <a:srgbClr val="5C86B9"/>
              </a:buClr>
              <a:buSzPct val="70000"/>
              <a:buFont typeface="Arial"/>
              <a:buChar char="●"/>
            </a:pPr>
            <a:r>
              <a:rPr lang="en-US" sz="3400" b="0" i="0" u="none" strike="noStrike" cap="none" baseline="0">
                <a:latin typeface="Quattrocento"/>
                <a:ea typeface="Quattrocento"/>
                <a:cs typeface="Quattrocento"/>
                <a:sym typeface="Quattrocento"/>
              </a:rPr>
              <a:t> Combination of</a:t>
            </a:r>
            <a:r>
              <a:rPr lang="en-US" sz="3400">
                <a:latin typeface="Quattrocento"/>
                <a:ea typeface="Quattrocento"/>
                <a:cs typeface="Quattrocento"/>
                <a:sym typeface="Quattrocento"/>
              </a:rPr>
              <a:t> Query-documents and Query-Urls Pairs Similarity</a:t>
            </a:r>
            <a:r>
              <a:rPr lang="en-US" sz="3400" b="0" i="0" u="none" strike="noStrike" cap="none" baseline="0">
                <a:latin typeface="Quattrocento"/>
                <a:ea typeface="Quattrocento"/>
                <a:cs typeface="Quattrocento"/>
                <a:sym typeface="Quattrocento"/>
              </a:rPr>
              <a:t> Measurements</a:t>
            </a:r>
          </a:p>
        </p:txBody>
      </p:sp>
    </p:spTree>
  </p:cSld>
  <p:clrMapOvr>
    <a:masterClrMapping/>
  </p:clrMapOvr>
  <p:transition spd="slow">
    <p:cut/>
  </p:transition>
</p:sld>
</file>

<file path=ppt/theme/theme1.xml><?xml version="1.0" encoding="utf-8"?>
<a:theme xmlns:a="http://schemas.openxmlformats.org/drawingml/2006/main" name="Editorial">
  <a:themeElements>
    <a:clrScheme name="Editorial">
      <a:dk1>
        <a:srgbClr val="324863"/>
      </a:dk1>
      <a:lt1>
        <a:srgbClr val="634D31"/>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1044</Words>
  <Application>Microsoft Office PowerPoint</Application>
  <PresentationFormat>Custom</PresentationFormat>
  <Paragraphs>253</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Editorial</vt:lpstr>
      <vt:lpstr>CS548 Spring 2015 Clustering Showcase</vt:lpstr>
      <vt:lpstr>References</vt:lpstr>
      <vt:lpstr>Optimizing User Exploring Experience in Emerging E-Commerce Products </vt:lpstr>
      <vt:lpstr>Categories in E-Commerce </vt:lpstr>
      <vt:lpstr>The Problem</vt:lpstr>
      <vt:lpstr>Chaos in Google Play</vt:lpstr>
      <vt:lpstr>The Data Set</vt:lpstr>
      <vt:lpstr>5 Step Process</vt:lpstr>
      <vt:lpstr>Similarity Functions</vt:lpstr>
      <vt:lpstr>Similarity Based on Query-documents Pairs(1)</vt:lpstr>
      <vt:lpstr>Similarity Based on Query-documents Pairs(2)</vt:lpstr>
      <vt:lpstr>                                Click Number Distribution                    </vt:lpstr>
      <vt:lpstr>Similarity Based on Query-Urls Pairs</vt:lpstr>
      <vt:lpstr>Similarity Combination</vt:lpstr>
      <vt:lpstr>Hierarchical Clustering </vt:lpstr>
      <vt:lpstr>Clustering L2 Rules(1)</vt:lpstr>
      <vt:lpstr>Clustering L2 Rules(2) </vt:lpstr>
      <vt:lpstr>Clustering L2 Rules(3) </vt:lpstr>
      <vt:lpstr>Clustering L1 Rules </vt:lpstr>
      <vt:lpstr>Cluster Example</vt:lpstr>
      <vt:lpstr>Construct Browsing Lists for All Clusters </vt:lpstr>
      <vt:lpstr>                                Qualitative Evaluation of Hierarchical Clusters                    </vt:lpstr>
      <vt:lpstr>Guidelines for cluster editing </vt:lpstr>
      <vt:lpstr>What did editors modify?</vt:lpstr>
      <vt:lpstr>                          Editor Modification Results   </vt:lpstr>
      <vt:lpstr>Quantitative Evaluations Compared with Android Market(1)</vt:lpstr>
      <vt:lpstr>                         Quantitative Evaluations Compared with Android Market(2)             </vt:lpstr>
      <vt:lpstr>Evaluation figure</vt:lpstr>
      <vt:lpstr>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CS548 Spring 2015 Clustering Showcase</dc:title>
  <dc:creator>Carolina Ruiz</dc:creator>
  <cp:lastModifiedBy>Ruiz</cp:lastModifiedBy>
  <cp:revision>7</cp:revision>
  <dcterms:modified xsi:type="dcterms:W3CDTF">2015-03-24T16:24:41Z</dcterms:modified>
</cp:coreProperties>
</file>