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0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78" r:id="rId10"/>
    <p:sldId id="306" r:id="rId11"/>
    <p:sldId id="307" r:id="rId12"/>
    <p:sldId id="268" r:id="rId13"/>
    <p:sldId id="301" r:id="rId14"/>
    <p:sldId id="302" r:id="rId15"/>
    <p:sldId id="305" r:id="rId16"/>
    <p:sldId id="303" r:id="rId17"/>
    <p:sldId id="285" r:id="rId18"/>
    <p:sldId id="286" r:id="rId19"/>
    <p:sldId id="288" r:id="rId20"/>
    <p:sldId id="289" r:id="rId21"/>
    <p:sldId id="290" r:id="rId22"/>
    <p:sldId id="291" r:id="rId23"/>
    <p:sldId id="292" r:id="rId24"/>
    <p:sldId id="287" r:id="rId25"/>
    <p:sldId id="276" r:id="rId26"/>
    <p:sldId id="279" r:id="rId27"/>
    <p:sldId id="280" r:id="rId28"/>
    <p:sldId id="281" r:id="rId29"/>
    <p:sldId id="282" r:id="rId30"/>
    <p:sldId id="283" r:id="rId31"/>
    <p:sldId id="284" r:id="rId32"/>
    <p:sldId id="277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86972" autoAdjust="0"/>
  </p:normalViewPr>
  <p:slideViewPr>
    <p:cSldViewPr>
      <p:cViewPr varScale="1">
        <p:scale>
          <a:sx n="102" d="100"/>
          <a:sy n="102" d="100"/>
        </p:scale>
        <p:origin x="-19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C8F10-5C45-4830-AB08-CBF51CA2900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8C224-ECE2-496B-8C71-91DFD13F5A7D}">
      <dgm:prSet phldrT="[Text]"/>
      <dgm:spPr/>
      <dgm:t>
        <a:bodyPr/>
        <a:lstStyle/>
        <a:p>
          <a:r>
            <a:rPr lang="en-US" dirty="0" smtClean="0"/>
            <a:t>Input</a:t>
          </a:r>
          <a:endParaRPr lang="en-US" dirty="0"/>
        </a:p>
      </dgm:t>
    </dgm:pt>
    <dgm:pt modelId="{252B2A8E-98FF-459E-BB44-EB4FE58E69CF}" type="parTrans" cxnId="{9F652DAC-46D6-44C0-89E3-797001E9A54C}">
      <dgm:prSet/>
      <dgm:spPr/>
      <dgm:t>
        <a:bodyPr/>
        <a:lstStyle/>
        <a:p>
          <a:endParaRPr lang="en-US"/>
        </a:p>
      </dgm:t>
    </dgm:pt>
    <dgm:pt modelId="{6CF28F35-949D-4952-BEF7-3E82CA7516F0}" type="sibTrans" cxnId="{9F652DAC-46D6-44C0-89E3-797001E9A54C}">
      <dgm:prSet/>
      <dgm:spPr/>
      <dgm:t>
        <a:bodyPr/>
        <a:lstStyle/>
        <a:p>
          <a:endParaRPr lang="en-US"/>
        </a:p>
      </dgm:t>
    </dgm:pt>
    <dgm:pt modelId="{1F32F2E8-9934-4E11-B904-24898AF62C8D}">
      <dgm:prSet phldrT="[Text]"/>
      <dgm:spPr/>
      <dgm:t>
        <a:bodyPr/>
        <a:lstStyle/>
        <a:p>
          <a:r>
            <a:rPr lang="en-US" dirty="0" smtClean="0"/>
            <a:t>Unstructured text</a:t>
          </a:r>
          <a:endParaRPr lang="en-US" dirty="0"/>
        </a:p>
      </dgm:t>
    </dgm:pt>
    <dgm:pt modelId="{02BBA00D-CBB5-4E6F-98F1-74592629D9B2}" type="parTrans" cxnId="{9958AE46-895F-46D7-BE02-191264A69F48}">
      <dgm:prSet/>
      <dgm:spPr/>
      <dgm:t>
        <a:bodyPr/>
        <a:lstStyle/>
        <a:p>
          <a:endParaRPr lang="en-US"/>
        </a:p>
      </dgm:t>
    </dgm:pt>
    <dgm:pt modelId="{878809F3-FE77-4CCD-AEFC-C443E8835449}" type="sibTrans" cxnId="{9958AE46-895F-46D7-BE02-191264A69F48}">
      <dgm:prSet/>
      <dgm:spPr/>
      <dgm:t>
        <a:bodyPr/>
        <a:lstStyle/>
        <a:p>
          <a:endParaRPr lang="en-US"/>
        </a:p>
      </dgm:t>
    </dgm:pt>
    <dgm:pt modelId="{6F9F73B7-13B9-4E61-93BA-18EC01B08890}">
      <dgm:prSet phldrT="[Text]"/>
      <dgm:spPr/>
      <dgm:t>
        <a:bodyPr/>
        <a:lstStyle/>
        <a:p>
          <a:r>
            <a:rPr lang="en-US" dirty="0" smtClean="0"/>
            <a:t>Parsing &amp; Analysis</a:t>
          </a:r>
          <a:endParaRPr lang="en-US" dirty="0"/>
        </a:p>
      </dgm:t>
    </dgm:pt>
    <dgm:pt modelId="{835A77B3-2B0D-461A-AFFF-FE147A39E3C8}" type="parTrans" cxnId="{50F6891C-5F74-4D4B-941E-7DE670AA94B6}">
      <dgm:prSet/>
      <dgm:spPr/>
      <dgm:t>
        <a:bodyPr/>
        <a:lstStyle/>
        <a:p>
          <a:endParaRPr lang="en-US"/>
        </a:p>
      </dgm:t>
    </dgm:pt>
    <dgm:pt modelId="{0F8D9DBE-B5AE-4B22-9C7D-D6E90381F3F4}" type="sibTrans" cxnId="{50F6891C-5F74-4D4B-941E-7DE670AA94B6}">
      <dgm:prSet/>
      <dgm:spPr/>
      <dgm:t>
        <a:bodyPr/>
        <a:lstStyle/>
        <a:p>
          <a:endParaRPr lang="en-US"/>
        </a:p>
      </dgm:t>
    </dgm:pt>
    <dgm:pt modelId="{C3305125-1526-4D30-BF9C-9807EE12A587}">
      <dgm:prSet phldrT="[Text]"/>
      <dgm:spPr/>
      <dgm:t>
        <a:bodyPr/>
        <a:lstStyle/>
        <a:p>
          <a:r>
            <a:rPr lang="en-US" dirty="0" smtClean="0"/>
            <a:t>Identifies syntactic and semantic elements of the question</a:t>
          </a:r>
          <a:endParaRPr lang="en-US" dirty="0"/>
        </a:p>
      </dgm:t>
    </dgm:pt>
    <dgm:pt modelId="{73799264-7401-42B6-82D7-25D548DE6E86}" type="parTrans" cxnId="{9B6E4BF8-1DF1-46C6-AFEE-BFBA98ED72AA}">
      <dgm:prSet/>
      <dgm:spPr/>
      <dgm:t>
        <a:bodyPr/>
        <a:lstStyle/>
        <a:p>
          <a:endParaRPr lang="en-US"/>
        </a:p>
      </dgm:t>
    </dgm:pt>
    <dgm:pt modelId="{10F9CA5D-9CC5-43E1-BB17-00257FA9B717}" type="sibTrans" cxnId="{9B6E4BF8-1DF1-46C6-AFEE-BFBA98ED72AA}">
      <dgm:prSet/>
      <dgm:spPr/>
      <dgm:t>
        <a:bodyPr/>
        <a:lstStyle/>
        <a:p>
          <a:endParaRPr lang="en-US"/>
        </a:p>
      </dgm:t>
    </dgm:pt>
    <dgm:pt modelId="{30127EA3-BE36-4D4C-9B65-43BD4DDFD070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9E39C184-CACC-49F5-9549-2A3E6AA33D5D}" type="parTrans" cxnId="{11238D65-9C5E-41AF-941E-06CFAFFEA91C}">
      <dgm:prSet/>
      <dgm:spPr/>
      <dgm:t>
        <a:bodyPr/>
        <a:lstStyle/>
        <a:p>
          <a:endParaRPr lang="en-US"/>
        </a:p>
      </dgm:t>
    </dgm:pt>
    <dgm:pt modelId="{CDF99CA5-D146-4B00-B7A0-D5FAA71F9BB3}" type="sibTrans" cxnId="{11238D65-9C5E-41AF-941E-06CFAFFEA91C}">
      <dgm:prSet/>
      <dgm:spPr/>
      <dgm:t>
        <a:bodyPr/>
        <a:lstStyle/>
        <a:p>
          <a:endParaRPr lang="en-US"/>
        </a:p>
      </dgm:t>
    </dgm:pt>
    <dgm:pt modelId="{23798DC7-ADEA-4C51-B3BD-B17A0B3DB821}">
      <dgm:prSet phldrT="[Text]"/>
      <dgm:spPr/>
      <dgm:t>
        <a:bodyPr/>
        <a:lstStyle/>
        <a:p>
          <a:r>
            <a:rPr lang="en-US" dirty="0" smtClean="0"/>
            <a:t>Structured information which is later used by other components of Watson</a:t>
          </a:r>
          <a:endParaRPr lang="en-US" dirty="0"/>
        </a:p>
      </dgm:t>
    </dgm:pt>
    <dgm:pt modelId="{1A8259FF-C0E0-429C-A5FF-17E383BBB519}" type="parTrans" cxnId="{6B973590-5838-43D2-B518-208AA8A7ECDA}">
      <dgm:prSet/>
      <dgm:spPr/>
      <dgm:t>
        <a:bodyPr/>
        <a:lstStyle/>
        <a:p>
          <a:endParaRPr lang="en-US"/>
        </a:p>
      </dgm:t>
    </dgm:pt>
    <dgm:pt modelId="{A009B2F3-C3B2-481C-ACCF-81F9AED08CBF}" type="sibTrans" cxnId="{6B973590-5838-43D2-B518-208AA8A7ECDA}">
      <dgm:prSet/>
      <dgm:spPr/>
      <dgm:t>
        <a:bodyPr/>
        <a:lstStyle/>
        <a:p>
          <a:endParaRPr lang="en-US"/>
        </a:p>
      </dgm:t>
    </dgm:pt>
    <dgm:pt modelId="{B52A7FD0-FE79-4838-A647-5A63B9E52521}" type="pres">
      <dgm:prSet presAssocID="{1F1C8F10-5C45-4830-AB08-CBF51CA290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680BDF-B481-4CC8-BD1D-6B1FE75EC17A}" type="pres">
      <dgm:prSet presAssocID="{7188C224-ECE2-496B-8C71-91DFD13F5A7D}" presName="composite" presStyleCnt="0"/>
      <dgm:spPr/>
    </dgm:pt>
    <dgm:pt modelId="{C49203B1-0A58-44D3-B16E-F8F96473E87F}" type="pres">
      <dgm:prSet presAssocID="{7188C224-ECE2-496B-8C71-91DFD13F5A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057D-FAC1-4004-9682-B4754FD8638B}" type="pres">
      <dgm:prSet presAssocID="{7188C224-ECE2-496B-8C71-91DFD13F5A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5BBEA-3975-4A4C-9C4B-712DD43F3B16}" type="pres">
      <dgm:prSet presAssocID="{6CF28F35-949D-4952-BEF7-3E82CA7516F0}" presName="sp" presStyleCnt="0"/>
      <dgm:spPr/>
    </dgm:pt>
    <dgm:pt modelId="{5D30998F-4F60-48D2-BC68-B489A2A1FA0C}" type="pres">
      <dgm:prSet presAssocID="{6F9F73B7-13B9-4E61-93BA-18EC01B08890}" presName="composite" presStyleCnt="0"/>
      <dgm:spPr/>
    </dgm:pt>
    <dgm:pt modelId="{3AF6C921-4A00-4BF6-B1AE-250E41A77B9F}" type="pres">
      <dgm:prSet presAssocID="{6F9F73B7-13B9-4E61-93BA-18EC01B088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44831-0F44-406A-9FA2-99CF20A174F6}" type="pres">
      <dgm:prSet presAssocID="{6F9F73B7-13B9-4E61-93BA-18EC01B088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F384E-8412-4776-A01D-F723B4E3E3B1}" type="pres">
      <dgm:prSet presAssocID="{0F8D9DBE-B5AE-4B22-9C7D-D6E90381F3F4}" presName="sp" presStyleCnt="0"/>
      <dgm:spPr/>
    </dgm:pt>
    <dgm:pt modelId="{B6EEE144-BC9D-4689-921A-2A1E44F5A2FD}" type="pres">
      <dgm:prSet presAssocID="{30127EA3-BE36-4D4C-9B65-43BD4DDFD070}" presName="composite" presStyleCnt="0"/>
      <dgm:spPr/>
    </dgm:pt>
    <dgm:pt modelId="{1D8DBDD1-687C-44F3-B766-2A2BD9D530BF}" type="pres">
      <dgm:prSet presAssocID="{30127EA3-BE36-4D4C-9B65-43BD4DDFD0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3BF48-3E35-4C77-AEAF-FC6087D73ADF}" type="pres">
      <dgm:prSet presAssocID="{30127EA3-BE36-4D4C-9B65-43BD4DDFD0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1B3F4E-F538-47E3-A865-DDD12D2BAF1B}" type="presOf" srcId="{1F1C8F10-5C45-4830-AB08-CBF51CA2900B}" destId="{B52A7FD0-FE79-4838-A647-5A63B9E52521}" srcOrd="0" destOrd="0" presId="urn:microsoft.com/office/officeart/2005/8/layout/chevron2"/>
    <dgm:cxn modelId="{B567F0CF-1051-430E-96A2-BDFBACB11AA4}" type="presOf" srcId="{C3305125-1526-4D30-BF9C-9807EE12A587}" destId="{90544831-0F44-406A-9FA2-99CF20A174F6}" srcOrd="0" destOrd="0" presId="urn:microsoft.com/office/officeart/2005/8/layout/chevron2"/>
    <dgm:cxn modelId="{12103C71-2DBB-45C4-9DAE-28416E7F5631}" type="presOf" srcId="{7188C224-ECE2-496B-8C71-91DFD13F5A7D}" destId="{C49203B1-0A58-44D3-B16E-F8F96473E87F}" srcOrd="0" destOrd="0" presId="urn:microsoft.com/office/officeart/2005/8/layout/chevron2"/>
    <dgm:cxn modelId="{50F6891C-5F74-4D4B-941E-7DE670AA94B6}" srcId="{1F1C8F10-5C45-4830-AB08-CBF51CA2900B}" destId="{6F9F73B7-13B9-4E61-93BA-18EC01B08890}" srcOrd="1" destOrd="0" parTransId="{835A77B3-2B0D-461A-AFFF-FE147A39E3C8}" sibTransId="{0F8D9DBE-B5AE-4B22-9C7D-D6E90381F3F4}"/>
    <dgm:cxn modelId="{FD2B84EE-A960-4473-9B88-62C02FFA8073}" type="presOf" srcId="{6F9F73B7-13B9-4E61-93BA-18EC01B08890}" destId="{3AF6C921-4A00-4BF6-B1AE-250E41A77B9F}" srcOrd="0" destOrd="0" presId="urn:microsoft.com/office/officeart/2005/8/layout/chevron2"/>
    <dgm:cxn modelId="{11238D65-9C5E-41AF-941E-06CFAFFEA91C}" srcId="{1F1C8F10-5C45-4830-AB08-CBF51CA2900B}" destId="{30127EA3-BE36-4D4C-9B65-43BD4DDFD070}" srcOrd="2" destOrd="0" parTransId="{9E39C184-CACC-49F5-9549-2A3E6AA33D5D}" sibTransId="{CDF99CA5-D146-4B00-B7A0-D5FAA71F9BB3}"/>
    <dgm:cxn modelId="{9F652DAC-46D6-44C0-89E3-797001E9A54C}" srcId="{1F1C8F10-5C45-4830-AB08-CBF51CA2900B}" destId="{7188C224-ECE2-496B-8C71-91DFD13F5A7D}" srcOrd="0" destOrd="0" parTransId="{252B2A8E-98FF-459E-BB44-EB4FE58E69CF}" sibTransId="{6CF28F35-949D-4952-BEF7-3E82CA7516F0}"/>
    <dgm:cxn modelId="{9B6E4BF8-1DF1-46C6-AFEE-BFBA98ED72AA}" srcId="{6F9F73B7-13B9-4E61-93BA-18EC01B08890}" destId="{C3305125-1526-4D30-BF9C-9807EE12A587}" srcOrd="0" destOrd="0" parTransId="{73799264-7401-42B6-82D7-25D548DE6E86}" sibTransId="{10F9CA5D-9CC5-43E1-BB17-00257FA9B717}"/>
    <dgm:cxn modelId="{84F22434-1661-4F72-8211-F67A9E062BCC}" type="presOf" srcId="{23798DC7-ADEA-4C51-B3BD-B17A0B3DB821}" destId="{4803BF48-3E35-4C77-AEAF-FC6087D73ADF}" srcOrd="0" destOrd="0" presId="urn:microsoft.com/office/officeart/2005/8/layout/chevron2"/>
    <dgm:cxn modelId="{7AB28E1F-7B82-4943-8921-96F28B64DD52}" type="presOf" srcId="{1F32F2E8-9934-4E11-B904-24898AF62C8D}" destId="{5DD9057D-FAC1-4004-9682-B4754FD8638B}" srcOrd="0" destOrd="0" presId="urn:microsoft.com/office/officeart/2005/8/layout/chevron2"/>
    <dgm:cxn modelId="{9958AE46-895F-46D7-BE02-191264A69F48}" srcId="{7188C224-ECE2-496B-8C71-91DFD13F5A7D}" destId="{1F32F2E8-9934-4E11-B904-24898AF62C8D}" srcOrd="0" destOrd="0" parTransId="{02BBA00D-CBB5-4E6F-98F1-74592629D9B2}" sibTransId="{878809F3-FE77-4CCD-AEFC-C443E8835449}"/>
    <dgm:cxn modelId="{4116A775-3D30-49BC-9D64-39EAF9C5D4CA}" type="presOf" srcId="{30127EA3-BE36-4D4C-9B65-43BD4DDFD070}" destId="{1D8DBDD1-687C-44F3-B766-2A2BD9D530BF}" srcOrd="0" destOrd="0" presId="urn:microsoft.com/office/officeart/2005/8/layout/chevron2"/>
    <dgm:cxn modelId="{6B973590-5838-43D2-B518-208AA8A7ECDA}" srcId="{30127EA3-BE36-4D4C-9B65-43BD4DDFD070}" destId="{23798DC7-ADEA-4C51-B3BD-B17A0B3DB821}" srcOrd="0" destOrd="0" parTransId="{1A8259FF-C0E0-429C-A5FF-17E383BBB519}" sibTransId="{A009B2F3-C3B2-481C-ACCF-81F9AED08CBF}"/>
    <dgm:cxn modelId="{9B92BDAE-925B-414D-BE62-18FCEC3815AE}" type="presParOf" srcId="{B52A7FD0-FE79-4838-A647-5A63B9E52521}" destId="{86680BDF-B481-4CC8-BD1D-6B1FE75EC17A}" srcOrd="0" destOrd="0" presId="urn:microsoft.com/office/officeart/2005/8/layout/chevron2"/>
    <dgm:cxn modelId="{9D0798F8-EADF-434C-A91C-75B6D8AFE220}" type="presParOf" srcId="{86680BDF-B481-4CC8-BD1D-6B1FE75EC17A}" destId="{C49203B1-0A58-44D3-B16E-F8F96473E87F}" srcOrd="0" destOrd="0" presId="urn:microsoft.com/office/officeart/2005/8/layout/chevron2"/>
    <dgm:cxn modelId="{C04191A7-6C00-415C-8766-AB088AC4FCE3}" type="presParOf" srcId="{86680BDF-B481-4CC8-BD1D-6B1FE75EC17A}" destId="{5DD9057D-FAC1-4004-9682-B4754FD8638B}" srcOrd="1" destOrd="0" presId="urn:microsoft.com/office/officeart/2005/8/layout/chevron2"/>
    <dgm:cxn modelId="{3B24F8B9-BC91-40BC-AC85-447F1E1E1925}" type="presParOf" srcId="{B52A7FD0-FE79-4838-A647-5A63B9E52521}" destId="{CE75BBEA-3975-4A4C-9C4B-712DD43F3B16}" srcOrd="1" destOrd="0" presId="urn:microsoft.com/office/officeart/2005/8/layout/chevron2"/>
    <dgm:cxn modelId="{A9651A02-2653-4C82-865C-C52041500725}" type="presParOf" srcId="{B52A7FD0-FE79-4838-A647-5A63B9E52521}" destId="{5D30998F-4F60-48D2-BC68-B489A2A1FA0C}" srcOrd="2" destOrd="0" presId="urn:microsoft.com/office/officeart/2005/8/layout/chevron2"/>
    <dgm:cxn modelId="{028A3857-C083-47FE-887A-081843594539}" type="presParOf" srcId="{5D30998F-4F60-48D2-BC68-B489A2A1FA0C}" destId="{3AF6C921-4A00-4BF6-B1AE-250E41A77B9F}" srcOrd="0" destOrd="0" presId="urn:microsoft.com/office/officeart/2005/8/layout/chevron2"/>
    <dgm:cxn modelId="{C8134091-0F41-4159-A444-2DE5E6F33798}" type="presParOf" srcId="{5D30998F-4F60-48D2-BC68-B489A2A1FA0C}" destId="{90544831-0F44-406A-9FA2-99CF20A174F6}" srcOrd="1" destOrd="0" presId="urn:microsoft.com/office/officeart/2005/8/layout/chevron2"/>
    <dgm:cxn modelId="{FE6DE8A0-D3F6-49C7-A15B-A11A789FA278}" type="presParOf" srcId="{B52A7FD0-FE79-4838-A647-5A63B9E52521}" destId="{496F384E-8412-4776-A01D-F723B4E3E3B1}" srcOrd="3" destOrd="0" presId="urn:microsoft.com/office/officeart/2005/8/layout/chevron2"/>
    <dgm:cxn modelId="{2A4FB1A9-BD17-4FA1-959F-B9CAEA6243CD}" type="presParOf" srcId="{B52A7FD0-FE79-4838-A647-5A63B9E52521}" destId="{B6EEE144-BC9D-4689-921A-2A1E44F5A2FD}" srcOrd="4" destOrd="0" presId="urn:microsoft.com/office/officeart/2005/8/layout/chevron2"/>
    <dgm:cxn modelId="{10AF43C5-3165-4F3B-847F-BF579E093072}" type="presParOf" srcId="{B6EEE144-BC9D-4689-921A-2A1E44F5A2FD}" destId="{1D8DBDD1-687C-44F3-B766-2A2BD9D530BF}" srcOrd="0" destOrd="0" presId="urn:microsoft.com/office/officeart/2005/8/layout/chevron2"/>
    <dgm:cxn modelId="{AC640FD2-C104-4044-9E64-0DC4F919E11E}" type="presParOf" srcId="{B6EEE144-BC9D-4689-921A-2A1E44F5A2FD}" destId="{4803BF48-3E35-4C77-AEAF-FC6087D73A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203B1-0A58-44D3-B16E-F8F96473E87F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Input</a:t>
          </a:r>
          <a:endParaRPr lang="en-US" sz="1500" kern="1200" dirty="0"/>
        </a:p>
      </dsp:txBody>
      <dsp:txXfrm rot="5400000">
        <a:off x="-222646" y="223826"/>
        <a:ext cx="1484312" cy="1039018"/>
      </dsp:txXfrm>
    </dsp:sp>
    <dsp:sp modelId="{5DD9057D-FAC1-4004-9682-B4754FD8638B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Unstructured text</a:t>
          </a:r>
          <a:endParaRPr lang="en-US" sz="2300" kern="1200" dirty="0"/>
        </a:p>
      </dsp:txBody>
      <dsp:txXfrm rot="5400000">
        <a:off x="3085107" y="-2044909"/>
        <a:ext cx="964803" cy="5056981"/>
      </dsp:txXfrm>
    </dsp:sp>
    <dsp:sp modelId="{3AF6C921-4A00-4BF6-B1AE-250E41A77B9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Parsing &amp; Analysis</a:t>
          </a:r>
          <a:endParaRPr lang="en-US" sz="1500" kern="1200" dirty="0"/>
        </a:p>
      </dsp:txBody>
      <dsp:txXfrm rot="5400000">
        <a:off x="-222646" y="1512490"/>
        <a:ext cx="1484312" cy="1039018"/>
      </dsp:txXfrm>
    </dsp:sp>
    <dsp:sp modelId="{90544831-0F44-406A-9FA2-99CF20A174F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Identifies syntactic and semantic elements of the question</a:t>
          </a:r>
          <a:endParaRPr lang="en-US" sz="2300" kern="1200" dirty="0"/>
        </a:p>
      </dsp:txBody>
      <dsp:txXfrm rot="5400000">
        <a:off x="3085107" y="-756245"/>
        <a:ext cx="964803" cy="5056981"/>
      </dsp:txXfrm>
    </dsp:sp>
    <dsp:sp modelId="{1D8DBDD1-687C-44F3-B766-2A2BD9D530B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Output</a:t>
          </a:r>
          <a:endParaRPr lang="en-US" sz="1500" kern="1200" dirty="0"/>
        </a:p>
      </dsp:txBody>
      <dsp:txXfrm rot="5400000">
        <a:off x="-222646" y="2801154"/>
        <a:ext cx="1484312" cy="1039018"/>
      </dsp:txXfrm>
    </dsp:sp>
    <dsp:sp modelId="{4803BF48-3E35-4C77-AEAF-FC6087D73ADF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Structured information which is later used by other components of Watson</a:t>
          </a:r>
          <a:endParaRPr lang="en-US" sz="23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D50D9-AA29-453A-BF7B-84E5AC416A04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DEC25-6E51-4102-A1A4-78699C4DB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397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viewer?a=v&amp;q=cache:US9smdxFxj8J:www.cs.stonybrook.edu/~pfodor/courses/HON111/DeepParsing.pdf+&amp;hl=en&amp;gl=in&amp;pid=bl&amp;srcid=ADGEESi98e3HMPa5ptzUfSE_Q5kAW8a1RVRogMD80VT0Peb_aW-H7PtmG19s7eGujac0hmvGhtgjcIOsuPDB1OK0pSPJdWfsLHQBVwuO8gVWz2as9GZ-i9FMR-wY4Vg4ORARxJFjvaxG&amp;sig=AHIEtbQRm3zSAf5hdaLl8H6CPWkfl9irPQ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Implicit: implied though not plainly expressed</a:t>
            </a:r>
          </a:p>
          <a:p>
            <a:r>
              <a:rPr lang="en-US" dirty="0" smtClean="0"/>
              <a:t>Explicit: stated clearly and in detail, leaving no room for confusion or doubt</a:t>
            </a:r>
          </a:p>
          <a:p>
            <a:r>
              <a:rPr lang="en-US" dirty="0" smtClean="0"/>
              <a:t>Cognition: the mental action or process of acquiring knowledge and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C25-6E51-4102-A1A4-78699C4DB6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14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C25-6E51-4102-A1A4-78699C4DB6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38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C25-6E51-4102-A1A4-78699C4DB6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760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the question? | Generate some answers | Test the answers | Put it all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DEC25-6E51-4102-A1A4-78699C4DB6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52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Focus</a:t>
            </a:r>
            <a:r>
              <a:rPr lang="en-US" dirty="0" smtClean="0"/>
              <a:t> = he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LAT</a:t>
            </a:r>
            <a:r>
              <a:rPr lang="en-US" dirty="0" smtClean="0"/>
              <a:t> = poet, he, clerk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Category</a:t>
            </a:r>
            <a:r>
              <a:rPr lang="en-US" dirty="0" smtClean="0"/>
              <a:t> = Factoid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D9CEC-EE08-4D6B-A533-F8666E2632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331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 dirty="0" smtClean="0"/>
              <a:t>Percy       placed    	 the penguin    on the podium</a:t>
            </a:r>
          </a:p>
          <a:p>
            <a:pPr>
              <a:spcBef>
                <a:spcPct val="0"/>
              </a:spcBef>
            </a:pPr>
            <a:r>
              <a:rPr lang="en-US" sz="1100" dirty="0" smtClean="0"/>
              <a:t>argument  predicate     	 argument       </a:t>
            </a:r>
            <a:r>
              <a:rPr lang="en-US" sz="1100" dirty="0" err="1" smtClean="0"/>
              <a:t>argument</a:t>
            </a:r>
            <a:endParaRPr lang="en-US" sz="1100" smtClean="0"/>
          </a:p>
          <a:p>
            <a:pPr>
              <a:spcBef>
                <a:spcPct val="0"/>
              </a:spcBef>
            </a:pPr>
            <a:endParaRPr lang="en-US" sz="1100" smtClean="0"/>
          </a:p>
          <a:p>
            <a:pPr>
              <a:spcBef>
                <a:spcPct val="0"/>
              </a:spcBef>
            </a:pPr>
            <a:r>
              <a:rPr lang="en-US" sz="1100" smtClean="0">
                <a:hlinkClick r:id="rId3"/>
              </a:rPr>
              <a:t>https://docs.google.com/viewer?a=v&amp;q=cache:US9smdxFxj8J:www.cs.stonybrook.edu/~pfodor/courses/HON111/DeepParsing.pdf+&amp;hl=en&amp;gl=in&amp;pid=bl&amp;srcid=ADGEESi98e3HMPa5ptzUfSE_Q5kAW8a1RVRogMD80VT0Peb_aW-H7PtmG19s7eGujac0hmvGhtgjcIOsuPDB1OK0pSPJdWfsLHQBVwuO8gVWz2as9GZ-i9FMR-wY4Vg4ORARxJFjvaxG&amp;sig=AHIEtbQRm3zSAf5hdaLl8H6CPWkfl9irPQ</a:t>
            </a:r>
            <a:endParaRPr lang="en-US" sz="110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EE497-FD42-4F2C-9288-CBC65C8F34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45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 English Slot Grammar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grammatical parse of a sentence , identifies parts of speech and syntactic roles such as subject, predicate, and object, as well as modification relations between sentence segments.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 Seeks to generate semantic clues based on a network of syntactic relationships.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70A5F9-B555-4C84-975F-BC9CCC010C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0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 Predicate- Argument Structure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Builder reduces the complexity of results given by the ESG.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Result is more general form and is logically approximate to the result of the original parse.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E.g. “John sold a fish” and “A fish was sold by John” yield different parse trees via ESG but reduce to the same PAS.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 Seeks to expand the space of textual evidence which would match well to the question.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35232-CB0A-4197-A289-F48F31262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83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2971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CS548 Spring 2015 </a:t>
            </a:r>
            <a:r>
              <a:rPr lang="en-US" b="1" dirty="0" smtClean="0"/>
              <a:t>“TEXT MINING”</a:t>
            </a:r>
            <a:br>
              <a:rPr lang="en-US" b="1" dirty="0" smtClean="0"/>
            </a:br>
            <a:r>
              <a:rPr lang="en-US" b="1" dirty="0" smtClean="0"/>
              <a:t>Showcase by</a:t>
            </a:r>
            <a:br>
              <a:rPr lang="en-US" b="1" dirty="0" smtClean="0"/>
            </a:br>
            <a:r>
              <a:rPr lang="en-US" sz="3600" b="1" dirty="0" err="1" smtClean="0"/>
              <a:t>Suwodi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Dutta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Bordoloi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err="1" smtClean="0"/>
              <a:t>Chitra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Pichaimuttu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Kanickaraj</a:t>
            </a:r>
            <a:r>
              <a:rPr lang="en-US" sz="3600" b="1" dirty="0" smtClean="0"/>
              <a:t>,</a:t>
            </a:r>
            <a:br>
              <a:rPr lang="en-US" sz="3600" b="1" dirty="0" smtClean="0"/>
            </a:br>
            <a:r>
              <a:rPr lang="en-US" sz="3600" b="1" dirty="0" smtClean="0"/>
              <a:t>Joseph True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934200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Showcasing work by IBM on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IBM’s </a:t>
            </a:r>
            <a:r>
              <a:rPr lang="en-US" sz="4000" b="1" dirty="0">
                <a:solidFill>
                  <a:schemeClr val="tx1"/>
                </a:solidFill>
              </a:rPr>
              <a:t>Watson and Jeopardy!</a:t>
            </a:r>
          </a:p>
        </p:txBody>
      </p:sp>
    </p:spTree>
    <p:extLst>
      <p:ext uri="{BB962C8B-B14F-4D97-AF65-F5344CB8AC3E}">
        <p14:creationId xmlns:p14="http://schemas.microsoft.com/office/powerpoint/2010/main" xmlns="" val="346224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85% Precision@70</a:t>
            </a:r>
          </a:p>
          <a:p>
            <a:pPr>
              <a:buNone/>
            </a:pPr>
            <a:r>
              <a:rPr lang="en-US" dirty="0" smtClean="0"/>
              <a:t>(85% Precision at 70% answered)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Buzz in for &gt;= 70% of questions</a:t>
            </a:r>
          </a:p>
          <a:p>
            <a:r>
              <a:rPr lang="en-US" dirty="0" smtClean="0"/>
              <a:t>Answer correctly &gt;= 85%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7231817" cy="8858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seconds </a:t>
            </a:r>
            <a:r>
              <a:rPr lang="en-US" b="0" dirty="0" smtClean="0"/>
              <a:t>(on average)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Parse the question</a:t>
            </a:r>
          </a:p>
          <a:p>
            <a:r>
              <a:rPr lang="en-US" dirty="0" smtClean="0"/>
              <a:t>Understand what it was asking for</a:t>
            </a:r>
          </a:p>
          <a:p>
            <a:r>
              <a:rPr lang="en-US" dirty="0" smtClean="0"/>
              <a:t>Relate question and meaning to available data</a:t>
            </a:r>
          </a:p>
          <a:p>
            <a:r>
              <a:rPr lang="en-US" dirty="0" smtClean="0"/>
              <a:t>Determine the best answer</a:t>
            </a:r>
          </a:p>
          <a:p>
            <a:r>
              <a:rPr lang="en-US" dirty="0" smtClean="0"/>
              <a:t>Compute confidence: buzz in or not?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Mining and Related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/>
              <a:t>Why?</a:t>
            </a:r>
          </a:p>
          <a:p>
            <a:pPr>
              <a:buNone/>
            </a:pPr>
            <a:r>
              <a:rPr lang="en-US" sz="2000" dirty="0" smtClean="0"/>
              <a:t>Expand research in open domain QA … processing of  language and knowledge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Many areas of computer science and AI </a:t>
            </a:r>
            <a:r>
              <a:rPr lang="en-US" sz="2000" dirty="0" smtClean="0"/>
              <a:t>(and Text Mining &amp; Text Analytics)</a:t>
            </a:r>
          </a:p>
          <a:p>
            <a:r>
              <a:rPr lang="en-US" sz="2000" dirty="0" smtClean="0"/>
              <a:t>Natural language processing (NLP)</a:t>
            </a:r>
          </a:p>
          <a:p>
            <a:r>
              <a:rPr lang="en-US" sz="2000" dirty="0" smtClean="0"/>
              <a:t>Information retrieval (IR)</a:t>
            </a:r>
          </a:p>
          <a:p>
            <a:r>
              <a:rPr lang="en-US" sz="2000" dirty="0" smtClean="0"/>
              <a:t>Knowledge representation and reasoning (KR&amp;R)</a:t>
            </a:r>
          </a:p>
          <a:p>
            <a:r>
              <a:rPr lang="en-US" sz="2000" dirty="0" smtClean="0"/>
              <a:t>Automated reasoning</a:t>
            </a:r>
          </a:p>
          <a:p>
            <a:r>
              <a:rPr lang="en-US" sz="2000" dirty="0" smtClean="0"/>
              <a:t>Machine learning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Architecture:</a:t>
            </a:r>
          </a:p>
          <a:p>
            <a:r>
              <a:rPr lang="en-US" sz="2000" dirty="0" smtClean="0"/>
              <a:t>Apache UIMA (Unstructured Information Management Architecture) framework  to support collection of data and apply analytics, algorithms …</a:t>
            </a:r>
          </a:p>
          <a:p>
            <a:r>
              <a:rPr lang="en-US" sz="2000" dirty="0" smtClean="0"/>
              <a:t>IBM DeepQA – extensible architecture for building QA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47800"/>
            <a:ext cx="58674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 connected to the Internet during the game</a:t>
            </a:r>
          </a:p>
          <a:p>
            <a:r>
              <a:rPr lang="en-US" dirty="0" smtClean="0"/>
              <a:t>200 million pages of structured and unstructured reference  material</a:t>
            </a:r>
          </a:p>
          <a:p>
            <a:r>
              <a:rPr lang="en-US" dirty="0" smtClean="0"/>
              <a:t>4  terabytes of disk storage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Sources of information:</a:t>
            </a:r>
          </a:p>
          <a:p>
            <a:r>
              <a:rPr lang="en-US" dirty="0" smtClean="0"/>
              <a:t>Full text of Wikipedia</a:t>
            </a:r>
          </a:p>
          <a:p>
            <a:r>
              <a:rPr lang="en-US" dirty="0" smtClean="0"/>
              <a:t>Encyclopedias</a:t>
            </a:r>
          </a:p>
          <a:p>
            <a:r>
              <a:rPr lang="en-US" dirty="0" smtClean="0"/>
              <a:t>Dictionaries </a:t>
            </a:r>
          </a:p>
          <a:p>
            <a:r>
              <a:rPr lang="en-US" dirty="0" smtClean="0"/>
              <a:t>Thesauri</a:t>
            </a:r>
          </a:p>
          <a:p>
            <a:r>
              <a:rPr lang="en-US" dirty="0" smtClean="0"/>
              <a:t>Newswire articles</a:t>
            </a:r>
          </a:p>
          <a:p>
            <a:r>
              <a:rPr lang="en-US" dirty="0" smtClean="0"/>
              <a:t>Literary works</a:t>
            </a:r>
          </a:p>
          <a:p>
            <a:r>
              <a:rPr lang="en-US" dirty="0" smtClean="0"/>
              <a:t>Other databases, taxonomies, and ontologies. (DBPedia, WordNet, and Yago)</a:t>
            </a:r>
          </a:p>
        </p:txBody>
      </p:sp>
      <p:pic>
        <p:nvPicPr>
          <p:cNvPr id="1026" name="Picture 2" descr="C:\Users\Joe\AppData\Local\Microsoft\Windows\Temporary Internet Files\Content.IE5\7Z9N99OK\databas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81600"/>
            <a:ext cx="895350" cy="895350"/>
          </a:xfrm>
          <a:prstGeom prst="rect">
            <a:avLst/>
          </a:prstGeom>
          <a:noFill/>
        </p:spPr>
      </p:pic>
      <p:pic>
        <p:nvPicPr>
          <p:cNvPr id="1027" name="Picture 3" descr="C:\Users\Joe\AppData\Local\Microsoft\Windows\Temporary Internet Files\Content.IE5\7Z9N99OK\Documento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1235676" cy="1524000"/>
          </a:xfrm>
          <a:prstGeom prst="rect">
            <a:avLst/>
          </a:prstGeom>
          <a:noFill/>
        </p:spPr>
      </p:pic>
      <p:pic>
        <p:nvPicPr>
          <p:cNvPr id="1031" name="Picture 7" descr="C:\Users\Joe\AppData\Local\Microsoft\Windows\Temporary Internet Files\Content.IE5\SKMWHJFQ\library-books-clip-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1676400" cy="1300065"/>
          </a:xfrm>
          <a:prstGeom prst="rect">
            <a:avLst/>
          </a:prstGeom>
          <a:noFill/>
        </p:spPr>
      </p:pic>
      <p:sp>
        <p:nvSpPr>
          <p:cNvPr id="12" name="Can 11"/>
          <p:cNvSpPr/>
          <p:nvPr/>
        </p:nvSpPr>
        <p:spPr>
          <a:xfrm>
            <a:off x="1447800" y="5486400"/>
            <a:ext cx="762000" cy="76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534400" cy="1981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Sources:    Acquire  --&gt;  Transform  --&gt;  Expand</a:t>
            </a:r>
          </a:p>
          <a:p>
            <a:r>
              <a:rPr lang="en-US" dirty="0" smtClean="0"/>
              <a:t>Get info. with good coverage (for Jeopardy questions)</a:t>
            </a:r>
          </a:p>
          <a:p>
            <a:r>
              <a:rPr lang="en-US" dirty="0" smtClean="0"/>
              <a:t>Extract info into format for system</a:t>
            </a:r>
          </a:p>
          <a:p>
            <a:r>
              <a:rPr lang="en-US" dirty="0" smtClean="0"/>
              <a:t>Get </a:t>
            </a:r>
            <a:r>
              <a:rPr lang="en-US" u="sng" dirty="0" smtClean="0"/>
              <a:t>more</a:t>
            </a:r>
            <a:r>
              <a:rPr lang="en-US" dirty="0" smtClean="0"/>
              <a:t> info. - increase coverage per topic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8878837" cy="2819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Automatically extract knowledge from documents</a:t>
            </a:r>
          </a:p>
          <a:p>
            <a:r>
              <a:rPr lang="en-US" dirty="0" smtClean="0"/>
              <a:t>Assemble structured knowledge from unstructured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Watson Answer a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Four Steps: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Question Analysis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Hypothesis Generation</a:t>
            </a:r>
            <a:endParaRPr lang="en-US" sz="3200" dirty="0"/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Hypothesis </a:t>
            </a:r>
            <a:r>
              <a:rPr lang="en-US" sz="3200" dirty="0"/>
              <a:t>and Evidence </a:t>
            </a:r>
            <a:r>
              <a:rPr lang="en-US" sz="3200" dirty="0" smtClean="0"/>
              <a:t>Scoring</a:t>
            </a:r>
            <a:endParaRPr lang="en-US" sz="3200" dirty="0"/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Final </a:t>
            </a:r>
            <a:r>
              <a:rPr lang="en-US" sz="3200" dirty="0"/>
              <a:t>Merging and </a:t>
            </a:r>
            <a:r>
              <a:rPr lang="en-US" sz="3200" dirty="0" smtClean="0"/>
              <a:t>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Foundation of Question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None/>
            </a:pPr>
            <a:endParaRPr lang="en-US" sz="1800" dirty="0" smtClean="0"/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r>
              <a:rPr lang="en-US" sz="3200" dirty="0" smtClean="0"/>
              <a:t>:</a:t>
            </a:r>
          </a:p>
          <a:p>
            <a:r>
              <a:rPr lang="en-US" sz="2000" dirty="0" smtClean="0"/>
              <a:t>Identify critical elements of the question by applying numerous detection rules and classifiers based on this foundation.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1: Question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None/>
            </a:pPr>
            <a:r>
              <a:rPr lang="en-US" sz="2400" dirty="0" smtClean="0"/>
              <a:t>Elements of Question Analysis are: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Focus detection</a:t>
            </a:r>
          </a:p>
          <a:p>
            <a:pPr marL="1257300" lvl="2" indent="-342900">
              <a:buNone/>
              <a:defRPr/>
            </a:pPr>
            <a:r>
              <a:rPr lang="en-US" sz="1800" dirty="0" smtClean="0"/>
              <a:t>Part of the question that is the reference to the answer.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Lexical Answer </a:t>
            </a:r>
            <a:r>
              <a:rPr lang="fr-FR" sz="2400" dirty="0" smtClean="0"/>
              <a:t>Types (LATs)</a:t>
            </a:r>
          </a:p>
          <a:p>
            <a:pPr marL="1257300" lvl="2" indent="-342900">
              <a:buNone/>
              <a:defRPr/>
            </a:pPr>
            <a:r>
              <a:rPr lang="en-US" sz="1800" dirty="0" smtClean="0"/>
              <a:t>Strings in the clue that indicate what type of entity is being asked for</a:t>
            </a:r>
            <a:endParaRPr lang="fr-FR" sz="1800" dirty="0" smtClean="0"/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 smtClean="0"/>
              <a:t>Question Classification</a:t>
            </a:r>
          </a:p>
          <a:p>
            <a:pPr marL="1314450" lvl="2" indent="-457200">
              <a:buNone/>
              <a:defRPr/>
            </a:pPr>
            <a:r>
              <a:rPr lang="en-US" sz="1800" dirty="0" smtClean="0"/>
              <a:t>Logical categorization of question in definite class to narrow down the scope of search. </a:t>
            </a:r>
          </a:p>
          <a:p>
            <a:pPr marL="1314450" lvl="2" indent="-457200">
              <a:buNone/>
              <a:defRPr/>
            </a:pPr>
            <a:r>
              <a:rPr lang="en-US" sz="1800" dirty="0" smtClean="0"/>
              <a:t>Example: Why, Definition, Fact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Question decomposition</a:t>
            </a:r>
          </a:p>
          <a:p>
            <a:pPr lvl="2">
              <a:buNone/>
              <a:defRPr/>
            </a:pPr>
            <a:r>
              <a:rPr lang="en-US" sz="1800" dirty="0" smtClean="0"/>
              <a:t>Breaking question in the logical sub parts  </a:t>
            </a:r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3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POETS </a:t>
            </a:r>
            <a:r>
              <a:rPr lang="en-US" sz="2400" dirty="0"/>
              <a:t>&amp; POETRY: He was a bank clerk in the Yukon before he published Songs of a Sourdough in 1907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i="1" dirty="0" smtClean="0"/>
              <a:t>	Lexical Analysis Type (LAT)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/>
              <a:t>	Focus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/>
              <a:t>	Category : Fact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FICTIONAL </a:t>
            </a:r>
            <a:r>
              <a:rPr lang="en-US" sz="2400" dirty="0"/>
              <a:t>ANIMALS: The name of this character, introduced in 1894, comes from the Hindi for bear. (Answer: Baloo).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en-US" sz="2400" dirty="0">
                <a:solidFill>
                  <a:srgbClr val="B88C00"/>
                </a:solidFill>
              </a:rPr>
              <a:t>      Sub-question 1: Find the characters introduced in 1894.</a:t>
            </a:r>
          </a:p>
          <a:p>
            <a:pPr fontAlgn="auto">
              <a:spcAft>
                <a:spcPts val="0"/>
              </a:spcAft>
              <a:buFont typeface="Calibri" pitchFamily="34" charset="0"/>
              <a:buChar char="→"/>
              <a:defRPr/>
            </a:pPr>
            <a:r>
              <a:rPr lang="en-US" sz="2400" dirty="0" smtClean="0">
                <a:solidFill>
                  <a:srgbClr val="1D4575"/>
                </a:solidFill>
              </a:rPr>
              <a:t>      Sub-question </a:t>
            </a:r>
            <a:r>
              <a:rPr lang="en-US" sz="2400" dirty="0">
                <a:solidFill>
                  <a:srgbClr val="1D4575"/>
                </a:solidFill>
              </a:rPr>
              <a:t>2: Find the words that come from hindi for bear</a:t>
            </a:r>
            <a:r>
              <a:rPr lang="en-US" sz="2400" dirty="0" smtClean="0">
                <a:solidFill>
                  <a:srgbClr val="1D4575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Evidence </a:t>
            </a:r>
            <a:r>
              <a:rPr lang="en-US" sz="2000" dirty="0"/>
              <a:t>for </a:t>
            </a:r>
            <a:r>
              <a:rPr lang="en-US" sz="2000" b="1" dirty="0"/>
              <a:t>both</a:t>
            </a:r>
            <a:r>
              <a:rPr lang="en-US" sz="2000" dirty="0"/>
              <a:t> of the sub-questions are combined for </a:t>
            </a:r>
            <a:r>
              <a:rPr lang="en-US" sz="2000" b="1" dirty="0" smtClean="0"/>
              <a:t>Scoring</a:t>
            </a:r>
            <a:r>
              <a:rPr lang="en-US" sz="2000" dirty="0" smtClean="0"/>
              <a:t>.</a:t>
            </a: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8153401" y="1903412"/>
            <a:ext cx="304800" cy="3175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1061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8201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86594" y="1904206"/>
            <a:ext cx="304800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4400" y="2895600"/>
            <a:ext cx="379413" cy="1588"/>
          </a:xfrm>
          <a:prstGeom prst="straightConnector1">
            <a:avLst/>
          </a:prstGeom>
          <a:ln w="38100">
            <a:solidFill>
              <a:srgbClr val="B88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382794" y="1902619"/>
            <a:ext cx="304800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048794" y="1904206"/>
            <a:ext cx="304800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15988" y="3200400"/>
            <a:ext cx="379412" cy="1588"/>
          </a:xfrm>
          <a:prstGeom prst="straightConnector1">
            <a:avLst/>
          </a:prstGeom>
          <a:ln w="38100">
            <a:solidFill>
              <a:srgbClr val="1D457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QA System &amp; Watson by  Bansal, De and Nishat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1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D. A. </a:t>
            </a:r>
            <a:r>
              <a:rPr lang="en-US" sz="1800" dirty="0" err="1" smtClean="0"/>
              <a:t>Ferrucci</a:t>
            </a:r>
            <a:r>
              <a:rPr lang="en-US" sz="1800" dirty="0" smtClean="0"/>
              <a:t>, “Introduction: This Is Watson”, in IBM Journal of Research and Development, Vol. 56, No. ¾, Paper 1, May/July 2012.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A. </a:t>
            </a:r>
            <a:r>
              <a:rPr lang="en-US" sz="1800" dirty="0" err="1" smtClean="0"/>
              <a:t>Lally</a:t>
            </a:r>
            <a:r>
              <a:rPr lang="en-US" sz="1800" dirty="0" smtClean="0"/>
              <a:t> et al., “Question Analysis : How Watson Reads A Clue”, in IBM Journal of Research and Development, Vol. 56, No. ¾, Paper 2, May/July 2012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M. C. </a:t>
            </a:r>
            <a:r>
              <a:rPr lang="en-US" sz="1800" dirty="0" err="1" smtClean="0"/>
              <a:t>Mccord</a:t>
            </a:r>
            <a:r>
              <a:rPr lang="en-US" sz="1800" dirty="0" smtClean="0"/>
              <a:t> et al., “Deep Parsing In Watson”, in IBM Journal of Research and Development, Vol. 56, No. ¾, Paper 3, May/July 2012.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J. Chu-</a:t>
            </a:r>
            <a:r>
              <a:rPr lang="en-US" sz="1800" dirty="0" err="1" smtClean="0"/>
              <a:t>carroll</a:t>
            </a:r>
            <a:r>
              <a:rPr lang="en-US" sz="1800" dirty="0" smtClean="0"/>
              <a:t> et al., “Textual Resource Acquisition And Engineering”, in IBM Journal Of Research And Development, Vol. 56, No. ¾, Paper 4, May/July 2012.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J. W. Murdock et al., “Textual Evidence Gathering And Analysis”, in IBM Journal of Research and Development, Vol. 56, No. ¾, Paper 8, May/July 2012.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D. C. </a:t>
            </a:r>
            <a:r>
              <a:rPr lang="en-US" sz="1800" dirty="0" err="1" smtClean="0"/>
              <a:t>Gondek</a:t>
            </a:r>
            <a:r>
              <a:rPr lang="en-US" sz="1800" dirty="0" smtClean="0"/>
              <a:t> et al., “A Framework For Merging And Ranking Answers In </a:t>
            </a:r>
            <a:r>
              <a:rPr lang="en-US" sz="1800" dirty="0" err="1" smtClean="0"/>
              <a:t>DeepQA</a:t>
            </a:r>
            <a:r>
              <a:rPr lang="en-US" sz="1800" dirty="0" smtClean="0"/>
              <a:t>”, in IBM Journal of Research and Development, Vol. 56, No. ¾, Paper 14, May/July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Parsing &amp; Semantic Analysis Suite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14450" lvl="2" indent="-514350">
              <a:buFont typeface="Calibri" pitchFamily="34" charset="0"/>
              <a:buAutoNum type="arabicPeriod"/>
            </a:pPr>
            <a:endParaRPr lang="en-US" sz="2800" dirty="0" smtClean="0"/>
          </a:p>
          <a:p>
            <a:pPr marL="914400" lvl="1" indent="-514350"/>
            <a:endParaRPr lang="en-US" sz="3200" dirty="0" smtClean="0"/>
          </a:p>
          <a:p>
            <a:pPr marL="914400" lvl="1" indent="-514350"/>
            <a:endParaRPr lang="en-US" sz="3200" dirty="0" smtClean="0"/>
          </a:p>
          <a:p>
            <a:pPr marL="914400" lvl="1" indent="-514350"/>
            <a:endParaRPr lang="en-US" sz="3200" dirty="0" smtClean="0"/>
          </a:p>
          <a:p>
            <a:pPr marL="914400" lvl="1" indent="-514350"/>
            <a:endParaRPr lang="en-US" sz="3200" dirty="0" smtClean="0"/>
          </a:p>
          <a:p>
            <a:pPr marL="914400" lvl="1" indent="-514350"/>
            <a:endParaRPr lang="en-US" sz="3200" dirty="0" smtClean="0"/>
          </a:p>
          <a:p>
            <a:pPr marL="914400" lvl="1" indent="-514350"/>
            <a:r>
              <a:rPr lang="en-US" sz="3200" dirty="0" smtClean="0"/>
              <a:t>Provides an analytical structure of questions posed and textual knowledge.</a:t>
            </a:r>
          </a:p>
        </p:txBody>
      </p:sp>
      <p:sp>
        <p:nvSpPr>
          <p:cNvPr id="4" name="Oval 3"/>
          <p:cNvSpPr/>
          <p:nvPr/>
        </p:nvSpPr>
        <p:spPr>
          <a:xfrm>
            <a:off x="2819400" y="2743200"/>
            <a:ext cx="37338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Parsing And Semantic Analysis</a:t>
            </a:r>
          </a:p>
        </p:txBody>
      </p:sp>
      <p:sp>
        <p:nvSpPr>
          <p:cNvPr id="5" name="Oval 4"/>
          <p:cNvSpPr/>
          <p:nvPr/>
        </p:nvSpPr>
        <p:spPr>
          <a:xfrm>
            <a:off x="6400800" y="3733800"/>
            <a:ext cx="2514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5. Named Entity Recognizer (NER)</a:t>
            </a:r>
          </a:p>
        </p:txBody>
      </p:sp>
      <p:sp>
        <p:nvSpPr>
          <p:cNvPr id="6" name="Oval 5"/>
          <p:cNvSpPr/>
          <p:nvPr/>
        </p:nvSpPr>
        <p:spPr>
          <a:xfrm>
            <a:off x="6096000" y="1676400"/>
            <a:ext cx="23622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4 .Relation Extraction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Component</a:t>
            </a:r>
          </a:p>
        </p:txBody>
      </p:sp>
      <p:sp>
        <p:nvSpPr>
          <p:cNvPr id="7" name="Oval 6"/>
          <p:cNvSpPr/>
          <p:nvPr/>
        </p:nvSpPr>
        <p:spPr>
          <a:xfrm>
            <a:off x="3276600" y="1143000"/>
            <a:ext cx="23622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3. Co-reference Resolution Component</a:t>
            </a:r>
          </a:p>
        </p:txBody>
      </p:sp>
      <p:sp>
        <p:nvSpPr>
          <p:cNvPr id="8" name="Oval 7"/>
          <p:cNvSpPr/>
          <p:nvPr/>
        </p:nvSpPr>
        <p:spPr>
          <a:xfrm>
            <a:off x="990600" y="3886200"/>
            <a:ext cx="2667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2. Predicate-argument Structure (PAS)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1752600"/>
            <a:ext cx="2514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/>
                </a:solidFill>
              </a:rPr>
              <a:t>1. Slot Grammar parser ESG (English Slot Grammar)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6096000" y="3657600"/>
            <a:ext cx="673100" cy="2317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  <a:endCxn id="8" idx="6"/>
          </p:cNvCxnSpPr>
          <p:nvPr/>
        </p:nvCxnSpPr>
        <p:spPr>
          <a:xfrm rot="5400000">
            <a:off x="3867150" y="3600450"/>
            <a:ext cx="609600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7"/>
            <a:endCxn id="6" idx="3"/>
          </p:cNvCxnSpPr>
          <p:nvPr/>
        </p:nvCxnSpPr>
        <p:spPr>
          <a:xfrm rot="5400000" flipH="1" flipV="1">
            <a:off x="6069013" y="2525712"/>
            <a:ext cx="311150" cy="434975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0"/>
            <a:endCxn id="7" idx="4"/>
          </p:cNvCxnSpPr>
          <p:nvPr/>
        </p:nvCxnSpPr>
        <p:spPr>
          <a:xfrm rot="16200000" flipV="1">
            <a:off x="4305300" y="2362200"/>
            <a:ext cx="533400" cy="2286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1"/>
            <a:endCxn id="9" idx="6"/>
          </p:cNvCxnSpPr>
          <p:nvPr/>
        </p:nvCxnSpPr>
        <p:spPr>
          <a:xfrm rot="16200000" flipV="1">
            <a:off x="2824162" y="2357438"/>
            <a:ext cx="460375" cy="6223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QA System &amp; Watson by  Bansal, De and Nishat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5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868362"/>
          </a:xfrm>
        </p:spPr>
        <p:txBody>
          <a:bodyPr/>
          <a:lstStyle/>
          <a:p>
            <a:pPr marL="400050" indent="-514350"/>
            <a:r>
              <a:rPr lang="en-US" dirty="0" smtClean="0"/>
              <a:t>English Slot </a:t>
            </a:r>
            <a:r>
              <a:rPr lang="en-US" dirty="0" err="1" smtClean="0"/>
              <a:t>Grammer</a:t>
            </a:r>
            <a:r>
              <a:rPr lang="en-US" dirty="0" smtClean="0"/>
              <a:t> (ESG) parser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 rtlCol="0">
            <a:normAutofit/>
          </a:bodyPr>
          <a:lstStyle/>
          <a:p>
            <a:pPr marL="571500" indent="-51435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	Deep parser which explores the syntactic and logical structure to generate semantic clues 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i="1" dirty="0" smtClean="0"/>
              <a:t>Fig: Slot filling for John sold a fish	       Fig: Slot </a:t>
            </a:r>
            <a:r>
              <a:rPr lang="en-US" sz="1800" i="1" dirty="0" err="1" smtClean="0"/>
              <a:t>Grammer</a:t>
            </a:r>
            <a:r>
              <a:rPr lang="en-US" sz="1800" i="1" dirty="0" smtClean="0"/>
              <a:t> Analysis Structure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2743200"/>
            <a:ext cx="37338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000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300" dirty="0"/>
              <a:t>John sold a fish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10" name="Arc 9" descr="subj"/>
          <p:cNvSpPr/>
          <p:nvPr/>
        </p:nvSpPr>
        <p:spPr>
          <a:xfrm>
            <a:off x="593725" y="3505200"/>
            <a:ext cx="1006475" cy="990600"/>
          </a:xfrm>
          <a:prstGeom prst="arc">
            <a:avLst>
              <a:gd name="adj1" fmla="val 11220076"/>
              <a:gd name="adj2" fmla="val 0"/>
            </a:avLst>
          </a:prstGeom>
          <a:ln w="31750" cmpd="sng">
            <a:solidFill>
              <a:schemeClr val="bg1">
                <a:lumMod val="9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Arc 10" descr="ndet"/>
          <p:cNvSpPr/>
          <p:nvPr/>
        </p:nvSpPr>
        <p:spPr>
          <a:xfrm>
            <a:off x="2239963" y="3657600"/>
            <a:ext cx="731837" cy="762000"/>
          </a:xfrm>
          <a:prstGeom prst="arc">
            <a:avLst>
              <a:gd name="adj1" fmla="val 11220076"/>
              <a:gd name="adj2" fmla="val 20160232"/>
            </a:avLst>
          </a:prstGeom>
          <a:ln w="31750" cmpd="sng">
            <a:solidFill>
              <a:schemeClr val="bg1">
                <a:lumMod val="9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Arc 11"/>
          <p:cNvSpPr/>
          <p:nvPr/>
        </p:nvSpPr>
        <p:spPr>
          <a:xfrm>
            <a:off x="1828800" y="3382963"/>
            <a:ext cx="1295400" cy="1112837"/>
          </a:xfrm>
          <a:prstGeom prst="arc">
            <a:avLst>
              <a:gd name="adj1" fmla="val 10967934"/>
              <a:gd name="adj2" fmla="val 0"/>
            </a:avLst>
          </a:prstGeom>
          <a:ln w="31750">
            <a:solidFill>
              <a:schemeClr val="bg1">
                <a:lumMod val="95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8813" y="32004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subj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0480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obj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429000"/>
            <a:ext cx="685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ndet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4800" y="2438400"/>
            <a:ext cx="46482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3582988" y="4114800"/>
            <a:ext cx="1674812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419600" y="3276600"/>
            <a:ext cx="60960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4419600" y="3810000"/>
            <a:ext cx="533400" cy="158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4419600" y="4951413"/>
            <a:ext cx="685800" cy="1587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5400000">
            <a:off x="4610100" y="4533900"/>
            <a:ext cx="609600" cy="228600"/>
          </a:xfrm>
          <a:prstGeom prst="bentConnector3">
            <a:avLst>
              <a:gd name="adj1" fmla="val -735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81600" y="2514600"/>
            <a:ext cx="35814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Slots	WS(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arg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)	         features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Subj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(n)	John(1)	        noun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pron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Top	sold(2,1,4)      verb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Ndet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	a(3)	       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det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indef</a:t>
            </a: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Obj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(n)	fish(4)	        noun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QA System &amp; Watson by  Bansal, De and Nishat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64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Predicate-Argument Structure (PAD) builder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>
              <a:buFont typeface="Arial" charset="0"/>
              <a:buNone/>
            </a:pPr>
            <a:r>
              <a:rPr lang="en-US" sz="2400" smtClean="0"/>
              <a:t>Modifies the output of the ESG parse.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Example:  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	“</a:t>
            </a:r>
            <a:r>
              <a:rPr lang="en-US" sz="2400" smtClean="0">
                <a:solidFill>
                  <a:srgbClr val="FF0000"/>
                </a:solidFill>
              </a:rPr>
              <a:t>John sold a fish</a:t>
            </a:r>
            <a:r>
              <a:rPr lang="en-US" sz="2400" smtClean="0"/>
              <a:t>” and “</a:t>
            </a:r>
            <a:r>
              <a:rPr lang="en-US" sz="2400" smtClean="0">
                <a:solidFill>
                  <a:srgbClr val="FF0000"/>
                </a:solidFill>
              </a:rPr>
              <a:t>A fish was sold by John</a:t>
            </a:r>
            <a:r>
              <a:rPr lang="en-US" sz="2400" smtClean="0"/>
              <a:t>” yield different parse trees via ESG but reduce to the same PAS.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4">
              <a:buFont typeface="Arial" charset="0"/>
              <a:buNone/>
            </a:pPr>
            <a:r>
              <a:rPr lang="en-US" smtClean="0"/>
              <a:t>	</a:t>
            </a:r>
            <a:r>
              <a:rPr lang="en-US" i="1" smtClean="0"/>
              <a:t>Figure: PAS Builder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95400" y="2895600"/>
            <a:ext cx="6553200" cy="2057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John(1)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Sold(2, subj:1, obj:4)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a(3)</a:t>
            </a:r>
          </a:p>
          <a:p>
            <a:pPr marL="4000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fish(4,ndet:3) [determiner : a]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QA System &amp; Watson by  Bansal, De and Nishat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8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Parsing And Semantic Analysis (Cont..)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	Co-reference Resolution 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the two occurrences of “</a:t>
            </a:r>
            <a:r>
              <a:rPr lang="en-US" sz="2000" dirty="0" smtClean="0">
                <a:solidFill>
                  <a:srgbClr val="0070C0"/>
                </a:solidFill>
              </a:rPr>
              <a:t>he</a:t>
            </a:r>
            <a:r>
              <a:rPr lang="en-US" sz="2000" dirty="0" smtClean="0"/>
              <a:t>” and “</a:t>
            </a:r>
            <a:r>
              <a:rPr lang="en-US" sz="2000" dirty="0" smtClean="0">
                <a:solidFill>
                  <a:srgbClr val="0070C0"/>
                </a:solidFill>
              </a:rPr>
              <a:t>clerk</a:t>
            </a:r>
            <a:r>
              <a:rPr lang="en-US" sz="2000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4.	Relation Extraction 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identify semantic relationships among entities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err="1" smtClean="0"/>
              <a:t>authorOf</a:t>
            </a:r>
            <a:r>
              <a:rPr lang="en-US" sz="2000" dirty="0" smtClean="0"/>
              <a:t>(focus, ‘‘Songs of a Sourdough’’)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5. Named Entity Recognizer (NER)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Person</a:t>
            </a:r>
            <a:r>
              <a:rPr lang="en-US" sz="1600" dirty="0" smtClean="0">
                <a:solidFill>
                  <a:srgbClr val="000000"/>
                </a:solidFill>
              </a:rPr>
              <a:t>:  Mr. Hubert J. Smith, Adm. </a:t>
            </a:r>
            <a:r>
              <a:rPr lang="en-US" sz="1600" dirty="0" err="1" smtClean="0">
                <a:solidFill>
                  <a:srgbClr val="000000"/>
                </a:solidFill>
              </a:rPr>
              <a:t>McInnes</a:t>
            </a:r>
            <a:r>
              <a:rPr lang="en-US" sz="1600" dirty="0" smtClean="0">
                <a:solidFill>
                  <a:srgbClr val="000000"/>
                </a:solidFill>
              </a:rPr>
              <a:t>, Grace Chan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Title</a:t>
            </a:r>
            <a:r>
              <a:rPr lang="en-US" sz="1600" dirty="0" smtClean="0">
                <a:solidFill>
                  <a:srgbClr val="000000"/>
                </a:solidFill>
              </a:rPr>
              <a:t>:  Chairman, Vice President of Technology, Secretary of State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Country</a:t>
            </a:r>
            <a:r>
              <a:rPr lang="en-US" sz="1600" dirty="0" smtClean="0">
                <a:solidFill>
                  <a:srgbClr val="000000"/>
                </a:solidFill>
              </a:rPr>
              <a:t>:  USSR, France, Haiti, Haitian Republic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Char char="–"/>
              <a:defRPr/>
            </a:pPr>
            <a:r>
              <a:rPr lang="en-US" sz="2100" dirty="0" smtClean="0"/>
              <a:t>People: He</a:t>
            </a:r>
          </a:p>
          <a:p>
            <a:pPr lvl="1" fontAlgn="auto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pitchFamily="34" charset="0"/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0104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Example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POETS &amp; POETRY: </a:t>
            </a:r>
            <a:r>
              <a:rPr lang="en-US" dirty="0">
                <a:solidFill>
                  <a:srgbClr val="FF0000"/>
                </a:solidFill>
              </a:rPr>
              <a:t>He was a bank clerk in the Yukon before he published “Songs of a Sourdough” in 1907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64008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0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2: Hypothesis generation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Process of producing possible answers to a given question.</a:t>
            </a:r>
          </a:p>
          <a:p>
            <a:r>
              <a:rPr lang="en-US" sz="2400" dirty="0" smtClean="0"/>
              <a:t>Two main components :</a:t>
            </a:r>
          </a:p>
          <a:p>
            <a:pPr lvl="1"/>
            <a:r>
              <a:rPr lang="en-US" sz="2000" dirty="0" smtClean="0"/>
              <a:t>Search</a:t>
            </a:r>
          </a:p>
          <a:p>
            <a:pPr lvl="2"/>
            <a:r>
              <a:rPr lang="en-US" sz="2000" dirty="0" smtClean="0"/>
              <a:t>Retrieve relevant content from its diverse knowledge source</a:t>
            </a:r>
          </a:p>
          <a:p>
            <a:pPr lvl="1"/>
            <a:r>
              <a:rPr lang="en-US" sz="2000" dirty="0" smtClean="0"/>
              <a:t>Candidate generation</a:t>
            </a:r>
          </a:p>
          <a:p>
            <a:pPr lvl="2"/>
            <a:r>
              <a:rPr lang="en-US" sz="2000" dirty="0" smtClean="0"/>
              <a:t>Identifies the potential answers</a:t>
            </a:r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61722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IBM Watson A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rief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verview and Thoughts for Healthcare Education and Performance Improvement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13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Evidence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Need to support and defend the candidate answers</a:t>
            </a:r>
          </a:p>
          <a:p>
            <a:r>
              <a:rPr lang="en-US" sz="3000" dirty="0" smtClean="0"/>
              <a:t>Watson </a:t>
            </a:r>
          </a:p>
          <a:p>
            <a:pPr lvl="1"/>
            <a:r>
              <a:rPr lang="en-US" dirty="0" smtClean="0"/>
              <a:t>collects passages from many different sources</a:t>
            </a:r>
          </a:p>
          <a:p>
            <a:pPr lvl="1"/>
            <a:r>
              <a:rPr lang="en-US" dirty="0" smtClean="0"/>
              <a:t>Understands relations between the passages</a:t>
            </a:r>
          </a:p>
          <a:p>
            <a:pPr lvl="1"/>
            <a:r>
              <a:rPr lang="en-US" dirty="0" smtClean="0"/>
              <a:t>Scores evidence on the quality of the passage using different algorithms</a:t>
            </a:r>
          </a:p>
          <a:p>
            <a:pPr lvl="1"/>
            <a:r>
              <a:rPr lang="en-US" dirty="0" smtClean="0"/>
              <a:t>Thousands of passages are scored in a few seconds!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8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Support Evidence </a:t>
            </a:r>
            <a:r>
              <a:rPr lang="en-US" i="1" dirty="0" smtClean="0"/>
              <a:t>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Inserts candidate answer back into the </a:t>
            </a:r>
            <a:r>
              <a:rPr lang="en-US" sz="2800" dirty="0" smtClean="0"/>
              <a:t>original question </a:t>
            </a:r>
            <a:r>
              <a:rPr lang="en-US" sz="2800" dirty="0"/>
              <a:t>to form a </a:t>
            </a:r>
            <a:r>
              <a:rPr lang="en-US" sz="2800" dirty="0" smtClean="0"/>
              <a:t>proposition - find </a:t>
            </a:r>
            <a:r>
              <a:rPr lang="en-US" sz="2800" dirty="0"/>
              <a:t>passages most closely related to that proposition.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E.g.: </a:t>
            </a:r>
            <a:r>
              <a:rPr lang="en-US" sz="1900" dirty="0" smtClean="0"/>
              <a:t>“</a:t>
            </a:r>
            <a:r>
              <a:rPr lang="en-US" sz="1900" i="1" dirty="0"/>
              <a:t>In 1840 this German romantic married Clara Wieck, an outstanding pianist and a composer, too</a:t>
            </a:r>
            <a:r>
              <a:rPr lang="en-US" sz="1900" dirty="0" smtClean="0"/>
              <a:t>.”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2800" dirty="0" smtClean="0"/>
              <a:t>E.g. candidate Answer (low score) : </a:t>
            </a:r>
          </a:p>
          <a:p>
            <a:pPr marL="0" indent="0">
              <a:buNone/>
            </a:pPr>
            <a:r>
              <a:rPr lang="en-US" sz="1900" dirty="0" smtClean="0"/>
              <a:t>“</a:t>
            </a:r>
            <a:r>
              <a:rPr lang="en-US" sz="1900" i="1" dirty="0" smtClean="0"/>
              <a:t>Clara </a:t>
            </a:r>
            <a:r>
              <a:rPr lang="en-US" sz="1900" i="1" dirty="0"/>
              <a:t>Wieck Schumann: a German musician, one of the leading pianists of the Romantic era, as well as a composer, and wife of composer Robert Schumann</a:t>
            </a:r>
            <a:r>
              <a:rPr lang="en-US" sz="1900" i="1" dirty="0" smtClean="0"/>
              <a:t>.</a:t>
            </a:r>
            <a:r>
              <a:rPr lang="en-US" sz="1900" dirty="0" smtClean="0"/>
              <a:t>”</a:t>
            </a:r>
          </a:p>
          <a:p>
            <a:pPr marL="0" indent="0"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2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Support Evidence </a:t>
            </a:r>
            <a:r>
              <a:rPr lang="en-US" i="1" dirty="0" smtClean="0"/>
              <a:t>Retrieval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Our </a:t>
            </a:r>
            <a:r>
              <a:rPr lang="en-US" sz="4500" dirty="0"/>
              <a:t>passage scorers need to know that </a:t>
            </a:r>
            <a:r>
              <a:rPr lang="en-US" sz="4500" dirty="0" smtClean="0"/>
              <a:t>‘</a:t>
            </a:r>
            <a:r>
              <a:rPr lang="en-US" sz="4500" i="1" dirty="0" smtClean="0"/>
              <a:t>wife’ </a:t>
            </a:r>
            <a:r>
              <a:rPr lang="en-US" sz="4500" dirty="0"/>
              <a:t>relates to </a:t>
            </a:r>
            <a:r>
              <a:rPr lang="en-US" sz="4500" dirty="0" smtClean="0"/>
              <a:t>‘</a:t>
            </a:r>
            <a:r>
              <a:rPr lang="en-US" sz="4500" i="1" dirty="0" smtClean="0"/>
              <a:t>married’</a:t>
            </a:r>
          </a:p>
          <a:p>
            <a:pPr marL="0" indent="0">
              <a:buNone/>
            </a:pPr>
            <a:endParaRPr lang="en-US" sz="4500" i="1" dirty="0" smtClean="0"/>
          </a:p>
          <a:p>
            <a:r>
              <a:rPr lang="en-US" sz="4500" dirty="0" smtClean="0"/>
              <a:t>SER </a:t>
            </a:r>
            <a:r>
              <a:rPr lang="en-US" sz="4500" dirty="0"/>
              <a:t>forms a query that includes the required phrase </a:t>
            </a:r>
            <a:r>
              <a:rPr lang="en-US" sz="3300" i="1" dirty="0"/>
              <a:t>Robert Schumann</a:t>
            </a:r>
            <a:r>
              <a:rPr lang="en-US" sz="4000" dirty="0"/>
              <a:t> </a:t>
            </a:r>
            <a:r>
              <a:rPr lang="en-US" sz="4500" dirty="0"/>
              <a:t>along with other </a:t>
            </a:r>
            <a:r>
              <a:rPr lang="en-US" sz="4500" dirty="0" smtClean="0"/>
              <a:t>terms </a:t>
            </a:r>
            <a:r>
              <a:rPr lang="en-US" sz="4500" dirty="0"/>
              <a:t>from the </a:t>
            </a:r>
            <a:r>
              <a:rPr lang="en-US" sz="4500" dirty="0" smtClean="0"/>
              <a:t>answer, </a:t>
            </a:r>
            <a:r>
              <a:rPr lang="en-US" sz="4500" dirty="0"/>
              <a:t>such as</a:t>
            </a:r>
            <a:r>
              <a:rPr lang="en-US" sz="4000" dirty="0"/>
              <a:t> </a:t>
            </a:r>
            <a:r>
              <a:rPr lang="en-US" sz="3300" i="1" dirty="0"/>
              <a:t>1840, German, romantic, pianist, Clara Wieck, and </a:t>
            </a:r>
            <a:r>
              <a:rPr lang="en-US" sz="3300" i="1" dirty="0" smtClean="0"/>
              <a:t>composer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4500" dirty="0" smtClean="0"/>
              <a:t>Result: more passages, high score (in-spite of missing original terms)</a:t>
            </a:r>
          </a:p>
          <a:p>
            <a:pPr marL="0" indent="0">
              <a:buNone/>
            </a:pPr>
            <a:r>
              <a:rPr lang="en-US" sz="4000" i="1" dirty="0"/>
              <a:t>“</a:t>
            </a:r>
            <a:r>
              <a:rPr lang="en-US" sz="2900" i="1" dirty="0"/>
              <a:t>Although Robert Schumann made some symphonic  </a:t>
            </a:r>
            <a:r>
              <a:rPr lang="en-US" sz="2900" i="1" dirty="0" smtClean="0"/>
              <a:t>attempts in </a:t>
            </a:r>
            <a:r>
              <a:rPr lang="en-US" sz="2900" i="1" dirty="0"/>
              <a:t>the autumn of 1840, soon after he married his beloved Clara Wieck, he did not compose the symphony until early 1841</a:t>
            </a:r>
            <a:r>
              <a:rPr lang="en-US" sz="4000" i="1" dirty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Evidence Scoring Algorithms</a:t>
            </a:r>
            <a:br>
              <a:rPr lang="en-US" i="1" dirty="0" smtClean="0"/>
            </a:br>
            <a:r>
              <a:rPr lang="en-US" b="0" i="1" dirty="0" smtClean="0"/>
              <a:t>“Passage </a:t>
            </a:r>
            <a:r>
              <a:rPr lang="en-US" b="0" i="1" dirty="0"/>
              <a:t>Term </a:t>
            </a:r>
            <a:r>
              <a:rPr lang="en-US" b="0" i="1" dirty="0" smtClean="0"/>
              <a:t>Match”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often a candidate answer appears in the same passages as the question </a:t>
            </a:r>
            <a:r>
              <a:rPr lang="en-US" sz="2800" dirty="0" smtClean="0"/>
              <a:t>terms</a:t>
            </a:r>
            <a:endParaRPr lang="en-US" sz="2800" dirty="0"/>
          </a:p>
          <a:p>
            <a:pPr lvl="1"/>
            <a:r>
              <a:rPr lang="en-US" sz="2400" dirty="0"/>
              <a:t>Passages that do not specifically answer the question but just reflect some </a:t>
            </a:r>
            <a:r>
              <a:rPr lang="en-US" sz="2400" dirty="0" smtClean="0"/>
              <a:t>co-occurrence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E.g.:</a:t>
            </a:r>
            <a:r>
              <a:rPr lang="en-US" sz="22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passage that states that Robert Schumann and Clara Wieck traveled together </a:t>
            </a:r>
            <a:endParaRPr lang="en-US" sz="2000" dirty="0" smtClean="0"/>
          </a:p>
          <a:p>
            <a:pPr lvl="1"/>
            <a:r>
              <a:rPr lang="en-US" sz="2000" dirty="0" smtClean="0"/>
              <a:t>does </a:t>
            </a:r>
            <a:r>
              <a:rPr lang="en-US" sz="2000" dirty="0"/>
              <a:t>not </a:t>
            </a:r>
            <a:r>
              <a:rPr lang="en-US" sz="2000" dirty="0" smtClean="0"/>
              <a:t>prove or imply that </a:t>
            </a:r>
            <a:r>
              <a:rPr lang="en-US" sz="2000" dirty="0"/>
              <a:t>the two were </a:t>
            </a:r>
            <a:r>
              <a:rPr lang="en-US" sz="2000" dirty="0" smtClean="0"/>
              <a:t>married</a:t>
            </a:r>
          </a:p>
          <a:p>
            <a:pPr lvl="1"/>
            <a:r>
              <a:rPr lang="en-US" sz="2000" dirty="0" smtClean="0"/>
              <a:t>but </a:t>
            </a:r>
            <a:r>
              <a:rPr lang="en-US" sz="2000" dirty="0"/>
              <a:t>statistically having more passages that include the two of them is correlated with them being married.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82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Evidence Scoring Algorithms</a:t>
            </a:r>
            <a:br>
              <a:rPr lang="en-US" i="1" dirty="0" smtClean="0"/>
            </a:br>
            <a:r>
              <a:rPr lang="en-US" b="0" i="1" dirty="0" smtClean="0"/>
              <a:t>“Passage </a:t>
            </a:r>
            <a:r>
              <a:rPr lang="en-US" b="0" i="1" dirty="0"/>
              <a:t>Term </a:t>
            </a:r>
            <a:r>
              <a:rPr lang="en-US" b="0" i="1" dirty="0" smtClean="0"/>
              <a:t>Match” (cont.)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Evaluation:</a:t>
            </a:r>
          </a:p>
          <a:p>
            <a:pPr lvl="1"/>
            <a:r>
              <a:rPr lang="en-US" sz="2400" dirty="0" smtClean="0"/>
              <a:t>Question </a:t>
            </a:r>
            <a:r>
              <a:rPr lang="en-US" sz="2400" dirty="0"/>
              <a:t>terms t1 . . . </a:t>
            </a:r>
            <a:r>
              <a:rPr lang="en-US" sz="2400" dirty="0" err="1"/>
              <a:t>tn</a:t>
            </a:r>
            <a:r>
              <a:rPr lang="en-US" sz="2400" dirty="0"/>
              <a:t> are </a:t>
            </a:r>
            <a:r>
              <a:rPr lang="en-US" sz="2400" dirty="0" smtClean="0"/>
              <a:t>extracted</a:t>
            </a:r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passage, a score pi is computed as the sum of inverse document frequency (</a:t>
            </a:r>
            <a:r>
              <a:rPr lang="en-US" sz="2400" dirty="0" err="1"/>
              <a:t>idf</a:t>
            </a:r>
            <a:r>
              <a:rPr lang="en-US" sz="2400" dirty="0"/>
              <a:t>) values of matching </a:t>
            </a:r>
            <a:r>
              <a:rPr lang="en-US" sz="2400" dirty="0" smtClean="0"/>
              <a:t>terms</a:t>
            </a:r>
          </a:p>
          <a:p>
            <a:pPr lvl="1"/>
            <a:r>
              <a:rPr lang="en-US" sz="2400" dirty="0" err="1" smtClean="0"/>
              <a:t>idf</a:t>
            </a:r>
            <a:r>
              <a:rPr lang="en-US" sz="2400" dirty="0" smtClean="0"/>
              <a:t> used </a:t>
            </a:r>
            <a:r>
              <a:rPr lang="en-US" sz="2400" dirty="0"/>
              <a:t>because not all tokens are equally </a:t>
            </a:r>
            <a:r>
              <a:rPr lang="en-US" sz="2400" dirty="0" smtClean="0"/>
              <a:t>important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Weakness: Too aggressive, assigning too much credit answers closely related to question terms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25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IBM Journal of Research and Development</a:t>
            </a:r>
            <a:br>
              <a:rPr lang="en-US" dirty="0" smtClean="0"/>
            </a:br>
            <a:r>
              <a:rPr lang="en-US" dirty="0" smtClean="0"/>
              <a:t>This is Watson</a:t>
            </a:r>
            <a:br>
              <a:rPr lang="en-US" dirty="0" smtClean="0"/>
            </a:br>
            <a:r>
              <a:rPr lang="en-US" sz="2200" b="0" dirty="0" smtClean="0"/>
              <a:t>May-July 2012</a:t>
            </a:r>
          </a:p>
        </p:txBody>
      </p:sp>
      <p:pic>
        <p:nvPicPr>
          <p:cNvPr id="4" name="Content Placeholder 3" descr="cover-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2590800" cy="3358055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2800" y="2133600"/>
            <a:ext cx="5486400" cy="423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03 - Introduction-This is Watson</a:t>
            </a:r>
          </a:p>
          <a:p>
            <a:r>
              <a:rPr lang="en-US" b="1" dirty="0" smtClean="0"/>
              <a:t>04 - Question analysis How Watson reads a clue</a:t>
            </a:r>
          </a:p>
          <a:p>
            <a:r>
              <a:rPr lang="en-US" sz="1400" dirty="0" smtClean="0"/>
              <a:t>05 - Deep parsing in Watson</a:t>
            </a:r>
          </a:p>
          <a:p>
            <a:r>
              <a:rPr lang="en-US" sz="1400" dirty="0" smtClean="0"/>
              <a:t>06 - Textual resource acquisition</a:t>
            </a:r>
          </a:p>
          <a:p>
            <a:r>
              <a:rPr lang="en-US" sz="1400" dirty="0" smtClean="0"/>
              <a:t>07 - Automatic knowledge extraction from documents</a:t>
            </a:r>
          </a:p>
          <a:p>
            <a:r>
              <a:rPr lang="en-US" sz="1400" dirty="0" smtClean="0"/>
              <a:t>08 - Finding needles in the haystack Search and candidate generation</a:t>
            </a:r>
          </a:p>
          <a:p>
            <a:r>
              <a:rPr lang="en-US" sz="1400" dirty="0" smtClean="0"/>
              <a:t>09 – Typing candidate answers using type coercion</a:t>
            </a:r>
          </a:p>
          <a:p>
            <a:r>
              <a:rPr lang="en-US" b="1" dirty="0" smtClean="0"/>
              <a:t>10 - Textual evidence gathering and analysis</a:t>
            </a:r>
          </a:p>
          <a:p>
            <a:r>
              <a:rPr lang="en-US" sz="1400" dirty="0" smtClean="0"/>
              <a:t>11 - Relation extraction and scoring in DeepQA</a:t>
            </a:r>
          </a:p>
          <a:p>
            <a:r>
              <a:rPr lang="en-US" sz="1400" dirty="0" smtClean="0"/>
              <a:t>12 - Structured data and inference in DeepQA</a:t>
            </a:r>
          </a:p>
          <a:p>
            <a:r>
              <a:rPr lang="en-US" sz="1400" dirty="0" smtClean="0"/>
              <a:t>13 - Special Questions and techniques</a:t>
            </a:r>
          </a:p>
          <a:p>
            <a:r>
              <a:rPr lang="en-US" sz="1400" dirty="0" smtClean="0"/>
              <a:t>14 - Identifying implicit relationships</a:t>
            </a:r>
          </a:p>
          <a:p>
            <a:r>
              <a:rPr lang="en-US" sz="1400" dirty="0" smtClean="0"/>
              <a:t>15 - Fact-based question decomposition in DeepQA</a:t>
            </a:r>
          </a:p>
          <a:p>
            <a:r>
              <a:rPr lang="en-US" sz="1400" dirty="0" smtClean="0"/>
              <a:t>16 - A framework for merging and ranking of answers in DeepQA</a:t>
            </a:r>
          </a:p>
          <a:p>
            <a:r>
              <a:rPr lang="en-US" sz="1400" dirty="0" smtClean="0"/>
              <a:t>17 - Making Watson fast</a:t>
            </a:r>
          </a:p>
          <a:p>
            <a:r>
              <a:rPr lang="en-US" sz="1400" dirty="0" smtClean="0"/>
              <a:t>18 - Simulation-learning-and-optimization-techniques-in-Watsons-game-strategies</a:t>
            </a:r>
          </a:p>
          <a:p>
            <a:r>
              <a:rPr lang="en-US" sz="1400" dirty="0" smtClean="0"/>
              <a:t>19 -In the game-The interface between Watson and Jeopardy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8288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Evidence Scoring Algorithms</a:t>
            </a:r>
            <a:br>
              <a:rPr lang="en-US" i="1" dirty="0" smtClean="0"/>
            </a:br>
            <a:r>
              <a:rPr lang="en-US" b="0" i="1" dirty="0" smtClean="0"/>
              <a:t>“Skip Bigram”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How </a:t>
            </a:r>
            <a:r>
              <a:rPr lang="en-US" sz="2600" dirty="0"/>
              <a:t>many pairs of terms from a question and a passage </a:t>
            </a:r>
            <a:r>
              <a:rPr lang="en-US" sz="2600" dirty="0" smtClean="0"/>
              <a:t>match?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The scorer attempts to match </a:t>
            </a:r>
            <a:r>
              <a:rPr lang="en-US" sz="2600" dirty="0" smtClean="0"/>
              <a:t>pairs </a:t>
            </a:r>
            <a:r>
              <a:rPr lang="en-US" sz="2600" dirty="0"/>
              <a:t>of terms that are linked directly in </a:t>
            </a:r>
            <a:r>
              <a:rPr lang="en-US" sz="2600" dirty="0" smtClean="0"/>
              <a:t>a structural graph </a:t>
            </a:r>
            <a:r>
              <a:rPr lang="en-US" sz="2600" dirty="0"/>
              <a:t>or indirectly through only one intermediate </a:t>
            </a:r>
            <a:r>
              <a:rPr lang="en-US" sz="2600" dirty="0" smtClean="0"/>
              <a:t>node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Scorer </a:t>
            </a:r>
            <a:r>
              <a:rPr lang="en-US" sz="2600" dirty="0"/>
              <a:t>is largely a measure of </a:t>
            </a:r>
            <a:r>
              <a:rPr lang="en-US" sz="2600" dirty="0" smtClean="0"/>
              <a:t>co-occurrence</a:t>
            </a:r>
          </a:p>
          <a:p>
            <a:pPr lvl="1"/>
            <a:r>
              <a:rPr lang="en-US" sz="2000" dirty="0" smtClean="0"/>
              <a:t>Determines </a:t>
            </a:r>
            <a:r>
              <a:rPr lang="en-US" sz="2000" dirty="0"/>
              <a:t>the extent  to which the answer appears in passages with words from the </a:t>
            </a:r>
            <a:r>
              <a:rPr lang="en-US" sz="2000" dirty="0" smtClean="0"/>
              <a:t>clue</a:t>
            </a:r>
          </a:p>
          <a:p>
            <a:pPr lvl="1"/>
            <a:r>
              <a:rPr lang="en-US" sz="2000" dirty="0" smtClean="0"/>
              <a:t>Specifically </a:t>
            </a:r>
            <a:r>
              <a:rPr lang="en-US" sz="2000" dirty="0"/>
              <a:t>focuses on whether those words are close to each other in the syntactic–semantic </a:t>
            </a:r>
            <a:r>
              <a:rPr lang="en-US" sz="2000" dirty="0" smtClean="0"/>
              <a:t>graph (built from parsing)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750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Evidence Scoring Algorithms</a:t>
            </a:r>
            <a:br>
              <a:rPr lang="en-US" i="1" dirty="0" smtClean="0"/>
            </a:br>
            <a:r>
              <a:rPr lang="en-US" b="0" i="1" dirty="0" smtClean="0"/>
              <a:t>“Skip Bigram” (cont.)</a:t>
            </a:r>
            <a:endParaRPr lang="en-US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E.g.: “</a:t>
            </a:r>
            <a:r>
              <a:rPr lang="en-US" sz="2400" i="1" dirty="0"/>
              <a:t>Who invented the motor driven phonograph?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Give </a:t>
            </a:r>
            <a:r>
              <a:rPr lang="en-US" sz="2400" dirty="0"/>
              <a:t>credit to passages that discuss </a:t>
            </a:r>
            <a:r>
              <a:rPr lang="en-US" sz="2400" i="1" dirty="0"/>
              <a:t>motor driven phonograph, phonograph driven by a motor, motor driving a phonograph</a:t>
            </a:r>
            <a:r>
              <a:rPr lang="en-US" sz="2400" dirty="0"/>
              <a:t>, etc.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/>
              <a:t>No credit for passages that mention motors, driving, and phonographs in separate sentences or clauses. Thus ignore some passages that Passage Term Match awards a high score to. </a:t>
            </a:r>
            <a:br>
              <a:rPr lang="en-US" sz="24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742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Final Merging and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Different types of evidence supports different types of questions</a:t>
            </a:r>
          </a:p>
          <a:p>
            <a:pPr algn="just"/>
            <a:r>
              <a:rPr lang="en-US" sz="2400" dirty="0" smtClean="0"/>
              <a:t>Watson uses it’s experience (like a person!) to answer similar questions in order to weigh the evidence</a:t>
            </a:r>
          </a:p>
          <a:p>
            <a:pPr algn="just"/>
            <a:r>
              <a:rPr lang="en-US" sz="2400" dirty="0" smtClean="0"/>
              <a:t>By playing thousands of practice games, Watson learns to weigh, apply and combine each piece of evidence</a:t>
            </a:r>
          </a:p>
          <a:p>
            <a:pPr algn="just"/>
            <a:r>
              <a:rPr lang="en-US" sz="2400" dirty="0" smtClean="0"/>
              <a:t>Weighted evidence scores are used to decide the final scores for each answer. Each answer has a confidence (based on it’s score)</a:t>
            </a:r>
          </a:p>
          <a:p>
            <a:pPr algn="just"/>
            <a:r>
              <a:rPr lang="en-US" sz="2400" dirty="0" smtClean="0"/>
              <a:t>Low score – Watson doesn’t answer! (depending on the threshold w.r.t other competitors)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3894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Apply technology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Health Care</a:t>
            </a:r>
          </a:p>
          <a:p>
            <a:pPr lvl="2"/>
            <a:r>
              <a:rPr lang="en-US" dirty="0" smtClean="0"/>
              <a:t>(Medical Journals, patient history and records, </a:t>
            </a:r>
            <a:r>
              <a:rPr lang="en-US" dirty="0" err="1" smtClean="0"/>
              <a:t>dr’s</a:t>
            </a:r>
            <a:r>
              <a:rPr lang="en-US" dirty="0" smtClean="0"/>
              <a:t> notes …)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Retail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Education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 any other industry using unstructured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Jeopardy!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48400"/>
            <a:ext cx="4191000" cy="38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http://en.wikipedia.org/wiki/Jeopardy!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49211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8194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TV game quiz show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1964 debut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50 years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6000+ episodes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Questions:  history, current events, science, arts, popular culture, literature 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558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Jeopardy! Question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Located in central Massachusetts, this school is one of the first engineering and technology universities in the United States.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Answer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What is WPI?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Watson?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8048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Watson?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 fontScale="92500" lnSpcReduction="20000"/>
          </a:bodyPr>
          <a:lstStyle/>
          <a:p>
            <a:pPr marL="457200" indent="-288925"/>
            <a:r>
              <a:rPr lang="en-US" dirty="0" smtClean="0"/>
              <a:t>Computer system built to play Jeopardy! quiz game with humans</a:t>
            </a:r>
          </a:p>
          <a:p>
            <a:pPr marL="457200" indent="-288925"/>
            <a:r>
              <a:rPr lang="en-US" dirty="0" smtClean="0"/>
              <a:t>Open-domain question-answering (QA)</a:t>
            </a:r>
          </a:p>
          <a:p>
            <a:pPr marL="457200" indent="-288925"/>
            <a:r>
              <a:rPr lang="en-US" dirty="0" smtClean="0"/>
              <a:t>Developed 2007 – 2010</a:t>
            </a:r>
          </a:p>
          <a:p>
            <a:pPr marL="457200" indent="-288925"/>
            <a:r>
              <a:rPr lang="en-US" dirty="0" smtClean="0"/>
              <a:t>2011: Watson v. Jeopardy! champion winners</a:t>
            </a:r>
          </a:p>
          <a:p>
            <a:pPr marL="457200" indent="-288925"/>
            <a:r>
              <a:rPr lang="en-US" dirty="0" smtClean="0"/>
              <a:t>Brad Rutter</a:t>
            </a:r>
          </a:p>
          <a:p>
            <a:pPr marL="857250" lvl="2" indent="-288925"/>
            <a:r>
              <a:rPr lang="en-US" dirty="0" smtClean="0"/>
              <a:t>Biggest all-time money winner</a:t>
            </a:r>
          </a:p>
          <a:p>
            <a:pPr marL="857250" lvl="2" indent="-288925"/>
            <a:r>
              <a:rPr lang="en-US" dirty="0" smtClean="0"/>
              <a:t>$4 million</a:t>
            </a:r>
          </a:p>
          <a:p>
            <a:pPr marL="857250" lvl="2" indent="-288925"/>
            <a:r>
              <a:rPr lang="en-US" smtClean="0"/>
              <a:t>Never </a:t>
            </a:r>
            <a:r>
              <a:rPr lang="en-US" dirty="0" smtClean="0"/>
              <a:t>lost against a human</a:t>
            </a:r>
          </a:p>
          <a:p>
            <a:pPr marL="457200" indent="-288925"/>
            <a:r>
              <a:rPr lang="en-US" dirty="0" smtClean="0"/>
              <a:t>Ken Jennings</a:t>
            </a:r>
          </a:p>
          <a:p>
            <a:pPr marL="857250" lvl="2" indent="-288925"/>
            <a:r>
              <a:rPr lang="en-US" dirty="0" smtClean="0"/>
              <a:t>Record longest winning streak</a:t>
            </a:r>
          </a:p>
          <a:p>
            <a:pPr marL="857250" lvl="2" indent="-288925"/>
            <a:r>
              <a:rPr lang="en-US" dirty="0" smtClean="0"/>
              <a:t>74 games in a row</a:t>
            </a:r>
          </a:p>
          <a:p>
            <a:pPr marL="0" indent="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10000"/>
            <a:ext cx="33528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47800"/>
            <a:ext cx="4343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Hardware:</a:t>
            </a:r>
          </a:p>
          <a:p>
            <a:r>
              <a:rPr lang="en-US" sz="1800" dirty="0" smtClean="0"/>
              <a:t>Cluster of 90 IBM Power 750 servers</a:t>
            </a:r>
          </a:p>
          <a:p>
            <a:r>
              <a:rPr lang="en-US" sz="1800" dirty="0" smtClean="0"/>
              <a:t>16 terabytes of RAM</a:t>
            </a:r>
          </a:p>
          <a:p>
            <a:r>
              <a:rPr lang="en-US" sz="1800" dirty="0" smtClean="0"/>
              <a:t>Process 500 gigabytes per second</a:t>
            </a:r>
            <a:br>
              <a:rPr lang="en-US" sz="1800" dirty="0" smtClean="0"/>
            </a:br>
            <a:r>
              <a:rPr lang="en-US" sz="1800" dirty="0" smtClean="0"/>
              <a:t>(= 1 million books)</a:t>
            </a:r>
          </a:p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2400" b="1" dirty="0" smtClean="0"/>
              <a:t>Software:</a:t>
            </a:r>
          </a:p>
          <a:p>
            <a:r>
              <a:rPr lang="en-US" sz="1800" dirty="0" smtClean="0"/>
              <a:t>IBM's DeepQA software</a:t>
            </a:r>
          </a:p>
          <a:p>
            <a:r>
              <a:rPr lang="en-US" sz="1800" dirty="0" smtClean="0"/>
              <a:t>Apache UIMA (Unstructured Information Management Architecture) framework</a:t>
            </a:r>
          </a:p>
          <a:p>
            <a:r>
              <a:rPr lang="en-US" sz="1800" dirty="0" smtClean="0"/>
              <a:t>SUSE Linux Enterprise Server 11 OS</a:t>
            </a:r>
          </a:p>
          <a:p>
            <a:r>
              <a:rPr lang="en-US" sz="1800" dirty="0" smtClean="0"/>
              <a:t>Apache Hadoop (distributed computing)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big deal?</a:t>
            </a:r>
            <a:br>
              <a:rPr lang="en-US" dirty="0" smtClean="0"/>
            </a:br>
            <a:r>
              <a:rPr lang="en-US" dirty="0" smtClean="0"/>
              <a:t>Real Language is … Really Hard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81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Chess</a:t>
            </a:r>
          </a:p>
          <a:p>
            <a:pPr lvl="1"/>
            <a:r>
              <a:rPr lang="en-US" sz="2000" dirty="0" smtClean="0"/>
              <a:t>Finite, mathematically well-defined search space</a:t>
            </a:r>
          </a:p>
          <a:p>
            <a:pPr lvl="1"/>
            <a:r>
              <a:rPr lang="en-US" sz="2000" dirty="0" smtClean="0"/>
              <a:t>Limited number of moves and states</a:t>
            </a:r>
          </a:p>
          <a:p>
            <a:pPr lvl="1"/>
            <a:r>
              <a:rPr lang="en-US" sz="2000" dirty="0" smtClean="0"/>
              <a:t>Grounded in </a:t>
            </a:r>
            <a:r>
              <a:rPr lang="en-US" sz="2000" b="1" dirty="0" smtClean="0"/>
              <a:t>explicit</a:t>
            </a:r>
            <a:r>
              <a:rPr lang="en-US" sz="2000" dirty="0" smtClean="0"/>
              <a:t>, </a:t>
            </a:r>
            <a:r>
              <a:rPr lang="en-US" sz="2000" b="1" dirty="0" smtClean="0"/>
              <a:t>unambiguous</a:t>
            </a:r>
            <a:r>
              <a:rPr lang="en-US" sz="2000" dirty="0" smtClean="0"/>
              <a:t> mathematical rules</a:t>
            </a:r>
          </a:p>
          <a:p>
            <a:pPr lvl="1"/>
            <a:r>
              <a:rPr lang="en-US" sz="2000" dirty="0" smtClean="0"/>
              <a:t>IBM Deep Blue - chess computer v. world champion (1997)</a:t>
            </a:r>
          </a:p>
          <a:p>
            <a:pPr lvl="1">
              <a:buFont typeface="Arial" pitchFamily="34" charset="0"/>
              <a:buNone/>
            </a:pPr>
            <a:endParaRPr lang="en-US" sz="1800" dirty="0" smtClean="0"/>
          </a:p>
          <a:p>
            <a:r>
              <a:rPr lang="en-US" dirty="0" smtClean="0"/>
              <a:t>Human Language</a:t>
            </a:r>
          </a:p>
          <a:p>
            <a:pPr lvl="1"/>
            <a:r>
              <a:rPr lang="en-US" sz="2000" dirty="0" smtClean="0"/>
              <a:t>Ambiguous, contextual and implicit</a:t>
            </a:r>
          </a:p>
          <a:p>
            <a:pPr lvl="1"/>
            <a:r>
              <a:rPr lang="en-US" sz="2000" dirty="0" smtClean="0"/>
              <a:t>Grounded only in </a:t>
            </a:r>
            <a:r>
              <a:rPr lang="en-US" sz="2000" b="1" dirty="0" smtClean="0"/>
              <a:t>human cognition</a:t>
            </a:r>
          </a:p>
          <a:p>
            <a:pPr lvl="1"/>
            <a:r>
              <a:rPr lang="en-US" sz="2000" dirty="0" smtClean="0"/>
              <a:t>Seemingly infinite</a:t>
            </a:r>
            <a:r>
              <a:rPr lang="en-US" sz="2000" i="1" dirty="0" smtClean="0"/>
              <a:t> </a:t>
            </a:r>
            <a:r>
              <a:rPr lang="en-US" sz="2000" dirty="0" smtClean="0"/>
              <a:t>number of ways to express the same meaning</a:t>
            </a:r>
          </a:p>
        </p:txBody>
      </p:sp>
      <p:pic>
        <p:nvPicPr>
          <p:cNvPr id="5" name="Picture 10" descr="http://www.chess-game-strategies.com/images/chess-strategies_9_sse_d1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371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cs.na.infn.it/images/dia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573" y="3657600"/>
            <a:ext cx="2615421" cy="144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6324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Source: IBM Watson A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rief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verview and Thoughts for Healthcare Education and Performance Improvement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1924</Words>
  <Application>Microsoft Office PowerPoint</Application>
  <PresentationFormat>On-screen Show (4:3)</PresentationFormat>
  <Paragraphs>340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CS548 Spring 2015 “TEXT MINING” Showcase by Suwodi Dutta Bordoloi, Chitra Pichaimuttu Kanickaraj, Joseph True</vt:lpstr>
      <vt:lpstr>References</vt:lpstr>
      <vt:lpstr>IBM Journal of Research and Development This is Watson May-July 2012</vt:lpstr>
      <vt:lpstr>What is Jeopardy! ?</vt:lpstr>
      <vt:lpstr>Jeopardy! Question Example</vt:lpstr>
      <vt:lpstr>What is Watson?</vt:lpstr>
      <vt:lpstr>What is Watson?</vt:lpstr>
      <vt:lpstr>Watson System</vt:lpstr>
      <vt:lpstr>What’s the big deal? Real Language is … Really Hard</vt:lpstr>
      <vt:lpstr>How to win?</vt:lpstr>
      <vt:lpstr>3 seconds (on average)</vt:lpstr>
      <vt:lpstr>Text Mining and Related Technologies</vt:lpstr>
      <vt:lpstr>Data Sources</vt:lpstr>
      <vt:lpstr>Data Collection</vt:lpstr>
      <vt:lpstr>Data Processing</vt:lpstr>
      <vt:lpstr>How does Watson Answer a Question?</vt:lpstr>
      <vt:lpstr>Foundation of Question Analysis</vt:lpstr>
      <vt:lpstr>Step 1: Question Analysis</vt:lpstr>
      <vt:lpstr>Question Analysis</vt:lpstr>
      <vt:lpstr>Parsing &amp; Semantic Analysis Suite </vt:lpstr>
      <vt:lpstr>English Slot Grammer (ESG) parser</vt:lpstr>
      <vt:lpstr>Predicate-Argument Structure (PAD) builder </vt:lpstr>
      <vt:lpstr>Parsing And Semantic Analysis (Cont..) </vt:lpstr>
      <vt:lpstr>Step 2: Hypothesis generation</vt:lpstr>
      <vt:lpstr>Step 3: Evidence Scoring</vt:lpstr>
      <vt:lpstr>Support Evidence Retrieval</vt:lpstr>
      <vt:lpstr>Support Evidence Retrieval (cont.)</vt:lpstr>
      <vt:lpstr>Evidence Scoring Algorithms “Passage Term Match”</vt:lpstr>
      <vt:lpstr>Evidence Scoring Algorithms “Passage Term Match” (cont.)</vt:lpstr>
      <vt:lpstr>Evidence Scoring Algorithms “Skip Bigram”</vt:lpstr>
      <vt:lpstr>Evidence Scoring Algorithms “Skip Bigram” (cont.)</vt:lpstr>
      <vt:lpstr>Step 4: Final Merging and Ranking</vt:lpstr>
      <vt:lpstr>Future Directions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548 KNOWLEDGE DISCOVERY AND DATA MINING - Spring 2015</dc:title>
  <dc:creator>Joe</dc:creator>
  <cp:lastModifiedBy>JT</cp:lastModifiedBy>
  <cp:revision>227</cp:revision>
  <dcterms:created xsi:type="dcterms:W3CDTF">2006-08-16T00:00:00Z</dcterms:created>
  <dcterms:modified xsi:type="dcterms:W3CDTF">2015-04-14T17:06:51Z</dcterms:modified>
</cp:coreProperties>
</file>