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23"/>
  </p:notesMasterIdLst>
  <p:sldIdLst>
    <p:sldId id="256" r:id="rId3"/>
    <p:sldId id="279" r:id="rId4"/>
    <p:sldId id="257" r:id="rId5"/>
    <p:sldId id="261" r:id="rId6"/>
    <p:sldId id="262" r:id="rId7"/>
    <p:sldId id="264" r:id="rId8"/>
    <p:sldId id="266" r:id="rId9"/>
    <p:sldId id="267" r:id="rId10"/>
    <p:sldId id="268" r:id="rId11"/>
    <p:sldId id="269" r:id="rId12"/>
    <p:sldId id="270" r:id="rId13"/>
    <p:sldId id="271" r:id="rId14"/>
    <p:sldId id="272" r:id="rId15"/>
    <p:sldId id="283" r:id="rId16"/>
    <p:sldId id="274" r:id="rId17"/>
    <p:sldId id="275" r:id="rId18"/>
    <p:sldId id="280" r:id="rId19"/>
    <p:sldId id="281" r:id="rId20"/>
    <p:sldId id="277"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75" d="100"/>
          <a:sy n="75" d="100"/>
        </p:scale>
        <p:origin x="22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8C38D-9E82-41D7-B393-DC4A7B6FF8D7}" type="datetimeFigureOut">
              <a:rPr lang="en-US" smtClean="0"/>
              <a:t>3/29/2016</a:t>
            </a:fld>
            <a:endParaRPr 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547D23-153F-41A1-8594-EE59E062FA26}" type="slidenum">
              <a:rPr lang="en-US" smtClean="0"/>
              <a:t>‹#›</a:t>
            </a:fld>
            <a:endParaRPr lang="en-US"/>
          </a:p>
        </p:txBody>
      </p:sp>
    </p:spTree>
    <p:extLst>
      <p:ext uri="{BB962C8B-B14F-4D97-AF65-F5344CB8AC3E}">
        <p14:creationId xmlns:p14="http://schemas.microsoft.com/office/powerpoint/2010/main" val="102581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a:duotone>
              <a:schemeClr val="bg2"/>
              <a:srgbClr val="FFF1C1"/>
            </a:duotone>
            <a:lum bright="-10000" contrast="-40000"/>
          </a:blip>
          <a:stretch>
            <a:fillRect/>
          </a:stretch>
        </p:blipFill>
        <p:spPr>
          <a:xfrm>
            <a:off x="4" y="5214950"/>
            <a:ext cx="1962897" cy="1643050"/>
          </a:xfrm>
          <a:prstGeom prst="rect">
            <a:avLst/>
          </a:prstGeom>
          <a:noFill/>
          <a:ln>
            <a:noFill/>
          </a:ln>
        </p:spPr>
      </p:pic>
      <p:sp>
        <p:nvSpPr>
          <p:cNvPr id="2" name="标题 1"/>
          <p:cNvSpPr>
            <a:spLocks noGrp="1"/>
          </p:cNvSpPr>
          <p:nvPr>
            <p:ph type="ctrTitle"/>
          </p:nvPr>
        </p:nvSpPr>
        <p:spPr>
          <a:xfrm>
            <a:off x="914400" y="1214425"/>
            <a:ext cx="10363200" cy="1470025"/>
          </a:xfrm>
        </p:spPr>
        <p:txBody>
          <a:bodyPr/>
          <a:lstStyle>
            <a:lvl1pPr algn="ctr">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2028979" y="2759584"/>
            <a:ext cx="8134045"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2AAC69C5-9DA5-499B-B636-EA515AF7CCBA}" type="datetimeFigureOut">
              <a:rPr lang="en-US" smtClean="0"/>
              <a:t>3/29/2016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9E960EE-613D-403A-83A8-2DAE9A0864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609600" y="1500179"/>
            <a:ext cx="10972800" cy="4714907"/>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2AAC69C5-9DA5-499B-B636-EA515AF7CCBA}" type="datetimeFigureOut">
              <a:rPr lang="en-US" smtClean="0"/>
              <a:t>3/29/2016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9E960EE-613D-403A-83A8-2DAE9A086429}" type="slidenum">
              <a:rPr lang="en-US" smtClean="0"/>
              <a:t>‹#›</a:t>
            </a:fld>
            <a:endParaRPr lang="en-US"/>
          </a:p>
        </p:txBody>
      </p:sp>
      <p:pic>
        <p:nvPicPr>
          <p:cNvPr id="8" name="图片 7"/>
          <p:cNvPicPr>
            <a:picLocks noChangeAspect="1"/>
          </p:cNvPicPr>
          <p:nvPr/>
        </p:nvPicPr>
        <p:blipFill>
          <a:blip r:embed="rId3">
            <a:duotone>
              <a:schemeClr val="bg2"/>
              <a:srgbClr val="FFF1C1"/>
            </a:duotone>
          </a:blip>
          <a:stretch>
            <a:fillRect/>
          </a:stretch>
        </p:blipFill>
        <p:spPr>
          <a:xfrm>
            <a:off x="10847878" y="0"/>
            <a:ext cx="1344124" cy="142873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9715525" y="274638"/>
            <a:ext cx="1866875"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609601" y="274638"/>
            <a:ext cx="9010675" cy="59404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2AAC69C5-9DA5-499B-B636-EA515AF7CCBA}" type="datetimeFigureOut">
              <a:rPr lang="en-US" smtClean="0"/>
              <a:t>3/29/2016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9E960EE-613D-403A-83A8-2DAE9A086429}" type="slidenum">
              <a:rPr lang="en-US" smtClean="0"/>
              <a:t>‹#›</a:t>
            </a:fld>
            <a:endParaRPr lang="en-US"/>
          </a:p>
        </p:txBody>
      </p:sp>
      <p:pic>
        <p:nvPicPr>
          <p:cNvPr id="8" name="图片 7"/>
          <p:cNvPicPr>
            <a:picLocks noChangeAspect="1"/>
          </p:cNvPicPr>
          <p:nvPr/>
        </p:nvPicPr>
        <p:blipFill>
          <a:blip r:embed="rId3">
            <a:duotone>
              <a:schemeClr val="bg2"/>
              <a:srgbClr val="FFF1C1"/>
            </a:duotone>
          </a:blip>
          <a:stretch>
            <a:fillRect/>
          </a:stretch>
        </p:blipFill>
        <p:spPr>
          <a:xfrm>
            <a:off x="10847878" y="0"/>
            <a:ext cx="1344124" cy="1428736"/>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a:duotone>
              <a:schemeClr val="bg2"/>
              <a:srgbClr val="FFF1C1"/>
            </a:duotone>
            <a:lum bright="-10000" contrast="-40000"/>
          </a:blip>
          <a:stretch>
            <a:fillRect/>
          </a:stretch>
        </p:blipFill>
        <p:spPr>
          <a:xfrm>
            <a:off x="2" y="5214950"/>
            <a:ext cx="1962897" cy="1643050"/>
          </a:xfrm>
          <a:prstGeom prst="rect">
            <a:avLst/>
          </a:prstGeom>
          <a:noFill/>
          <a:ln>
            <a:noFill/>
          </a:ln>
        </p:spPr>
      </p:pic>
      <p:sp>
        <p:nvSpPr>
          <p:cNvPr id="2" name="标题 1"/>
          <p:cNvSpPr>
            <a:spLocks noGrp="1"/>
          </p:cNvSpPr>
          <p:nvPr>
            <p:ph type="ctrTitle"/>
          </p:nvPr>
        </p:nvSpPr>
        <p:spPr>
          <a:xfrm>
            <a:off x="914400" y="1214423"/>
            <a:ext cx="10363200" cy="1470025"/>
          </a:xfrm>
        </p:spPr>
        <p:txBody>
          <a:bodyPr/>
          <a:lstStyle>
            <a:lvl1pPr algn="ctr">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2028978" y="2759582"/>
            <a:ext cx="8134045"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8" name="图片 7"/>
          <p:cNvPicPr>
            <a:picLocks noChangeAspect="1"/>
          </p:cNvPicPr>
          <p:nvPr/>
        </p:nvPicPr>
        <p:blipFill>
          <a:blip r:embed="rId3">
            <a:duotone>
              <a:schemeClr val="bg2"/>
              <a:srgbClr val="FFF1C1"/>
            </a:duotone>
          </a:blip>
          <a:stretch>
            <a:fillRect/>
          </a:stretch>
        </p:blipFill>
        <p:spPr>
          <a:xfrm>
            <a:off x="10847877" y="0"/>
            <a:ext cx="1344124" cy="1428736"/>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63084" y="4143370"/>
            <a:ext cx="10363200" cy="1362075"/>
          </a:xfrm>
        </p:spPr>
        <p:txBody>
          <a:bodyPr anchor="t"/>
          <a:lstStyle>
            <a:lvl1pPr algn="l">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63084" y="2643183"/>
            <a:ext cx="103632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7" name="图片 6"/>
          <p:cNvPicPr>
            <a:picLocks noChangeAspect="1"/>
          </p:cNvPicPr>
          <p:nvPr/>
        </p:nvPicPr>
        <p:blipFill>
          <a:blip r:embed="rId2">
            <a:duotone>
              <a:schemeClr val="bg2"/>
              <a:srgbClr val="FFF1C1"/>
            </a:duotone>
            <a:lum bright="-10000" contrast="-30000"/>
          </a:blip>
          <a:stretch>
            <a:fillRect/>
          </a:stretch>
        </p:blipFill>
        <p:spPr>
          <a:xfrm>
            <a:off x="9974181" y="0"/>
            <a:ext cx="2217819"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873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9" name="图片 8"/>
          <p:cNvPicPr>
            <a:picLocks noChangeAspect="1"/>
          </p:cNvPicPr>
          <p:nvPr/>
        </p:nvPicPr>
        <p:blipFill>
          <a:blip r:embed="rId3">
            <a:duotone>
              <a:schemeClr val="bg2"/>
              <a:srgbClr val="FFF1C1"/>
            </a:duotone>
          </a:blip>
          <a:stretch>
            <a:fillRect/>
          </a:stretch>
        </p:blipFill>
        <p:spPr>
          <a:xfrm>
            <a:off x="10847877" y="0"/>
            <a:ext cx="1344124" cy="1428736"/>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8544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11" name="图片 10"/>
          <p:cNvPicPr>
            <a:picLocks noChangeAspect="1"/>
          </p:cNvPicPr>
          <p:nvPr/>
        </p:nvPicPr>
        <p:blipFill>
          <a:blip r:embed="rId3">
            <a:duotone>
              <a:schemeClr val="bg2"/>
              <a:srgbClr val="FFF1C1"/>
            </a:duotone>
          </a:blip>
          <a:stretch>
            <a:fillRect/>
          </a:stretch>
        </p:blipFill>
        <p:spPr>
          <a:xfrm>
            <a:off x="10847877" y="0"/>
            <a:ext cx="1344124" cy="1428736"/>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7" name="图片 6"/>
          <p:cNvPicPr>
            <a:picLocks noChangeAspect="1"/>
          </p:cNvPicPr>
          <p:nvPr/>
        </p:nvPicPr>
        <p:blipFill>
          <a:blip r:embed="rId3">
            <a:duotone>
              <a:schemeClr val="bg2"/>
              <a:srgbClr val="FFF1C1"/>
            </a:duotone>
          </a:blip>
          <a:stretch>
            <a:fillRect/>
          </a:stretch>
        </p:blipFill>
        <p:spPr>
          <a:xfrm>
            <a:off x="10847877" y="0"/>
            <a:ext cx="1344124" cy="1428736"/>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6" name="图片 5"/>
          <p:cNvPicPr>
            <a:picLocks noChangeAspect="1"/>
          </p:cNvPicPr>
          <p:nvPr/>
        </p:nvPicPr>
        <p:blipFill>
          <a:blip r:embed="rId3">
            <a:duotone>
              <a:schemeClr val="bg2"/>
              <a:srgbClr val="FFF1C1"/>
            </a:duotone>
          </a:blip>
          <a:stretch>
            <a:fillRect/>
          </a:stretch>
        </p:blipFill>
        <p:spPr>
          <a:xfrm>
            <a:off x="10847877" y="0"/>
            <a:ext cx="1344124" cy="1428736"/>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897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14901" y="5357826"/>
            <a:ext cx="10968300"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613843" y="428605"/>
            <a:ext cx="6815667"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7572115" y="1357298"/>
            <a:ext cx="4011084"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9" name="图片 8"/>
          <p:cNvPicPr>
            <a:picLocks noChangeAspect="1"/>
          </p:cNvPicPr>
          <p:nvPr/>
        </p:nvPicPr>
        <p:blipFill>
          <a:blip r:embed="rId3">
            <a:duotone>
              <a:schemeClr val="bg2"/>
              <a:srgbClr val="FFF1C1"/>
            </a:duotone>
          </a:blip>
          <a:stretch>
            <a:fillRect/>
          </a:stretch>
        </p:blipFill>
        <p:spPr>
          <a:xfrm>
            <a:off x="10847877" y="0"/>
            <a:ext cx="1344124" cy="14287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2AAC69C5-9DA5-499B-B636-EA515AF7CCBA}" type="datetimeFigureOut">
              <a:rPr lang="en-US" smtClean="0"/>
              <a:t>3/29/2016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9E960EE-613D-403A-83A8-2DAE9A086429}" type="slidenum">
              <a:rPr lang="en-US" smtClean="0"/>
              <a:t>‹#›</a:t>
            </a:fld>
            <a:endParaRPr lang="en-US"/>
          </a:p>
        </p:txBody>
      </p:sp>
      <p:pic>
        <p:nvPicPr>
          <p:cNvPr id="8" name="图片 7"/>
          <p:cNvPicPr>
            <a:picLocks noChangeAspect="1"/>
          </p:cNvPicPr>
          <p:nvPr/>
        </p:nvPicPr>
        <p:blipFill>
          <a:blip r:embed="rId3">
            <a:duotone>
              <a:schemeClr val="bg2"/>
              <a:srgbClr val="FFF1C1"/>
            </a:duotone>
          </a:blip>
          <a:stretch>
            <a:fillRect/>
          </a:stretch>
        </p:blipFill>
        <p:spPr>
          <a:xfrm>
            <a:off x="10847878" y="0"/>
            <a:ext cx="1344124" cy="1428736"/>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927064" y="214290"/>
            <a:ext cx="9931469"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908020" y="1000108"/>
            <a:ext cx="993648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6604001" y="6243634"/>
            <a:ext cx="4240500"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812800" y="6492879"/>
            <a:ext cx="2235179" cy="365125"/>
          </a:xfrm>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6" name="页脚占位符 5"/>
          <p:cNvSpPr>
            <a:spLocks noGrp="1"/>
          </p:cNvSpPr>
          <p:nvPr>
            <p:ph type="ftr" sz="quarter" idx="11"/>
          </p:nvPr>
        </p:nvSpPr>
        <p:spPr>
          <a:xfrm>
            <a:off x="3047979" y="6492877"/>
            <a:ext cx="3524275" cy="365125"/>
          </a:xfrm>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a:xfrm>
            <a:off x="910764" y="5347005"/>
            <a:ext cx="11616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9" name="图片 8"/>
          <p:cNvPicPr>
            <a:picLocks noChangeAspect="1"/>
          </p:cNvPicPr>
          <p:nvPr/>
        </p:nvPicPr>
        <p:blipFill>
          <a:blip r:embed="rId3">
            <a:duotone>
              <a:schemeClr val="bg2"/>
              <a:srgbClr val="FFF1C1"/>
            </a:duotone>
          </a:blip>
          <a:stretch>
            <a:fillRect/>
          </a:stretch>
        </p:blipFill>
        <p:spPr>
          <a:xfrm>
            <a:off x="10847877" y="0"/>
            <a:ext cx="1344124" cy="1428736"/>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609600" y="1500177"/>
            <a:ext cx="10972800" cy="4714907"/>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8" name="图片 7"/>
          <p:cNvPicPr>
            <a:picLocks noChangeAspect="1"/>
          </p:cNvPicPr>
          <p:nvPr/>
        </p:nvPicPr>
        <p:blipFill>
          <a:blip r:embed="rId3">
            <a:duotone>
              <a:schemeClr val="bg2"/>
              <a:srgbClr val="FFF1C1"/>
            </a:duotone>
          </a:blip>
          <a:stretch>
            <a:fillRect/>
          </a:stretch>
        </p:blipFill>
        <p:spPr>
          <a:xfrm>
            <a:off x="10847877" y="0"/>
            <a:ext cx="1344124" cy="1428736"/>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9715525" y="274638"/>
            <a:ext cx="1866875"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609600" y="274638"/>
            <a:ext cx="9010675" cy="59404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8" name="图片 7"/>
          <p:cNvPicPr>
            <a:picLocks noChangeAspect="1"/>
          </p:cNvPicPr>
          <p:nvPr/>
        </p:nvPicPr>
        <p:blipFill>
          <a:blip r:embed="rId3">
            <a:duotone>
              <a:schemeClr val="bg2"/>
              <a:srgbClr val="FFF1C1"/>
            </a:duotone>
          </a:blip>
          <a:stretch>
            <a:fillRect/>
          </a:stretch>
        </p:blipFill>
        <p:spPr>
          <a:xfrm>
            <a:off x="10847877" y="0"/>
            <a:ext cx="1344124" cy="14287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63084" y="4143372"/>
            <a:ext cx="10363200" cy="1362075"/>
          </a:xfrm>
        </p:spPr>
        <p:txBody>
          <a:bodyPr anchor="t"/>
          <a:lstStyle>
            <a:lvl1pPr algn="l">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63084" y="2643185"/>
            <a:ext cx="103632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2AAC69C5-9DA5-499B-B636-EA515AF7CCBA}" type="datetimeFigureOut">
              <a:rPr lang="en-US" smtClean="0"/>
              <a:t>3/29/2016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9E960EE-613D-403A-83A8-2DAE9A086429}" type="slidenum">
              <a:rPr lang="en-US" smtClean="0"/>
              <a:t>‹#›</a:t>
            </a:fld>
            <a:endParaRPr lang="en-US"/>
          </a:p>
        </p:txBody>
      </p:sp>
      <p:pic>
        <p:nvPicPr>
          <p:cNvPr id="7" name="图片 6"/>
          <p:cNvPicPr>
            <a:picLocks noChangeAspect="1"/>
          </p:cNvPicPr>
          <p:nvPr/>
        </p:nvPicPr>
        <p:blipFill>
          <a:blip r:embed="rId2">
            <a:duotone>
              <a:schemeClr val="bg2"/>
              <a:srgbClr val="FFF1C1"/>
            </a:duotone>
            <a:lum bright="-10000" contrast="-30000"/>
          </a:blip>
          <a:stretch>
            <a:fillRect/>
          </a:stretch>
        </p:blipFill>
        <p:spPr>
          <a:xfrm>
            <a:off x="9974181" y="0"/>
            <a:ext cx="2217819"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873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2AAC69C5-9DA5-499B-B636-EA515AF7CCBA}" type="datetimeFigureOut">
              <a:rPr lang="en-US" smtClean="0"/>
              <a:t>3/29/2016</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A9E960EE-613D-403A-83A8-2DAE9A086429}" type="slidenum">
              <a:rPr lang="en-US" smtClean="0"/>
              <a:t>‹#›</a:t>
            </a:fld>
            <a:endParaRPr lang="en-US"/>
          </a:p>
        </p:txBody>
      </p:sp>
      <p:pic>
        <p:nvPicPr>
          <p:cNvPr id="9" name="图片 8"/>
          <p:cNvPicPr>
            <a:picLocks noChangeAspect="1"/>
          </p:cNvPicPr>
          <p:nvPr/>
        </p:nvPicPr>
        <p:blipFill>
          <a:blip r:embed="rId3">
            <a:duotone>
              <a:schemeClr val="bg2"/>
              <a:srgbClr val="FFF1C1"/>
            </a:duotone>
          </a:blip>
          <a:stretch>
            <a:fillRect/>
          </a:stretch>
        </p:blipFill>
        <p:spPr>
          <a:xfrm>
            <a:off x="10847878" y="0"/>
            <a:ext cx="1344124" cy="14287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8544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2AAC69C5-9DA5-499B-B636-EA515AF7CCBA}" type="datetimeFigureOut">
              <a:rPr lang="en-US" smtClean="0"/>
              <a:t>3/29/2016</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A9E960EE-613D-403A-83A8-2DAE9A086429}" type="slidenum">
              <a:rPr lang="en-US" smtClean="0"/>
              <a:t>‹#›</a:t>
            </a:fld>
            <a:endParaRPr lang="en-US"/>
          </a:p>
        </p:txBody>
      </p:sp>
      <p:pic>
        <p:nvPicPr>
          <p:cNvPr id="11" name="图片 10"/>
          <p:cNvPicPr>
            <a:picLocks noChangeAspect="1"/>
          </p:cNvPicPr>
          <p:nvPr/>
        </p:nvPicPr>
        <p:blipFill>
          <a:blip r:embed="rId3">
            <a:duotone>
              <a:schemeClr val="bg2"/>
              <a:srgbClr val="FFF1C1"/>
            </a:duotone>
          </a:blip>
          <a:stretch>
            <a:fillRect/>
          </a:stretch>
        </p:blipFill>
        <p:spPr>
          <a:xfrm>
            <a:off x="10847878" y="0"/>
            <a:ext cx="1344124" cy="142873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2AAC69C5-9DA5-499B-B636-EA515AF7CCBA}" type="datetimeFigureOut">
              <a:rPr lang="en-US" smtClean="0"/>
              <a:t>3/29/2016</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A9E960EE-613D-403A-83A8-2DAE9A086429}" type="slidenum">
              <a:rPr lang="en-US" smtClean="0"/>
              <a:t>‹#›</a:t>
            </a:fld>
            <a:endParaRPr lang="en-US"/>
          </a:p>
        </p:txBody>
      </p:sp>
      <p:pic>
        <p:nvPicPr>
          <p:cNvPr id="7" name="图片 6"/>
          <p:cNvPicPr>
            <a:picLocks noChangeAspect="1"/>
          </p:cNvPicPr>
          <p:nvPr/>
        </p:nvPicPr>
        <p:blipFill>
          <a:blip r:embed="rId3">
            <a:duotone>
              <a:schemeClr val="bg2"/>
              <a:srgbClr val="FFF1C1"/>
            </a:duotone>
          </a:blip>
          <a:stretch>
            <a:fillRect/>
          </a:stretch>
        </p:blipFill>
        <p:spPr>
          <a:xfrm>
            <a:off x="10847878" y="0"/>
            <a:ext cx="1344124" cy="142873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fld id="{2AAC69C5-9DA5-499B-B636-EA515AF7CCBA}" type="datetimeFigureOut">
              <a:rPr lang="en-US" smtClean="0"/>
              <a:t>3/29/2016</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A9E960EE-613D-403A-83A8-2DAE9A086429}" type="slidenum">
              <a:rPr lang="en-US" smtClean="0"/>
              <a:t>‹#›</a:t>
            </a:fld>
            <a:endParaRPr lang="en-US"/>
          </a:p>
        </p:txBody>
      </p:sp>
      <p:pic>
        <p:nvPicPr>
          <p:cNvPr id="6" name="图片 5"/>
          <p:cNvPicPr>
            <a:picLocks noChangeAspect="1"/>
          </p:cNvPicPr>
          <p:nvPr/>
        </p:nvPicPr>
        <p:blipFill>
          <a:blip r:embed="rId3">
            <a:duotone>
              <a:schemeClr val="bg2"/>
              <a:srgbClr val="FFF1C1"/>
            </a:duotone>
          </a:blip>
          <a:stretch>
            <a:fillRect/>
          </a:stretch>
        </p:blipFill>
        <p:spPr>
          <a:xfrm>
            <a:off x="10847878" y="0"/>
            <a:ext cx="1344124" cy="142873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897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14902" y="5357826"/>
            <a:ext cx="10968300"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613844" y="428607"/>
            <a:ext cx="6815667"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7572115" y="1357298"/>
            <a:ext cx="4011084"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2AAC69C5-9DA5-499B-B636-EA515AF7CCBA}" type="datetimeFigureOut">
              <a:rPr lang="en-US" smtClean="0"/>
              <a:t>3/29/2016</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A9E960EE-613D-403A-83A8-2DAE9A086429}" type="slidenum">
              <a:rPr lang="en-US" smtClean="0"/>
              <a:t>‹#›</a:t>
            </a:fld>
            <a:endParaRPr lang="en-US"/>
          </a:p>
        </p:txBody>
      </p:sp>
      <p:pic>
        <p:nvPicPr>
          <p:cNvPr id="9" name="图片 8"/>
          <p:cNvPicPr>
            <a:picLocks noChangeAspect="1"/>
          </p:cNvPicPr>
          <p:nvPr/>
        </p:nvPicPr>
        <p:blipFill>
          <a:blip r:embed="rId3">
            <a:duotone>
              <a:schemeClr val="bg2"/>
              <a:srgbClr val="FFF1C1"/>
            </a:duotone>
          </a:blip>
          <a:stretch>
            <a:fillRect/>
          </a:stretch>
        </p:blipFill>
        <p:spPr>
          <a:xfrm>
            <a:off x="10847878" y="0"/>
            <a:ext cx="1344124" cy="142873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892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927064" y="214290"/>
            <a:ext cx="9931469"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908020" y="1000108"/>
            <a:ext cx="993648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6604002" y="6243636"/>
            <a:ext cx="4240500"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812801" y="6492881"/>
            <a:ext cx="2235179" cy="365125"/>
          </a:xfrm>
        </p:spPr>
        <p:txBody>
          <a:bodyPr/>
          <a:lstStyle/>
          <a:p>
            <a:fld id="{2AAC69C5-9DA5-499B-B636-EA515AF7CCBA}" type="datetimeFigureOut">
              <a:rPr lang="en-US" smtClean="0"/>
              <a:t>3/29/2016</a:t>
            </a:fld>
            <a:endParaRPr lang="en-US"/>
          </a:p>
        </p:txBody>
      </p:sp>
      <p:sp>
        <p:nvSpPr>
          <p:cNvPr id="6" name="页脚占位符 5"/>
          <p:cNvSpPr>
            <a:spLocks noGrp="1"/>
          </p:cNvSpPr>
          <p:nvPr>
            <p:ph type="ftr" sz="quarter" idx="11"/>
          </p:nvPr>
        </p:nvSpPr>
        <p:spPr>
          <a:xfrm>
            <a:off x="3047980" y="6492879"/>
            <a:ext cx="3524275" cy="365125"/>
          </a:xfrm>
        </p:spPr>
        <p:txBody>
          <a:bodyPr/>
          <a:lstStyle/>
          <a:p>
            <a:endParaRPr lang="en-US"/>
          </a:p>
        </p:txBody>
      </p:sp>
      <p:sp>
        <p:nvSpPr>
          <p:cNvPr id="7" name="灯片编号占位符 6"/>
          <p:cNvSpPr>
            <a:spLocks noGrp="1"/>
          </p:cNvSpPr>
          <p:nvPr>
            <p:ph type="sldNum" sz="quarter" idx="12"/>
          </p:nvPr>
        </p:nvSpPr>
        <p:spPr>
          <a:xfrm>
            <a:off x="910764" y="5347005"/>
            <a:ext cx="11616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A9E960EE-613D-403A-83A8-2DAE9A086429}" type="slidenum">
              <a:rPr lang="en-US" smtClean="0"/>
              <a:t>‹#›</a:t>
            </a:fld>
            <a:endParaRPr lang="en-US"/>
          </a:p>
        </p:txBody>
      </p:sp>
      <p:pic>
        <p:nvPicPr>
          <p:cNvPr id="9" name="图片 8"/>
          <p:cNvPicPr>
            <a:picLocks noChangeAspect="1"/>
          </p:cNvPicPr>
          <p:nvPr/>
        </p:nvPicPr>
        <p:blipFill>
          <a:blip r:embed="rId3">
            <a:duotone>
              <a:schemeClr val="bg2"/>
              <a:srgbClr val="FFF1C1"/>
            </a:duotone>
          </a:blip>
          <a:stretch>
            <a:fillRect/>
          </a:stretch>
        </p:blipFill>
        <p:spPr>
          <a:xfrm>
            <a:off x="10847878" y="0"/>
            <a:ext cx="1344124" cy="142873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368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09600" y="1600203"/>
            <a:ext cx="109728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609600" y="6356353"/>
            <a:ext cx="2844800" cy="365125"/>
          </a:xfrm>
          <a:prstGeom prst="rect">
            <a:avLst/>
          </a:prstGeom>
        </p:spPr>
        <p:txBody>
          <a:bodyPr vert="horz" lIns="274320" rtlCol="0" anchor="ctr"/>
          <a:lstStyle>
            <a:lvl1pPr algn="l" eaLnBrk="1" latinLnBrk="0" hangingPunct="1">
              <a:defRPr kumimoji="0" sz="1200">
                <a:solidFill>
                  <a:schemeClr val="tx1"/>
                </a:solidFill>
              </a:defRPr>
            </a:lvl1p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5" name="页脚占位符 4"/>
          <p:cNvSpPr>
            <a:spLocks noGrp="1"/>
          </p:cNvSpPr>
          <p:nvPr>
            <p:ph type="ftr" sz="quarter" idx="3"/>
          </p:nvPr>
        </p:nvSpPr>
        <p:spPr>
          <a:xfrm>
            <a:off x="4165600" y="6356353"/>
            <a:ext cx="3860800" cy="365125"/>
          </a:xfrm>
          <a:prstGeom prst="rect">
            <a:avLst/>
          </a:prstGeom>
        </p:spPr>
        <p:txBody>
          <a:bodyPr vert="horz" rtlCol="0" anchor="ctr"/>
          <a:lstStyle>
            <a:lvl1pPr algn="ctr" eaLnBrk="1" latinLnBrk="0" hangingPunct="1">
              <a:defRPr kumimoji="0" sz="1200">
                <a:solidFill>
                  <a:schemeClr val="tx1"/>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737600" y="6356353"/>
            <a:ext cx="28448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368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09600" y="1600201"/>
            <a:ext cx="109728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274320" rtlCol="0" anchor="ctr"/>
          <a:lstStyle>
            <a:lvl1pPr algn="l" eaLnBrk="1" latinLnBrk="0" hangingPunct="1">
              <a:defRPr kumimoji="0" sz="1200">
                <a:solidFill>
                  <a:schemeClr val="tx1"/>
                </a:solidFill>
              </a:defRPr>
            </a:lvl1pPr>
          </a:lstStyle>
          <a:p>
            <a:fld id="{530820CF-B880-4189-942D-D702A7CBA730}" type="datetimeFigureOut">
              <a:rPr lang="zh-CN" altLang="en-US" smtClean="0">
                <a:solidFill>
                  <a:prstClr val="black">
                    <a:tint val="75000"/>
                  </a:prstClr>
                </a:solidFill>
              </a:rPr>
              <a:pPr/>
              <a:t>2016/3/29</a:t>
            </a:fld>
            <a:endParaRPr lang="zh-CN" altLang="en-US">
              <a:solidFill>
                <a:prstClr val="black">
                  <a:tint val="75000"/>
                </a:prstClr>
              </a:solidFill>
            </a:endParaRPr>
          </a:p>
        </p:txBody>
      </p:sp>
      <p:sp>
        <p:nvSpPr>
          <p:cNvPr id="5" name="页脚占位符 4"/>
          <p:cNvSpPr>
            <a:spLocks noGrp="1"/>
          </p:cNvSpPr>
          <p:nvPr>
            <p:ph type="ftr" sz="quarter" idx="3"/>
          </p:nvPr>
        </p:nvSpPr>
        <p:spPr>
          <a:xfrm>
            <a:off x="4165600" y="6356351"/>
            <a:ext cx="3860800" cy="365125"/>
          </a:xfrm>
          <a:prstGeom prst="rect">
            <a:avLst/>
          </a:prstGeom>
        </p:spPr>
        <p:txBody>
          <a:bodyPr vert="horz" rtlCol="0" anchor="ctr"/>
          <a:lstStyle>
            <a:lvl1pPr algn="ctr" eaLnBrk="1" latinLnBrk="0" hangingPunct="1">
              <a:defRPr kumimoji="0" sz="1200">
                <a:solidFill>
                  <a:schemeClr val="tx1"/>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9528" y="993044"/>
            <a:ext cx="9303488" cy="1470025"/>
          </a:xfrm>
        </p:spPr>
        <p:txBody>
          <a:bodyPr>
            <a:normAutofit fontScale="90000"/>
          </a:bodyPr>
          <a:lstStyle/>
          <a:p>
            <a:r>
              <a:rPr lang="en-US" dirty="0"/>
              <a:t>CS548 Spring </a:t>
            </a:r>
            <a:r>
              <a:rPr lang="en-US" dirty="0" smtClean="0"/>
              <a:t>2016</a:t>
            </a:r>
            <a:br>
              <a:rPr lang="en-US" dirty="0" smtClean="0"/>
            </a:br>
            <a:r>
              <a:rPr lang="en-US" dirty="0"/>
              <a:t> Anomaly Detection Showcase</a:t>
            </a:r>
          </a:p>
        </p:txBody>
      </p:sp>
      <p:sp>
        <p:nvSpPr>
          <p:cNvPr id="3" name="Subtitle 2"/>
          <p:cNvSpPr>
            <a:spLocks noGrp="1"/>
          </p:cNvSpPr>
          <p:nvPr>
            <p:ph type="subTitle" idx="1"/>
          </p:nvPr>
        </p:nvSpPr>
        <p:spPr>
          <a:xfrm>
            <a:off x="2098369" y="2945331"/>
            <a:ext cx="8134045" cy="3493970"/>
          </a:xfrm>
        </p:spPr>
        <p:txBody>
          <a:bodyPr>
            <a:normAutofit fontScale="77500" lnSpcReduction="20000"/>
          </a:bodyPr>
          <a:lstStyle/>
          <a:p>
            <a:r>
              <a:rPr lang="en-US" sz="3100" i="1" dirty="0" smtClean="0"/>
              <a:t>Presented </a:t>
            </a:r>
            <a:r>
              <a:rPr lang="en-US" sz="3100" i="1" dirty="0"/>
              <a:t>by</a:t>
            </a:r>
          </a:p>
          <a:p>
            <a:r>
              <a:rPr lang="en-US" sz="3100" dirty="0"/>
              <a:t>Jeff </a:t>
            </a:r>
            <a:r>
              <a:rPr lang="en-US" sz="3100" dirty="0" err="1"/>
              <a:t>Bibeau</a:t>
            </a:r>
            <a:r>
              <a:rPr lang="en-US" sz="3100" dirty="0"/>
              <a:t>, Max Levine, </a:t>
            </a:r>
            <a:r>
              <a:rPr lang="en-US" sz="3100" dirty="0" err="1"/>
              <a:t>Jie</a:t>
            </a:r>
            <a:r>
              <a:rPr lang="en-US" sz="3100" dirty="0"/>
              <a:t> </a:t>
            </a:r>
            <a:r>
              <a:rPr lang="en-US" sz="3100" dirty="0" smtClean="0"/>
              <a:t>Gao</a:t>
            </a:r>
          </a:p>
          <a:p>
            <a:endParaRPr lang="en-US" sz="3100" dirty="0" smtClean="0"/>
          </a:p>
          <a:p>
            <a:pPr defTabSz="356362">
              <a:defRPr sz="1952" i="1">
                <a:solidFill>
                  <a:srgbClr val="FFFFFF"/>
                </a:solidFill>
              </a:defRPr>
            </a:pPr>
            <a:r>
              <a:rPr lang="en-US" sz="3100" dirty="0"/>
              <a:t>Showcasing Work </a:t>
            </a:r>
            <a:r>
              <a:rPr lang="en-US" sz="3100" i="1" dirty="0"/>
              <a:t>by</a:t>
            </a:r>
            <a:r>
              <a:rPr lang="en-US" sz="3100" dirty="0"/>
              <a:t> </a:t>
            </a:r>
          </a:p>
          <a:p>
            <a:r>
              <a:rPr lang="en-US" sz="3100" dirty="0"/>
              <a:t>Milos </a:t>
            </a:r>
            <a:r>
              <a:rPr lang="en-US" sz="3100" dirty="0" err="1"/>
              <a:t>Hauskrecht</a:t>
            </a:r>
            <a:r>
              <a:rPr lang="en-US" sz="3100" dirty="0"/>
              <a:t>, </a:t>
            </a:r>
            <a:r>
              <a:rPr lang="en-US" sz="3100" dirty="0" err="1"/>
              <a:t>Iyad</a:t>
            </a:r>
            <a:r>
              <a:rPr lang="en-US" sz="3100" dirty="0"/>
              <a:t> </a:t>
            </a:r>
            <a:r>
              <a:rPr lang="en-US" sz="3100" dirty="0" err="1"/>
              <a:t>Batal</a:t>
            </a:r>
            <a:r>
              <a:rPr lang="en-US" sz="3100" dirty="0"/>
              <a:t>, Michal </a:t>
            </a:r>
            <a:r>
              <a:rPr lang="en-US" sz="3100" dirty="0" err="1"/>
              <a:t>Valko</a:t>
            </a:r>
            <a:r>
              <a:rPr lang="en-US" sz="3100" dirty="0"/>
              <a:t>, </a:t>
            </a:r>
            <a:r>
              <a:rPr lang="en-US" sz="3100" dirty="0" err="1"/>
              <a:t>Shyam</a:t>
            </a:r>
            <a:r>
              <a:rPr lang="en-US" sz="3100" dirty="0"/>
              <a:t> </a:t>
            </a:r>
            <a:r>
              <a:rPr lang="en-US" sz="3100" dirty="0" err="1"/>
              <a:t>Visweswaran</a:t>
            </a:r>
            <a:r>
              <a:rPr lang="en-US" sz="3100" dirty="0"/>
              <a:t>,</a:t>
            </a:r>
          </a:p>
          <a:p>
            <a:r>
              <a:rPr lang="en-US" sz="3100" dirty="0"/>
              <a:t> Gregory F. Cooper, Gilles Clermont.</a:t>
            </a:r>
            <a:r>
              <a:rPr lang="en-US" altLang="en-US" sz="3100" dirty="0"/>
              <a:t> </a:t>
            </a:r>
            <a:endParaRPr lang="en-US" sz="3100" dirty="0"/>
          </a:p>
          <a:p>
            <a:r>
              <a:rPr lang="en-US" altLang="zh-CN" sz="3100" dirty="0"/>
              <a:t> on</a:t>
            </a:r>
          </a:p>
          <a:p>
            <a:r>
              <a:rPr lang="en-US" sz="3100" dirty="0"/>
              <a:t>“Outlier detection for patient monitoring and alerting”, </a:t>
            </a:r>
          </a:p>
          <a:p>
            <a:r>
              <a:rPr lang="en-US" sz="3100" dirty="0"/>
              <a:t>Journal of Biomedical Informatics 46 (2013) 47–55.</a:t>
            </a:r>
          </a:p>
          <a:p>
            <a:endParaRPr lang="en-US" sz="3100" dirty="0"/>
          </a:p>
          <a:p>
            <a:endParaRPr lang="en-US" sz="3100" dirty="0" smtClean="0"/>
          </a:p>
          <a:p>
            <a:endParaRPr lang="en-US" dirty="0"/>
          </a:p>
        </p:txBody>
      </p:sp>
    </p:spTree>
    <p:extLst>
      <p:ext uri="{BB962C8B-B14F-4D97-AF65-F5344CB8AC3E}">
        <p14:creationId xmlns:p14="http://schemas.microsoft.com/office/powerpoint/2010/main" val="542891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Probabilistic Model for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m:t>
                            </m:r>
                          </m:sup>
                        </m:sSup>
                      </m:e>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m:t>
                            </m:r>
                          </m:sup>
                        </m:sSup>
                      </m:e>
                    </m:d>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2377"/>
                </a:stretch>
              </a:blipFill>
            </p:spPr>
            <p:txBody>
              <a:bodyPr/>
              <a:lstStyle/>
              <a:p>
                <a:r>
                  <a:rPr lang="en-US">
                    <a:noFill/>
                  </a:rPr>
                  <a:t> </a:t>
                </a:r>
              </a:p>
            </p:txBody>
          </p:sp>
        </mc:Fallback>
      </mc:AlternateContent>
      <p:sp>
        <p:nvSpPr>
          <p:cNvPr id="3" name="Content Placeholder 2"/>
          <p:cNvSpPr>
            <a:spLocks noGrp="1"/>
          </p:cNvSpPr>
          <p:nvPr>
            <p:ph idx="1"/>
          </p:nvPr>
        </p:nvSpPr>
        <p:spPr>
          <a:xfrm>
            <a:off x="431800" y="1843506"/>
            <a:ext cx="4127499" cy="4061993"/>
          </a:xfrm>
        </p:spPr>
        <p:txBody>
          <a:bodyPr>
            <a:normAutofit fontScale="92500" lnSpcReduction="20000"/>
          </a:bodyPr>
          <a:lstStyle/>
          <a:p>
            <a:r>
              <a:rPr lang="en-US" dirty="0" smtClean="0"/>
              <a:t>Segmentation</a:t>
            </a:r>
          </a:p>
          <a:p>
            <a:pPr lvl="1"/>
            <a:r>
              <a:rPr lang="en-US" dirty="0" smtClean="0"/>
              <a:t>Split management actions and patient information into distinct time points</a:t>
            </a:r>
          </a:p>
          <a:p>
            <a:pPr marL="457200" lvl="1" indent="0">
              <a:buNone/>
            </a:pPr>
            <a:endParaRPr lang="en-US" dirty="0" smtClean="0"/>
          </a:p>
          <a:p>
            <a:r>
              <a:rPr lang="en-US" dirty="0" smtClean="0"/>
              <a:t>51492 patient state instances</a:t>
            </a:r>
          </a:p>
          <a:p>
            <a:pPr lvl="1"/>
            <a:r>
              <a:rPr lang="en-US" dirty="0" smtClean="0"/>
              <a:t>30828 training</a:t>
            </a:r>
          </a:p>
          <a:p>
            <a:pPr lvl="1"/>
            <a:r>
              <a:rPr lang="en-US" dirty="0" smtClean="0"/>
              <a:t>20664 test</a:t>
            </a:r>
            <a:endParaRPr lang="en-US" dirty="0"/>
          </a:p>
        </p:txBody>
      </p:sp>
      <p:pic>
        <p:nvPicPr>
          <p:cNvPr id="2050" name="Picture 2" descr="The segmentation of a patient’s EHR into four patient state – action instan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8613" y="2583387"/>
            <a:ext cx="7080380" cy="2333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022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Probabilistic Model for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m:t>
                            </m:r>
                          </m:sup>
                        </m:sSup>
                      </m:e>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m:t>
                            </m:r>
                          </m:sup>
                        </m:sSup>
                      </m:e>
                    </m:d>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2377"/>
                </a:stretch>
              </a:blipFill>
            </p:spPr>
            <p:txBody>
              <a:bodyPr/>
              <a:lstStyle/>
              <a:p>
                <a:r>
                  <a:rPr lang="en-US">
                    <a:noFill/>
                  </a:rPr>
                  <a:t> </a:t>
                </a:r>
              </a:p>
            </p:txBody>
          </p:sp>
        </mc:Fallback>
      </mc:AlternateContent>
      <p:sp>
        <p:nvSpPr>
          <p:cNvPr id="3" name="Content Placeholder 2"/>
          <p:cNvSpPr>
            <a:spLocks noGrp="1"/>
          </p:cNvSpPr>
          <p:nvPr>
            <p:ph idx="1"/>
          </p:nvPr>
        </p:nvSpPr>
        <p:spPr>
          <a:xfrm>
            <a:off x="838200" y="1825625"/>
            <a:ext cx="4638869" cy="4351338"/>
          </a:xfrm>
        </p:spPr>
        <p:txBody>
          <a:bodyPr/>
          <a:lstStyle/>
          <a:p>
            <a:r>
              <a:rPr lang="en-US" dirty="0" smtClean="0"/>
              <a:t>Represent data as fixed length feature vectors</a:t>
            </a:r>
          </a:p>
          <a:p>
            <a:pPr lvl="1"/>
            <a:r>
              <a:rPr lang="en-US" dirty="0" smtClean="0"/>
              <a:t>Lab tests</a:t>
            </a:r>
          </a:p>
          <a:p>
            <a:pPr lvl="2"/>
            <a:r>
              <a:rPr lang="en-US" dirty="0" smtClean="0"/>
              <a:t>28 features summaries test info</a:t>
            </a:r>
          </a:p>
          <a:p>
            <a:pPr lvl="1"/>
            <a:r>
              <a:rPr lang="en-US" dirty="0" smtClean="0"/>
              <a:t>Medication order</a:t>
            </a:r>
          </a:p>
          <a:p>
            <a:pPr lvl="2"/>
            <a:r>
              <a:rPr lang="en-US" dirty="0" smtClean="0"/>
              <a:t>4 features</a:t>
            </a:r>
          </a:p>
          <a:p>
            <a:pPr lvl="1"/>
            <a:r>
              <a:rPr lang="en-US" dirty="0" smtClean="0"/>
              <a:t>Procedure </a:t>
            </a:r>
          </a:p>
          <a:p>
            <a:pPr lvl="2"/>
            <a:r>
              <a:rPr lang="en-US" dirty="0" smtClean="0"/>
              <a:t>3 features</a:t>
            </a:r>
            <a:endParaRPr lang="en-US" dirty="0"/>
          </a:p>
        </p:txBody>
      </p:sp>
      <p:pic>
        <p:nvPicPr>
          <p:cNvPr id="3074" name="Picture 2" descr="Examples of temporal features for time-series of continuous laboratory tes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2726" y="2416629"/>
            <a:ext cx="6763055" cy="2445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8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Probabilistic Model for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m:t>
                            </m:r>
                          </m:sup>
                        </m:sSup>
                      </m:e>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m:t>
                            </m:r>
                          </m:sup>
                        </m:sSup>
                      </m:e>
                    </m:d>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2377"/>
                </a:stretch>
              </a:blipFill>
            </p:spPr>
            <p:txBody>
              <a:bodyPr/>
              <a:lstStyle/>
              <a:p>
                <a:r>
                  <a:rPr lang="en-US">
                    <a:noFill/>
                  </a:rPr>
                  <a:t> </a:t>
                </a:r>
              </a:p>
            </p:txBody>
          </p:sp>
        </mc:Fallback>
      </mc:AlternateContent>
      <p:sp>
        <p:nvSpPr>
          <p:cNvPr id="3" name="Content Placeholder 2"/>
          <p:cNvSpPr>
            <a:spLocks noGrp="1"/>
          </p:cNvSpPr>
          <p:nvPr>
            <p:ph idx="1"/>
          </p:nvPr>
        </p:nvSpPr>
        <p:spPr/>
        <p:txBody>
          <a:bodyPr/>
          <a:lstStyle/>
          <a:p>
            <a:r>
              <a:rPr lang="en-US" dirty="0" smtClean="0"/>
              <a:t>Discriminative projection f(x) induced by Support Vector Machine(SVM) to predict conditional probability</a:t>
            </a:r>
          </a:p>
          <a:p>
            <a:r>
              <a:rPr lang="en-US" dirty="0" smtClean="0"/>
              <a:t>Build individual models for different actions to reduce variance and increase accuracy</a:t>
            </a:r>
          </a:p>
          <a:p>
            <a:r>
              <a:rPr lang="en-US" dirty="0" smtClean="0"/>
              <a:t>Features are chosen in groups by learning SVM and adding features that improve the area under the ROC curve (AUC)</a:t>
            </a:r>
          </a:p>
          <a:p>
            <a:r>
              <a:rPr lang="en-US" dirty="0" smtClean="0"/>
              <a:t>Used 197 lab omission models, 278 medication omission models, and 231 medication commission models</a:t>
            </a:r>
            <a:endParaRPr lang="en-US" dirty="0"/>
          </a:p>
        </p:txBody>
      </p:sp>
    </p:spTree>
    <p:extLst>
      <p:ext uri="{BB962C8B-B14F-4D97-AF65-F5344CB8AC3E}">
        <p14:creationId xmlns:p14="http://schemas.microsoft.com/office/powerpoint/2010/main" val="1207035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of Alerts</a:t>
            </a:r>
            <a:endParaRPr lang="en-US" dirty="0"/>
          </a:p>
        </p:txBody>
      </p:sp>
      <p:sp>
        <p:nvSpPr>
          <p:cNvPr id="3" name="Content Placeholder 2"/>
          <p:cNvSpPr>
            <a:spLocks noGrp="1"/>
          </p:cNvSpPr>
          <p:nvPr>
            <p:ph idx="1"/>
          </p:nvPr>
        </p:nvSpPr>
        <p:spPr>
          <a:xfrm>
            <a:off x="838201" y="1825625"/>
            <a:ext cx="5320004" cy="4351338"/>
          </a:xfrm>
        </p:spPr>
        <p:txBody>
          <a:bodyPr>
            <a:normAutofit fontScale="92500" lnSpcReduction="10000"/>
          </a:bodyPr>
          <a:lstStyle/>
          <a:p>
            <a:r>
              <a:rPr lang="en-US" dirty="0" smtClean="0"/>
              <a:t>Each time period has an alert score based on the severity</a:t>
            </a:r>
          </a:p>
          <a:p>
            <a:r>
              <a:rPr lang="en-US" dirty="0" smtClean="0"/>
              <a:t>Based on anomaly scores of consecutive times</a:t>
            </a:r>
          </a:p>
          <a:p>
            <a:pPr lvl="1"/>
            <a:r>
              <a:rPr lang="en-US" dirty="0" smtClean="0"/>
              <a:t>First is how surprising an action is based on previous patient state</a:t>
            </a:r>
          </a:p>
          <a:p>
            <a:pPr lvl="1"/>
            <a:r>
              <a:rPr lang="en-US" dirty="0" smtClean="0"/>
              <a:t>Second is how is surprising in the next time period</a:t>
            </a:r>
          </a:p>
          <a:p>
            <a:r>
              <a:rPr lang="en-US" dirty="0" smtClean="0"/>
              <a:t>Trigger alert if above set threshold</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5998034" y="1915470"/>
                <a:ext cx="593585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dirty="0" smtClean="0">
                          <a:solidFill>
                            <a:schemeClr val="tx1"/>
                          </a:solidFill>
                          <a:latin typeface="Cambria Math" panose="02040503050406030204" pitchFamily="18" charset="0"/>
                        </a:rPr>
                        <m:t>𝐴𝑙𝑒𝑟𝑡</m:t>
                      </m:r>
                      <m:r>
                        <a:rPr lang="en-US" i="1" dirty="0" smtClean="0">
                          <a:solidFill>
                            <a:schemeClr val="tx1"/>
                          </a:solidFill>
                          <a:latin typeface="Cambria Math" panose="02040503050406030204" pitchFamily="18" charset="0"/>
                        </a:rPr>
                        <m:t>(</m:t>
                      </m:r>
                      <m:sSub>
                        <m:sSubPr>
                          <m:ctrlPr>
                            <a:rPr lang="en-US" i="1" dirty="0" smtClean="0">
                              <a:solidFill>
                                <a:schemeClr val="tx1"/>
                              </a:solidFill>
                              <a:latin typeface="Cambria Math" panose="02040503050406030204" pitchFamily="18" charset="0"/>
                            </a:rPr>
                          </m:ctrlPr>
                        </m:sSubPr>
                        <m:e>
                          <m:r>
                            <a:rPr lang="en-US" i="1" dirty="0" smtClean="0">
                              <a:solidFill>
                                <a:schemeClr val="tx1"/>
                              </a:solidFill>
                              <a:latin typeface="Cambria Math" panose="02040503050406030204" pitchFamily="18" charset="0"/>
                            </a:rPr>
                            <m:t>𝑥</m:t>
                          </m:r>
                        </m:e>
                        <m:sub>
                          <m:r>
                            <a:rPr lang="en-US" i="1" dirty="0" smtClean="0">
                              <a:solidFill>
                                <a:schemeClr val="tx1"/>
                              </a:solidFill>
                              <a:latin typeface="Cambria Math" panose="02040503050406030204" pitchFamily="18" charset="0"/>
                            </a:rPr>
                            <m:t>𝑡</m:t>
                          </m:r>
                        </m:sub>
                      </m:sSub>
                      <m:r>
                        <a:rPr lang="en-US" i="1" dirty="0" smtClean="0">
                          <a:solidFill>
                            <a:schemeClr val="tx1"/>
                          </a:solidFill>
                          <a:latin typeface="Cambria Math" panose="02040503050406030204" pitchFamily="18" charset="0"/>
                        </a:rPr>
                        <m:t>,</m:t>
                      </m:r>
                      <m:sSub>
                        <m:sSubPr>
                          <m:ctrlPr>
                            <a:rPr lang="en-US" i="1" dirty="0" smtClean="0">
                              <a:solidFill>
                                <a:schemeClr val="tx1"/>
                              </a:solidFill>
                              <a:latin typeface="Cambria Math" panose="02040503050406030204" pitchFamily="18" charset="0"/>
                            </a:rPr>
                          </m:ctrlPr>
                        </m:sSubPr>
                        <m:e>
                          <m:r>
                            <a:rPr lang="en-US" i="1" dirty="0" smtClean="0">
                              <a:solidFill>
                                <a:schemeClr val="tx1"/>
                              </a:solidFill>
                              <a:latin typeface="Cambria Math" panose="02040503050406030204" pitchFamily="18" charset="0"/>
                            </a:rPr>
                            <m:t>𝑦</m:t>
                          </m:r>
                        </m:e>
                        <m:sub>
                          <m:r>
                            <a:rPr lang="en-US" i="1" dirty="0" smtClean="0">
                              <a:solidFill>
                                <a:schemeClr val="tx1"/>
                              </a:solidFill>
                              <a:latin typeface="Cambria Math" panose="02040503050406030204" pitchFamily="18" charset="0"/>
                            </a:rPr>
                            <m:t>𝑡</m:t>
                          </m:r>
                          <m:r>
                            <a:rPr lang="en-US" i="1" dirty="0" smtClean="0">
                              <a:solidFill>
                                <a:schemeClr val="tx1"/>
                              </a:solidFill>
                              <a:latin typeface="Cambria Math" panose="02040503050406030204" pitchFamily="18" charset="0"/>
                            </a:rPr>
                            <m:t>−1</m:t>
                          </m:r>
                        </m:sub>
                      </m:sSub>
                      <m:r>
                        <a:rPr lang="en-US" i="1" dirty="0" smtClean="0">
                          <a:solidFill>
                            <a:schemeClr val="tx1"/>
                          </a:solidFill>
                          <a:latin typeface="Cambria Math" panose="02040503050406030204" pitchFamily="18" charset="0"/>
                        </a:rPr>
                        <m:t>)=</m:t>
                      </m:r>
                      <m:r>
                        <m:rPr>
                          <m:sty m:val="p"/>
                        </m:rPr>
                        <a:rPr lang="en-US" i="1" dirty="0" smtClean="0">
                          <a:solidFill>
                            <a:schemeClr val="tx1"/>
                          </a:solidFill>
                          <a:latin typeface="Cambria Math" panose="02040503050406030204" pitchFamily="18" charset="0"/>
                        </a:rPr>
                        <m:t>min</m:t>
                      </m:r>
                      <m:r>
                        <a:rPr lang="en-US" i="1" dirty="0" smtClean="0">
                          <a:solidFill>
                            <a:schemeClr val="tx1"/>
                          </a:solidFill>
                          <a:latin typeface="Cambria Math" panose="02040503050406030204" pitchFamily="18" charset="0"/>
                        </a:rPr>
                        <m:t>⁡[</m:t>
                      </m:r>
                      <m:r>
                        <a:rPr lang="en-US" i="1" dirty="0" smtClean="0">
                          <a:solidFill>
                            <a:schemeClr val="tx1"/>
                          </a:solidFill>
                          <a:latin typeface="Cambria Math" panose="02040503050406030204" pitchFamily="18" charset="0"/>
                        </a:rPr>
                        <m:t>𝐴𝑛𝑜𝑚</m:t>
                      </m:r>
                      <m:r>
                        <a:rPr lang="en-US" i="1" dirty="0" smtClean="0">
                          <a:solidFill>
                            <a:schemeClr val="tx1"/>
                          </a:solidFill>
                          <a:latin typeface="Cambria Math" panose="02040503050406030204" pitchFamily="18" charset="0"/>
                        </a:rPr>
                        <m:t>(</m:t>
                      </m:r>
                      <m:sSub>
                        <m:sSubPr>
                          <m:ctrlPr>
                            <a:rPr lang="en-US" i="1" dirty="0" smtClean="0">
                              <a:solidFill>
                                <a:schemeClr val="tx1"/>
                              </a:solidFill>
                              <a:latin typeface="Cambria Math" panose="02040503050406030204" pitchFamily="18" charset="0"/>
                            </a:rPr>
                          </m:ctrlPr>
                        </m:sSubPr>
                        <m:e>
                          <m:r>
                            <a:rPr lang="en-US" i="1" dirty="0" smtClean="0">
                              <a:solidFill>
                                <a:schemeClr val="tx1"/>
                              </a:solidFill>
                              <a:latin typeface="Cambria Math" panose="02040503050406030204" pitchFamily="18" charset="0"/>
                            </a:rPr>
                            <m:t>𝑥</m:t>
                          </m:r>
                        </m:e>
                        <m:sub>
                          <m:r>
                            <a:rPr lang="en-US" i="1" dirty="0" smtClean="0">
                              <a:solidFill>
                                <a:schemeClr val="tx1"/>
                              </a:solidFill>
                              <a:latin typeface="Cambria Math" panose="02040503050406030204" pitchFamily="18" charset="0"/>
                            </a:rPr>
                            <m:t>𝑡</m:t>
                          </m:r>
                          <m:r>
                            <a:rPr lang="en-US" i="1" dirty="0" smtClean="0">
                              <a:solidFill>
                                <a:schemeClr val="tx1"/>
                              </a:solidFill>
                              <a:latin typeface="Cambria Math" panose="02040503050406030204" pitchFamily="18" charset="0"/>
                            </a:rPr>
                            <m:t>−1</m:t>
                          </m:r>
                        </m:sub>
                      </m:sSub>
                      <m:r>
                        <a:rPr lang="en-US" i="1" dirty="0" smtClean="0">
                          <a:solidFill>
                            <a:schemeClr val="tx1"/>
                          </a:solidFill>
                          <a:latin typeface="Cambria Math" panose="02040503050406030204" pitchFamily="18" charset="0"/>
                        </a:rPr>
                        <m:t>,</m:t>
                      </m:r>
                      <m:sSub>
                        <m:sSubPr>
                          <m:ctrlPr>
                            <a:rPr lang="en-US" i="1" dirty="0" smtClean="0">
                              <a:solidFill>
                                <a:schemeClr val="tx1"/>
                              </a:solidFill>
                              <a:latin typeface="Cambria Math" panose="02040503050406030204" pitchFamily="18" charset="0"/>
                            </a:rPr>
                          </m:ctrlPr>
                        </m:sSubPr>
                        <m:e>
                          <m:r>
                            <a:rPr lang="en-US" i="1" dirty="0" smtClean="0">
                              <a:solidFill>
                                <a:schemeClr val="tx1"/>
                              </a:solidFill>
                              <a:latin typeface="Cambria Math" panose="02040503050406030204" pitchFamily="18" charset="0"/>
                            </a:rPr>
                            <m:t>𝑦</m:t>
                          </m:r>
                        </m:e>
                        <m:sub>
                          <m:r>
                            <a:rPr lang="en-US" i="1" dirty="0" smtClean="0">
                              <a:solidFill>
                                <a:schemeClr val="tx1"/>
                              </a:solidFill>
                              <a:latin typeface="Cambria Math" panose="02040503050406030204" pitchFamily="18" charset="0"/>
                            </a:rPr>
                            <m:t>𝑡</m:t>
                          </m:r>
                          <m:r>
                            <a:rPr lang="en-US" i="1" dirty="0" smtClean="0">
                              <a:solidFill>
                                <a:schemeClr val="tx1"/>
                              </a:solidFill>
                              <a:latin typeface="Cambria Math" panose="02040503050406030204" pitchFamily="18" charset="0"/>
                            </a:rPr>
                            <m:t>−1</m:t>
                          </m:r>
                        </m:sub>
                      </m:sSub>
                      <m:r>
                        <a:rPr lang="en-US" i="1" dirty="0" smtClean="0">
                          <a:solidFill>
                            <a:schemeClr val="tx1"/>
                          </a:solidFill>
                          <a:latin typeface="Cambria Math" panose="02040503050406030204" pitchFamily="18" charset="0"/>
                        </a:rPr>
                        <m:t>),</m:t>
                      </m:r>
                      <m:r>
                        <a:rPr lang="en-US" i="1" dirty="0" err="1" smtClean="0">
                          <a:solidFill>
                            <a:schemeClr val="tx1"/>
                          </a:solidFill>
                          <a:latin typeface="Cambria Math" panose="02040503050406030204" pitchFamily="18" charset="0"/>
                        </a:rPr>
                        <m:t>𝐴𝑛𝑜𝑚</m:t>
                      </m:r>
                      <m:r>
                        <a:rPr lang="en-US" i="1" dirty="0" smtClean="0">
                          <a:solidFill>
                            <a:schemeClr val="tx1"/>
                          </a:solidFill>
                          <a:latin typeface="Cambria Math" panose="02040503050406030204" pitchFamily="18" charset="0"/>
                        </a:rPr>
                        <m:t>(</m:t>
                      </m:r>
                      <m:sSub>
                        <m:sSubPr>
                          <m:ctrlPr>
                            <a:rPr lang="en-US" i="1" dirty="0" smtClean="0">
                              <a:solidFill>
                                <a:schemeClr val="tx1"/>
                              </a:solidFill>
                              <a:latin typeface="Cambria Math" panose="02040503050406030204" pitchFamily="18" charset="0"/>
                            </a:rPr>
                          </m:ctrlPr>
                        </m:sSubPr>
                        <m:e>
                          <m:r>
                            <a:rPr lang="en-US" i="1" dirty="0" smtClean="0">
                              <a:solidFill>
                                <a:schemeClr val="tx1"/>
                              </a:solidFill>
                              <a:latin typeface="Cambria Math" panose="02040503050406030204" pitchFamily="18" charset="0"/>
                            </a:rPr>
                            <m:t>𝑥</m:t>
                          </m:r>
                        </m:e>
                        <m:sub>
                          <m:r>
                            <a:rPr lang="en-US" i="1" dirty="0" smtClean="0">
                              <a:solidFill>
                                <a:schemeClr val="tx1"/>
                              </a:solidFill>
                              <a:latin typeface="Cambria Math" panose="02040503050406030204" pitchFamily="18" charset="0"/>
                            </a:rPr>
                            <m:t>𝑡</m:t>
                          </m:r>
                        </m:sub>
                      </m:sSub>
                      <m:r>
                        <a:rPr lang="en-US" i="1" dirty="0" smtClean="0">
                          <a:solidFill>
                            <a:schemeClr val="tx1"/>
                          </a:solidFill>
                          <a:latin typeface="Cambria Math" panose="02040503050406030204" pitchFamily="18" charset="0"/>
                        </a:rPr>
                        <m:t>,</m:t>
                      </m:r>
                      <m:sSub>
                        <m:sSubPr>
                          <m:ctrlPr>
                            <a:rPr lang="en-US" i="1" dirty="0" smtClean="0">
                              <a:solidFill>
                                <a:schemeClr val="tx1"/>
                              </a:solidFill>
                              <a:latin typeface="Cambria Math" panose="02040503050406030204" pitchFamily="18" charset="0"/>
                            </a:rPr>
                          </m:ctrlPr>
                        </m:sSubPr>
                        <m:e>
                          <m:r>
                            <a:rPr lang="en-US" i="1" dirty="0" smtClean="0">
                              <a:solidFill>
                                <a:schemeClr val="tx1"/>
                              </a:solidFill>
                              <a:latin typeface="Cambria Math" panose="02040503050406030204" pitchFamily="18" charset="0"/>
                            </a:rPr>
                            <m:t>𝑦</m:t>
                          </m:r>
                        </m:e>
                        <m:sub>
                          <m:r>
                            <a:rPr lang="en-US" i="1" dirty="0" smtClean="0">
                              <a:solidFill>
                                <a:schemeClr val="tx1"/>
                              </a:solidFill>
                              <a:latin typeface="Cambria Math" panose="02040503050406030204" pitchFamily="18" charset="0"/>
                            </a:rPr>
                            <m:t>𝑡</m:t>
                          </m:r>
                          <m:r>
                            <a:rPr lang="en-US" i="1" dirty="0" smtClean="0">
                              <a:solidFill>
                                <a:schemeClr val="tx1"/>
                              </a:solidFill>
                              <a:latin typeface="Cambria Math" panose="02040503050406030204" pitchFamily="18" charset="0"/>
                            </a:rPr>
                            <m:t>−1</m:t>
                          </m:r>
                        </m:sub>
                      </m:sSub>
                      <m:r>
                        <a:rPr lang="en-US" i="1" dirty="0" smtClean="0">
                          <a:solidFill>
                            <a:schemeClr val="tx1"/>
                          </a:solidFill>
                          <a:latin typeface="Cambria Math" panose="02040503050406030204" pitchFamily="18" charset="0"/>
                        </a:rPr>
                        <m:t>)].</m:t>
                      </m:r>
                    </m:oMath>
                  </m:oMathPara>
                </a14:m>
                <a:endParaRPr lang="en-US" dirty="0">
                  <a:solidFill>
                    <a:schemeClr val="tx1"/>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5998034" y="1915470"/>
                <a:ext cx="5935856" cy="369332"/>
              </a:xfrm>
              <a:prstGeom prst="rect">
                <a:avLst/>
              </a:prstGeom>
              <a:blipFill rotWithShape="1">
                <a:blip r:embed="rId2"/>
                <a:stretch>
                  <a:fillRect b="-14754"/>
                </a:stretch>
              </a:blipFill>
            </p:spPr>
            <p:txBody>
              <a:bodyPr/>
              <a:lstStyle/>
              <a:p>
                <a:r>
                  <a:rPr lang="en-US">
                    <a:noFill/>
                  </a:rPr>
                  <a:t> </a:t>
                </a:r>
              </a:p>
            </p:txBody>
          </p:sp>
        </mc:Fallback>
      </mc:AlternateContent>
      <p:pic>
        <p:nvPicPr>
          <p:cNvPr id="4098" name="Picture 2" descr="Calculation of the alert score from the two anomaly sco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8205" y="2878917"/>
            <a:ext cx="5195596" cy="2723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673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Alert Scores</a:t>
            </a:r>
            <a:endParaRPr lang="en-US" dirty="0"/>
          </a:p>
        </p:txBody>
      </p:sp>
      <p:pic>
        <p:nvPicPr>
          <p:cNvPr id="8" name="Picture 7"/>
          <p:cNvPicPr>
            <a:picLocks noChangeAspect="1"/>
          </p:cNvPicPr>
          <p:nvPr/>
        </p:nvPicPr>
        <p:blipFill>
          <a:blip r:embed="rId2"/>
          <a:stretch>
            <a:fillRect/>
          </a:stretch>
        </p:blipFill>
        <p:spPr>
          <a:xfrm>
            <a:off x="5628794" y="1417638"/>
            <a:ext cx="5894906" cy="5257800"/>
          </a:xfrm>
          <a:prstGeom prst="rect">
            <a:avLst/>
          </a:prstGeom>
        </p:spPr>
      </p:pic>
      <p:sp>
        <p:nvSpPr>
          <p:cNvPr id="4" name="Content Placeholder 2"/>
          <p:cNvSpPr>
            <a:spLocks noGrp="1"/>
          </p:cNvSpPr>
          <p:nvPr>
            <p:ph idx="1"/>
          </p:nvPr>
        </p:nvSpPr>
        <p:spPr>
          <a:xfrm>
            <a:off x="838201" y="1825625"/>
            <a:ext cx="4330699" cy="4351338"/>
          </a:xfrm>
        </p:spPr>
        <p:txBody>
          <a:bodyPr>
            <a:normAutofit/>
          </a:bodyPr>
          <a:lstStyle/>
          <a:p>
            <a:r>
              <a:rPr lang="en-US" dirty="0" smtClean="0"/>
              <a:t>4870 alert candidates</a:t>
            </a:r>
          </a:p>
          <a:p>
            <a:r>
              <a:rPr lang="en-US" dirty="0" smtClean="0"/>
              <a:t>222 alerts were selected</a:t>
            </a:r>
          </a:p>
          <a:p>
            <a:r>
              <a:rPr lang="en-US" dirty="0" smtClean="0"/>
              <a:t>Skewed toward higher scores</a:t>
            </a:r>
          </a:p>
          <a:p>
            <a:endParaRPr lang="en-US" dirty="0"/>
          </a:p>
          <a:p>
            <a:pPr marL="0" indent="0">
              <a:buNone/>
            </a:pPr>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62584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dirty="0"/>
              <a:t>C</a:t>
            </a:r>
            <a:r>
              <a:rPr lang="en-US" dirty="0" smtClean="0"/>
              <a:t>orrect alerts examples</a:t>
            </a:r>
            <a:endParaRPr lang="en-US" dirty="0"/>
          </a:p>
        </p:txBody>
      </p:sp>
      <p:sp>
        <p:nvSpPr>
          <p:cNvPr id="3" name="内容占位符 2"/>
          <p:cNvSpPr>
            <a:spLocks noGrp="1"/>
          </p:cNvSpPr>
          <p:nvPr>
            <p:ph idx="1"/>
          </p:nvPr>
        </p:nvSpPr>
        <p:spPr/>
        <p:txBody>
          <a:bodyPr>
            <a:normAutofit fontScale="92500" lnSpcReduction="20000"/>
          </a:bodyPr>
          <a:lstStyle/>
          <a:p>
            <a:r>
              <a:rPr lang="en-US" dirty="0"/>
              <a:t>Alert 1. Order levothyroxine: </a:t>
            </a:r>
            <a:endParaRPr lang="en-US" dirty="0" smtClean="0"/>
          </a:p>
          <a:p>
            <a:pPr marL="400050" lvl="1" indent="0">
              <a:buNone/>
            </a:pPr>
            <a:r>
              <a:rPr lang="en-US" dirty="0" smtClean="0"/>
              <a:t>The </a:t>
            </a:r>
            <a:r>
              <a:rPr lang="en-US" dirty="0"/>
              <a:t>patient was on levothyroxine prior to surgery. An order for one week of levothyroxine was sent to </a:t>
            </a:r>
            <a:r>
              <a:rPr lang="en-US" dirty="0" smtClean="0"/>
              <a:t>the pharmacy </a:t>
            </a:r>
            <a:r>
              <a:rPr lang="en-US" dirty="0"/>
              <a:t>system. The </a:t>
            </a:r>
            <a:r>
              <a:rPr lang="en-US" dirty="0" smtClean="0"/>
              <a:t>patient eventually </a:t>
            </a:r>
            <a:r>
              <a:rPr lang="en-US" dirty="0"/>
              <a:t>had to stay in the hospital longer </a:t>
            </a:r>
            <a:r>
              <a:rPr lang="en-US" dirty="0" smtClean="0"/>
              <a:t>but levothyroxine </a:t>
            </a:r>
            <a:r>
              <a:rPr lang="en-US" dirty="0"/>
              <a:t>was not re-ordered. The system generated an </a:t>
            </a:r>
            <a:r>
              <a:rPr lang="en-US" dirty="0" smtClean="0"/>
              <a:t>alert and </a:t>
            </a:r>
            <a:r>
              <a:rPr lang="en-US" dirty="0"/>
              <a:t>recommended re-ordering levothyroxine</a:t>
            </a:r>
            <a:r>
              <a:rPr lang="en-US" dirty="0" smtClean="0"/>
              <a:t>.</a:t>
            </a:r>
          </a:p>
          <a:p>
            <a:pPr marL="400050" lvl="1" indent="0">
              <a:buNone/>
            </a:pPr>
            <a:endParaRPr lang="en-US" dirty="0" smtClean="0"/>
          </a:p>
          <a:p>
            <a:r>
              <a:rPr lang="en-US" dirty="0"/>
              <a:t>Alert 2. Order potassium: </a:t>
            </a:r>
            <a:endParaRPr lang="en-US" dirty="0" smtClean="0"/>
          </a:p>
          <a:p>
            <a:pPr marL="400050" lvl="1" indent="0">
              <a:buNone/>
            </a:pPr>
            <a:r>
              <a:rPr lang="en-US" dirty="0" smtClean="0"/>
              <a:t>The </a:t>
            </a:r>
            <a:r>
              <a:rPr lang="en-US" dirty="0"/>
              <a:t>patient was in </a:t>
            </a:r>
            <a:r>
              <a:rPr lang="en-US" dirty="0" smtClean="0"/>
              <a:t>cardiogenic shock</a:t>
            </a:r>
            <a:r>
              <a:rPr lang="en-US" dirty="0"/>
              <a:t>. The patient was </a:t>
            </a:r>
            <a:r>
              <a:rPr lang="en-US" dirty="0" smtClean="0"/>
              <a:t>on vasopressors </a:t>
            </a:r>
            <a:r>
              <a:rPr lang="en-US" dirty="0"/>
              <a:t>and </a:t>
            </a:r>
            <a:r>
              <a:rPr lang="en-US" dirty="0" smtClean="0"/>
              <a:t>inotropes, as </a:t>
            </a:r>
            <a:r>
              <a:rPr lang="en-US" dirty="0"/>
              <a:t>well as furosemide. The potassium levels were </a:t>
            </a:r>
            <a:r>
              <a:rPr lang="en-US" dirty="0" smtClean="0"/>
              <a:t>low. The </a:t>
            </a:r>
            <a:r>
              <a:rPr lang="en-US" dirty="0"/>
              <a:t>system generated an alert and recommended supplementing potassium.</a:t>
            </a:r>
            <a:br>
              <a:rPr lang="en-US" dirty="0"/>
            </a:br>
            <a:r>
              <a:rPr lang="en-US" dirty="0"/>
              <a:t/>
            </a:r>
            <a:br>
              <a:rPr lang="en-US" dirty="0"/>
            </a:br>
            <a:endParaRPr lang="en-US" dirty="0"/>
          </a:p>
        </p:txBody>
      </p:sp>
    </p:spTree>
    <p:extLst>
      <p:ext uri="{BB962C8B-B14F-4D97-AF65-F5344CB8AC3E}">
        <p14:creationId xmlns:p14="http://schemas.microsoft.com/office/powerpoint/2010/main" val="268898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dirty="0"/>
              <a:t>I</a:t>
            </a:r>
            <a:r>
              <a:rPr lang="en-US" dirty="0" smtClean="0"/>
              <a:t>ncorrect alerts examples</a:t>
            </a:r>
            <a:endParaRPr lang="en-US" dirty="0"/>
          </a:p>
        </p:txBody>
      </p:sp>
      <p:sp>
        <p:nvSpPr>
          <p:cNvPr id="3" name="内容占位符 2"/>
          <p:cNvSpPr>
            <a:spLocks noGrp="1"/>
          </p:cNvSpPr>
          <p:nvPr>
            <p:ph idx="1"/>
          </p:nvPr>
        </p:nvSpPr>
        <p:spPr>
          <a:xfrm>
            <a:off x="654517" y="1600200"/>
            <a:ext cx="10490299" cy="4925144"/>
          </a:xfrm>
        </p:spPr>
        <p:txBody>
          <a:bodyPr>
            <a:normAutofit fontScale="55000" lnSpcReduction="20000"/>
          </a:bodyPr>
          <a:lstStyle/>
          <a:p>
            <a:r>
              <a:rPr lang="en-US" sz="5100" dirty="0"/>
              <a:t>Alert 3. Order heparin: </a:t>
            </a:r>
          </a:p>
          <a:p>
            <a:pPr marL="400050" lvl="1" indent="0">
              <a:buNone/>
            </a:pPr>
            <a:r>
              <a:rPr lang="en-US" sz="4000" dirty="0"/>
              <a:t>The patient had undergone cardiac surgery 2 days ago and would, under normal circumstances, be given heparin after surgery. However, the patient was taken to surgery again for persistent postoperative bleeding at the time the alert was generated. </a:t>
            </a:r>
          </a:p>
          <a:p>
            <a:pPr marL="400050" lvl="1" indent="0">
              <a:buNone/>
            </a:pPr>
            <a:r>
              <a:rPr lang="en-US" sz="4000" dirty="0"/>
              <a:t>This information was present </a:t>
            </a:r>
            <a:r>
              <a:rPr lang="en-US" sz="4000" b="1" dirty="0">
                <a:solidFill>
                  <a:srgbClr val="FF0000"/>
                </a:solidFill>
              </a:rPr>
              <a:t>only in the progress notes and was not available to the system</a:t>
            </a:r>
            <a:r>
              <a:rPr lang="en-US" sz="4000" dirty="0"/>
              <a:t>; hence the system generated an alert and recommended continuing heparin.</a:t>
            </a:r>
          </a:p>
          <a:p>
            <a:pPr marL="400050" lvl="1" indent="0">
              <a:buNone/>
            </a:pPr>
            <a:endParaRPr lang="en-US" dirty="0" smtClean="0"/>
          </a:p>
          <a:p>
            <a:r>
              <a:rPr lang="en-US" sz="5100" dirty="0"/>
              <a:t>Alert 4. Discontinue warfarin: </a:t>
            </a:r>
          </a:p>
          <a:p>
            <a:pPr marL="400050" lvl="1" indent="0">
              <a:buNone/>
            </a:pPr>
            <a:r>
              <a:rPr lang="en-US" sz="4000" dirty="0"/>
              <a:t>After heart valve replacement surgery, the patient was on heparin and was being transitioned to warfarin. The system generated an alert and recommended discontinuing warfarin. </a:t>
            </a:r>
          </a:p>
          <a:p>
            <a:pPr marL="400050" lvl="1" indent="0">
              <a:buNone/>
            </a:pPr>
            <a:r>
              <a:rPr lang="en-US" sz="4000" dirty="0"/>
              <a:t>At the time of the alert, the INR (used to measure the intensity of anti-coagulation</a:t>
            </a:r>
            <a:r>
              <a:rPr lang="en-US" sz="4000" dirty="0" smtClean="0"/>
              <a:t>)</a:t>
            </a:r>
          </a:p>
          <a:p>
            <a:pPr marL="400050" lvl="1" indent="0">
              <a:buNone/>
            </a:pPr>
            <a:r>
              <a:rPr lang="en-US" sz="4000" b="1" dirty="0" smtClean="0">
                <a:solidFill>
                  <a:srgbClr val="FF0000"/>
                </a:solidFill>
              </a:rPr>
              <a:t>was high, </a:t>
            </a:r>
            <a:r>
              <a:rPr lang="en-US" sz="4000" b="1" dirty="0">
                <a:solidFill>
                  <a:srgbClr val="FF0000"/>
                </a:solidFill>
              </a:rPr>
              <a:t>but not high enough</a:t>
            </a:r>
            <a:r>
              <a:rPr lang="en-US" sz="4000" dirty="0">
                <a:solidFill>
                  <a:srgbClr val="FF0000"/>
                </a:solidFill>
              </a:rPr>
              <a:t> </a:t>
            </a:r>
            <a:r>
              <a:rPr lang="en-US" sz="4000" dirty="0"/>
              <a:t>for patients who have a mechanical valve.</a:t>
            </a:r>
          </a:p>
        </p:txBody>
      </p:sp>
    </p:spTree>
    <p:extLst>
      <p:ext uri="{BB962C8B-B14F-4D97-AF65-F5344CB8AC3E}">
        <p14:creationId xmlns:p14="http://schemas.microsoft.com/office/powerpoint/2010/main" val="3829140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en-US" dirty="0">
                <a:effectLst/>
              </a:rPr>
              <a:t>True alert </a:t>
            </a:r>
            <a:r>
              <a:rPr lang="en-US" altLang="en-US" dirty="0" smtClean="0">
                <a:effectLst/>
              </a:rPr>
              <a:t>rates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351" y="4249477"/>
            <a:ext cx="11145024" cy="2026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351" y="1586382"/>
            <a:ext cx="11043736" cy="1992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椭圆 5"/>
          <p:cNvSpPr/>
          <p:nvPr/>
        </p:nvSpPr>
        <p:spPr>
          <a:xfrm>
            <a:off x="6795436" y="2574564"/>
            <a:ext cx="490888" cy="8616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椭圆 6"/>
          <p:cNvSpPr/>
          <p:nvPr/>
        </p:nvSpPr>
        <p:spPr>
          <a:xfrm>
            <a:off x="6795436" y="5219904"/>
            <a:ext cx="490888" cy="8616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椭圆 7"/>
          <p:cNvSpPr/>
          <p:nvPr/>
        </p:nvSpPr>
        <p:spPr>
          <a:xfrm>
            <a:off x="10297428" y="2564939"/>
            <a:ext cx="490888" cy="8616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椭圆 8"/>
          <p:cNvSpPr/>
          <p:nvPr/>
        </p:nvSpPr>
        <p:spPr>
          <a:xfrm>
            <a:off x="10258926" y="5214434"/>
            <a:ext cx="490888" cy="8616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947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85810" y="1600201"/>
            <a:ext cx="4796589" cy="4525963"/>
          </a:xfrm>
        </p:spPr>
        <p:txBody>
          <a:bodyPr>
            <a:normAutofit/>
          </a:bodyPr>
          <a:lstStyle/>
          <a:p>
            <a:r>
              <a:rPr lang="en-US" sz="2800" dirty="0"/>
              <a:t>The heights of the bins show true alert rates for </a:t>
            </a:r>
            <a:r>
              <a:rPr lang="en-US" sz="2800" dirty="0" smtClean="0"/>
              <a:t>alerts core </a:t>
            </a:r>
            <a:r>
              <a:rPr lang="en-US" sz="2800" dirty="0"/>
              <a:t>intervals of width 0.2. </a:t>
            </a:r>
            <a:endParaRPr lang="en-US" sz="2800" dirty="0" smtClean="0"/>
          </a:p>
          <a:p>
            <a:endParaRPr lang="en-US" sz="2800" dirty="0"/>
          </a:p>
          <a:p>
            <a:r>
              <a:rPr lang="en-US" sz="2800" dirty="0" smtClean="0"/>
              <a:t>Red line </a:t>
            </a:r>
            <a:r>
              <a:rPr lang="en-US" sz="2800" dirty="0"/>
              <a:t>were fitted using linear </a:t>
            </a:r>
            <a:r>
              <a:rPr lang="en-US" sz="2800" dirty="0" smtClean="0"/>
              <a:t>regression.</a:t>
            </a:r>
            <a:endParaRPr lang="en-US" sz="2800"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05"/>
          <a:stretch/>
        </p:blipFill>
        <p:spPr bwMode="auto">
          <a:xfrm>
            <a:off x="627204" y="655124"/>
            <a:ext cx="5763971" cy="2741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171" y="3798320"/>
            <a:ext cx="5764003" cy="2683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741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dirty="0" smtClean="0"/>
              <a:t>Conclusions</a:t>
            </a:r>
            <a:endParaRPr lang="en-US" dirty="0"/>
          </a:p>
        </p:txBody>
      </p:sp>
      <p:sp>
        <p:nvSpPr>
          <p:cNvPr id="3" name="内容占位符 2"/>
          <p:cNvSpPr>
            <a:spLocks noGrp="1"/>
          </p:cNvSpPr>
          <p:nvPr>
            <p:ph idx="1"/>
          </p:nvPr>
        </p:nvSpPr>
        <p:spPr/>
        <p:txBody>
          <a:bodyPr>
            <a:normAutofit fontScale="92500" lnSpcReduction="20000"/>
          </a:bodyPr>
          <a:lstStyle/>
          <a:p>
            <a:r>
              <a:rPr lang="en-US" dirty="0" smtClean="0"/>
              <a:t>This proposed </a:t>
            </a:r>
            <a:r>
              <a:rPr lang="en-US" dirty="0"/>
              <a:t>outlier-based methodology can generate </a:t>
            </a:r>
            <a:r>
              <a:rPr lang="en-US" dirty="0" smtClean="0"/>
              <a:t>useful </a:t>
            </a:r>
            <a:r>
              <a:rPr lang="en-US" dirty="0"/>
              <a:t>alerts with true alert rates ranging from 0.25 for weak alerts corresponding to </a:t>
            </a:r>
            <a:r>
              <a:rPr lang="en-US" dirty="0" smtClean="0"/>
              <a:t>0.66 for </a:t>
            </a:r>
            <a:r>
              <a:rPr lang="en-US" dirty="0"/>
              <a:t>stronger alerts</a:t>
            </a:r>
            <a:r>
              <a:rPr lang="en-US" dirty="0" smtClean="0"/>
              <a:t>.</a:t>
            </a:r>
          </a:p>
          <a:p>
            <a:r>
              <a:rPr lang="en-US" dirty="0"/>
              <a:t>In general, high frequency and low quality alerts can lead to alert fatigue and subsequently to high override </a:t>
            </a:r>
            <a:r>
              <a:rPr lang="en-US" dirty="0" smtClean="0"/>
              <a:t>rates.</a:t>
            </a:r>
          </a:p>
          <a:p>
            <a:r>
              <a:rPr lang="en-US" dirty="0" smtClean="0"/>
              <a:t>This </a:t>
            </a:r>
            <a:r>
              <a:rPr lang="en-US" dirty="0"/>
              <a:t>evaluation study was conducted offline using retrospective data and hence it did not account for all aspects of the deployed alerting </a:t>
            </a:r>
            <a:r>
              <a:rPr lang="en-US" dirty="0" smtClean="0"/>
              <a:t>systems.</a:t>
            </a:r>
          </a:p>
          <a:p>
            <a:r>
              <a:rPr lang="en-US" dirty="0"/>
              <a:t>T</a:t>
            </a:r>
            <a:r>
              <a:rPr lang="en-US" dirty="0" smtClean="0"/>
              <a:t>rue </a:t>
            </a:r>
            <a:r>
              <a:rPr lang="en-US" dirty="0"/>
              <a:t>alert rates are positively correlated with alert scores. This suggests the adjustment (control) of the alerting system toward desired true alert rates may be possible.</a:t>
            </a:r>
          </a:p>
        </p:txBody>
      </p:sp>
    </p:spTree>
    <p:extLst>
      <p:ext uri="{BB962C8B-B14F-4D97-AF65-F5344CB8AC3E}">
        <p14:creationId xmlns:p14="http://schemas.microsoft.com/office/powerpoint/2010/main" val="6488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References</a:t>
            </a:r>
            <a:endParaRPr lang="en-US" dirty="0"/>
          </a:p>
        </p:txBody>
      </p:sp>
      <p:sp>
        <p:nvSpPr>
          <p:cNvPr id="3" name="内容占位符 2"/>
          <p:cNvSpPr>
            <a:spLocks noGrp="1"/>
          </p:cNvSpPr>
          <p:nvPr>
            <p:ph idx="1"/>
          </p:nvPr>
        </p:nvSpPr>
        <p:spPr>
          <a:xfrm>
            <a:off x="609600" y="1600203"/>
            <a:ext cx="10972800" cy="4944976"/>
          </a:xfrm>
        </p:spPr>
        <p:txBody>
          <a:bodyPr>
            <a:normAutofit fontScale="77500" lnSpcReduction="20000"/>
          </a:bodyPr>
          <a:lstStyle/>
          <a:p>
            <a:r>
              <a:rPr lang="en-US" dirty="0"/>
              <a:t>Kohn LT, Corrigan JM, et al. To err is human: building a safer health system.</a:t>
            </a:r>
            <a:br>
              <a:rPr lang="en-US" dirty="0"/>
            </a:br>
            <a:r>
              <a:rPr lang="en-US" dirty="0"/>
              <a:t>National Academy Press; </a:t>
            </a:r>
            <a:r>
              <a:rPr lang="en-US" dirty="0" smtClean="0"/>
              <a:t>2000.</a:t>
            </a:r>
            <a:endParaRPr lang="en-US" dirty="0"/>
          </a:p>
          <a:p>
            <a:r>
              <a:rPr lang="en-US" dirty="0" err="1" smtClean="0"/>
              <a:t>Starfield</a:t>
            </a:r>
            <a:r>
              <a:rPr lang="en-US" dirty="0" smtClean="0"/>
              <a:t> </a:t>
            </a:r>
            <a:r>
              <a:rPr lang="en-US" dirty="0"/>
              <a:t>B. Is US health really the best in the world? JAMA 2000;284(4):</a:t>
            </a:r>
            <a:r>
              <a:rPr lang="en-US" dirty="0" smtClean="0"/>
              <a:t>483–5.</a:t>
            </a:r>
            <a:endParaRPr lang="en-US" dirty="0"/>
          </a:p>
          <a:p>
            <a:r>
              <a:rPr lang="en-US" dirty="0" smtClean="0"/>
              <a:t>Thomas </a:t>
            </a:r>
            <a:r>
              <a:rPr lang="en-US" dirty="0"/>
              <a:t>EJ, </a:t>
            </a:r>
            <a:r>
              <a:rPr lang="en-US" dirty="0" err="1"/>
              <a:t>Studdert</a:t>
            </a:r>
            <a:r>
              <a:rPr lang="en-US" dirty="0"/>
              <a:t> DM, Newhouse JP. Costs of medical injuries in Utah and</a:t>
            </a:r>
            <a:br>
              <a:rPr lang="en-US" dirty="0"/>
            </a:br>
            <a:r>
              <a:rPr lang="en-US" dirty="0"/>
              <a:t>Colorado. Inquiry </a:t>
            </a:r>
            <a:r>
              <a:rPr lang="en-US" dirty="0" smtClean="0"/>
              <a:t>1999;36:255–64.</a:t>
            </a:r>
            <a:endParaRPr lang="en-US" dirty="0"/>
          </a:p>
          <a:p>
            <a:r>
              <a:rPr lang="en-US" dirty="0" err="1" smtClean="0"/>
              <a:t>Classen</a:t>
            </a:r>
            <a:r>
              <a:rPr lang="en-US" dirty="0" smtClean="0"/>
              <a:t> </a:t>
            </a:r>
            <a:r>
              <a:rPr lang="en-US" dirty="0"/>
              <a:t>DC, </a:t>
            </a:r>
            <a:r>
              <a:rPr lang="en-US" dirty="0" err="1"/>
              <a:t>Resar</a:t>
            </a:r>
            <a:r>
              <a:rPr lang="en-US" dirty="0"/>
              <a:t> R, Griffin F, Federico F, Frankel T, Kimmel N, et al. ‘Global</a:t>
            </a:r>
            <a:br>
              <a:rPr lang="en-US" dirty="0"/>
            </a:br>
            <a:r>
              <a:rPr lang="en-US" dirty="0"/>
              <a:t>Trigger Tool’ shows that adverse events in hospitals may be ten times greater</a:t>
            </a:r>
            <a:br>
              <a:rPr lang="en-US" dirty="0"/>
            </a:br>
            <a:r>
              <a:rPr lang="en-US" dirty="0"/>
              <a:t>than previously measured. Health </a:t>
            </a:r>
            <a:r>
              <a:rPr lang="en-US" dirty="0" err="1"/>
              <a:t>Aff</a:t>
            </a:r>
            <a:r>
              <a:rPr lang="en-US" dirty="0"/>
              <a:t> </a:t>
            </a:r>
            <a:r>
              <a:rPr lang="en-US" dirty="0" smtClean="0"/>
              <a:t>2011;30:581–9.</a:t>
            </a:r>
            <a:endParaRPr lang="en-US" dirty="0"/>
          </a:p>
          <a:p>
            <a:r>
              <a:rPr lang="en-US" dirty="0" smtClean="0"/>
              <a:t>Levinson </a:t>
            </a:r>
            <a:r>
              <a:rPr lang="en-US" dirty="0"/>
              <a:t>DR. Adverse events in hospitals: national incidence among Medicare</a:t>
            </a:r>
            <a:br>
              <a:rPr lang="en-US" dirty="0"/>
            </a:br>
            <a:r>
              <a:rPr lang="en-US" dirty="0"/>
              <a:t>beneficiaries. Contract no.: Department of Health and Human Services, Office</a:t>
            </a:r>
            <a:br>
              <a:rPr lang="en-US" dirty="0"/>
            </a:br>
            <a:r>
              <a:rPr lang="en-US" dirty="0"/>
              <a:t>of the Inspector General, Report number OEI-06-09-00090; </a:t>
            </a:r>
            <a:r>
              <a:rPr lang="en-US" dirty="0" smtClean="0"/>
              <a:t>2010.</a:t>
            </a:r>
            <a:endParaRPr lang="en-US" dirty="0"/>
          </a:p>
          <a:p>
            <a:r>
              <a:rPr lang="en-US" dirty="0" err="1" smtClean="0"/>
              <a:t>Landrigan</a:t>
            </a:r>
            <a:r>
              <a:rPr lang="en-US" dirty="0" smtClean="0"/>
              <a:t> </a:t>
            </a:r>
            <a:r>
              <a:rPr lang="en-US" dirty="0"/>
              <a:t>CP, Parry GJ, Bones CB, </a:t>
            </a:r>
            <a:r>
              <a:rPr lang="en-US" dirty="0" err="1"/>
              <a:t>Hackbarth</a:t>
            </a:r>
            <a:r>
              <a:rPr lang="en-US" dirty="0"/>
              <a:t> AD, </a:t>
            </a:r>
            <a:r>
              <a:rPr lang="en-US" dirty="0" err="1"/>
              <a:t>Goldmann</a:t>
            </a:r>
            <a:r>
              <a:rPr lang="en-US" dirty="0"/>
              <a:t> DA, </a:t>
            </a:r>
            <a:r>
              <a:rPr lang="en-US" dirty="0" err="1"/>
              <a:t>Sharek</a:t>
            </a:r>
            <a:r>
              <a:rPr lang="en-US" dirty="0"/>
              <a:t> PJ.</a:t>
            </a:r>
            <a:br>
              <a:rPr lang="en-US" dirty="0"/>
            </a:br>
            <a:r>
              <a:rPr lang="en-US" dirty="0"/>
              <a:t>Temporal trends in rates of patient harm resulting from medical care. New</a:t>
            </a:r>
            <a:br>
              <a:rPr lang="en-US" dirty="0"/>
            </a:br>
            <a:r>
              <a:rPr lang="en-US" dirty="0" err="1"/>
              <a:t>Engl</a:t>
            </a:r>
            <a:r>
              <a:rPr lang="en-US" dirty="0"/>
              <a:t> J Med 2010;363:2124–34</a:t>
            </a:r>
            <a:r>
              <a:rPr lang="en-US" dirty="0" smtClean="0"/>
              <a:t>.</a:t>
            </a:r>
            <a:endParaRPr lang="en-US" dirty="0"/>
          </a:p>
        </p:txBody>
      </p:sp>
    </p:spTree>
    <p:extLst>
      <p:ext uri="{BB962C8B-B14F-4D97-AF65-F5344CB8AC3E}">
        <p14:creationId xmlns:p14="http://schemas.microsoft.com/office/powerpoint/2010/main" val="1012072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buzzkenya.com/wp-content/uploads/2014/02/ques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096" y="714994"/>
            <a:ext cx="9967883" cy="5801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052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Errors are a Serious 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Due to errors, medical treatment is not always consistent with the condition of a patient</a:t>
            </a:r>
          </a:p>
          <a:p>
            <a:pPr lvl="1"/>
            <a:r>
              <a:rPr lang="en-US" dirty="0" smtClean="0"/>
              <a:t>Proper treatment? Was treatment Omitted?</a:t>
            </a:r>
          </a:p>
          <a:p>
            <a:pPr lvl="1"/>
            <a:r>
              <a:rPr lang="en-US" dirty="0" smtClean="0"/>
              <a:t>Proper testing? Was testing Omitted?</a:t>
            </a:r>
          </a:p>
          <a:p>
            <a:endParaRPr lang="en-US" dirty="0"/>
          </a:p>
          <a:p>
            <a:r>
              <a:rPr lang="en-US" dirty="0" smtClean="0"/>
              <a:t>Medical errors can have fatal consequences</a:t>
            </a:r>
            <a:endParaRPr lang="en-US" dirty="0"/>
          </a:p>
          <a:p>
            <a:endParaRPr lang="en-US" dirty="0" smtClean="0"/>
          </a:p>
          <a:p>
            <a:r>
              <a:rPr lang="en-US" dirty="0" smtClean="0"/>
              <a:t>Preventable injuries affect 2% of patients (1999 study)</a:t>
            </a:r>
          </a:p>
          <a:p>
            <a:r>
              <a:rPr lang="en-US" dirty="0" smtClean="0"/>
              <a:t>6% error rate that led to adverse events (2010 study)</a:t>
            </a:r>
          </a:p>
          <a:p>
            <a:endParaRPr lang="en-US" dirty="0" smtClean="0"/>
          </a:p>
        </p:txBody>
      </p:sp>
    </p:spTree>
    <p:extLst>
      <p:ext uri="{BB962C8B-B14F-4D97-AF65-F5344CB8AC3E}">
        <p14:creationId xmlns:p14="http://schemas.microsoft.com/office/powerpoint/2010/main" val="136037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Currently Rule Based Methods are Used to Detect Errors</a:t>
            </a:r>
            <a:endParaRPr lang="en-US" dirty="0"/>
          </a:p>
        </p:txBody>
      </p:sp>
      <p:sp>
        <p:nvSpPr>
          <p:cNvPr id="3" name="Content Placeholder 2"/>
          <p:cNvSpPr>
            <a:spLocks noGrp="1"/>
          </p:cNvSpPr>
          <p:nvPr>
            <p:ph idx="1"/>
          </p:nvPr>
        </p:nvSpPr>
        <p:spPr>
          <a:xfrm>
            <a:off x="618654" y="2002055"/>
            <a:ext cx="10972800" cy="4323287"/>
          </a:xfrm>
        </p:spPr>
        <p:txBody>
          <a:bodyPr/>
          <a:lstStyle/>
          <a:p>
            <a:r>
              <a:rPr lang="en-US" dirty="0" smtClean="0"/>
              <a:t>Current tools are based on domain knowledge</a:t>
            </a:r>
          </a:p>
          <a:p>
            <a:r>
              <a:rPr lang="en-US" dirty="0" smtClean="0"/>
              <a:t>Rule error detection</a:t>
            </a:r>
          </a:p>
          <a:p>
            <a:r>
              <a:rPr lang="en-US" dirty="0" smtClean="0"/>
              <a:t>Expert input is time consuming</a:t>
            </a:r>
          </a:p>
          <a:p>
            <a:r>
              <a:rPr lang="en-US" dirty="0" smtClean="0"/>
              <a:t>Experts can’t cover all possible outcomes</a:t>
            </a:r>
          </a:p>
          <a:p>
            <a:r>
              <a:rPr lang="en-US" dirty="0" smtClean="0"/>
              <a:t>Rules based methods are difficult to tune</a:t>
            </a:r>
          </a:p>
          <a:p>
            <a:pPr lvl="1"/>
            <a:endParaRPr lang="en-US" dirty="0"/>
          </a:p>
          <a:p>
            <a:endParaRPr lang="en-US" dirty="0"/>
          </a:p>
        </p:txBody>
      </p:sp>
    </p:spTree>
    <p:extLst>
      <p:ext uri="{BB962C8B-B14F-4D97-AF65-F5344CB8AC3E}">
        <p14:creationId xmlns:p14="http://schemas.microsoft.com/office/powerpoint/2010/main" val="2877881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Paper Uses Outlier Detection to Identify Medical Errors</a:t>
            </a:r>
            <a:endParaRPr lang="en-US" dirty="0"/>
          </a:p>
        </p:txBody>
      </p:sp>
      <p:sp>
        <p:nvSpPr>
          <p:cNvPr id="3" name="Content Placeholder 2"/>
          <p:cNvSpPr>
            <a:spLocks noGrp="1"/>
          </p:cNvSpPr>
          <p:nvPr>
            <p:ph idx="1"/>
          </p:nvPr>
        </p:nvSpPr>
        <p:spPr/>
        <p:txBody>
          <a:bodyPr>
            <a:normAutofit lnSpcReduction="10000"/>
          </a:bodyPr>
          <a:lstStyle/>
          <a:p>
            <a:r>
              <a:rPr lang="en-US" dirty="0" smtClean="0"/>
              <a:t>Detect outliers in patient care based on patient condition</a:t>
            </a:r>
          </a:p>
          <a:p>
            <a:r>
              <a:rPr lang="en-US" dirty="0" smtClean="0"/>
              <a:t>Conditional outlier detection</a:t>
            </a:r>
          </a:p>
          <a:p>
            <a:r>
              <a:rPr lang="en-US" dirty="0" smtClean="0"/>
              <a:t>Used to generate patient specific alert</a:t>
            </a:r>
          </a:p>
          <a:p>
            <a:endParaRPr lang="en-US" dirty="0"/>
          </a:p>
          <a:p>
            <a:r>
              <a:rPr lang="en-US" dirty="0" smtClean="0"/>
              <a:t>Advantages</a:t>
            </a:r>
          </a:p>
          <a:p>
            <a:pPr lvl="1"/>
            <a:r>
              <a:rPr lang="en-US" dirty="0" smtClean="0"/>
              <a:t>No expert input</a:t>
            </a:r>
          </a:p>
          <a:p>
            <a:pPr lvl="1"/>
            <a:r>
              <a:rPr lang="en-US" dirty="0" smtClean="0"/>
              <a:t>Use past cases EHR (Electronic Health Records) to develop outlier detection</a:t>
            </a:r>
          </a:p>
          <a:p>
            <a:pPr lvl="1"/>
            <a:r>
              <a:rPr lang="en-US" dirty="0" smtClean="0"/>
              <a:t>Alert coverage is broad</a:t>
            </a:r>
            <a:endParaRPr lang="en-US" dirty="0"/>
          </a:p>
        </p:txBody>
      </p:sp>
    </p:spTree>
    <p:extLst>
      <p:ext uri="{BB962C8B-B14F-4D97-AF65-F5344CB8AC3E}">
        <p14:creationId xmlns:p14="http://schemas.microsoft.com/office/powerpoint/2010/main" val="236439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 </a:t>
            </a:r>
            <a:endParaRPr lang="en-US" dirty="0"/>
          </a:p>
        </p:txBody>
      </p:sp>
      <p:sp>
        <p:nvSpPr>
          <p:cNvPr id="3" name="Content Placeholder 2"/>
          <p:cNvSpPr>
            <a:spLocks noGrp="1"/>
          </p:cNvSpPr>
          <p:nvPr>
            <p:ph idx="1"/>
          </p:nvPr>
        </p:nvSpPr>
        <p:spPr/>
        <p:txBody>
          <a:bodyPr/>
          <a:lstStyle/>
          <a:p>
            <a:r>
              <a:rPr lang="en-US" dirty="0" smtClean="0"/>
              <a:t>Post Surgical Cardiac Patients</a:t>
            </a:r>
          </a:p>
          <a:p>
            <a:r>
              <a:rPr lang="en-US" dirty="0" smtClean="0"/>
              <a:t>Training Set</a:t>
            </a:r>
          </a:p>
          <a:p>
            <a:pPr lvl="1"/>
            <a:r>
              <a:rPr lang="en-US" dirty="0" smtClean="0"/>
              <a:t>2878 cases from 2002-2004</a:t>
            </a:r>
          </a:p>
          <a:p>
            <a:r>
              <a:rPr lang="en-US" dirty="0" smtClean="0"/>
              <a:t>Test Set</a:t>
            </a:r>
          </a:p>
          <a:p>
            <a:pPr lvl="1"/>
            <a:r>
              <a:rPr lang="en-US" dirty="0" smtClean="0"/>
              <a:t>1608 cases from 2005-2006</a:t>
            </a:r>
          </a:p>
          <a:p>
            <a:r>
              <a:rPr lang="en-US" dirty="0" smtClean="0"/>
              <a:t>EHR contain</a:t>
            </a:r>
          </a:p>
          <a:p>
            <a:pPr lvl="1"/>
            <a:r>
              <a:rPr lang="en-US" dirty="0" smtClean="0"/>
              <a:t>Time series of lab tests, medical orders, procedures, diagnoses, events </a:t>
            </a:r>
          </a:p>
          <a:p>
            <a:r>
              <a:rPr lang="en-US" dirty="0" smtClean="0"/>
              <a:t>Patient state instance linked to management actions</a:t>
            </a:r>
          </a:p>
          <a:p>
            <a:pPr lvl="1"/>
            <a:endParaRPr lang="en-US" dirty="0" smtClean="0"/>
          </a:p>
        </p:txBody>
      </p:sp>
    </p:spTree>
    <p:extLst>
      <p:ext uri="{BB962C8B-B14F-4D97-AF65-F5344CB8AC3E}">
        <p14:creationId xmlns:p14="http://schemas.microsoft.com/office/powerpoint/2010/main" val="365971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548951" y="2282825"/>
            <a:ext cx="4032380" cy="3427510"/>
          </a:xfrm>
        </p:spPr>
        <p:txBody>
          <a:bodyPr>
            <a:normAutofit fontScale="85000" lnSpcReduction="20000"/>
          </a:bodyPr>
          <a:lstStyle/>
          <a:p>
            <a:pPr>
              <a:lnSpc>
                <a:spcPct val="100000"/>
              </a:lnSpc>
            </a:pPr>
            <a:r>
              <a:rPr lang="en-US" dirty="0" smtClean="0"/>
              <a:t>Model Building Stage</a:t>
            </a:r>
          </a:p>
          <a:p>
            <a:pPr lvl="1">
              <a:lnSpc>
                <a:spcPct val="100000"/>
              </a:lnSpc>
            </a:pPr>
            <a:r>
              <a:rPr lang="en-US" dirty="0" smtClean="0"/>
              <a:t>Learn proper patient care from database of Electronic Health Records(EHR)</a:t>
            </a:r>
          </a:p>
          <a:p>
            <a:pPr>
              <a:lnSpc>
                <a:spcPct val="100000"/>
              </a:lnSpc>
            </a:pPr>
            <a:r>
              <a:rPr lang="en-US" dirty="0" smtClean="0"/>
              <a:t>Model Application Stage</a:t>
            </a:r>
          </a:p>
          <a:p>
            <a:pPr lvl="1">
              <a:lnSpc>
                <a:spcPct val="100000"/>
              </a:lnSpc>
            </a:pPr>
            <a:r>
              <a:rPr lang="en-US" dirty="0" smtClean="0"/>
              <a:t>Apply learned models to specific patients to determine if they receive proper care</a:t>
            </a:r>
            <a:endParaRPr lang="en-US" dirty="0"/>
          </a:p>
        </p:txBody>
      </p:sp>
      <p:pic>
        <p:nvPicPr>
          <p:cNvPr id="1026" name="Picture 2" descr="Outlier-based alerting framework and its two stages. The model-building stage i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7909" y="586264"/>
            <a:ext cx="6635891" cy="591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335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Anomaly Models(CAD)</a:t>
            </a:r>
            <a:endParaRPr lang="en-US" dirty="0"/>
          </a:p>
        </p:txBody>
      </p:sp>
      <p:sp>
        <p:nvSpPr>
          <p:cNvPr id="3" name="Content Placeholder 2"/>
          <p:cNvSpPr>
            <a:spLocks noGrp="1"/>
          </p:cNvSpPr>
          <p:nvPr>
            <p:ph idx="1"/>
          </p:nvPr>
        </p:nvSpPr>
        <p:spPr/>
        <p:txBody>
          <a:bodyPr/>
          <a:lstStyle/>
          <a:p>
            <a:r>
              <a:rPr lang="en-US" dirty="0" smtClean="0"/>
              <a:t>Outlier is an observation that deviates largely from other observations given same data</a:t>
            </a:r>
          </a:p>
          <a:p>
            <a:r>
              <a:rPr lang="en-US" dirty="0" smtClean="0"/>
              <a:t>CAD looks to find unusual outcomes for a subset of (response) attributes given the remaining (context) attributes</a:t>
            </a:r>
          </a:p>
          <a:p>
            <a:r>
              <a:rPr lang="en-US" dirty="0" smtClean="0"/>
              <a:t>In this case the response are actions and the context is patient history</a:t>
            </a:r>
            <a:endParaRPr lang="en-US" dirty="0"/>
          </a:p>
        </p:txBody>
      </p:sp>
    </p:spTree>
    <p:extLst>
      <p:ext uri="{BB962C8B-B14F-4D97-AF65-F5344CB8AC3E}">
        <p14:creationId xmlns:p14="http://schemas.microsoft.com/office/powerpoint/2010/main" val="248724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1" y="1825625"/>
                <a:ext cx="5375988" cy="4351338"/>
              </a:xfrm>
            </p:spPr>
            <p:txBody>
              <a:bodyPr/>
              <a:lstStyle/>
              <a:p>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m:t>
                        </m:r>
                      </m:sup>
                    </m:sSup>
                  </m:oMath>
                </a14:m>
                <a:r>
                  <a:rPr lang="en-US" dirty="0" smtClean="0"/>
                  <a:t> is information about current patient state</a:t>
                </a:r>
              </a:p>
              <a:p>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m:t>
                        </m:r>
                      </m:sup>
                    </m:sSup>
                  </m:oMath>
                </a14:m>
                <a:r>
                  <a:rPr lang="en-US" dirty="0" smtClean="0"/>
                  <a:t> is a patient management action</a:t>
                </a:r>
              </a:p>
              <a:p>
                <a:r>
                  <a:rPr lang="en-US" dirty="0" smtClean="0"/>
                  <a:t>High level anomaly if low probability of action based on patient state is low</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5375988" cy="4351338"/>
              </a:xfrm>
              <a:blipFill rotWithShape="0">
                <a:blip r:embed="rId2"/>
                <a:stretch>
                  <a:fillRect l="-2043" t="-22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977812" y="3087177"/>
                <a:ext cx="6096000" cy="584775"/>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en-US" sz="3200" i="1" smtClean="0">
                          <a:solidFill>
                            <a:schemeClr val="tx1"/>
                          </a:solidFill>
                          <a:latin typeface="Cambria Math" panose="02040503050406030204" pitchFamily="18" charset="0"/>
                        </a:rPr>
                        <m:t>𝐴𝑛𝑜𝑚</m:t>
                      </m:r>
                      <m:d>
                        <m:dPr>
                          <m:ctrlPr>
                            <a:rPr lang="en-US" sz="3200" i="1" smtClean="0">
                              <a:solidFill>
                                <a:schemeClr val="tx1"/>
                              </a:solidFill>
                              <a:latin typeface="Cambria Math" panose="02040503050406030204" pitchFamily="18" charset="0"/>
                            </a:rPr>
                          </m:ctrlPr>
                        </m:dPr>
                        <m:e>
                          <m:sSup>
                            <m:sSupPr>
                              <m:ctrlPr>
                                <a:rPr lang="en-US" sz="3200" i="1" smtClean="0">
                                  <a:solidFill>
                                    <a:schemeClr val="tx1"/>
                                  </a:solidFill>
                                  <a:latin typeface="Cambria Math" panose="02040503050406030204" pitchFamily="18" charset="0"/>
                                </a:rPr>
                              </m:ctrlPr>
                            </m:sSupPr>
                            <m:e>
                              <m:r>
                                <a:rPr lang="en-US" sz="3200" i="1" smtClean="0">
                                  <a:solidFill>
                                    <a:schemeClr val="tx1"/>
                                  </a:solidFill>
                                  <a:latin typeface="Cambria Math" panose="02040503050406030204" pitchFamily="18" charset="0"/>
                                </a:rPr>
                                <m:t>𝑥</m:t>
                              </m:r>
                            </m:e>
                            <m:sup>
                              <m:r>
                                <a:rPr lang="en-US" sz="3200" i="1" smtClean="0">
                                  <a:solidFill>
                                    <a:schemeClr val="tx1"/>
                                  </a:solidFill>
                                  <a:latin typeface="Cambria Math" panose="02040503050406030204" pitchFamily="18" charset="0"/>
                                </a:rPr>
                                <m:t>∗</m:t>
                              </m:r>
                            </m:sup>
                          </m:sSup>
                          <m:sSup>
                            <m:sSupPr>
                              <m:ctrlPr>
                                <a:rPr lang="en-US" sz="3200" i="1" smtClean="0">
                                  <a:solidFill>
                                    <a:schemeClr val="tx1"/>
                                  </a:solidFill>
                                  <a:latin typeface="Cambria Math" panose="02040503050406030204" pitchFamily="18" charset="0"/>
                                </a:rPr>
                              </m:ctrlPr>
                            </m:sSupPr>
                            <m:e>
                              <m:r>
                                <a:rPr lang="en-US" sz="3200" i="1" smtClean="0">
                                  <a:solidFill>
                                    <a:schemeClr val="tx1"/>
                                  </a:solidFill>
                                  <a:latin typeface="Cambria Math" panose="02040503050406030204" pitchFamily="18" charset="0"/>
                                </a:rPr>
                                <m:t>,</m:t>
                              </m:r>
                              <m:r>
                                <a:rPr lang="en-US" sz="3200" i="1" smtClean="0">
                                  <a:solidFill>
                                    <a:schemeClr val="tx1"/>
                                  </a:solidFill>
                                  <a:latin typeface="Cambria Math" panose="02040503050406030204" pitchFamily="18" charset="0"/>
                                </a:rPr>
                                <m:t>𝑦</m:t>
                              </m:r>
                            </m:e>
                            <m:sup>
                              <m:r>
                                <a:rPr lang="en-US" sz="3200" i="1" smtClean="0">
                                  <a:solidFill>
                                    <a:schemeClr val="tx1"/>
                                  </a:solidFill>
                                  <a:latin typeface="Cambria Math" panose="02040503050406030204" pitchFamily="18" charset="0"/>
                                </a:rPr>
                                <m:t>∗</m:t>
                              </m:r>
                            </m:sup>
                          </m:sSup>
                        </m:e>
                      </m:d>
                      <m:r>
                        <a:rPr lang="en-US" sz="3200" i="1" smtClean="0">
                          <a:solidFill>
                            <a:schemeClr val="tx1"/>
                          </a:solidFill>
                          <a:latin typeface="Cambria Math" panose="02040503050406030204" pitchFamily="18" charset="0"/>
                        </a:rPr>
                        <m:t>=1−</m:t>
                      </m:r>
                      <m:r>
                        <a:rPr lang="en-US" sz="3200" i="1" smtClean="0">
                          <a:solidFill>
                            <a:schemeClr val="tx1"/>
                          </a:solidFill>
                          <a:latin typeface="Cambria Math" panose="02040503050406030204" pitchFamily="18" charset="0"/>
                        </a:rPr>
                        <m:t>𝑃</m:t>
                      </m:r>
                      <m:d>
                        <m:dPr>
                          <m:ctrlPr>
                            <a:rPr lang="en-US" sz="3200" i="1" smtClean="0">
                              <a:solidFill>
                                <a:schemeClr val="tx1"/>
                              </a:solidFill>
                              <a:latin typeface="Cambria Math" panose="02040503050406030204" pitchFamily="18" charset="0"/>
                            </a:rPr>
                          </m:ctrlPr>
                        </m:dPr>
                        <m:e>
                          <m:sSup>
                            <m:sSupPr>
                              <m:ctrlPr>
                                <a:rPr lang="en-US" sz="3200" i="1" smtClean="0">
                                  <a:solidFill>
                                    <a:schemeClr val="tx1"/>
                                  </a:solidFill>
                                  <a:latin typeface="Cambria Math" panose="02040503050406030204" pitchFamily="18" charset="0"/>
                                </a:rPr>
                              </m:ctrlPr>
                            </m:sSupPr>
                            <m:e>
                              <m:r>
                                <a:rPr lang="en-US" sz="3200" i="1" smtClean="0">
                                  <a:solidFill>
                                    <a:schemeClr val="tx1"/>
                                  </a:solidFill>
                                  <a:latin typeface="Cambria Math" panose="02040503050406030204" pitchFamily="18" charset="0"/>
                                </a:rPr>
                                <m:t>𝑦</m:t>
                              </m:r>
                            </m:e>
                            <m:sup>
                              <m:r>
                                <a:rPr lang="en-US" sz="3200" i="1" smtClean="0">
                                  <a:solidFill>
                                    <a:schemeClr val="tx1"/>
                                  </a:solidFill>
                                  <a:latin typeface="Cambria Math" panose="02040503050406030204" pitchFamily="18" charset="0"/>
                                </a:rPr>
                                <m:t>∗</m:t>
                              </m:r>
                            </m:sup>
                          </m:sSup>
                        </m:e>
                        <m:e>
                          <m:sSup>
                            <m:sSupPr>
                              <m:ctrlPr>
                                <a:rPr lang="en-US" sz="3200" i="1" smtClean="0">
                                  <a:solidFill>
                                    <a:schemeClr val="tx1"/>
                                  </a:solidFill>
                                  <a:latin typeface="Cambria Math" panose="02040503050406030204" pitchFamily="18" charset="0"/>
                                </a:rPr>
                              </m:ctrlPr>
                            </m:sSupPr>
                            <m:e>
                              <m:r>
                                <a:rPr lang="en-US" sz="3200" i="1" smtClean="0">
                                  <a:solidFill>
                                    <a:schemeClr val="tx1"/>
                                  </a:solidFill>
                                  <a:latin typeface="Cambria Math" panose="02040503050406030204" pitchFamily="18" charset="0"/>
                                </a:rPr>
                                <m:t>𝑥</m:t>
                              </m:r>
                            </m:e>
                            <m:sup>
                              <m:r>
                                <a:rPr lang="en-US" sz="3200" i="1" smtClean="0">
                                  <a:solidFill>
                                    <a:schemeClr val="tx1"/>
                                  </a:solidFill>
                                  <a:latin typeface="Cambria Math" panose="02040503050406030204" pitchFamily="18" charset="0"/>
                                </a:rPr>
                                <m:t>∗</m:t>
                              </m:r>
                            </m:sup>
                          </m:sSup>
                        </m:e>
                      </m:d>
                    </m:oMath>
                  </m:oMathPara>
                </a14:m>
                <a:endParaRPr lang="en-US" sz="3200" dirty="0">
                  <a:solidFill>
                    <a:schemeClr val="tx1"/>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5977812" y="3087177"/>
                <a:ext cx="6096000" cy="584775"/>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83082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ppt/theme/theme2.xml><?xml version="1.0" encoding="utf-8"?>
<a:theme xmlns:a="http://schemas.openxmlformats.org/drawingml/2006/main" name="1_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914</Words>
  <Application>Microsoft Office PowerPoint</Application>
  <PresentationFormat>Widescreen</PresentationFormat>
  <Paragraphs>124</Paragraphs>
  <Slides>20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宋体</vt:lpstr>
      <vt:lpstr>Arial</vt:lpstr>
      <vt:lpstr>Calibri</vt:lpstr>
      <vt:lpstr>Cambria Math</vt:lpstr>
      <vt:lpstr>Footlight MT Light</vt:lpstr>
      <vt:lpstr>Goudy Old Style</vt:lpstr>
      <vt:lpstr>华文新魏</vt:lpstr>
      <vt:lpstr>Wingdings 2</vt:lpstr>
      <vt:lpstr>凤舞九天</vt:lpstr>
      <vt:lpstr>1_凤舞九天</vt:lpstr>
      <vt:lpstr>CS548 Spring 2016  Anomaly Detection Showcase</vt:lpstr>
      <vt:lpstr>References</vt:lpstr>
      <vt:lpstr>Medical Errors are a Serious Problem</vt:lpstr>
      <vt:lpstr>Currently Rule Based Methods are Used to Detect Errors</vt:lpstr>
      <vt:lpstr>Paper Uses Outlier Detection to Identify Medical Errors</vt:lpstr>
      <vt:lpstr>Data Set </vt:lpstr>
      <vt:lpstr>Methodology</vt:lpstr>
      <vt:lpstr>Conditional Anomaly Models(CAD)</vt:lpstr>
      <vt:lpstr>Deviation</vt:lpstr>
      <vt:lpstr>Probabilistic Model for P(y^∗│x^∗ )</vt:lpstr>
      <vt:lpstr>Probabilistic Model for P(y^∗│x^∗ )</vt:lpstr>
      <vt:lpstr>Probabilistic Model for P(y^∗│x^∗ )</vt:lpstr>
      <vt:lpstr>Generation of Alerts</vt:lpstr>
      <vt:lpstr>Review of Alert Scores</vt:lpstr>
      <vt:lpstr>Correct alerts examples</vt:lpstr>
      <vt:lpstr>Incorrect alerts examples</vt:lpstr>
      <vt:lpstr>True alert rates</vt:lpstr>
      <vt:lpstr>PowerPoint Presentation</vt:lpstr>
      <vt:lpstr>Conclusions</vt:lpstr>
      <vt:lpstr>PowerPoint Presentation</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Outlier Detection for Patient Monitoring and Alerting</dc:title>
  <dc:creator>Bibeau, Jeffrey Philippe</dc:creator>
  <cp:lastModifiedBy>Bibeau, Jeffrey Philippe</cp:lastModifiedBy>
  <cp:revision>18</cp:revision>
  <dcterms:created xsi:type="dcterms:W3CDTF">2016-03-25T20:18:31Z</dcterms:created>
  <dcterms:modified xsi:type="dcterms:W3CDTF">2016-03-29T14:20:51Z</dcterms:modified>
</cp:coreProperties>
</file>