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9" r:id="rId6"/>
    <p:sldId id="280" r:id="rId7"/>
    <p:sldId id="261" r:id="rId8"/>
    <p:sldId id="262" r:id="rId9"/>
    <p:sldId id="263" r:id="rId10"/>
    <p:sldId id="27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5" r:id="rId20"/>
  </p:sldIdLst>
  <p:sldSz cx="9144000" cy="6858000" type="screen4x3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en Liang" initials="" lastIdx="3" clrIdx="0"/>
  <p:cmAuthor id="1" name="Shijie Jia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napToGrid="0">
      <p:cViewPr>
        <p:scale>
          <a:sx n="70" d="100"/>
          <a:sy n="70" d="100"/>
        </p:scale>
        <p:origin x="-427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iberian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0308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3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confidences are close to 100%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supports are over 10%</a:t>
            </a:r>
          </a:p>
        </p:txBody>
      </p:sp>
    </p:spTree>
    <p:extLst>
      <p:ext uri="{BB962C8B-B14F-4D97-AF65-F5344CB8AC3E}">
        <p14:creationId xmlns:p14="http://schemas.microsoft.com/office/powerpoint/2010/main" val="130240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17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75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521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51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Pay more attention on visits obtained by reference websites because users visit a very small number of pages.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Improve the images and layouts of OrOliveSur.com displayed in IE as the majority of users use IE to visit the website.</a:t>
            </a:r>
          </a:p>
        </p:txBody>
      </p:sp>
    </p:spTree>
    <p:extLst>
      <p:ext uri="{BB962C8B-B14F-4D97-AF65-F5344CB8AC3E}">
        <p14:creationId xmlns:p14="http://schemas.microsoft.com/office/powerpoint/2010/main" val="36406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59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29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3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/>
              <a:t>Iberian food</a:t>
            </a:r>
            <a:r>
              <a:rPr lang="en-US" b="1" baseline="0" dirty="0" smtClean="0"/>
              <a:t>s </a:t>
            </a:r>
            <a:r>
              <a:rPr lang="en-US" baseline="0" dirty="0" smtClean="0"/>
              <a:t>are famous for their good quality and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excellent nutrition.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86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16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6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94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53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5661233"/>
            <a:ext cx="897599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5661166"/>
            <a:ext cx="897599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2247899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2247899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899" cy="361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899" cy="361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-98100" y="3374699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477066"/>
            <a:ext cx="2807999" cy="1271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7999" cy="421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089324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705955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1999" cy="59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678033"/>
            <a:ext cx="8222100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4406166"/>
            <a:ext cx="82221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263316"/>
            <a:ext cx="8222100" cy="25341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CS548 Spring 2016 Association Rules Showcase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by </a:t>
            </a:r>
            <a:r>
              <a:rPr lang="en" sz="2800" dirty="0"/>
              <a:t>Shijie Jiang, Yuting Liang and Zheng Nie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3947464"/>
            <a:ext cx="8222100" cy="143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Showcasing work by  C.J. </a:t>
            </a:r>
            <a:r>
              <a:rPr lang="en" dirty="0" smtClean="0"/>
              <a:t>Carmona, </a:t>
            </a:r>
            <a:r>
              <a:rPr lang="en" dirty="0"/>
              <a:t>S. </a:t>
            </a:r>
            <a:r>
              <a:rPr lang="en" dirty="0" smtClean="0"/>
              <a:t>Ramírez-Gallego, </a:t>
            </a:r>
            <a:r>
              <a:rPr lang="en" dirty="0"/>
              <a:t>F. </a:t>
            </a:r>
            <a:r>
              <a:rPr lang="en" dirty="0" smtClean="0"/>
              <a:t>Torres, </a:t>
            </a:r>
            <a:r>
              <a:rPr lang="en" dirty="0"/>
              <a:t>E. </a:t>
            </a:r>
            <a:r>
              <a:rPr lang="en" dirty="0" smtClean="0"/>
              <a:t>Bernal, </a:t>
            </a:r>
            <a:r>
              <a:rPr lang="en" dirty="0"/>
              <a:t>M.J. del </a:t>
            </a:r>
            <a:r>
              <a:rPr lang="en" dirty="0" smtClean="0"/>
              <a:t>Jesus, </a:t>
            </a:r>
            <a:r>
              <a:rPr lang="en" dirty="0"/>
              <a:t>S. </a:t>
            </a:r>
            <a:r>
              <a:rPr lang="en" dirty="0" smtClean="0"/>
              <a:t>García </a:t>
            </a:r>
            <a:endParaRPr lang="en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“</a:t>
            </a:r>
            <a:r>
              <a:rPr lang="en" b="1" dirty="0"/>
              <a:t>Web usage mining to improve the design of an e-commerce website: OrOliveSur.com</a:t>
            </a:r>
            <a:r>
              <a:rPr lang="en" dirty="0"/>
              <a:t>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3295" y="3797499"/>
            <a:ext cx="81193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Apriori</a:t>
            </a:r>
            <a:r>
              <a:rPr lang="en-US" sz="3600" b="1" dirty="0" smtClean="0"/>
              <a:t> Algorithm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55788"/>
              </p:ext>
            </p:extLst>
          </p:nvPr>
        </p:nvGraphicFramePr>
        <p:xfrm>
          <a:off x="381000" y="3429000"/>
          <a:ext cx="2819400" cy="31674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53126"/>
                <a:gridCol w="866274"/>
              </a:tblGrid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Item</a:t>
                      </a:r>
                      <a:endParaRPr lang="en-US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Support</a:t>
                      </a:r>
                      <a:endParaRPr lang="en-US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Browser=Chrome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0.2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Visitor Type=N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0.5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Source=D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0.7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keyword</a:t>
                      </a:r>
                    </a:p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=olive oil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0.6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Unique page views &lt;=1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0.1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Visits&gt;=1.5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0.4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505200" y="4851400"/>
            <a:ext cx="381000" cy="0"/>
          </a:xfrm>
          <a:prstGeom prst="line">
            <a:avLst/>
          </a:prstGeom>
          <a:noFill/>
          <a:ln w="73025" cmpd="tri">
            <a:solidFill>
              <a:schemeClr val="bg2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35961"/>
              </p:ext>
            </p:extLst>
          </p:nvPr>
        </p:nvGraphicFramePr>
        <p:xfrm>
          <a:off x="4110824" y="3429000"/>
          <a:ext cx="4583176" cy="30548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23365"/>
                <a:gridCol w="1959811"/>
              </a:tblGrid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Item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Support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Source=D}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keyword=olive oil}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0.4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visits&gt;=1.5}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0.1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{Source=D, keyword=olive oil}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{Source=D, Visits&gt;=1.5}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0.2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{keyword=olive oil, Visits&gt;=1.5}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2413000"/>
            <a:ext cx="262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Minimum Support=0.3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219200" y="3002101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 </a:t>
            </a:r>
            <a:r>
              <a:rPr lang="en-US" altLang="en-US" sz="1800" b="0" dirty="0" err="1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itemset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176" y="3040506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Pairs (</a:t>
            </a:r>
            <a:r>
              <a:rPr lang="en-US" altLang="en-US" sz="1800" b="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 </a:t>
            </a:r>
            <a:r>
              <a:rPr lang="en-US" altLang="en-US" sz="1800" dirty="0" err="1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</a:t>
            </a:r>
            <a:r>
              <a:rPr lang="en-US" altLang="en-US" sz="1800" b="0" dirty="0" err="1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temsets</a:t>
            </a:r>
            <a:r>
              <a:rPr lang="en-US" altLang="en-US" sz="1800" b="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548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Apriori</a:t>
            </a:r>
            <a:r>
              <a:rPr lang="en-US" sz="3600" b="1" dirty="0" smtClean="0"/>
              <a:t> Algorithm</a:t>
            </a:r>
            <a:endParaRPr lang="en-US" sz="3600" b="1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029200" y="4546600"/>
            <a:ext cx="685800" cy="0"/>
          </a:xfrm>
          <a:prstGeom prst="line">
            <a:avLst/>
          </a:prstGeom>
          <a:noFill/>
          <a:ln w="73025" cmpd="tri">
            <a:solidFill>
              <a:schemeClr val="bg2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30230"/>
              </p:ext>
            </p:extLst>
          </p:nvPr>
        </p:nvGraphicFramePr>
        <p:xfrm>
          <a:off x="228600" y="2971800"/>
          <a:ext cx="4583176" cy="29423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52274"/>
                <a:gridCol w="1430902"/>
              </a:tblGrid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Item</a:t>
                      </a:r>
                      <a:endParaRPr lang="en-US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Support</a:t>
                      </a:r>
                      <a:endParaRPr lang="en-US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Source=D}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keyword=olive oil}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0.4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 Type=N, visits&gt;=1.5}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0.1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{Source=D, keyword=olive oil}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{Source=D, Visits&gt;=1.5}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0.2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{keyword=olive oil, Visits&gt;=1.5}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0.3</a:t>
                      </a:r>
                      <a:endParaRPr lang="en-US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05732"/>
              </p:ext>
            </p:extLst>
          </p:nvPr>
        </p:nvGraphicFramePr>
        <p:xfrm>
          <a:off x="5932424" y="3705159"/>
          <a:ext cx="2917952" cy="17103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19660"/>
                <a:gridCol w="1198292"/>
              </a:tblGrid>
              <a:tr h="4407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Item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Support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6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{Visitor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 Type=N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, Source=D,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keyword=olive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 oil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}</a:t>
                      </a:r>
                      <a:endParaRPr lang="en-US" sz="1400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0.4</a:t>
                      </a:r>
                      <a:endParaRPr lang="en-US" sz="1400" dirty="0">
                        <a:solidFill>
                          <a:schemeClr val="bg2"/>
                        </a:solidFill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61924" y="2512696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Triplets (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 </a:t>
            </a:r>
            <a:r>
              <a:rPr lang="en-US" altLang="en-US" sz="1800" dirty="0" err="1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itemsets</a:t>
            </a:r>
            <a:r>
              <a:rPr lang="en-US" altLang="en-US" sz="180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1356" y="2512696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Pairs (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 </a:t>
            </a:r>
            <a:r>
              <a:rPr lang="en-US" altLang="en-US" sz="1800" dirty="0" err="1" smtClean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itemsets</a:t>
            </a:r>
            <a:r>
              <a:rPr lang="en-US" altLang="en-US" sz="1800" dirty="0">
                <a:solidFill>
                  <a:schemeClr val="bg2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171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Data Mining Techniques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7071"/>
            <a:ext cx="9143999" cy="296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Mining Results and Analysis - Association Rules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/>
              <a:t>Apriori Algorithm</a:t>
            </a:r>
            <a:endParaRPr lang="en" sz="2800" b="1" dirty="0"/>
          </a:p>
          <a:p>
            <a:pPr lvl="0" rtl="0">
              <a:spcBef>
                <a:spcPts val="0"/>
              </a:spcBef>
              <a:buNone/>
            </a:pPr>
            <a:endParaRPr sz="2800" b="1" dirty="0"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5979"/>
          <a:stretch/>
        </p:blipFill>
        <p:spPr>
          <a:xfrm>
            <a:off x="787725" y="3243825"/>
            <a:ext cx="7539274" cy="307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5979"/>
          <a:stretch/>
        </p:blipFill>
        <p:spPr>
          <a:xfrm>
            <a:off x="787725" y="2329425"/>
            <a:ext cx="7539274" cy="307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787725" y="2294875"/>
            <a:ext cx="7539299" cy="1620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1660200" y="5475525"/>
            <a:ext cx="6823800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b="1" dirty="0">
                <a:solidFill>
                  <a:schemeClr val="dk1"/>
                </a:solidFill>
              </a:rPr>
              <a:t>Potential customers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Need to find the keywords they used for searching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Cluster A and D are confirmed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Mining Results and Analysis - Association Rules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71900" y="984975"/>
            <a:ext cx="8748599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Mining Results and Analysis - Clustering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4587"/>
            <a:ext cx="91440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876750" y="2365225"/>
            <a:ext cx="1229700" cy="3030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660200" y="5475525"/>
            <a:ext cx="5823600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Potential customers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Need to find the keywords they used for </a:t>
            </a:r>
            <a:r>
              <a:rPr lang="en" sz="1800" dirty="0" smtClean="0">
                <a:solidFill>
                  <a:schemeClr val="dk1"/>
                </a:solidFill>
              </a:rPr>
              <a:t>searching</a:t>
            </a:r>
          </a:p>
          <a:p>
            <a:pPr marL="457200" indent="-342900">
              <a:buClr>
                <a:schemeClr val="dk1"/>
              </a:buClr>
              <a:buSzPct val="100000"/>
              <a:buFontTx/>
              <a:buChar char="●"/>
            </a:pPr>
            <a:r>
              <a:rPr lang="en" sz="1800" dirty="0">
                <a:solidFill>
                  <a:schemeClr val="dk1"/>
                </a:solidFill>
              </a:rPr>
              <a:t>Majority are </a:t>
            </a:r>
            <a:r>
              <a:rPr lang="en" sz="1800" dirty="0" smtClean="0">
                <a:solidFill>
                  <a:schemeClr val="dk1"/>
                </a:solidFill>
              </a:rPr>
              <a:t>IE and Chrome users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322125" y="2371075"/>
            <a:ext cx="1822200" cy="3030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5979"/>
          <a:stretch/>
        </p:blipFill>
        <p:spPr>
          <a:xfrm>
            <a:off x="787725" y="2329425"/>
            <a:ext cx="7539274" cy="307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787725" y="3717425"/>
            <a:ext cx="7539299" cy="1493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660200" y="5475525"/>
            <a:ext cx="6823800" cy="77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Most accesses </a:t>
            </a:r>
            <a:r>
              <a:rPr lang="en" sz="1800" dirty="0">
                <a:solidFill>
                  <a:schemeClr val="dk1"/>
                </a:solidFill>
              </a:rPr>
              <a:t>performed with keyword </a:t>
            </a:r>
            <a:r>
              <a:rPr lang="en" sz="1800" b="1" dirty="0">
                <a:solidFill>
                  <a:schemeClr val="dk1"/>
                </a:solidFill>
              </a:rPr>
              <a:t>olive oil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Review the position </a:t>
            </a:r>
            <a:r>
              <a:rPr lang="en" sz="1800" dirty="0" smtClean="0">
                <a:solidFill>
                  <a:schemeClr val="dk1"/>
                </a:solidFill>
              </a:rPr>
              <a:t>of other </a:t>
            </a:r>
            <a:r>
              <a:rPr lang="en" sz="1800" b="1" dirty="0" smtClean="0">
                <a:solidFill>
                  <a:schemeClr val="dk1"/>
                </a:solidFill>
              </a:rPr>
              <a:t>Iberian </a:t>
            </a:r>
            <a:r>
              <a:rPr lang="en" sz="1800" b="1" dirty="0">
                <a:solidFill>
                  <a:schemeClr val="dk1"/>
                </a:solidFill>
              </a:rPr>
              <a:t>products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Mining Results and Analysis - Association Rules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5979"/>
          <a:stretch/>
        </p:blipFill>
        <p:spPr>
          <a:xfrm>
            <a:off x="787725" y="2329425"/>
            <a:ext cx="7539274" cy="307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787725" y="5017600"/>
            <a:ext cx="7539299" cy="4220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660200" y="5475525"/>
            <a:ext cx="6823800" cy="77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Be careful </a:t>
            </a:r>
            <a:r>
              <a:rPr lang="en" sz="1800" dirty="0" smtClean="0">
                <a:solidFill>
                  <a:schemeClr val="dk1"/>
                </a:solidFill>
              </a:rPr>
              <a:t>with changes in website design because those changes could confuse habitual clients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/>
              <a:t>Mining Results and Analysis - Association Rules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Conclusions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71900" y="2615615"/>
            <a:ext cx="8222100" cy="38670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</a:rPr>
              <a:t>Find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</a:rPr>
              <a:t>out demands of the </a:t>
            </a:r>
            <a:r>
              <a:rPr lang="en" sz="2000" b="1" dirty="0" smtClean="0">
                <a:solidFill>
                  <a:schemeClr val="bg2">
                    <a:lumMod val="50000"/>
                  </a:schemeClr>
                </a:solidFill>
              </a:rPr>
              <a:t>potential customers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</a:rPr>
              <a:t>who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</a:rPr>
              <a:t>use search engine with unidentified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</a:rPr>
              <a:t>keywords.</a:t>
            </a:r>
          </a:p>
          <a:p>
            <a:pPr marL="571500" lvl="0" indent="-342900"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Improve the position of other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berian products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because the majority accesses were searching for olive oil.</a:t>
            </a:r>
            <a:endParaRPr lang="en" sz="2000" dirty="0">
              <a:solidFill>
                <a:schemeClr val="bg2">
                  <a:lumMod val="50000"/>
                </a:schemeClr>
              </a:solidFill>
            </a:endParaRPr>
          </a:p>
          <a:p>
            <a:pPr marL="571500" lvl="0" indent="-342900"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bg2">
                    <a:lumMod val="50000"/>
                  </a:schemeClr>
                </a:solidFill>
              </a:rPr>
              <a:t>Improve the images and </a:t>
            </a:r>
            <a:r>
              <a:rPr lang="en" sz="2000" dirty="0" smtClean="0">
                <a:solidFill>
                  <a:schemeClr val="bg2">
                    <a:lumMod val="50000"/>
                  </a:schemeClr>
                </a:solidFill>
              </a:rPr>
              <a:t>descriptions in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</a:rPr>
              <a:t>OrOliveSur.com displayed in</a:t>
            </a:r>
            <a:r>
              <a:rPr lang="en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" sz="2000" b="1" dirty="0" smtClean="0">
                <a:solidFill>
                  <a:schemeClr val="bg2">
                    <a:lumMod val="50000"/>
                  </a:schemeClr>
                </a:solidFill>
              </a:rPr>
              <a:t>IE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and Chrome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as the majority of users use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IE and Chrome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to visit the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website.</a:t>
            </a:r>
          </a:p>
          <a:p>
            <a:pPr marL="571500" lvl="0" indent="-342900"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Be careful with changes in website design because those changes could confuse habitual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clients.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571500" lvl="0" indent="-342900">
              <a:buClr>
                <a:srgbClr val="666666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Q &amp; A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7595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Sources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30953" y="2285806"/>
            <a:ext cx="8371856" cy="4517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[1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] Carmona,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Cristóbal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J., Sergio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Ramírez-Gallego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F. Torres, E. Bernal,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María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José del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Jesús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and Salvador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García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"Web usage mining to improve the design of an e-commerce website: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OrOliveSur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com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.“,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Expert Systems with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Applications, vol. 39, no. 12, pp. 11243-11249, Sep. 2012.</a:t>
            </a:r>
          </a:p>
          <a:p>
            <a:pPr lvl="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URL: http://www.sciencedirect.com/science/article/pii/S0957417412005696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] 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Rao, R. Gupta, “Implementing Improved Algorithm Over APRIORI Data Mining Association Rule Algorithm”, International Journal of Computer Science And Technology,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vol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3, Issue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1,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pp. 489-493, Mar. 2012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URL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 http://citeseerx.ist.psu.edu/viewdoc/summary?doi=10.1.1.228.6638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 smtClean="0">
                <a:solidFill>
                  <a:schemeClr val="bg2">
                    <a:lumMod val="50000"/>
                  </a:schemeClr>
                </a:solidFill>
              </a:rPr>
              <a:t>[3] Herrera</a:t>
            </a: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, Franciso, Cristóbal José Carmona, Pedro González, and María José Del Jesus, "An overview on subgroup discovery: foundations and applications," </a:t>
            </a:r>
            <a:r>
              <a:rPr lang="en" sz="1600" dirty="0" smtClean="0">
                <a:solidFill>
                  <a:schemeClr val="bg2">
                    <a:lumMod val="50000"/>
                  </a:schemeClr>
                </a:solidFill>
              </a:rPr>
              <a:t>Knowledge </a:t>
            </a: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and information systems, vol. 29, no. 3, pp. 495-525, Dec. 2011</a:t>
            </a:r>
            <a:r>
              <a:rPr lang="en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n" sz="1600" dirty="0" smtClean="0">
                <a:solidFill>
                  <a:schemeClr val="bg2">
                    <a:lumMod val="50000"/>
                  </a:schemeClr>
                </a:solidFill>
              </a:rPr>
              <a:t>URL: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http://link.springer.com/article/10.1007%2Fs10115-010-0356-2</a:t>
            </a:r>
            <a:endParaRPr lang="en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/>
              <a:t>Web </a:t>
            </a:r>
            <a:r>
              <a:rPr lang="en" sz="3600" b="1" dirty="0"/>
              <a:t>Mining</a:t>
            </a:r>
          </a:p>
        </p:txBody>
      </p:sp>
      <p:sp>
        <p:nvSpPr>
          <p:cNvPr id="4" name="Shape 86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Personalization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Recommendation Systems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Pre-fetching and Caching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Improve the performance of servers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Usability of a website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Provide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guidelines for designing of Web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E-commerce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Customer Relationship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Management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/>
              <a:t>E-commerce website: OrOliveSur.com</a:t>
            </a:r>
            <a:endParaRPr lang="en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4"/>
          <a:stretch/>
        </p:blipFill>
        <p:spPr>
          <a:xfrm>
            <a:off x="1645776" y="2302881"/>
            <a:ext cx="5874347" cy="44348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/>
              <a:t>Data Collection</a:t>
            </a:r>
            <a:r>
              <a:rPr lang="en-US" sz="3600" b="1" dirty="0" smtClean="0"/>
              <a:t> </a:t>
            </a:r>
            <a:r>
              <a:rPr lang="en-US" sz="3600" b="1" dirty="0"/>
              <a:t>and </a:t>
            </a:r>
            <a:r>
              <a:rPr lang="en-US" sz="3600" b="1" dirty="0" smtClean="0"/>
              <a:t>Pre-processing</a:t>
            </a:r>
            <a:endParaRPr lang="en" sz="3600" b="1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71900" y="2855743"/>
            <a:ext cx="8222100" cy="27968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Dataset source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Google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analytics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2011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Jan to 31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Dec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Filter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Bounce rate &lt; 100%</a:t>
            </a:r>
          </a:p>
          <a:p>
            <a:pPr lv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(only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collected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visits where users have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visited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website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 more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 one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second)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Number of Data Instances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8,832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48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/>
              <a:t>Features (12 attributes)</a:t>
            </a:r>
            <a:endParaRPr lang="zh-CN" altLang="en-US" sz="3600" b="1" dirty="0"/>
          </a:p>
        </p:txBody>
      </p:sp>
      <p:sp>
        <p:nvSpPr>
          <p:cNvPr id="4" name="矩形 10"/>
          <p:cNvSpPr/>
          <p:nvPr/>
        </p:nvSpPr>
        <p:spPr>
          <a:xfrm>
            <a:off x="262803" y="2782768"/>
            <a:ext cx="35105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Browser: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Internet Explorer…</a:t>
            </a:r>
            <a:endParaRPr lang="en-US" altLang="zh-CN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Visitor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Type: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new(N) or returning(R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 visitor</a:t>
            </a:r>
            <a:endParaRPr lang="en-US" altLang="zh-CN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Keyword: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Olive oil, Iberian…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Source: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Direct(D), Engine(E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New </a:t>
            </a: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visits: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#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of new visits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Page </a:t>
            </a: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views: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page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views for users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6" name="矩形 14"/>
          <p:cNvSpPr/>
          <p:nvPr/>
        </p:nvSpPr>
        <p:spPr>
          <a:xfrm>
            <a:off x="3827948" y="2782768"/>
            <a:ext cx="49885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Time 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on </a:t>
            </a: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site</a:t>
            </a:r>
            <a:r>
              <a:rPr lang="zh-CN" alt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：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time spent on sites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Visits:</a:t>
            </a:r>
            <a:r>
              <a:rPr lang="zh-CN" alt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：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# of visits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Unique page views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# of unique page views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Page views per visit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page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views/visits</a:t>
            </a:r>
            <a:endParaRPr lang="en-US" altLang="zh-CN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Unique page views per visit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unique page views/visits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Time per page view</a:t>
            </a:r>
            <a:r>
              <a:rPr lang="en-US" altLang="zh-CN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time spent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/</a:t>
            </a:r>
            <a:r>
              <a:rPr lang="en-US" altLang="zh-CN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page </a:t>
            </a:r>
            <a:r>
              <a:rPr lang="en-US" altLang="zh-CN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view</a:t>
            </a:r>
            <a:endParaRPr lang="en-US" altLang="zh-CN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4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71900" y="1298472"/>
            <a:ext cx="8222100" cy="71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Association Rules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100" y="2214186"/>
            <a:ext cx="8821199" cy="13080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Association </a:t>
            </a:r>
            <a:r>
              <a:rPr lang="en-US" b="1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rules mining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is one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of the major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data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mining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techniques, and perhaps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the most common form of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local-pattern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discovery. It is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likely to be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useful in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applications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that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use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similarity </a:t>
            </a:r>
            <a:r>
              <a:rPr lang="en-US" dirty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in customer buying behavior in order to make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peer 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recommendations [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1</a:t>
            </a:r>
            <a:r>
              <a:rPr lang="en-US" dirty="0" smtClean="0">
                <a:solidFill>
                  <a:srgbClr val="252525"/>
                </a:solidFill>
                <a:highlight>
                  <a:srgbClr val="FFFFFF"/>
                </a:highlight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]. </a:t>
            </a: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83" y="3658672"/>
            <a:ext cx="7688149" cy="31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96343" y="6405733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taken from amazon.com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Association </a:t>
            </a:r>
            <a:r>
              <a:rPr lang="en" sz="3600" b="1" dirty="0" smtClean="0"/>
              <a:t>Rules</a:t>
            </a:r>
            <a:endParaRPr lang="en" sz="3600" b="1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An association 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rule </a:t>
            </a: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describes 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relations between items and often takes the form: X--&gt;Y.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For example: {butter, bread} → {milk}, which means that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if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 butter and bread are bought, 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then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 customers </a:t>
            </a: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are likely to also 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buy milk.</a:t>
            </a:r>
          </a:p>
          <a:p>
            <a:pPr lvl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Association rule generation is usually split up into two separate steps:</a:t>
            </a:r>
          </a:p>
          <a:p>
            <a:pPr marL="901700" lvl="0" indent="-342900" rtl="0"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Roboto"/>
              <a:buAutoNum type="arabicPeriod"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A minimum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support threshold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 is applied to find all </a:t>
            </a:r>
            <a:r>
              <a:rPr lang="en" i="1" dirty="0">
                <a:solidFill>
                  <a:schemeClr val="bg2">
                    <a:lumMod val="50000"/>
                  </a:schemeClr>
                </a:solidFill>
              </a:rPr>
              <a:t>frequent item-sets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 in a database.</a:t>
            </a:r>
          </a:p>
          <a:p>
            <a:pPr marL="901700" lvl="0" indent="-342900" rtl="0"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Roboto"/>
              <a:buAutoNum type="arabicPeriod"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A minimum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confidence constraint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 is applied to these frequent item-sets in order to form rules.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Measures </a:t>
            </a:r>
            <a:r>
              <a:rPr lang="en" sz="3600" b="1" dirty="0"/>
              <a:t>of </a:t>
            </a:r>
            <a:r>
              <a:rPr lang="en" sz="3600" b="1" dirty="0" smtClean="0"/>
              <a:t>Interestingness</a:t>
            </a:r>
            <a:endParaRPr lang="en" sz="3600" b="1" dirty="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4266375"/>
            <a:ext cx="5308225" cy="24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71900" y="2558775"/>
            <a:ext cx="8672100" cy="420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Items: {milk, bread, butter, beer, diapers}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T: the number of transactions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S(X): the number of transactions that contain item X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5941500" y="2703925"/>
            <a:ext cx="3202499" cy="39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Support({milk, </a:t>
            </a:r>
            <a:r>
              <a:rPr lang="en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bread, butter</a:t>
            </a:r>
            <a:r>
              <a:rPr lang="en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})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 S(milk,bread,butter)/T=⅕=0.2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Confidence({butter, bread}--&gt;{milk})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 Support({butter, </a:t>
            </a:r>
            <a:r>
              <a:rPr lang="en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bread, milk</a:t>
            </a: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})/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  Support({butter,bread})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 0.2/0.2=1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Lift(butter, bread}--&gt;{milk})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 Confidence({butter, bread}--&gt;{milk</a:t>
            </a:r>
            <a:r>
              <a:rPr lang="en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}) /</a:t>
            </a: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Support({milk})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=1/0.4</a:t>
            </a:r>
            <a:r>
              <a:rPr lang="en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 2.5</a:t>
            </a:r>
            <a:endParaRPr lang="en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933525" y="5770400"/>
            <a:ext cx="2250599" cy="5892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1047</Words>
  <Application>Microsoft Office PowerPoint</Application>
  <PresentationFormat>On-screen Show (4:3)</PresentationFormat>
  <Paragraphs>147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Roboto</vt:lpstr>
      <vt:lpstr>material</vt:lpstr>
      <vt:lpstr>CS548 Spring 2016 Association Rules Showcase  by Shijie Jiang, Yuting Liang and Zheng Nie</vt:lpstr>
      <vt:lpstr>Sources</vt:lpstr>
      <vt:lpstr>Web Mining</vt:lpstr>
      <vt:lpstr>E-commerce website: OrOliveSur.com</vt:lpstr>
      <vt:lpstr>Data Collection and Pre-processing</vt:lpstr>
      <vt:lpstr>Features (12 attributes)</vt:lpstr>
      <vt:lpstr>Association Rules</vt:lpstr>
      <vt:lpstr>Association Rules</vt:lpstr>
      <vt:lpstr>Measures of Interestingness</vt:lpstr>
      <vt:lpstr>Apriori Algorithm</vt:lpstr>
      <vt:lpstr>Apriori Algorithm</vt:lpstr>
      <vt:lpstr>Data Mining Techniques</vt:lpstr>
      <vt:lpstr>Mining Results and Analysis - Association Rules</vt:lpstr>
      <vt:lpstr>Mining Results and Analysis - Association Rules</vt:lpstr>
      <vt:lpstr>Mining Results and Analysis - Clustering</vt:lpstr>
      <vt:lpstr>Mining Results and Analysis - Association Rules</vt:lpstr>
      <vt:lpstr>Mining Results and Analysis - Association Rules</vt:lpstr>
      <vt:lpstr>Conclusions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Spring 2016 Association Rules Showcase by Shijie Jiang, Yuting Liang and Zheng Nie</dc:title>
  <cp:lastModifiedBy>Ruiz</cp:lastModifiedBy>
  <cp:revision>65</cp:revision>
  <dcterms:modified xsi:type="dcterms:W3CDTF">2016-03-01T02:35:55Z</dcterms:modified>
</cp:coreProperties>
</file>