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27"/>
  </p:notesMasterIdLst>
  <p:sldIdLst>
    <p:sldId id="263" r:id="rId2"/>
    <p:sldId id="264" r:id="rId3"/>
    <p:sldId id="307" r:id="rId4"/>
    <p:sldId id="257" r:id="rId5"/>
    <p:sldId id="258" r:id="rId6"/>
    <p:sldId id="259" r:id="rId7"/>
    <p:sldId id="262" r:id="rId8"/>
    <p:sldId id="261" r:id="rId9"/>
    <p:sldId id="260" r:id="rId10"/>
    <p:sldId id="306" r:id="rId11"/>
    <p:sldId id="300" r:id="rId12"/>
    <p:sldId id="301" r:id="rId13"/>
    <p:sldId id="302" r:id="rId14"/>
    <p:sldId id="303" r:id="rId15"/>
    <p:sldId id="304" r:id="rId16"/>
    <p:sldId id="305" r:id="rId17"/>
    <p:sldId id="290" r:id="rId18"/>
    <p:sldId id="291" r:id="rId19"/>
    <p:sldId id="292" r:id="rId20"/>
    <p:sldId id="293" r:id="rId21"/>
    <p:sldId id="294" r:id="rId22"/>
    <p:sldId id="295" r:id="rId23"/>
    <p:sldId id="296" r:id="rId24"/>
    <p:sldId id="297" r:id="rId25"/>
    <p:sldId id="29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p:scale>
          <a:sx n="100" d="100"/>
          <a:sy n="100" d="100"/>
        </p:scale>
        <p:origin x="-2280" y="-3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08B6E-822E-4E74-8C86-0E20D732A543}" type="datetimeFigureOut">
              <a:rPr lang="en-US" smtClean="0"/>
              <a:t>3/14/16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75F3B-840D-4D3C-B1E4-789A12052769}" type="slidenum">
              <a:rPr lang="en-US" smtClean="0"/>
              <a:t>‹#›</a:t>
            </a:fld>
            <a:endParaRPr lang="en-US"/>
          </a:p>
        </p:txBody>
      </p:sp>
    </p:spTree>
    <p:extLst>
      <p:ext uri="{BB962C8B-B14F-4D97-AF65-F5344CB8AC3E}">
        <p14:creationId xmlns:p14="http://schemas.microsoft.com/office/powerpoint/2010/main" val="369895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Thanks for </a:t>
            </a:r>
            <a:r>
              <a:rPr lang="en-US" altLang="zh-CN" sz="1200" kern="1200" dirty="0" err="1" smtClean="0">
                <a:solidFill>
                  <a:schemeClr val="tx1"/>
                </a:solidFill>
                <a:effectLst/>
                <a:latin typeface="+mn-lt"/>
                <a:ea typeface="+mn-ea"/>
                <a:cs typeface="+mn-cs"/>
              </a:rPr>
              <a:t>Wenhao’s</a:t>
            </a:r>
            <a:r>
              <a:rPr lang="en-US" altLang="zh-CN" sz="1200" kern="1200" dirty="0" smtClean="0">
                <a:solidFill>
                  <a:schemeClr val="tx1"/>
                </a:solidFill>
                <a:effectLst/>
                <a:latin typeface="+mn-lt"/>
                <a:ea typeface="+mn-ea"/>
                <a:cs typeface="+mn-cs"/>
              </a:rPr>
              <a:t> presentation of the algorithm. Let us go to the result and discussion.</a:t>
            </a:r>
          </a:p>
          <a:p>
            <a:endParaRPr kumimoji="1" lang="zh-CN" altLang="en-US" dirty="0"/>
          </a:p>
        </p:txBody>
      </p:sp>
      <p:sp>
        <p:nvSpPr>
          <p:cNvPr id="4" name="幻灯片编号占位符 3"/>
          <p:cNvSpPr>
            <a:spLocks noGrp="1"/>
          </p:cNvSpPr>
          <p:nvPr>
            <p:ph type="sldNum" sz="quarter" idx="10"/>
          </p:nvPr>
        </p:nvSpPr>
        <p:spPr/>
        <p:txBody>
          <a:bodyPr/>
          <a:lstStyle/>
          <a:p>
            <a:fld id="{3E048FD1-AC78-7B45-91BE-76AE2B59B70A}" type="slidenum">
              <a:rPr kumimoji="1" lang="zh-CN" altLang="en-US" smtClean="0"/>
              <a:t>3</a:t>
            </a:fld>
            <a:endParaRPr kumimoji="1" lang="zh-CN" altLang="en-US"/>
          </a:p>
        </p:txBody>
      </p:sp>
    </p:spTree>
    <p:extLst>
      <p:ext uri="{BB962C8B-B14F-4D97-AF65-F5344CB8AC3E}">
        <p14:creationId xmlns:p14="http://schemas.microsoft.com/office/powerpoint/2010/main" val="415102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Back</a:t>
            </a:r>
            <a:r>
              <a:rPr lang="en-US" altLang="zh-CN" sz="1200" kern="1200" baseline="0" dirty="0" smtClean="0">
                <a:solidFill>
                  <a:schemeClr val="tx1"/>
                </a:solidFill>
                <a:effectLst/>
                <a:latin typeface="+mn-lt"/>
                <a:ea typeface="+mn-ea"/>
                <a:cs typeface="+mn-cs"/>
              </a:rPr>
              <a:t> to UK, a</a:t>
            </a:r>
            <a:r>
              <a:rPr lang="en-US" altLang="zh-CN" sz="1200" kern="1200" dirty="0" smtClean="0">
                <a:solidFill>
                  <a:schemeClr val="tx1"/>
                </a:solidFill>
                <a:effectLst/>
                <a:latin typeface="+mn-lt"/>
                <a:ea typeface="+mn-ea"/>
                <a:cs typeface="+mn-cs"/>
              </a:rPr>
              <a:t>ll sites in UK fall in two clusters, as shown in the picture: the red one for Remote area and green one for Polluted area. The Polluted area is near the major source of industrial gases (like VOCs and NOs).</a:t>
            </a:r>
            <a:r>
              <a:rPr lang="en-US" altLang="zh-CN" sz="1200" kern="1200" dirty="0" err="1" smtClean="0">
                <a:solidFill>
                  <a:schemeClr val="tx1"/>
                </a:solidFill>
                <a:effectLst/>
                <a:latin typeface="+mn-lt"/>
                <a:ea typeface="+mn-ea"/>
                <a:cs typeface="+mn-cs"/>
              </a:rPr>
              <a:t>theyare</a:t>
            </a:r>
            <a:r>
              <a:rPr lang="en-US" altLang="zh-CN" sz="1200" kern="1200" dirty="0" smtClean="0">
                <a:solidFill>
                  <a:schemeClr val="tx1"/>
                </a:solidFill>
                <a:effectLst/>
                <a:latin typeface="+mn-lt"/>
                <a:ea typeface="+mn-ea"/>
                <a:cs typeface="+mn-cs"/>
              </a:rPr>
              <a:t> more more influenced by human activities and more heterogeneous in location.</a:t>
            </a:r>
            <a:endParaRPr lang="en-US" altLang="zh-CN" sz="1200" kern="1200" dirty="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3E048FD1-AC78-7B45-91BE-76AE2B59B70A}" type="slidenum">
              <a:rPr kumimoji="1" lang="zh-CN" altLang="en-US" smtClean="0"/>
              <a:t>22</a:t>
            </a:fld>
            <a:endParaRPr kumimoji="1" lang="zh-CN" altLang="en-US"/>
          </a:p>
        </p:txBody>
      </p:sp>
    </p:spTree>
    <p:extLst>
      <p:ext uri="{BB962C8B-B14F-4D97-AF65-F5344CB8AC3E}">
        <p14:creationId xmlns:p14="http://schemas.microsoft.com/office/powerpoint/2010/main" val="3740222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Back to the topic, two supersites in </a:t>
            </a:r>
            <a:r>
              <a:rPr lang="en-US" altLang="zh-CN" sz="1200" kern="1200" dirty="0" err="1" smtClean="0">
                <a:solidFill>
                  <a:schemeClr val="tx1"/>
                </a:solidFill>
                <a:effectLst/>
                <a:latin typeface="+mn-lt"/>
                <a:ea typeface="+mn-ea"/>
                <a:cs typeface="+mn-cs"/>
              </a:rPr>
              <a:t>Auchencorth</a:t>
            </a:r>
            <a:r>
              <a:rPr lang="en-US" altLang="zh-CN" sz="1200" kern="1200" dirty="0" smtClean="0">
                <a:solidFill>
                  <a:schemeClr val="tx1"/>
                </a:solidFill>
                <a:effectLst/>
                <a:latin typeface="+mn-lt"/>
                <a:ea typeface="+mn-ea"/>
                <a:cs typeface="+mn-cs"/>
              </a:rPr>
              <a:t> and Harwell are example of two clusters. T</a:t>
            </a:r>
            <a:r>
              <a:rPr lang="en-US" altLang="zh-CN" sz="1200" kern="1200" baseline="0" dirty="0" smtClean="0">
                <a:solidFill>
                  <a:schemeClr val="tx1"/>
                </a:solidFill>
                <a:effectLst/>
                <a:latin typeface="+mn-lt"/>
                <a:ea typeface="+mn-ea"/>
                <a:cs typeface="+mn-cs"/>
              </a:rPr>
              <a:t>he sites are ordered by human influence of natural background.</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And </a:t>
            </a:r>
            <a:r>
              <a:rPr lang="en-US" altLang="zh-CN" sz="1200" kern="1200" dirty="0" err="1" smtClean="0">
                <a:solidFill>
                  <a:schemeClr val="tx1"/>
                </a:solidFill>
                <a:effectLst/>
                <a:latin typeface="+mn-lt"/>
                <a:ea typeface="+mn-ea"/>
                <a:cs typeface="+mn-cs"/>
              </a:rPr>
              <a:t>Auchencorth</a:t>
            </a:r>
            <a:r>
              <a:rPr lang="en-US" altLang="zh-CN" sz="1200" kern="1200" dirty="0" smtClean="0">
                <a:solidFill>
                  <a:schemeClr val="tx1"/>
                </a:solidFill>
                <a:effectLst/>
                <a:latin typeface="+mn-lt"/>
                <a:ea typeface="+mn-ea"/>
                <a:cs typeface="+mn-cs"/>
              </a:rPr>
              <a:t> is at the middle of cluster</a:t>
            </a:r>
            <a:r>
              <a:rPr lang="en-US" altLang="zh-CN" sz="1200" kern="1200" baseline="0" dirty="0" smtClean="0">
                <a:solidFill>
                  <a:schemeClr val="tx1"/>
                </a:solidFill>
                <a:effectLst/>
                <a:latin typeface="+mn-lt"/>
                <a:ea typeface="+mn-ea"/>
                <a:cs typeface="+mn-cs"/>
              </a:rPr>
              <a:t> and a very good example of remote cluster.</a:t>
            </a:r>
            <a:r>
              <a:rPr lang="en-US" altLang="zh-CN" sz="1200" kern="1200" dirty="0" smtClean="0">
                <a:solidFill>
                  <a:schemeClr val="tx1"/>
                </a:solidFill>
                <a:effectLst/>
                <a:latin typeface="+mn-lt"/>
                <a:ea typeface="+mn-ea"/>
                <a:cs typeface="+mn-cs"/>
              </a:rPr>
              <a:t> On</a:t>
            </a:r>
            <a:r>
              <a:rPr lang="en-US" altLang="zh-CN" sz="1200" kern="1200" baseline="0" dirty="0" smtClean="0">
                <a:solidFill>
                  <a:schemeClr val="tx1"/>
                </a:solidFill>
                <a:effectLst/>
                <a:latin typeface="+mn-lt"/>
                <a:ea typeface="+mn-ea"/>
                <a:cs typeface="+mn-cs"/>
              </a:rPr>
              <a:t> the other site</a:t>
            </a:r>
            <a:r>
              <a:rPr lang="en-US" altLang="zh-CN" sz="1200" kern="1200" dirty="0" smtClean="0">
                <a:solidFill>
                  <a:schemeClr val="tx1"/>
                </a:solidFill>
                <a:effectLst/>
                <a:latin typeface="+mn-lt"/>
                <a:ea typeface="+mn-ea"/>
                <a:cs typeface="+mn-cs"/>
              </a:rPr>
              <a:t>, the Harwell is</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at the edge of the Polluted cluster. Seems</a:t>
            </a:r>
            <a:r>
              <a:rPr lang="en-US" altLang="zh-CN" sz="1200" kern="1200" baseline="0" dirty="0" smtClean="0">
                <a:solidFill>
                  <a:schemeClr val="tx1"/>
                </a:solidFill>
                <a:effectLst/>
                <a:latin typeface="+mn-lt"/>
                <a:ea typeface="+mn-ea"/>
                <a:cs typeface="+mn-cs"/>
              </a:rPr>
              <a:t> not so good. </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 need to mention that, this conclusion</a:t>
            </a:r>
            <a:r>
              <a:rPr lang="en-US" altLang="zh-CN" sz="1200" kern="1200" baseline="0" dirty="0" smtClean="0">
                <a:solidFill>
                  <a:schemeClr val="tx1"/>
                </a:solidFill>
                <a:effectLst/>
                <a:latin typeface="+mn-lt"/>
                <a:ea typeface="+mn-ea"/>
                <a:cs typeface="+mn-cs"/>
              </a:rPr>
              <a:t> is drawn from data of 2007 to 2010, if we </a:t>
            </a:r>
            <a:r>
              <a:rPr lang="en-US" altLang="zh-CN" sz="1200" kern="1200" dirty="0" smtClean="0">
                <a:solidFill>
                  <a:schemeClr val="tx1"/>
                </a:solidFill>
                <a:effectLst/>
                <a:latin typeface="+mn-lt"/>
                <a:ea typeface="+mn-ea"/>
                <a:cs typeface="+mn-cs"/>
              </a:rPr>
              <a:t>use the data from 1991-2006, that the Polluted sites cluster tighter around Harwell. The change may caused by the effective pollution prevention in Harwell area.</a:t>
            </a:r>
            <a:endParaRPr lang="en-US" altLang="zh-CN" sz="1200" kern="1200" dirty="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3E048FD1-AC78-7B45-91BE-76AE2B59B70A}" type="slidenum">
              <a:rPr kumimoji="1" lang="zh-CN" altLang="en-US" smtClean="0"/>
              <a:t>23</a:t>
            </a:fld>
            <a:endParaRPr kumimoji="1" lang="zh-CN" altLang="en-US"/>
          </a:p>
        </p:txBody>
      </p:sp>
    </p:spTree>
    <p:extLst>
      <p:ext uri="{BB962C8B-B14F-4D97-AF65-F5344CB8AC3E}">
        <p14:creationId xmlns:p14="http://schemas.microsoft.com/office/powerpoint/2010/main" val="823425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This work introduce an clustering method to evaluate the atmosphere supersites location.</a:t>
            </a:r>
          </a:p>
          <a:p>
            <a:r>
              <a:rPr lang="en-US" altLang="zh-CN" sz="1200" kern="1200" dirty="0" smtClean="0">
                <a:solidFill>
                  <a:schemeClr val="tx1"/>
                </a:solidFill>
                <a:effectLst/>
                <a:latin typeface="+mn-lt"/>
                <a:ea typeface="+mn-ea"/>
                <a:cs typeface="+mn-cs"/>
              </a:rPr>
              <a:t>This method clusters all atmosphere sites in four clusters. And all UK’s sites fall into Remote or Pollute</a:t>
            </a:r>
            <a:r>
              <a:rPr lang="en-US" altLang="zh-CN" sz="1200" kern="1200" baseline="0" dirty="0" smtClean="0">
                <a:solidFill>
                  <a:schemeClr val="tx1"/>
                </a:solidFill>
                <a:effectLst/>
                <a:latin typeface="+mn-lt"/>
                <a:ea typeface="+mn-ea"/>
                <a:cs typeface="+mn-cs"/>
              </a:rPr>
              <a:t>d cluster.</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And</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2 supersites, Harwell and </a:t>
            </a:r>
            <a:r>
              <a:rPr lang="en-US" altLang="zh-CN" sz="1200" kern="1200" dirty="0" err="1" smtClean="0">
                <a:solidFill>
                  <a:schemeClr val="tx1"/>
                </a:solidFill>
                <a:effectLst/>
                <a:latin typeface="+mn-lt"/>
                <a:ea typeface="+mn-ea"/>
                <a:cs typeface="+mn-cs"/>
              </a:rPr>
              <a:t>Auchencorth</a:t>
            </a:r>
            <a:r>
              <a:rPr lang="en-US" altLang="zh-CN" sz="1200" kern="1200" dirty="0" smtClean="0">
                <a:solidFill>
                  <a:schemeClr val="tx1"/>
                </a:solidFill>
                <a:effectLst/>
                <a:latin typeface="+mn-lt"/>
                <a:ea typeface="+mn-ea"/>
                <a:cs typeface="+mn-cs"/>
              </a:rPr>
              <a:t> well represent the clusters in UK.</a:t>
            </a:r>
          </a:p>
          <a:p>
            <a:endParaRPr kumimoji="1" lang="zh-CN" altLang="en-US" dirty="0"/>
          </a:p>
        </p:txBody>
      </p:sp>
      <p:sp>
        <p:nvSpPr>
          <p:cNvPr id="4" name="幻灯片编号占位符 3"/>
          <p:cNvSpPr>
            <a:spLocks noGrp="1"/>
          </p:cNvSpPr>
          <p:nvPr>
            <p:ph type="sldNum" sz="quarter" idx="10"/>
          </p:nvPr>
        </p:nvSpPr>
        <p:spPr/>
        <p:txBody>
          <a:bodyPr/>
          <a:lstStyle/>
          <a:p>
            <a:fld id="{3E048FD1-AC78-7B45-91BE-76AE2B59B70A}" type="slidenum">
              <a:rPr kumimoji="1" lang="zh-CN" altLang="en-US" smtClean="0"/>
              <a:t>24</a:t>
            </a:fld>
            <a:endParaRPr kumimoji="1" lang="zh-CN" altLang="en-US"/>
          </a:p>
        </p:txBody>
      </p:sp>
    </p:spTree>
    <p:extLst>
      <p:ext uri="{BB962C8B-B14F-4D97-AF65-F5344CB8AC3E}">
        <p14:creationId xmlns:p14="http://schemas.microsoft.com/office/powerpoint/2010/main" val="362379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Thanks for </a:t>
            </a:r>
            <a:r>
              <a:rPr lang="en-US" altLang="zh-CN" sz="1200" kern="1200" dirty="0" err="1" smtClean="0">
                <a:solidFill>
                  <a:schemeClr val="tx1"/>
                </a:solidFill>
                <a:effectLst/>
                <a:latin typeface="+mn-lt"/>
                <a:ea typeface="+mn-ea"/>
                <a:cs typeface="+mn-cs"/>
              </a:rPr>
              <a:t>Wenhao’s</a:t>
            </a:r>
            <a:r>
              <a:rPr lang="en-US" altLang="zh-CN" sz="1200" kern="1200" dirty="0" smtClean="0">
                <a:solidFill>
                  <a:schemeClr val="tx1"/>
                </a:solidFill>
                <a:effectLst/>
                <a:latin typeface="+mn-lt"/>
                <a:ea typeface="+mn-ea"/>
                <a:cs typeface="+mn-cs"/>
              </a:rPr>
              <a:t> presentation of the algorithm. Let us go to the result and discussion.</a:t>
            </a:r>
          </a:p>
          <a:p>
            <a:endParaRPr kumimoji="1" lang="zh-CN" altLang="en-US" dirty="0"/>
          </a:p>
        </p:txBody>
      </p:sp>
      <p:sp>
        <p:nvSpPr>
          <p:cNvPr id="4" name="幻灯片编号占位符 3"/>
          <p:cNvSpPr>
            <a:spLocks noGrp="1"/>
          </p:cNvSpPr>
          <p:nvPr>
            <p:ph type="sldNum" sz="quarter" idx="10"/>
          </p:nvPr>
        </p:nvSpPr>
        <p:spPr/>
        <p:txBody>
          <a:bodyPr/>
          <a:lstStyle/>
          <a:p>
            <a:fld id="{3E048FD1-AC78-7B45-91BE-76AE2B59B70A}" type="slidenum">
              <a:rPr kumimoji="1" lang="zh-CN" altLang="en-US" smtClean="0"/>
              <a:t>10</a:t>
            </a:fld>
            <a:endParaRPr kumimoji="1" lang="zh-CN" altLang="en-US"/>
          </a:p>
        </p:txBody>
      </p:sp>
    </p:spTree>
    <p:extLst>
      <p:ext uri="{BB962C8B-B14F-4D97-AF65-F5344CB8AC3E}">
        <p14:creationId xmlns:p14="http://schemas.microsoft.com/office/powerpoint/2010/main" val="415102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kumimoji="1" lang="zh-CN" altLang="en-US">
              <a:latin typeface="Calibri" charset="0"/>
              <a:ea typeface="宋体" charset="0"/>
            </a:endParaRPr>
          </a:p>
        </p:txBody>
      </p:sp>
      <p:sp>
        <p:nvSpPr>
          <p:cNvPr id="15363"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defRPr>
            </a:lvl2pPr>
            <a:lvl3pPr marL="1143000" indent="-228600">
              <a:defRPr>
                <a:solidFill>
                  <a:schemeClr val="tx1"/>
                </a:solidFill>
                <a:latin typeface="Arial" charset="0"/>
                <a:ea typeface="宋体" charset="0"/>
              </a:defRPr>
            </a:lvl3pPr>
            <a:lvl4pPr marL="1600200" indent="-228600">
              <a:defRPr>
                <a:solidFill>
                  <a:schemeClr val="tx1"/>
                </a:solidFill>
                <a:latin typeface="Arial" charset="0"/>
                <a:ea typeface="宋体" charset="0"/>
              </a:defRPr>
            </a:lvl4pPr>
            <a:lvl5pPr marL="2057400" indent="-22860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fld id="{062ABDCF-6480-CD41-A23C-A3772B87B050}" type="slidenum">
              <a:rPr lang="zh-CN" altLang="en-US"/>
              <a:pPr/>
              <a:t>11</a:t>
            </a:fld>
            <a:endParaRPr lang="zh-CN" altLang="en-US"/>
          </a:p>
        </p:txBody>
      </p:sp>
    </p:spTree>
    <p:extLst>
      <p:ext uri="{BB962C8B-B14F-4D97-AF65-F5344CB8AC3E}">
        <p14:creationId xmlns:p14="http://schemas.microsoft.com/office/powerpoint/2010/main" val="361853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kumimoji="1" lang="zh-CN" altLang="en-US">
              <a:latin typeface="Calibri" charset="0"/>
              <a:ea typeface="宋体" charset="0"/>
            </a:endParaRPr>
          </a:p>
        </p:txBody>
      </p:sp>
      <p:sp>
        <p:nvSpPr>
          <p:cNvPr id="21507"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defRPr>
            </a:lvl2pPr>
            <a:lvl3pPr marL="1143000" indent="-228600">
              <a:defRPr>
                <a:solidFill>
                  <a:schemeClr val="tx1"/>
                </a:solidFill>
                <a:latin typeface="Arial" charset="0"/>
                <a:ea typeface="宋体" charset="0"/>
              </a:defRPr>
            </a:lvl3pPr>
            <a:lvl4pPr marL="1600200" indent="-228600">
              <a:defRPr>
                <a:solidFill>
                  <a:schemeClr val="tx1"/>
                </a:solidFill>
                <a:latin typeface="Arial" charset="0"/>
                <a:ea typeface="宋体" charset="0"/>
              </a:defRPr>
            </a:lvl4pPr>
            <a:lvl5pPr marL="2057400" indent="-22860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fld id="{6EB48A82-B4A6-124A-893F-D38051C25781}" type="slidenum">
              <a:rPr lang="zh-CN" altLang="en-US"/>
              <a:pPr/>
              <a:t>16</a:t>
            </a:fld>
            <a:endParaRPr lang="zh-CN" altLang="en-US"/>
          </a:p>
        </p:txBody>
      </p:sp>
    </p:spTree>
    <p:extLst>
      <p:ext uri="{BB962C8B-B14F-4D97-AF65-F5344CB8AC3E}">
        <p14:creationId xmlns:p14="http://schemas.microsoft.com/office/powerpoint/2010/main" val="288659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Thanks for </a:t>
            </a:r>
            <a:r>
              <a:rPr lang="en-US" altLang="zh-CN" sz="1200" kern="1200" dirty="0" err="1" smtClean="0">
                <a:solidFill>
                  <a:schemeClr val="tx1"/>
                </a:solidFill>
                <a:effectLst/>
                <a:latin typeface="+mn-lt"/>
                <a:ea typeface="+mn-ea"/>
                <a:cs typeface="+mn-cs"/>
              </a:rPr>
              <a:t>Wenhao’s</a:t>
            </a:r>
            <a:r>
              <a:rPr lang="en-US" altLang="zh-CN" sz="1200" kern="1200" dirty="0" smtClean="0">
                <a:solidFill>
                  <a:schemeClr val="tx1"/>
                </a:solidFill>
                <a:effectLst/>
                <a:latin typeface="+mn-lt"/>
                <a:ea typeface="+mn-ea"/>
                <a:cs typeface="+mn-cs"/>
              </a:rPr>
              <a:t> presentation of the algorithm. Let us go to the result and discussion.</a:t>
            </a:r>
          </a:p>
          <a:p>
            <a:endParaRPr kumimoji="1" lang="zh-CN" altLang="en-US" dirty="0"/>
          </a:p>
        </p:txBody>
      </p:sp>
      <p:sp>
        <p:nvSpPr>
          <p:cNvPr id="4" name="幻灯片编号占位符 3"/>
          <p:cNvSpPr>
            <a:spLocks noGrp="1"/>
          </p:cNvSpPr>
          <p:nvPr>
            <p:ph type="sldNum" sz="quarter" idx="10"/>
          </p:nvPr>
        </p:nvSpPr>
        <p:spPr/>
        <p:txBody>
          <a:bodyPr/>
          <a:lstStyle/>
          <a:p>
            <a:fld id="{3E048FD1-AC78-7B45-91BE-76AE2B59B70A}" type="slidenum">
              <a:rPr kumimoji="1" lang="zh-CN" altLang="en-US" smtClean="0"/>
              <a:t>17</a:t>
            </a:fld>
            <a:endParaRPr kumimoji="1" lang="zh-CN" altLang="en-US"/>
          </a:p>
        </p:txBody>
      </p:sp>
    </p:spTree>
    <p:extLst>
      <p:ext uri="{BB962C8B-B14F-4D97-AF65-F5344CB8AC3E}">
        <p14:creationId xmlns:p14="http://schemas.microsoft.com/office/powerpoint/2010/main" val="415102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Based on the algorithm, the atmosphere sites are clustered as shown in this picture. The number of clusters is set to be 4, and clusters were named as Remote, Polluted, Evaluated and Mountain. In each cluster, sites were ordered by the human’s affection on the ozone density.</a:t>
            </a:r>
          </a:p>
          <a:p>
            <a:r>
              <a:rPr lang="en-US" altLang="zh-CN" sz="1200" kern="1200" dirty="0" smtClean="0">
                <a:solidFill>
                  <a:schemeClr val="tx1"/>
                </a:solidFill>
                <a:effectLst/>
                <a:latin typeface="+mn-lt"/>
                <a:ea typeface="+mn-ea"/>
                <a:cs typeface="+mn-cs"/>
              </a:rPr>
              <a:t>The red and green points label the sites in UK.</a:t>
            </a:r>
          </a:p>
          <a:p>
            <a:r>
              <a:rPr lang="en-US" altLang="zh-CN" sz="1200" kern="1200" dirty="0" smtClean="0">
                <a:solidFill>
                  <a:schemeClr val="tx1"/>
                </a:solidFill>
                <a:effectLst/>
                <a:latin typeface="+mn-lt"/>
                <a:ea typeface="+mn-ea"/>
                <a:cs typeface="+mn-cs"/>
              </a:rPr>
              <a:t>Next,</a:t>
            </a:r>
            <a:r>
              <a:rPr lang="en-US" altLang="zh-CN" sz="1200" kern="1200" baseline="0" dirty="0" smtClean="0">
                <a:solidFill>
                  <a:schemeClr val="tx1"/>
                </a:solidFill>
                <a:effectLst/>
                <a:latin typeface="+mn-lt"/>
                <a:ea typeface="+mn-ea"/>
                <a:cs typeface="+mn-cs"/>
              </a:rPr>
              <a:t> I will introduce these clusters in detail,</a:t>
            </a:r>
            <a:r>
              <a:rPr lang="en-US" altLang="zh-CN" sz="1200" kern="1200" dirty="0" smtClean="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3E048FD1-AC78-7B45-91BE-76AE2B59B70A}" type="slidenum">
              <a:rPr kumimoji="1" lang="zh-CN" altLang="en-US" smtClean="0"/>
              <a:t>18</a:t>
            </a:fld>
            <a:endParaRPr kumimoji="1" lang="zh-CN" altLang="en-US"/>
          </a:p>
        </p:txBody>
      </p:sp>
    </p:spTree>
    <p:extLst>
      <p:ext uri="{BB962C8B-B14F-4D97-AF65-F5344CB8AC3E}">
        <p14:creationId xmlns:p14="http://schemas.microsoft.com/office/powerpoint/2010/main" val="189601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Firstly,</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Evaluated and Mountain clusters are characterized by their geographic locations. We can see</a:t>
            </a:r>
            <a:r>
              <a:rPr lang="en-US" altLang="zh-CN" sz="1200" kern="1200" baseline="0" dirty="0" smtClean="0">
                <a:solidFill>
                  <a:schemeClr val="tx1"/>
                </a:solidFill>
                <a:effectLst/>
                <a:latin typeface="+mn-lt"/>
                <a:ea typeface="+mn-ea"/>
                <a:cs typeface="+mn-cs"/>
              </a:rPr>
              <a:t> in this picture. </a:t>
            </a:r>
            <a:r>
              <a:rPr lang="en-US" altLang="zh-CN" sz="1200" kern="1200" dirty="0" smtClean="0">
                <a:solidFill>
                  <a:schemeClr val="tx1"/>
                </a:solidFill>
                <a:effectLst/>
                <a:latin typeface="+mn-lt"/>
                <a:ea typeface="+mn-ea"/>
                <a:cs typeface="+mn-cs"/>
              </a:rPr>
              <a:t>The evaluated clusters site locations are mainly at the foot of maintains or in valleys, and the Mountain cluster site locations are at the top of maintains. </a:t>
            </a:r>
          </a:p>
          <a:p>
            <a:endParaRPr kumimoji="1" lang="zh-CN" altLang="en-US" dirty="0"/>
          </a:p>
        </p:txBody>
      </p:sp>
      <p:sp>
        <p:nvSpPr>
          <p:cNvPr id="4" name="幻灯片编号占位符 3"/>
          <p:cNvSpPr>
            <a:spLocks noGrp="1"/>
          </p:cNvSpPr>
          <p:nvPr>
            <p:ph type="sldNum" sz="quarter" idx="10"/>
          </p:nvPr>
        </p:nvSpPr>
        <p:spPr/>
        <p:txBody>
          <a:bodyPr/>
          <a:lstStyle/>
          <a:p>
            <a:fld id="{3E048FD1-AC78-7B45-91BE-76AE2B59B70A}" type="slidenum">
              <a:rPr kumimoji="1" lang="zh-CN" altLang="en-US" smtClean="0"/>
              <a:t>19</a:t>
            </a:fld>
            <a:endParaRPr kumimoji="1" lang="zh-CN" altLang="en-US"/>
          </a:p>
        </p:txBody>
      </p:sp>
    </p:spTree>
    <p:extLst>
      <p:ext uri="{BB962C8B-B14F-4D97-AF65-F5344CB8AC3E}">
        <p14:creationId xmlns:p14="http://schemas.microsoft.com/office/powerpoint/2010/main" val="3384199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Remote and polluted cluster are divided mainly by the human </a:t>
            </a:r>
            <a:r>
              <a:rPr lang="en-US" altLang="zh-CN" sz="1200" kern="1200" dirty="0" err="1" smtClean="0">
                <a:solidFill>
                  <a:schemeClr val="tx1"/>
                </a:solidFill>
                <a:effectLst/>
                <a:latin typeface="+mn-lt"/>
                <a:ea typeface="+mn-ea"/>
                <a:cs typeface="+mn-cs"/>
              </a:rPr>
              <a:t>activities’affects</a:t>
            </a:r>
            <a:r>
              <a:rPr lang="en-US" altLang="zh-CN" sz="1200" kern="1200" dirty="0" smtClean="0">
                <a:solidFill>
                  <a:schemeClr val="tx1"/>
                </a:solidFill>
                <a:effectLst/>
                <a:latin typeface="+mn-lt"/>
                <a:ea typeface="+mn-ea"/>
                <a:cs typeface="+mn-cs"/>
              </a:rPr>
              <a:t> on the environment.</a:t>
            </a:r>
          </a:p>
          <a:p>
            <a:r>
              <a:rPr lang="en-US" altLang="zh-CN" sz="1200" kern="1200" dirty="0" smtClean="0">
                <a:solidFill>
                  <a:schemeClr val="tx1"/>
                </a:solidFill>
                <a:effectLst/>
                <a:latin typeface="+mn-lt"/>
                <a:ea typeface="+mn-ea"/>
                <a:cs typeface="+mn-cs"/>
              </a:rPr>
              <a:t>Remote clusters are mainly at the northwest of European. Polluted locations are the places are commonly near industrial cities,</a:t>
            </a:r>
            <a:r>
              <a:rPr lang="en-US" altLang="zh-CN" sz="1200" kern="1200" baseline="0" dirty="0" smtClean="0">
                <a:solidFill>
                  <a:schemeClr val="tx1"/>
                </a:solidFill>
                <a:effectLst/>
                <a:latin typeface="+mn-lt"/>
                <a:ea typeface="+mn-ea"/>
                <a:cs typeface="+mn-cs"/>
              </a:rPr>
              <a:t> which is affected greatly by human activities.</a:t>
            </a:r>
            <a:endParaRPr lang="en-US"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3E048FD1-AC78-7B45-91BE-76AE2B59B70A}" type="slidenum">
              <a:rPr kumimoji="1" lang="zh-CN" altLang="en-US" smtClean="0"/>
              <a:t>20</a:t>
            </a:fld>
            <a:endParaRPr kumimoji="1" lang="zh-CN" altLang="en-US"/>
          </a:p>
        </p:txBody>
      </p:sp>
    </p:spTree>
    <p:extLst>
      <p:ext uri="{BB962C8B-B14F-4D97-AF65-F5344CB8AC3E}">
        <p14:creationId xmlns:p14="http://schemas.microsoft.com/office/powerpoint/2010/main" val="2304797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These are two examples of ozone density</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contour maps.</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Remote clusters</a:t>
            </a:r>
            <a:r>
              <a:rPr lang="en-US" altLang="zh-CN" sz="1200" kern="1200" baseline="0" dirty="0" smtClean="0">
                <a:solidFill>
                  <a:schemeClr val="tx1"/>
                </a:solidFill>
                <a:effectLst/>
                <a:latin typeface="+mn-lt"/>
                <a:ea typeface="+mn-ea"/>
                <a:cs typeface="+mn-cs"/>
              </a:rPr>
              <a:t> in left, </a:t>
            </a:r>
            <a:r>
              <a:rPr lang="en-US" altLang="zh-CN" sz="1200" kern="1200" dirty="0" smtClean="0">
                <a:solidFill>
                  <a:schemeClr val="tx1"/>
                </a:solidFill>
                <a:effectLst/>
                <a:latin typeface="+mn-lt"/>
                <a:ea typeface="+mn-ea"/>
                <a:cs typeface="+mn-cs"/>
              </a:rPr>
              <a:t>and Polluted cluster for</a:t>
            </a:r>
            <a:r>
              <a:rPr lang="en-US" altLang="zh-CN" sz="1200" kern="1200" baseline="0" dirty="0" smtClean="0">
                <a:solidFill>
                  <a:schemeClr val="tx1"/>
                </a:solidFill>
                <a:effectLst/>
                <a:latin typeface="+mn-lt"/>
                <a:ea typeface="+mn-ea"/>
                <a:cs typeface="+mn-cs"/>
              </a:rPr>
              <a:t> right</a:t>
            </a:r>
            <a:r>
              <a:rPr lang="en-US" altLang="zh-CN" sz="1200" kern="1200" dirty="0" smtClean="0">
                <a:solidFill>
                  <a:schemeClr val="tx1"/>
                </a:solidFill>
                <a:effectLst/>
                <a:latin typeface="+mn-lt"/>
                <a:ea typeface="+mn-ea"/>
                <a:cs typeface="+mn-cs"/>
              </a:rPr>
              <a:t>. For each map, the x-axis is hour and the y-axis is month, each point in the map is ozone</a:t>
            </a:r>
            <a:r>
              <a:rPr lang="en-US" altLang="zh-CN" sz="1200" kern="1200" baseline="0" dirty="0" smtClean="0">
                <a:solidFill>
                  <a:schemeClr val="tx1"/>
                </a:solidFill>
                <a:effectLst/>
                <a:latin typeface="+mn-lt"/>
                <a:ea typeface="+mn-ea"/>
                <a:cs typeface="+mn-cs"/>
              </a:rPr>
              <a:t> density at certain time</a:t>
            </a:r>
            <a:r>
              <a:rPr lang="en-US" altLang="zh-CN" sz="1200" kern="1200" dirty="0" smtClean="0">
                <a:solidFill>
                  <a:schemeClr val="tx1"/>
                </a:solidFill>
                <a:effectLst/>
                <a:latin typeface="+mn-lt"/>
                <a:ea typeface="+mn-ea"/>
                <a:cs typeface="+mn-cs"/>
              </a:rPr>
              <a:t>. One of the most significant difference between these two groups are the variance,</a:t>
            </a:r>
            <a:r>
              <a:rPr lang="en-US" altLang="zh-CN" sz="1200" kern="1200" baseline="0" dirty="0" smtClean="0">
                <a:solidFill>
                  <a:schemeClr val="tx1"/>
                </a:solidFill>
                <a:effectLst/>
                <a:latin typeface="+mn-lt"/>
                <a:ea typeface="+mn-ea"/>
                <a:cs typeface="+mn-cs"/>
              </a:rPr>
              <a:t> especially  </a:t>
            </a:r>
            <a:r>
              <a:rPr lang="en-US" altLang="zh-CN" sz="1200" kern="1200" dirty="0" smtClean="0">
                <a:solidFill>
                  <a:schemeClr val="tx1"/>
                </a:solidFill>
                <a:effectLst/>
                <a:latin typeface="+mn-lt"/>
                <a:ea typeface="+mn-ea"/>
                <a:cs typeface="+mn-cs"/>
              </a:rPr>
              <a:t>daytime.</a:t>
            </a:r>
            <a:r>
              <a:rPr lang="en-US" altLang="zh-CN" sz="1200" kern="1200" baseline="0" dirty="0" smtClean="0">
                <a:solidFill>
                  <a:schemeClr val="tx1"/>
                </a:solidFill>
                <a:effectLst/>
                <a:latin typeface="+mn-lt"/>
                <a:ea typeface="+mn-ea"/>
                <a:cs typeface="+mn-cs"/>
              </a:rPr>
              <a:t> We can see for 7:00am to 23:00pm, the contour line in right picture is much more dense, I marked this using red dash line. This means</a:t>
            </a:r>
            <a:r>
              <a:rPr lang="en-US" altLang="zh-CN" sz="1200" kern="1200" dirty="0" smtClean="0">
                <a:solidFill>
                  <a:schemeClr val="tx1"/>
                </a:solidFill>
                <a:effectLst/>
                <a:latin typeface="+mn-lt"/>
                <a:ea typeface="+mn-ea"/>
                <a:cs typeface="+mn-cs"/>
              </a:rPr>
              <a:t> the ozone density variance</a:t>
            </a:r>
            <a:r>
              <a:rPr lang="en-US" altLang="zh-CN" sz="1200" kern="1200" baseline="0" dirty="0" smtClean="0">
                <a:solidFill>
                  <a:schemeClr val="tx1"/>
                </a:solidFill>
                <a:effectLst/>
                <a:latin typeface="+mn-lt"/>
                <a:ea typeface="+mn-ea"/>
                <a:cs typeface="+mn-cs"/>
              </a:rPr>
              <a:t> is much larger</a:t>
            </a:r>
            <a:r>
              <a:rPr lang="en-US" altLang="zh-CN" sz="1200" kern="1200" dirty="0" smtClean="0">
                <a:solidFill>
                  <a:schemeClr val="tx1"/>
                </a:solidFill>
                <a:effectLst/>
                <a:latin typeface="+mn-lt"/>
                <a:ea typeface="+mn-ea"/>
                <a:cs typeface="+mn-cs"/>
              </a:rPr>
              <a:t>. We</a:t>
            </a:r>
            <a:r>
              <a:rPr lang="en-US" altLang="zh-CN" sz="1200" kern="1200" baseline="0" dirty="0" smtClean="0">
                <a:solidFill>
                  <a:schemeClr val="tx1"/>
                </a:solidFill>
                <a:effectLst/>
                <a:latin typeface="+mn-lt"/>
                <a:ea typeface="+mn-ea"/>
                <a:cs typeface="+mn-cs"/>
              </a:rPr>
              <a:t> know human works in daytime, and l industrial or car exhaust will greatly affect the ozone density.</a:t>
            </a:r>
            <a:endParaRPr kumimoji="1" lang="zh-CN" altLang="en-US" dirty="0"/>
          </a:p>
        </p:txBody>
      </p:sp>
      <p:sp>
        <p:nvSpPr>
          <p:cNvPr id="4" name="幻灯片编号占位符 3"/>
          <p:cNvSpPr>
            <a:spLocks noGrp="1"/>
          </p:cNvSpPr>
          <p:nvPr>
            <p:ph type="sldNum" sz="quarter" idx="10"/>
          </p:nvPr>
        </p:nvSpPr>
        <p:spPr/>
        <p:txBody>
          <a:bodyPr/>
          <a:lstStyle/>
          <a:p>
            <a:fld id="{3E048FD1-AC78-7B45-91BE-76AE2B59B70A}" type="slidenum">
              <a:rPr kumimoji="1" lang="zh-CN" altLang="en-US" smtClean="0"/>
              <a:t>21</a:t>
            </a:fld>
            <a:endParaRPr kumimoji="1" lang="zh-CN" altLang="en-US"/>
          </a:p>
        </p:txBody>
      </p:sp>
    </p:spTree>
    <p:extLst>
      <p:ext uri="{BB962C8B-B14F-4D97-AF65-F5344CB8AC3E}">
        <p14:creationId xmlns:p14="http://schemas.microsoft.com/office/powerpoint/2010/main" val="712549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F9D511-4CBF-4A83-902F-9B78D523D025}"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26B9-F56F-4E3C-8C75-8AF0BAA45C01}" type="slidenum">
              <a:rPr lang="en-US" smtClean="0"/>
              <a:t>‹#›</a:t>
            </a:fld>
            <a:endParaRPr lang="en-US"/>
          </a:p>
        </p:txBody>
      </p:sp>
    </p:spTree>
    <p:extLst>
      <p:ext uri="{BB962C8B-B14F-4D97-AF65-F5344CB8AC3E}">
        <p14:creationId xmlns:p14="http://schemas.microsoft.com/office/powerpoint/2010/main" val="87679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9D511-4CBF-4A83-902F-9B78D523D025}"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26B9-F56F-4E3C-8C75-8AF0BAA45C01}" type="slidenum">
              <a:rPr lang="en-US" smtClean="0"/>
              <a:t>‹#›</a:t>
            </a:fld>
            <a:endParaRPr lang="en-US"/>
          </a:p>
        </p:txBody>
      </p:sp>
    </p:spTree>
    <p:extLst>
      <p:ext uri="{BB962C8B-B14F-4D97-AF65-F5344CB8AC3E}">
        <p14:creationId xmlns:p14="http://schemas.microsoft.com/office/powerpoint/2010/main" val="54596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9D511-4CBF-4A83-902F-9B78D523D025}"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26B9-F56F-4E3C-8C75-8AF0BAA45C01}" type="slidenum">
              <a:rPr lang="en-US" smtClean="0"/>
              <a:t>‹#›</a:t>
            </a:fld>
            <a:endParaRPr lang="en-US"/>
          </a:p>
        </p:txBody>
      </p:sp>
    </p:spTree>
    <p:extLst>
      <p:ext uri="{BB962C8B-B14F-4D97-AF65-F5344CB8AC3E}">
        <p14:creationId xmlns:p14="http://schemas.microsoft.com/office/powerpoint/2010/main" val="314236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9D511-4CBF-4A83-902F-9B78D523D025}"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26B9-F56F-4E3C-8C75-8AF0BAA45C01}" type="slidenum">
              <a:rPr lang="en-US" smtClean="0"/>
              <a:t>‹#›</a:t>
            </a:fld>
            <a:endParaRPr lang="en-US"/>
          </a:p>
        </p:txBody>
      </p:sp>
    </p:spTree>
    <p:extLst>
      <p:ext uri="{BB962C8B-B14F-4D97-AF65-F5344CB8AC3E}">
        <p14:creationId xmlns:p14="http://schemas.microsoft.com/office/powerpoint/2010/main" val="427443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F9D511-4CBF-4A83-902F-9B78D523D025}"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26B9-F56F-4E3C-8C75-8AF0BAA45C01}" type="slidenum">
              <a:rPr lang="en-US" smtClean="0"/>
              <a:t>‹#›</a:t>
            </a:fld>
            <a:endParaRPr lang="en-US"/>
          </a:p>
        </p:txBody>
      </p:sp>
    </p:spTree>
    <p:extLst>
      <p:ext uri="{BB962C8B-B14F-4D97-AF65-F5344CB8AC3E}">
        <p14:creationId xmlns:p14="http://schemas.microsoft.com/office/powerpoint/2010/main" val="3281815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F9D511-4CBF-4A83-902F-9B78D523D025}"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26B9-F56F-4E3C-8C75-8AF0BAA45C01}" type="slidenum">
              <a:rPr lang="en-US" smtClean="0"/>
              <a:t>‹#›</a:t>
            </a:fld>
            <a:endParaRPr lang="en-US"/>
          </a:p>
        </p:txBody>
      </p:sp>
    </p:spTree>
    <p:extLst>
      <p:ext uri="{BB962C8B-B14F-4D97-AF65-F5344CB8AC3E}">
        <p14:creationId xmlns:p14="http://schemas.microsoft.com/office/powerpoint/2010/main" val="307174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F9D511-4CBF-4A83-902F-9B78D523D025}" type="datetimeFigureOut">
              <a:rPr lang="en-US" smtClean="0"/>
              <a:t>3/14/16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26B9-F56F-4E3C-8C75-8AF0BAA45C01}" type="slidenum">
              <a:rPr lang="en-US" smtClean="0"/>
              <a:t>‹#›</a:t>
            </a:fld>
            <a:endParaRPr lang="en-US"/>
          </a:p>
        </p:txBody>
      </p:sp>
    </p:spTree>
    <p:extLst>
      <p:ext uri="{BB962C8B-B14F-4D97-AF65-F5344CB8AC3E}">
        <p14:creationId xmlns:p14="http://schemas.microsoft.com/office/powerpoint/2010/main" val="72529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F9D511-4CBF-4A83-902F-9B78D523D025}" type="datetimeFigureOut">
              <a:rPr lang="en-US" smtClean="0"/>
              <a:t>3/14/16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26B9-F56F-4E3C-8C75-8AF0BAA45C01}" type="slidenum">
              <a:rPr lang="en-US" smtClean="0"/>
              <a:t>‹#›</a:t>
            </a:fld>
            <a:endParaRPr lang="en-US"/>
          </a:p>
        </p:txBody>
      </p:sp>
    </p:spTree>
    <p:extLst>
      <p:ext uri="{BB962C8B-B14F-4D97-AF65-F5344CB8AC3E}">
        <p14:creationId xmlns:p14="http://schemas.microsoft.com/office/powerpoint/2010/main" val="326117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9D511-4CBF-4A83-902F-9B78D523D025}" type="datetimeFigureOut">
              <a:rPr lang="en-US" smtClean="0"/>
              <a:t>3/14/16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26B9-F56F-4E3C-8C75-8AF0BAA45C01}" type="slidenum">
              <a:rPr lang="en-US" smtClean="0"/>
              <a:t>‹#›</a:t>
            </a:fld>
            <a:endParaRPr lang="en-US"/>
          </a:p>
        </p:txBody>
      </p:sp>
    </p:spTree>
    <p:extLst>
      <p:ext uri="{BB962C8B-B14F-4D97-AF65-F5344CB8AC3E}">
        <p14:creationId xmlns:p14="http://schemas.microsoft.com/office/powerpoint/2010/main" val="379503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9F9D511-4CBF-4A83-902F-9B78D523D025}"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26B9-F56F-4E3C-8C75-8AF0BAA45C01}" type="slidenum">
              <a:rPr lang="en-US" smtClean="0"/>
              <a:t>‹#›</a:t>
            </a:fld>
            <a:endParaRPr lang="en-US"/>
          </a:p>
        </p:txBody>
      </p:sp>
    </p:spTree>
    <p:extLst>
      <p:ext uri="{BB962C8B-B14F-4D97-AF65-F5344CB8AC3E}">
        <p14:creationId xmlns:p14="http://schemas.microsoft.com/office/powerpoint/2010/main" val="70370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9F9D511-4CBF-4A83-902F-9B78D523D025}"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26B9-F56F-4E3C-8C75-8AF0BAA45C01}" type="slidenum">
              <a:rPr lang="en-US" smtClean="0"/>
              <a:t>‹#›</a:t>
            </a:fld>
            <a:endParaRPr lang="en-US"/>
          </a:p>
        </p:txBody>
      </p:sp>
    </p:spTree>
    <p:extLst>
      <p:ext uri="{BB962C8B-B14F-4D97-AF65-F5344CB8AC3E}">
        <p14:creationId xmlns:p14="http://schemas.microsoft.com/office/powerpoint/2010/main" val="19425733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F9D511-4CBF-4A83-902F-9B78D523D025}" type="datetimeFigureOut">
              <a:rPr lang="en-US" smtClean="0"/>
              <a:t>3/14/16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F826B9-F56F-4E3C-8C75-8AF0BAA45C01}" type="slidenum">
              <a:rPr lang="en-US" smtClean="0"/>
              <a:t>‹#›</a:t>
            </a:fld>
            <a:endParaRPr lang="en-US"/>
          </a:p>
        </p:txBody>
      </p:sp>
    </p:spTree>
    <p:extLst>
      <p:ext uri="{BB962C8B-B14F-4D97-AF65-F5344CB8AC3E}">
        <p14:creationId xmlns:p14="http://schemas.microsoft.com/office/powerpoint/2010/main" val="237500231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g"/><Relationship Id="rId7" Type="http://schemas.openxmlformats.org/officeDocument/2006/relationships/image" Target="../media/image6.jp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g"/><Relationship Id="rId5" Type="http://schemas.openxmlformats.org/officeDocument/2006/relationships/image" Target="../media/image9.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156" y="840144"/>
            <a:ext cx="7507877" cy="1790700"/>
          </a:xfrm>
        </p:spPr>
        <p:txBody>
          <a:bodyPr>
            <a:normAutofit/>
          </a:bodyPr>
          <a:lstStyle/>
          <a:p>
            <a:r>
              <a:rPr lang="en-US" sz="3000" b="1" dirty="0"/>
              <a:t>CS548 Spring 2016 Clustering I Showcase </a:t>
            </a:r>
            <a:r>
              <a:rPr lang="en-US" sz="3000" dirty="0"/>
              <a:t/>
            </a:r>
            <a:br>
              <a:rPr lang="en-US" sz="3000" dirty="0"/>
            </a:br>
            <a:r>
              <a:rPr lang="en-US" sz="2100" i="1" dirty="0"/>
              <a:t>by</a:t>
            </a:r>
            <a:r>
              <a:rPr lang="en-US" sz="3000" dirty="0"/>
              <a:t> </a:t>
            </a:r>
            <a:br>
              <a:rPr lang="en-US" sz="3000" dirty="0"/>
            </a:br>
            <a:r>
              <a:rPr lang="en-US" sz="2400" dirty="0" err="1"/>
              <a:t>Li,Shanhao</a:t>
            </a:r>
            <a:r>
              <a:rPr lang="en-US" sz="2400" dirty="0"/>
              <a:t>   </a:t>
            </a:r>
            <a:r>
              <a:rPr lang="en-US" sz="2400" dirty="0" err="1"/>
              <a:t>Xia,Yuxuan</a:t>
            </a:r>
            <a:r>
              <a:rPr lang="en-US" sz="2400" dirty="0"/>
              <a:t>   </a:t>
            </a:r>
            <a:r>
              <a:rPr lang="en-US" sz="2400" dirty="0" err="1"/>
              <a:t>Zou,Xiaozhou</a:t>
            </a:r>
            <a:endParaRPr lang="en-US" sz="2400" dirty="0"/>
          </a:p>
        </p:txBody>
      </p:sp>
      <p:sp>
        <p:nvSpPr>
          <p:cNvPr id="3" name="Subtitle 2"/>
          <p:cNvSpPr>
            <a:spLocks noGrp="1"/>
          </p:cNvSpPr>
          <p:nvPr>
            <p:ph type="subTitle" idx="1"/>
          </p:nvPr>
        </p:nvSpPr>
        <p:spPr>
          <a:xfrm>
            <a:off x="751113" y="3081987"/>
            <a:ext cx="7213963" cy="1961912"/>
          </a:xfrm>
        </p:spPr>
        <p:txBody>
          <a:bodyPr>
            <a:noAutofit/>
          </a:bodyPr>
          <a:lstStyle/>
          <a:p>
            <a:r>
              <a:rPr lang="en-US" dirty="0" smtClean="0"/>
              <a:t>Showcasing Work </a:t>
            </a:r>
            <a:r>
              <a:rPr lang="en-US" i="1" dirty="0" smtClean="0"/>
              <a:t>by</a:t>
            </a:r>
            <a:r>
              <a:rPr lang="en-US" dirty="0" smtClean="0"/>
              <a:t> </a:t>
            </a:r>
          </a:p>
          <a:p>
            <a:r>
              <a:rPr lang="en-US" altLang="zh-CN" dirty="0"/>
              <a:t>C. S. </a:t>
            </a:r>
            <a:r>
              <a:rPr lang="en-US" altLang="zh-CN" dirty="0" err="1"/>
              <a:t>Malley</a:t>
            </a:r>
            <a:r>
              <a:rPr lang="en-US" altLang="zh-CN" dirty="0"/>
              <a:t>, C. F. </a:t>
            </a:r>
            <a:r>
              <a:rPr lang="en-US" altLang="zh-CN" dirty="0" err="1"/>
              <a:t>Braban</a:t>
            </a:r>
            <a:r>
              <a:rPr lang="en-US" altLang="zh-CN" dirty="0"/>
              <a:t>, and M. R. Heal, </a:t>
            </a:r>
            <a:endParaRPr lang="en-US" altLang="zh-CN" dirty="0" smtClean="0"/>
          </a:p>
          <a:p>
            <a:r>
              <a:rPr lang="en-US" altLang="zh-CN" dirty="0" smtClean="0"/>
              <a:t> </a:t>
            </a:r>
            <a:r>
              <a:rPr lang="en-US" altLang="zh-CN" dirty="0" smtClean="0"/>
              <a:t>on</a:t>
            </a:r>
          </a:p>
          <a:p>
            <a:r>
              <a:rPr lang="en-US" altLang="zh-CN" dirty="0" smtClean="0"/>
              <a:t>"</a:t>
            </a:r>
            <a:r>
              <a:rPr lang="en-US" altLang="zh-CN" dirty="0"/>
              <a:t>The application of hierarchical cluster analysis and non-negative matrix factorization to European atmospheric monitoring site classification," </a:t>
            </a:r>
            <a:r>
              <a:rPr lang="en-US" altLang="zh-CN" i="1" dirty="0"/>
              <a:t>Atmospheric Research, </a:t>
            </a:r>
            <a:r>
              <a:rPr lang="en-US" altLang="zh-CN" dirty="0"/>
              <a:t>vol. 138, pp. 30-40, 2014.</a:t>
            </a:r>
          </a:p>
          <a:p>
            <a:endParaRPr lang="en-US" dirty="0"/>
          </a:p>
        </p:txBody>
      </p:sp>
    </p:spTree>
    <p:extLst>
      <p:ext uri="{BB962C8B-B14F-4D97-AF65-F5344CB8AC3E}">
        <p14:creationId xmlns:p14="http://schemas.microsoft.com/office/powerpoint/2010/main" val="872171026"/>
      </p:ext>
    </p:extLst>
  </p:cSld>
  <p:clrMapOvr>
    <a:masterClrMapping/>
  </p:clrMapOvr>
  <mc:AlternateContent xmlns:mc="http://schemas.openxmlformats.org/markup-compatibility/2006" xmlns:p14="http://schemas.microsoft.com/office/powerpoint/2010/main">
    <mc:Choice Requires="p14">
      <p:transition spd="slow" p14:dur="2000" advTm="16344"/>
    </mc:Choice>
    <mc:Fallback xmlns="">
      <p:transition spd="slow" advTm="16345"/>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en-US" altLang="zh-CN" i="1" dirty="0" smtClean="0"/>
              <a:t>Part II </a:t>
            </a:r>
            <a:r>
              <a:rPr lang="en-US" altLang="zh-CN" sz="4800" i="1" dirty="0"/>
              <a:t>Algorithm</a:t>
            </a:r>
            <a:endParaRPr kumimoji="1" lang="zh-CN" altLang="en-US" i="1" dirty="0"/>
          </a:p>
        </p:txBody>
      </p:sp>
      <p:sp>
        <p:nvSpPr>
          <p:cNvPr id="3" name="副标题 2"/>
          <p:cNvSpPr>
            <a:spLocks noGrp="1"/>
          </p:cNvSpPr>
          <p:nvPr>
            <p:ph type="subTitle" idx="1"/>
          </p:nvPr>
        </p:nvSpPr>
        <p:spPr/>
        <p:txBody>
          <a:bodyPr/>
          <a:lstStyle/>
          <a:p>
            <a:endParaRPr kumimoji="1" lang="zh-CN" altLang="en-US" dirty="0"/>
          </a:p>
        </p:txBody>
      </p:sp>
    </p:spTree>
    <p:extLst>
      <p:ext uri="{BB962C8B-B14F-4D97-AF65-F5344CB8AC3E}">
        <p14:creationId xmlns:p14="http://schemas.microsoft.com/office/powerpoint/2010/main" val="1476027756"/>
      </p:ext>
    </p:extLst>
  </p:cSld>
  <p:clrMapOvr>
    <a:masterClrMapping/>
  </p:clrMapOvr>
  <mc:AlternateContent xmlns:mc="http://schemas.openxmlformats.org/markup-compatibility/2006" xmlns:p14="http://schemas.microsoft.com/office/powerpoint/2010/main">
    <mc:Choice Requires="p14">
      <p:transition spd="slow" p14:dur="2000" advTm="1389"/>
    </mc:Choice>
    <mc:Fallback xmlns="">
      <p:transition xmlns:p14="http://schemas.microsoft.com/office/powerpoint/2010/main" spd="slow" advTm="1389"/>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noChangeArrowheads="1"/>
          </p:cNvSpPr>
          <p:nvPr>
            <p:ph type="title"/>
          </p:nvPr>
        </p:nvSpPr>
        <p:spPr>
          <a:xfrm>
            <a:off x="457200" y="274638"/>
            <a:ext cx="7908925" cy="1030287"/>
          </a:xfrm>
        </p:spPr>
        <p:txBody>
          <a:bodyPr>
            <a:normAutofit/>
          </a:bodyPr>
          <a:lstStyle/>
          <a:p>
            <a:pPr eaLnBrk="1" hangingPunct="1"/>
            <a:r>
              <a:rPr lang="en-US" altLang="zh-CN" dirty="0">
                <a:latin typeface="Arial" charset="0"/>
                <a:ea typeface="宋体" charset="0"/>
              </a:rPr>
              <a:t>Process of clustering</a:t>
            </a:r>
          </a:p>
        </p:txBody>
      </p:sp>
      <p:sp>
        <p:nvSpPr>
          <p:cNvPr id="2050" name="内容占位符 2"/>
          <p:cNvSpPr>
            <a:spLocks noGrp="1" noChangeArrowheads="1"/>
          </p:cNvSpPr>
          <p:nvPr>
            <p:ph idx="1"/>
          </p:nvPr>
        </p:nvSpPr>
        <p:spPr>
          <a:xfrm>
            <a:off x="4643438" y="1722438"/>
            <a:ext cx="4352925" cy="4781550"/>
          </a:xfrm>
        </p:spPr>
        <p:txBody>
          <a:bodyPr>
            <a:normAutofit/>
          </a:bodyPr>
          <a:lstStyle/>
          <a:p>
            <a:pPr marL="0" indent="0" algn="r" eaLnBrk="1" hangingPunct="1">
              <a:buFontTx/>
              <a:buNone/>
            </a:pPr>
            <a:endParaRPr lang="en-US" altLang="zh-CN" sz="1800" dirty="0">
              <a:latin typeface="Arial" charset="0"/>
              <a:ea typeface="宋体" charset="0"/>
            </a:endParaRPr>
          </a:p>
          <a:p>
            <a:pPr marL="0" indent="0" eaLnBrk="1" hangingPunct="1">
              <a:buFontTx/>
              <a:buNone/>
            </a:pPr>
            <a:r>
              <a:rPr lang="en-US" altLang="zh-CN" sz="1600" dirty="0" smtClean="0">
                <a:latin typeface="Arial" charset="0"/>
                <a:ea typeface="宋体" charset="0"/>
              </a:rPr>
              <a:t>6 </a:t>
            </a:r>
            <a:r>
              <a:rPr lang="en-US" altLang="zh-CN" sz="1600" dirty="0">
                <a:latin typeface="Arial" charset="0"/>
                <a:ea typeface="宋体" charset="0"/>
              </a:rPr>
              <a:t>clusters: a b c d e f                </a:t>
            </a:r>
            <a:r>
              <a:rPr lang="en-US" altLang="zh-CN" sz="1600" dirty="0" smtClean="0">
                <a:latin typeface="Arial" charset="0"/>
                <a:ea typeface="宋体" charset="0"/>
              </a:rPr>
              <a:t>0</a:t>
            </a:r>
            <a:endParaRPr lang="en-US" altLang="zh-CN" sz="1600" dirty="0">
              <a:latin typeface="Arial" charset="0"/>
              <a:ea typeface="宋体" charset="0"/>
            </a:endParaRPr>
          </a:p>
          <a:p>
            <a:pPr marL="0" indent="0" eaLnBrk="1" hangingPunct="1">
              <a:buFontTx/>
              <a:buNone/>
            </a:pPr>
            <a:endParaRPr lang="en-US" altLang="zh-CN" sz="1600" dirty="0">
              <a:latin typeface="Arial" charset="0"/>
              <a:ea typeface="宋体" charset="0"/>
            </a:endParaRPr>
          </a:p>
          <a:p>
            <a:pPr marL="0" indent="0" eaLnBrk="1" hangingPunct="1">
              <a:buFontTx/>
              <a:buNone/>
            </a:pPr>
            <a:r>
              <a:rPr lang="en-US" altLang="zh-CN" sz="1600" dirty="0" smtClean="0">
                <a:latin typeface="Arial" charset="0"/>
                <a:ea typeface="宋体" charset="0"/>
              </a:rPr>
              <a:t>5 </a:t>
            </a:r>
            <a:r>
              <a:rPr lang="en-US" altLang="zh-CN" sz="1600" dirty="0">
                <a:latin typeface="Arial" charset="0"/>
                <a:ea typeface="宋体" charset="0"/>
              </a:rPr>
              <a:t>clusters: a </a:t>
            </a:r>
            <a:r>
              <a:rPr lang="en-US" altLang="zh-CN" sz="1600" dirty="0" err="1">
                <a:latin typeface="Arial" charset="0"/>
                <a:ea typeface="宋体" charset="0"/>
              </a:rPr>
              <a:t>bc</a:t>
            </a:r>
            <a:r>
              <a:rPr lang="en-US" altLang="zh-CN" sz="1600" dirty="0">
                <a:latin typeface="Arial" charset="0"/>
                <a:ea typeface="宋体" charset="0"/>
              </a:rPr>
              <a:t> </a:t>
            </a:r>
            <a:r>
              <a:rPr lang="en-US" altLang="zh-CN" sz="1600" dirty="0" smtClean="0">
                <a:latin typeface="Arial" charset="0"/>
                <a:ea typeface="宋体" charset="0"/>
              </a:rPr>
              <a:t>d e </a:t>
            </a:r>
            <a:r>
              <a:rPr lang="en-US" altLang="zh-CN" sz="1600" dirty="0">
                <a:latin typeface="Arial" charset="0"/>
                <a:ea typeface="宋体" charset="0"/>
              </a:rPr>
              <a:t>f      </a:t>
            </a:r>
            <a:r>
              <a:rPr lang="en-US" altLang="zh-CN" sz="1600" dirty="0" smtClean="0">
                <a:latin typeface="Arial" charset="0"/>
                <a:ea typeface="宋体" charset="0"/>
              </a:rPr>
              <a:t>      </a:t>
            </a:r>
            <a:r>
              <a:rPr lang="en-US" altLang="zh-CN" sz="1600" dirty="0" err="1" smtClean="0">
                <a:latin typeface="Arial" charset="0"/>
                <a:ea typeface="宋体" charset="0"/>
              </a:rPr>
              <a:t>Var</a:t>
            </a:r>
            <a:r>
              <a:rPr lang="en-US" altLang="zh-CN" sz="1600" dirty="0" smtClean="0">
                <a:latin typeface="Arial" charset="0"/>
                <a:ea typeface="宋体" charset="0"/>
              </a:rPr>
              <a:t>(</a:t>
            </a:r>
            <a:r>
              <a:rPr lang="en-US" altLang="zh-CN" sz="1600" dirty="0" err="1" smtClean="0">
                <a:latin typeface="Arial" charset="0"/>
                <a:ea typeface="宋体" charset="0"/>
              </a:rPr>
              <a:t>bc</a:t>
            </a:r>
            <a:r>
              <a:rPr lang="en-US" altLang="zh-CN" sz="1600" dirty="0" smtClean="0">
                <a:latin typeface="Arial" charset="0"/>
                <a:ea typeface="宋体" charset="0"/>
              </a:rPr>
              <a:t>)</a:t>
            </a:r>
          </a:p>
          <a:p>
            <a:pPr marL="0" indent="0" eaLnBrk="1" hangingPunct="1">
              <a:buFontTx/>
              <a:buNone/>
            </a:pPr>
            <a:endParaRPr lang="en-US" altLang="zh-CN" sz="1600" dirty="0">
              <a:latin typeface="Arial" charset="0"/>
              <a:ea typeface="宋体" charset="0"/>
            </a:endParaRPr>
          </a:p>
          <a:p>
            <a:pPr marL="0" indent="0">
              <a:buNone/>
            </a:pPr>
            <a:r>
              <a:rPr lang="en-US" altLang="zh-CN" sz="1600" dirty="0" smtClean="0">
                <a:latin typeface="Arial" charset="0"/>
                <a:ea typeface="宋体" charset="0"/>
              </a:rPr>
              <a:t>4 clusters</a:t>
            </a:r>
            <a:r>
              <a:rPr lang="en-US" altLang="zh-CN" sz="1600" dirty="0">
                <a:latin typeface="Arial" charset="0"/>
                <a:ea typeface="宋体" charset="0"/>
              </a:rPr>
              <a:t>: a </a:t>
            </a:r>
            <a:r>
              <a:rPr lang="en-US" altLang="zh-CN" sz="1600" dirty="0" err="1">
                <a:latin typeface="Arial" charset="0"/>
                <a:ea typeface="宋体" charset="0"/>
              </a:rPr>
              <a:t>bc</a:t>
            </a:r>
            <a:r>
              <a:rPr lang="en-US" altLang="zh-CN" sz="1600" dirty="0">
                <a:latin typeface="Arial" charset="0"/>
                <a:ea typeface="宋体" charset="0"/>
              </a:rPr>
              <a:t> </a:t>
            </a:r>
            <a:r>
              <a:rPr lang="en-US" altLang="zh-CN" sz="1600" dirty="0" smtClean="0">
                <a:latin typeface="Arial" charset="0"/>
                <a:ea typeface="宋体" charset="0"/>
              </a:rPr>
              <a:t>de f             </a:t>
            </a:r>
            <a:r>
              <a:rPr lang="en-US" altLang="zh-CN" sz="1600" dirty="0" err="1" smtClean="0">
                <a:latin typeface="Arial" charset="0"/>
                <a:ea typeface="宋体" charset="0"/>
              </a:rPr>
              <a:t>Var</a:t>
            </a:r>
            <a:r>
              <a:rPr lang="en-US" altLang="zh-CN" sz="1600" dirty="0" smtClean="0">
                <a:latin typeface="Arial" charset="0"/>
                <a:ea typeface="宋体" charset="0"/>
              </a:rPr>
              <a:t>(</a:t>
            </a:r>
            <a:r>
              <a:rPr lang="en-US" altLang="zh-CN" sz="1600" dirty="0" err="1" smtClean="0">
                <a:latin typeface="Arial" charset="0"/>
                <a:ea typeface="宋体" charset="0"/>
              </a:rPr>
              <a:t>bc</a:t>
            </a:r>
            <a:r>
              <a:rPr lang="en-US" altLang="zh-CN" sz="1600" dirty="0">
                <a:latin typeface="Arial" charset="0"/>
                <a:ea typeface="宋体" charset="0"/>
              </a:rPr>
              <a:t>)+</a:t>
            </a:r>
            <a:r>
              <a:rPr lang="en-US" altLang="zh-CN" sz="1600" dirty="0" err="1">
                <a:latin typeface="Arial" charset="0"/>
                <a:ea typeface="宋体" charset="0"/>
              </a:rPr>
              <a:t>Var</a:t>
            </a:r>
            <a:r>
              <a:rPr lang="en-US" altLang="zh-CN" sz="1600" dirty="0">
                <a:latin typeface="Arial" charset="0"/>
                <a:ea typeface="宋体" charset="0"/>
              </a:rPr>
              <a:t>(de)</a:t>
            </a:r>
          </a:p>
          <a:p>
            <a:pPr marL="0" indent="0" eaLnBrk="1" hangingPunct="1">
              <a:buFontTx/>
              <a:buNone/>
            </a:pPr>
            <a:r>
              <a:rPr lang="en-US" altLang="zh-CN" sz="1600" dirty="0" smtClean="0">
                <a:latin typeface="Arial" charset="0"/>
                <a:ea typeface="宋体" charset="0"/>
              </a:rPr>
              <a:t>    </a:t>
            </a:r>
            <a:endParaRPr lang="en-US" altLang="zh-CN" sz="1600" dirty="0">
              <a:latin typeface="Arial" charset="0"/>
              <a:ea typeface="宋体" charset="0"/>
            </a:endParaRPr>
          </a:p>
          <a:p>
            <a:pPr marL="0" indent="0">
              <a:buNone/>
            </a:pPr>
            <a:r>
              <a:rPr lang="en-US" altLang="zh-CN" sz="1600" dirty="0" smtClean="0">
                <a:latin typeface="Arial" charset="0"/>
                <a:ea typeface="宋体" charset="0"/>
              </a:rPr>
              <a:t>3 </a:t>
            </a:r>
            <a:r>
              <a:rPr lang="en-US" altLang="zh-CN" sz="1600" dirty="0">
                <a:latin typeface="Arial" charset="0"/>
                <a:ea typeface="宋体" charset="0"/>
              </a:rPr>
              <a:t>clusters: a </a:t>
            </a:r>
            <a:r>
              <a:rPr lang="en-US" altLang="zh-CN" sz="1600" dirty="0" err="1" smtClean="0">
                <a:latin typeface="Arial" charset="0"/>
                <a:ea typeface="宋体" charset="0"/>
              </a:rPr>
              <a:t>bc</a:t>
            </a:r>
            <a:r>
              <a:rPr lang="en-US" altLang="zh-CN" sz="1600" dirty="0" smtClean="0">
                <a:latin typeface="Arial" charset="0"/>
                <a:ea typeface="宋体" charset="0"/>
              </a:rPr>
              <a:t> </a:t>
            </a:r>
            <a:r>
              <a:rPr lang="en-US" altLang="zh-CN" sz="1600" dirty="0" err="1" smtClean="0">
                <a:latin typeface="Arial" charset="0"/>
                <a:ea typeface="宋体" charset="0"/>
              </a:rPr>
              <a:t>def</a:t>
            </a:r>
            <a:r>
              <a:rPr lang="en-US" altLang="zh-CN" sz="1600" dirty="0">
                <a:latin typeface="Arial" charset="0"/>
                <a:ea typeface="宋体" charset="0"/>
              </a:rPr>
              <a:t>      </a:t>
            </a:r>
            <a:r>
              <a:rPr lang="en-US" altLang="zh-CN" sz="1600" dirty="0" smtClean="0">
                <a:latin typeface="Arial" charset="0"/>
                <a:ea typeface="宋体" charset="0"/>
              </a:rPr>
              <a:t>        </a:t>
            </a:r>
            <a:r>
              <a:rPr lang="en-US" altLang="zh-CN" sz="1600" dirty="0" err="1">
                <a:latin typeface="Arial" charset="0"/>
                <a:ea typeface="宋体" charset="0"/>
              </a:rPr>
              <a:t>V</a:t>
            </a:r>
            <a:r>
              <a:rPr lang="en-US" altLang="zh-CN" sz="1600" dirty="0" err="1" smtClean="0">
                <a:latin typeface="Arial" charset="0"/>
                <a:ea typeface="宋体" charset="0"/>
              </a:rPr>
              <a:t>ar</a:t>
            </a:r>
            <a:r>
              <a:rPr lang="en-US" altLang="zh-CN" sz="1600" dirty="0" smtClean="0">
                <a:latin typeface="Arial" charset="0"/>
                <a:ea typeface="宋体" charset="0"/>
              </a:rPr>
              <a:t>(</a:t>
            </a:r>
            <a:r>
              <a:rPr lang="en-US" altLang="zh-CN" sz="1600" dirty="0" err="1" smtClean="0">
                <a:latin typeface="Arial" charset="0"/>
                <a:ea typeface="宋体" charset="0"/>
              </a:rPr>
              <a:t>bc</a:t>
            </a:r>
            <a:r>
              <a:rPr lang="en-US" altLang="zh-CN" sz="1600" dirty="0">
                <a:latin typeface="Arial" charset="0"/>
                <a:ea typeface="宋体" charset="0"/>
              </a:rPr>
              <a:t>)+</a:t>
            </a:r>
            <a:r>
              <a:rPr lang="en-US" altLang="zh-CN" sz="1600" dirty="0" err="1">
                <a:latin typeface="Arial" charset="0"/>
                <a:ea typeface="宋体" charset="0"/>
              </a:rPr>
              <a:t>Var</a:t>
            </a:r>
            <a:r>
              <a:rPr lang="en-US" altLang="zh-CN" sz="1600" dirty="0">
                <a:latin typeface="Arial" charset="0"/>
                <a:ea typeface="宋体" charset="0"/>
              </a:rPr>
              <a:t>(</a:t>
            </a:r>
            <a:r>
              <a:rPr lang="en-US" altLang="zh-CN" sz="1600" dirty="0" err="1">
                <a:latin typeface="Arial" charset="0"/>
                <a:ea typeface="宋体" charset="0"/>
              </a:rPr>
              <a:t>def</a:t>
            </a:r>
            <a:r>
              <a:rPr lang="en-US" altLang="zh-CN" sz="1600" dirty="0">
                <a:latin typeface="Arial" charset="0"/>
                <a:ea typeface="宋体" charset="0"/>
              </a:rPr>
              <a:t>) </a:t>
            </a:r>
            <a:endParaRPr lang="en-US" altLang="zh-CN" sz="1600" dirty="0" smtClean="0">
              <a:latin typeface="Arial" charset="0"/>
              <a:ea typeface="宋体" charset="0"/>
            </a:endParaRPr>
          </a:p>
          <a:p>
            <a:pPr marL="0" indent="0" eaLnBrk="1" hangingPunct="1">
              <a:buFontTx/>
              <a:buNone/>
            </a:pPr>
            <a:endParaRPr lang="en-US" altLang="zh-CN" sz="1600" dirty="0">
              <a:latin typeface="Arial" charset="0"/>
              <a:ea typeface="宋体" charset="0"/>
            </a:endParaRPr>
          </a:p>
          <a:p>
            <a:pPr marL="0" indent="0">
              <a:buNone/>
            </a:pPr>
            <a:r>
              <a:rPr lang="en-US" altLang="zh-CN" sz="1600" dirty="0">
                <a:latin typeface="Arial" charset="0"/>
                <a:ea typeface="宋体" charset="0"/>
              </a:rPr>
              <a:t>2</a:t>
            </a:r>
            <a:r>
              <a:rPr lang="en-US" altLang="zh-CN" sz="1600" dirty="0" smtClean="0">
                <a:latin typeface="Arial" charset="0"/>
                <a:ea typeface="宋体" charset="0"/>
              </a:rPr>
              <a:t> cluster: a </a:t>
            </a:r>
            <a:r>
              <a:rPr lang="en-US" altLang="zh-CN" sz="1600" dirty="0" err="1" smtClean="0">
                <a:latin typeface="Arial" charset="0"/>
                <a:ea typeface="宋体" charset="0"/>
              </a:rPr>
              <a:t>bcdef</a:t>
            </a:r>
            <a:r>
              <a:rPr lang="en-US" altLang="zh-CN" sz="1600" dirty="0">
                <a:latin typeface="Arial" charset="0"/>
                <a:ea typeface="宋体" charset="0"/>
              </a:rPr>
              <a:t>             </a:t>
            </a:r>
            <a:r>
              <a:rPr lang="en-US" altLang="zh-CN" sz="1600" dirty="0" smtClean="0">
                <a:latin typeface="Arial" charset="0"/>
                <a:ea typeface="宋体" charset="0"/>
              </a:rPr>
              <a:t>    </a:t>
            </a:r>
            <a:r>
              <a:rPr lang="en-US" altLang="zh-CN" sz="1600" dirty="0" err="1" smtClean="0">
                <a:latin typeface="Arial" charset="0"/>
                <a:ea typeface="宋体" charset="0"/>
              </a:rPr>
              <a:t>Var</a:t>
            </a:r>
            <a:r>
              <a:rPr lang="en-US" altLang="zh-CN" sz="1600" dirty="0">
                <a:latin typeface="Arial" charset="0"/>
                <a:ea typeface="宋体" charset="0"/>
              </a:rPr>
              <a:t>(</a:t>
            </a:r>
            <a:r>
              <a:rPr lang="en-US" altLang="zh-CN" sz="1600" dirty="0" err="1">
                <a:latin typeface="Arial" charset="0"/>
                <a:ea typeface="宋体" charset="0"/>
              </a:rPr>
              <a:t>bcdef</a:t>
            </a:r>
            <a:r>
              <a:rPr lang="en-US" altLang="zh-CN" sz="1600" dirty="0">
                <a:latin typeface="Arial" charset="0"/>
                <a:ea typeface="宋体" charset="0"/>
              </a:rPr>
              <a:t>)</a:t>
            </a:r>
          </a:p>
          <a:p>
            <a:pPr marL="0" indent="0" eaLnBrk="1" hangingPunct="1">
              <a:buFontTx/>
              <a:buNone/>
            </a:pPr>
            <a:endParaRPr lang="en-US" altLang="zh-CN" sz="2000" dirty="0">
              <a:latin typeface="Arial" charset="0"/>
              <a:ea typeface="宋体" charset="0"/>
            </a:endParaRPr>
          </a:p>
          <a:p>
            <a:pPr marL="0" indent="0" eaLnBrk="1" hangingPunct="1">
              <a:buFontTx/>
              <a:buNone/>
            </a:pPr>
            <a:r>
              <a:rPr lang="en-US" altLang="zh-CN" sz="1600" dirty="0" smtClean="0">
                <a:latin typeface="Arial" charset="0"/>
                <a:ea typeface="宋体" charset="0"/>
              </a:rPr>
              <a:t>1 cluster: </a:t>
            </a:r>
            <a:r>
              <a:rPr lang="en-US" altLang="zh-CN" sz="1600" dirty="0" err="1" smtClean="0">
                <a:latin typeface="Arial" charset="0"/>
                <a:ea typeface="宋体" charset="0"/>
              </a:rPr>
              <a:t>abcdef</a:t>
            </a:r>
            <a:r>
              <a:rPr lang="en-US" altLang="zh-CN" sz="1600" dirty="0" smtClean="0">
                <a:latin typeface="Arial" charset="0"/>
                <a:ea typeface="宋体" charset="0"/>
              </a:rPr>
              <a:t>                  </a:t>
            </a:r>
            <a:r>
              <a:rPr lang="en-US" altLang="zh-CN" sz="1600" dirty="0" err="1" smtClean="0">
                <a:latin typeface="Arial" charset="0"/>
                <a:ea typeface="宋体" charset="0"/>
              </a:rPr>
              <a:t>Var</a:t>
            </a:r>
            <a:r>
              <a:rPr lang="en-US" altLang="zh-CN" sz="1600" dirty="0" smtClean="0">
                <a:latin typeface="Arial" charset="0"/>
                <a:ea typeface="宋体" charset="0"/>
              </a:rPr>
              <a:t>(</a:t>
            </a:r>
            <a:r>
              <a:rPr lang="en-US" altLang="zh-CN" sz="1600" dirty="0" err="1" smtClean="0">
                <a:latin typeface="Arial" charset="0"/>
                <a:ea typeface="宋体" charset="0"/>
              </a:rPr>
              <a:t>abcdef</a:t>
            </a:r>
            <a:r>
              <a:rPr lang="en-US" altLang="zh-CN" sz="1600" dirty="0" smtClean="0">
                <a:latin typeface="Arial" charset="0"/>
                <a:ea typeface="宋体" charset="0"/>
              </a:rPr>
              <a:t>)  </a:t>
            </a:r>
            <a:endParaRPr lang="en-US" altLang="zh-CN" sz="1600" dirty="0">
              <a:latin typeface="Arial" charset="0"/>
              <a:ea typeface="宋体" charset="0"/>
            </a:endParaRPr>
          </a:p>
          <a:p>
            <a:pPr marL="0" indent="0" eaLnBrk="1" hangingPunct="1">
              <a:buFontTx/>
              <a:buNone/>
            </a:pPr>
            <a:endParaRPr lang="en-US" altLang="zh-CN" dirty="0">
              <a:latin typeface="Arial" charset="0"/>
              <a:ea typeface="宋体" charset="0"/>
            </a:endParaRPr>
          </a:p>
        </p:txBody>
      </p:sp>
      <p:sp>
        <p:nvSpPr>
          <p:cNvPr id="14341" name="矩形 3"/>
          <p:cNvSpPr>
            <a:spLocks noChangeArrowheads="1"/>
          </p:cNvSpPr>
          <p:nvPr/>
        </p:nvSpPr>
        <p:spPr bwMode="auto">
          <a:xfrm>
            <a:off x="5003800" y="1538288"/>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b="1"/>
              <a:t>CLUSTERS</a:t>
            </a:r>
            <a:endParaRPr lang="zh-CN" altLang="en-US" b="1"/>
          </a:p>
        </p:txBody>
      </p:sp>
      <p:grpSp>
        <p:nvGrpSpPr>
          <p:cNvPr id="16" name="Group 15"/>
          <p:cNvGrpSpPr/>
          <p:nvPr/>
        </p:nvGrpSpPr>
        <p:grpSpPr>
          <a:xfrm>
            <a:off x="164947" y="2096574"/>
            <a:ext cx="4333168" cy="1655869"/>
            <a:chOff x="98854" y="2093913"/>
            <a:chExt cx="4333168" cy="1655869"/>
          </a:xfrm>
        </p:grpSpPr>
        <p:sp>
          <p:nvSpPr>
            <p:cNvPr id="2" name="Oval 1"/>
            <p:cNvSpPr/>
            <p:nvPr/>
          </p:nvSpPr>
          <p:spPr>
            <a:xfrm>
              <a:off x="98854" y="2093913"/>
              <a:ext cx="543697" cy="3789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1703000" y="2107772"/>
              <a:ext cx="543697" cy="3789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9" name="Oval 8"/>
            <p:cNvSpPr/>
            <p:nvPr/>
          </p:nvSpPr>
          <p:spPr>
            <a:xfrm>
              <a:off x="2465236" y="2107771"/>
              <a:ext cx="543697" cy="3789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10" name="Oval 9"/>
            <p:cNvSpPr/>
            <p:nvPr/>
          </p:nvSpPr>
          <p:spPr>
            <a:xfrm>
              <a:off x="3216230" y="2107772"/>
              <a:ext cx="543697" cy="3789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sp>
          <p:nvSpPr>
            <p:cNvPr id="11" name="Oval 10"/>
            <p:cNvSpPr/>
            <p:nvPr/>
          </p:nvSpPr>
          <p:spPr>
            <a:xfrm>
              <a:off x="1251163" y="2830723"/>
              <a:ext cx="742394" cy="4188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bc</a:t>
              </a:r>
              <a:endParaRPr lang="en-US" dirty="0">
                <a:solidFill>
                  <a:schemeClr val="tx1"/>
                </a:solidFill>
              </a:endParaRPr>
            </a:p>
          </p:txBody>
        </p:sp>
        <p:sp>
          <p:nvSpPr>
            <p:cNvPr id="12" name="Oval 11"/>
            <p:cNvSpPr/>
            <p:nvPr/>
          </p:nvSpPr>
          <p:spPr>
            <a:xfrm>
              <a:off x="3888325" y="2107771"/>
              <a:ext cx="543697" cy="3789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t>
              </a:r>
              <a:endParaRPr lang="en-US" dirty="0">
                <a:solidFill>
                  <a:schemeClr val="tx1"/>
                </a:solidFill>
              </a:endParaRPr>
            </a:p>
          </p:txBody>
        </p:sp>
        <p:sp>
          <p:nvSpPr>
            <p:cNvPr id="13" name="Oval 12"/>
            <p:cNvSpPr/>
            <p:nvPr/>
          </p:nvSpPr>
          <p:spPr>
            <a:xfrm>
              <a:off x="900927" y="2093913"/>
              <a:ext cx="543697" cy="3789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cxnSp>
          <p:nvCxnSpPr>
            <p:cNvPr id="4" name="Straight Arrow Connector 3"/>
            <p:cNvCxnSpPr>
              <a:stCxn id="13" idx="4"/>
            </p:cNvCxnSpPr>
            <p:nvPr/>
          </p:nvCxnSpPr>
          <p:spPr>
            <a:xfrm>
              <a:off x="1172776" y="2472854"/>
              <a:ext cx="316687" cy="357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8" idx="4"/>
            </p:cNvCxnSpPr>
            <p:nvPr/>
          </p:nvCxnSpPr>
          <p:spPr>
            <a:xfrm flipH="1">
              <a:off x="1700553" y="2486713"/>
              <a:ext cx="274296" cy="344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646320" y="3330893"/>
              <a:ext cx="742394" cy="4188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a:t>
              </a:r>
              <a:endParaRPr lang="en-US" dirty="0">
                <a:solidFill>
                  <a:schemeClr val="tx1"/>
                </a:solidFill>
              </a:endParaRPr>
            </a:p>
          </p:txBody>
        </p:sp>
      </p:grpSp>
      <p:cxnSp>
        <p:nvCxnSpPr>
          <p:cNvPr id="19" name="Straight Arrow Connector 18"/>
          <p:cNvCxnSpPr>
            <a:stCxn id="9" idx="4"/>
          </p:cNvCxnSpPr>
          <p:nvPr/>
        </p:nvCxnSpPr>
        <p:spPr>
          <a:xfrm>
            <a:off x="2803178" y="2489373"/>
            <a:ext cx="125737" cy="8154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4"/>
          </p:cNvCxnSpPr>
          <p:nvPr/>
        </p:nvCxnSpPr>
        <p:spPr>
          <a:xfrm flipH="1">
            <a:off x="3203424" y="2489374"/>
            <a:ext cx="350748" cy="844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712413" y="4031801"/>
            <a:ext cx="742394" cy="4188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def</a:t>
            </a:r>
            <a:endParaRPr lang="en-US" dirty="0">
              <a:solidFill>
                <a:schemeClr val="tx1"/>
              </a:solidFill>
            </a:endParaRPr>
          </a:p>
        </p:txBody>
      </p:sp>
      <p:cxnSp>
        <p:nvCxnSpPr>
          <p:cNvPr id="24" name="Straight Arrow Connector 23"/>
          <p:cNvCxnSpPr>
            <a:endCxn id="28" idx="0"/>
          </p:cNvCxnSpPr>
          <p:nvPr/>
        </p:nvCxnSpPr>
        <p:spPr>
          <a:xfrm>
            <a:off x="3074238" y="3781168"/>
            <a:ext cx="9372" cy="250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4"/>
            <a:endCxn id="28" idx="7"/>
          </p:cNvCxnSpPr>
          <p:nvPr/>
        </p:nvCxnSpPr>
        <p:spPr>
          <a:xfrm flipH="1">
            <a:off x="3346086" y="2489373"/>
            <a:ext cx="880181" cy="1603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565152" y="4629308"/>
            <a:ext cx="1012042" cy="4346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bcdef</a:t>
            </a:r>
            <a:endParaRPr lang="en-US" dirty="0">
              <a:solidFill>
                <a:schemeClr val="tx1"/>
              </a:solidFill>
            </a:endParaRPr>
          </a:p>
        </p:txBody>
      </p:sp>
      <p:cxnSp>
        <p:nvCxnSpPr>
          <p:cNvPr id="14343" name="Straight Arrow Connector 14342"/>
          <p:cNvCxnSpPr/>
          <p:nvPr/>
        </p:nvCxnSpPr>
        <p:spPr>
          <a:xfrm flipH="1">
            <a:off x="2294833" y="4395130"/>
            <a:ext cx="508344" cy="2238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76410" y="5539588"/>
            <a:ext cx="1234768" cy="4657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abcdef</a:t>
            </a:r>
            <a:endParaRPr lang="en-US" dirty="0">
              <a:solidFill>
                <a:schemeClr val="tx1"/>
              </a:solidFill>
            </a:endParaRPr>
          </a:p>
        </p:txBody>
      </p:sp>
      <p:cxnSp>
        <p:nvCxnSpPr>
          <p:cNvPr id="14345" name="Straight Arrow Connector 14344"/>
          <p:cNvCxnSpPr>
            <a:stCxn id="2" idx="4"/>
            <a:endCxn id="42" idx="0"/>
          </p:cNvCxnSpPr>
          <p:nvPr/>
        </p:nvCxnSpPr>
        <p:spPr>
          <a:xfrm>
            <a:off x="436796" y="2475515"/>
            <a:ext cx="856998" cy="3064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47" name="Straight Arrow Connector 14346"/>
          <p:cNvCxnSpPr>
            <a:stCxn id="11" idx="4"/>
          </p:cNvCxnSpPr>
          <p:nvPr/>
        </p:nvCxnSpPr>
        <p:spPr>
          <a:xfrm>
            <a:off x="1688453" y="3252273"/>
            <a:ext cx="465033" cy="13667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49" name="Straight Arrow Connector 14348"/>
          <p:cNvCxnSpPr/>
          <p:nvPr/>
        </p:nvCxnSpPr>
        <p:spPr>
          <a:xfrm flipH="1">
            <a:off x="1439117" y="5074294"/>
            <a:ext cx="422075" cy="4652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对象 2"/>
          <p:cNvGraphicFramePr>
            <a:graphicFrameLocks noChangeAspect="1"/>
          </p:cNvGraphicFramePr>
          <p:nvPr>
            <p:extLst>
              <p:ext uri="{D42A27DB-BD31-4B8C-83A1-F6EECF244321}">
                <p14:modId xmlns:p14="http://schemas.microsoft.com/office/powerpoint/2010/main" val="3842765744"/>
              </p:ext>
            </p:extLst>
          </p:nvPr>
        </p:nvGraphicFramePr>
        <p:xfrm>
          <a:off x="6997698" y="1452034"/>
          <a:ext cx="1714051" cy="664632"/>
        </p:xfrm>
        <a:graphic>
          <a:graphicData uri="http://schemas.openxmlformats.org/presentationml/2006/ole">
            <mc:AlternateContent xmlns:mc="http://schemas.openxmlformats.org/markup-compatibility/2006">
              <mc:Choice xmlns:v="urn:schemas-microsoft-com:vml" Requires="v">
                <p:oleObj spid="_x0000_s2071" name="Equation" r:id="rId4" imgW="1244600" imgH="482600" progId="Equation.DSMT4">
                  <p:embed/>
                </p:oleObj>
              </mc:Choice>
              <mc:Fallback>
                <p:oleObj name="Equation" r:id="rId4" imgW="1244600" imgH="482600" progId="Equation.DSMT4">
                  <p:embed/>
                  <p:pic>
                    <p:nvPicPr>
                      <p:cNvPr id="0" name=""/>
                      <p:cNvPicPr/>
                      <p:nvPr/>
                    </p:nvPicPr>
                    <p:blipFill>
                      <a:blip r:embed="rId5"/>
                      <a:stretch>
                        <a:fillRect/>
                      </a:stretch>
                    </p:blipFill>
                    <p:spPr>
                      <a:xfrm>
                        <a:off x="6997698" y="1452034"/>
                        <a:ext cx="1714051" cy="664632"/>
                      </a:xfrm>
                      <a:prstGeom prst="rect">
                        <a:avLst/>
                      </a:prstGeom>
                    </p:spPr>
                  </p:pic>
                </p:oleObj>
              </mc:Fallback>
            </mc:AlternateContent>
          </a:graphicData>
        </a:graphic>
      </p:graphicFrame>
    </p:spTree>
    <p:extLst>
      <p:ext uri="{BB962C8B-B14F-4D97-AF65-F5344CB8AC3E}">
        <p14:creationId xmlns:p14="http://schemas.microsoft.com/office/powerpoint/2010/main" val="38323849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noChangeArrowheads="1"/>
          </p:cNvSpPr>
          <p:nvPr>
            <p:ph type="title"/>
          </p:nvPr>
        </p:nvSpPr>
        <p:spPr>
          <a:xfrm>
            <a:off x="0" y="184393"/>
            <a:ext cx="7188200" cy="1325563"/>
          </a:xfrm>
        </p:spPr>
        <p:txBody>
          <a:bodyPr>
            <a:normAutofit/>
          </a:bodyPr>
          <a:lstStyle/>
          <a:p>
            <a:pPr eaLnBrk="1" hangingPunct="1"/>
            <a:r>
              <a:rPr lang="en-US" altLang="zh-CN" dirty="0" smtClean="0">
                <a:latin typeface="Arial" charset="0"/>
                <a:ea typeface="宋体" charset="0"/>
              </a:rPr>
              <a:t>Variance explained by clusters</a:t>
            </a:r>
            <a:endParaRPr lang="en-US" altLang="zh-CN" dirty="0">
              <a:latin typeface="Arial" charset="0"/>
              <a:ea typeface="宋体" charset="0"/>
            </a:endParaRPr>
          </a:p>
        </p:txBody>
      </p:sp>
      <p:pic>
        <p:nvPicPr>
          <p:cNvPr id="5" name="图片 4" descr="Screen Shot 2016-03-13 at 7.00.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37" y="1624943"/>
            <a:ext cx="7164315" cy="4722844"/>
          </a:xfrm>
          <a:prstGeom prst="rect">
            <a:avLst/>
          </a:prstGeom>
        </p:spPr>
      </p:pic>
    </p:spTree>
    <p:extLst>
      <p:ext uri="{BB962C8B-B14F-4D97-AF65-F5344CB8AC3E}">
        <p14:creationId xmlns:p14="http://schemas.microsoft.com/office/powerpoint/2010/main" val="18758435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noChangeArrowheads="1"/>
          </p:cNvSpPr>
          <p:nvPr>
            <p:ph type="title"/>
          </p:nvPr>
        </p:nvSpPr>
        <p:spPr>
          <a:xfrm>
            <a:off x="152400" y="312210"/>
            <a:ext cx="7886700" cy="1325563"/>
          </a:xfrm>
        </p:spPr>
        <p:txBody>
          <a:bodyPr>
            <a:normAutofit/>
          </a:bodyPr>
          <a:lstStyle/>
          <a:p>
            <a:pPr eaLnBrk="1" hangingPunct="1"/>
            <a:r>
              <a:rPr lang="en-US" altLang="zh-CN" dirty="0">
                <a:latin typeface="Arial" charset="0"/>
                <a:ea typeface="宋体" charset="0"/>
              </a:rPr>
              <a:t>Whether supersite is representative</a:t>
            </a:r>
            <a:endParaRPr lang="en-US" altLang="zh-CN" dirty="0">
              <a:latin typeface="Arial" charset="0"/>
              <a:ea typeface="宋体" charset="0"/>
              <a:sym typeface="Arial" charset="0"/>
            </a:endParaRPr>
          </a:p>
        </p:txBody>
      </p:sp>
      <p:sp>
        <p:nvSpPr>
          <p:cNvPr id="17410" name="内容占位符 6"/>
          <p:cNvSpPr>
            <a:spLocks noGrp="1" noChangeArrowheads="1"/>
          </p:cNvSpPr>
          <p:nvPr>
            <p:ph idx="1"/>
          </p:nvPr>
        </p:nvSpPr>
        <p:spPr/>
        <p:txBody>
          <a:bodyPr/>
          <a:lstStyle/>
          <a:p>
            <a:pPr marL="0" indent="0" eaLnBrk="1" hangingPunct="1">
              <a:buFontTx/>
              <a:buNone/>
            </a:pPr>
            <a:r>
              <a:rPr lang="en-US" altLang="zh-CN" sz="2400" dirty="0">
                <a:latin typeface="Arial" charset="0"/>
                <a:ea typeface="宋体" charset="0"/>
                <a:sym typeface="Arial" charset="0"/>
              </a:rPr>
              <a:t>Locate of the supersite</a:t>
            </a:r>
            <a:r>
              <a:rPr lang="en-US" altLang="zh-CN" sz="2400" dirty="0">
                <a:latin typeface="Arial" charset="0"/>
                <a:ea typeface="宋体" charset="0"/>
              </a:rPr>
              <a:t>  -&gt; reorder</a:t>
            </a:r>
          </a:p>
        </p:txBody>
      </p:sp>
      <p:pic>
        <p:nvPicPr>
          <p:cNvPr id="3" name="图片 2" descr="Screen Shot 2016-03-13 at 7.04.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79" y="2528003"/>
            <a:ext cx="6309763" cy="3527054"/>
          </a:xfrm>
          <a:prstGeom prst="rect">
            <a:avLst/>
          </a:prstGeom>
        </p:spPr>
      </p:pic>
    </p:spTree>
    <p:extLst>
      <p:ext uri="{BB962C8B-B14F-4D97-AF65-F5344CB8AC3E}">
        <p14:creationId xmlns:p14="http://schemas.microsoft.com/office/powerpoint/2010/main" val="18450008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a:xfrm>
            <a:off x="370360" y="274638"/>
            <a:ext cx="8229600" cy="1066800"/>
          </a:xfrm>
        </p:spPr>
        <p:txBody>
          <a:bodyPr>
            <a:normAutofit/>
          </a:bodyPr>
          <a:lstStyle/>
          <a:p>
            <a:pPr eaLnBrk="1" hangingPunct="1"/>
            <a:r>
              <a:rPr lang="en-US" altLang="zh-CN" dirty="0">
                <a:latin typeface="Arial" charset="0"/>
                <a:ea typeface="宋体" charset="0"/>
              </a:rPr>
              <a:t>Reorder by parameter</a:t>
            </a:r>
            <a:endParaRPr kumimoji="1" lang="zh-CN" altLang="en-US" dirty="0">
              <a:latin typeface="Arial" charset="0"/>
              <a:ea typeface="宋体" charset="0"/>
            </a:endParaRPr>
          </a:p>
        </p:txBody>
      </p:sp>
      <p:sp>
        <p:nvSpPr>
          <p:cNvPr id="4" name="内容占位符 3"/>
          <p:cNvSpPr>
            <a:spLocks noGrp="1" noRot="1" noChangeAspect="1" noMove="1" noResize="1" noEditPoints="1" noAdjustHandles="1" noChangeArrowheads="1" noChangeShapeType="1" noTextEdit="1"/>
          </p:cNvSpPr>
          <p:nvPr>
            <p:ph idx="1"/>
          </p:nvPr>
        </p:nvSpPr>
        <p:spPr>
          <a:xfrm>
            <a:off x="457200" y="1600200"/>
            <a:ext cx="8229600" cy="5336846"/>
          </a:xfrm>
          <a:blipFill rotWithShape="0">
            <a:blip r:embed="rId2"/>
            <a:stretch>
              <a:fillRect l="-1111" t="-800"/>
            </a:stretch>
          </a:blipFill>
          <a:extLst/>
        </p:spPr>
        <p:txBody>
          <a:bodyPr/>
          <a:lstStyle/>
          <a:p>
            <a:pPr>
              <a:defRPr/>
            </a:pPr>
            <a:r>
              <a:rPr lang="zh-CN" altLang="en-US">
                <a:noFill/>
                <a:cs typeface="+mn-cs"/>
              </a:rPr>
              <a:t> </a:t>
            </a:r>
          </a:p>
        </p:txBody>
      </p:sp>
      <p:sp>
        <p:nvSpPr>
          <p:cNvPr id="19459" name="矩形 4"/>
          <p:cNvSpPr>
            <a:spLocks noChangeArrowheads="1"/>
          </p:cNvSpPr>
          <p:nvPr/>
        </p:nvSpPr>
        <p:spPr bwMode="auto">
          <a:xfrm>
            <a:off x="1246188" y="2800350"/>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400"/>
              <a:t>greater variation</a:t>
            </a:r>
          </a:p>
          <a:p>
            <a:pPr eaLnBrk="1" hangingPunct="1"/>
            <a:r>
              <a:rPr lang="en-US" altLang="zh-CN" sz="2400"/>
              <a:t>human intervention</a:t>
            </a:r>
          </a:p>
        </p:txBody>
      </p:sp>
      <p:sp>
        <p:nvSpPr>
          <p:cNvPr id="19460" name="矩形 5"/>
          <p:cNvSpPr>
            <a:spLocks noChangeArrowheads="1"/>
          </p:cNvSpPr>
          <p:nvPr/>
        </p:nvSpPr>
        <p:spPr bwMode="auto">
          <a:xfrm>
            <a:off x="6164263" y="2806700"/>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400"/>
              <a:t>less variation </a:t>
            </a:r>
          </a:p>
          <a:p>
            <a:pPr eaLnBrk="1" hangingPunct="1"/>
            <a:r>
              <a:rPr lang="en-US" altLang="zh-CN" sz="2400"/>
              <a:t>natural background</a:t>
            </a:r>
          </a:p>
        </p:txBody>
      </p:sp>
      <p:cxnSp>
        <p:nvCxnSpPr>
          <p:cNvPr id="8" name="直线箭头连接符 7"/>
          <p:cNvCxnSpPr/>
          <p:nvPr/>
        </p:nvCxnSpPr>
        <p:spPr>
          <a:xfrm flipH="1">
            <a:off x="3657600" y="2060575"/>
            <a:ext cx="914400" cy="75565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线箭头连接符 10"/>
          <p:cNvCxnSpPr/>
          <p:nvPr/>
        </p:nvCxnSpPr>
        <p:spPr>
          <a:xfrm flipH="1">
            <a:off x="6524625" y="2060575"/>
            <a:ext cx="279400" cy="739775"/>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0220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noChangeArrowheads="1"/>
          </p:cNvSpPr>
          <p:nvPr>
            <p:ph type="title"/>
          </p:nvPr>
        </p:nvSpPr>
        <p:spPr>
          <a:xfrm>
            <a:off x="0" y="228600"/>
            <a:ext cx="7886700" cy="1325563"/>
          </a:xfrm>
        </p:spPr>
        <p:txBody>
          <a:bodyPr>
            <a:normAutofit/>
          </a:bodyPr>
          <a:lstStyle/>
          <a:p>
            <a:pPr eaLnBrk="1" hangingPunct="1"/>
            <a:r>
              <a:rPr lang="en-US" altLang="zh-CN" dirty="0" smtClean="0">
                <a:latin typeface="Arial" charset="0"/>
                <a:ea typeface="宋体" charset="0"/>
              </a:rPr>
              <a:t>Non-negative matrix factorization</a:t>
            </a:r>
            <a:endParaRPr lang="en-US" altLang="zh-CN" dirty="0">
              <a:latin typeface="Arial" charset="0"/>
              <a:ea typeface="宋体" charset="0"/>
            </a:endParaRPr>
          </a:p>
        </p:txBody>
      </p:sp>
      <p:sp>
        <p:nvSpPr>
          <p:cNvPr id="18434" name="内容占位符 2"/>
          <p:cNvSpPr>
            <a:spLocks noGrp="1" noChangeArrowheads="1"/>
          </p:cNvSpPr>
          <p:nvPr>
            <p:ph idx="1"/>
          </p:nvPr>
        </p:nvSpPr>
        <p:spPr/>
        <p:txBody>
          <a:bodyPr/>
          <a:lstStyle/>
          <a:p>
            <a:pPr eaLnBrk="1" hangingPunct="1"/>
            <a:endParaRPr lang="en-US" altLang="zh-CN" sz="2000">
              <a:latin typeface="Arial" charset="0"/>
              <a:ea typeface="宋体" charset="0"/>
            </a:endParaRPr>
          </a:p>
          <a:p>
            <a:pPr eaLnBrk="1" hangingPunct="1"/>
            <a:endParaRPr lang="en-US" altLang="zh-CN" sz="2000">
              <a:latin typeface="Arial" charset="0"/>
              <a:ea typeface="宋体" charset="0"/>
            </a:endParaRPr>
          </a:p>
          <a:p>
            <a:pPr eaLnBrk="1" hangingPunct="1"/>
            <a:endParaRPr lang="en-US" altLang="zh-CN" sz="2000">
              <a:latin typeface="Arial" charset="0"/>
              <a:ea typeface="宋体" charset="0"/>
            </a:endParaRPr>
          </a:p>
        </p:txBody>
      </p:sp>
      <p:pic>
        <p:nvPicPr>
          <p:cNvPr id="18435" name="内容占位符 3"/>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09" y="4047796"/>
            <a:ext cx="8285543" cy="257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图片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94931" y="1427782"/>
            <a:ext cx="6646334" cy="242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7586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noChangeArrowheads="1"/>
          </p:cNvSpPr>
          <p:nvPr>
            <p:ph type="title"/>
          </p:nvPr>
        </p:nvSpPr>
        <p:spPr>
          <a:xfrm>
            <a:off x="205317" y="365126"/>
            <a:ext cx="7886700" cy="1325563"/>
          </a:xfrm>
        </p:spPr>
        <p:txBody>
          <a:bodyPr>
            <a:normAutofit/>
          </a:bodyPr>
          <a:lstStyle/>
          <a:p>
            <a:pPr eaLnBrk="1" hangingPunct="1"/>
            <a:r>
              <a:rPr lang="en-US" altLang="zh-CN" dirty="0">
                <a:latin typeface="Arial" charset="0"/>
                <a:ea typeface="宋体" charset="0"/>
              </a:rPr>
              <a:t>Depict of </a:t>
            </a:r>
            <a:r>
              <a:rPr lang="en-US" altLang="zh-CN" dirty="0" err="1" smtClean="0">
                <a:latin typeface="Arial" charset="0"/>
                <a:ea typeface="宋体" charset="0"/>
              </a:rPr>
              <a:t>dendrogram</a:t>
            </a:r>
            <a:endParaRPr lang="en-US" altLang="zh-CN" dirty="0">
              <a:latin typeface="Arial" charset="0"/>
              <a:ea typeface="宋体" charset="0"/>
            </a:endParaRPr>
          </a:p>
        </p:txBody>
      </p:sp>
      <p:pic>
        <p:nvPicPr>
          <p:cNvPr id="20483" name="图片 1" descr="YQ4BA31%(%MV221BY((~K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1633"/>
            <a:ext cx="9144000" cy="460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2200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en-US" altLang="zh-CN" dirty="0" smtClean="0"/>
              <a:t>Part 3 </a:t>
            </a:r>
            <a:br>
              <a:rPr kumimoji="1" lang="en-US" altLang="zh-CN" dirty="0" smtClean="0"/>
            </a:br>
            <a:r>
              <a:rPr kumimoji="1" lang="en-US" altLang="zh-CN" dirty="0" smtClean="0"/>
              <a:t>Result &amp; Discussion</a:t>
            </a:r>
            <a:endParaRPr kumimoji="1" lang="zh-CN" altLang="en-US" dirty="0"/>
          </a:p>
        </p:txBody>
      </p:sp>
      <p:sp>
        <p:nvSpPr>
          <p:cNvPr id="3" name="副标题 2"/>
          <p:cNvSpPr>
            <a:spLocks noGrp="1"/>
          </p:cNvSpPr>
          <p:nvPr>
            <p:ph type="subTitle" idx="1"/>
          </p:nvPr>
        </p:nvSpPr>
        <p:spPr/>
        <p:txBody>
          <a:bodyPr/>
          <a:lstStyle/>
          <a:p>
            <a:endParaRPr kumimoji="1" lang="zh-CN" altLang="en-US"/>
          </a:p>
        </p:txBody>
      </p:sp>
    </p:spTree>
    <p:extLst>
      <p:ext uri="{BB962C8B-B14F-4D97-AF65-F5344CB8AC3E}">
        <p14:creationId xmlns:p14="http://schemas.microsoft.com/office/powerpoint/2010/main" val="3154652023"/>
      </p:ext>
    </p:extLst>
  </p:cSld>
  <p:clrMapOvr>
    <a:masterClrMapping/>
  </p:clrMapOvr>
  <mc:AlternateContent xmlns:mc="http://schemas.openxmlformats.org/markup-compatibility/2006" xmlns:p14="http://schemas.microsoft.com/office/powerpoint/2010/main">
    <mc:Choice Requires="p14">
      <p:transition spd="slow" p14:dur="2000" advTm="1389"/>
    </mc:Choice>
    <mc:Fallback xmlns="">
      <p:transition xmlns:p14="http://schemas.microsoft.com/office/powerpoint/2010/main" spd="slow" advTm="1389"/>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Clustering results</a:t>
            </a:r>
            <a:endParaRPr kumimoji="1" lang="zh-CN" altLang="en-US" dirty="0"/>
          </a:p>
        </p:txBody>
      </p:sp>
      <p:sp>
        <p:nvSpPr>
          <p:cNvPr id="13" name="椭圆 12"/>
          <p:cNvSpPr/>
          <p:nvPr/>
        </p:nvSpPr>
        <p:spPr>
          <a:xfrm>
            <a:off x="4663739" y="4466159"/>
            <a:ext cx="2404741" cy="1349780"/>
          </a:xfrm>
          <a:prstGeom prst="ellipse">
            <a:avLst/>
          </a:prstGeom>
          <a:solidFill>
            <a:srgbClr val="F13BD4"/>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zh-CN" altLang="en-US"/>
          </a:p>
        </p:txBody>
      </p:sp>
      <p:grpSp>
        <p:nvGrpSpPr>
          <p:cNvPr id="20" name="组 19"/>
          <p:cNvGrpSpPr/>
          <p:nvPr/>
        </p:nvGrpSpPr>
        <p:grpSpPr>
          <a:xfrm>
            <a:off x="977524" y="2399987"/>
            <a:ext cx="2683217" cy="3398732"/>
            <a:chOff x="1445980" y="2327114"/>
            <a:chExt cx="2683217" cy="3398732"/>
          </a:xfrm>
        </p:grpSpPr>
        <p:grpSp>
          <p:nvGrpSpPr>
            <p:cNvPr id="18" name="组 17"/>
            <p:cNvGrpSpPr/>
            <p:nvPr/>
          </p:nvGrpSpPr>
          <p:grpSpPr>
            <a:xfrm>
              <a:off x="1609722" y="4268358"/>
              <a:ext cx="2471050" cy="1457488"/>
              <a:chOff x="1609723" y="2550604"/>
              <a:chExt cx="2471050" cy="1457488"/>
            </a:xfrm>
          </p:grpSpPr>
          <p:sp>
            <p:nvSpPr>
              <p:cNvPr id="8" name="椭圆 7"/>
              <p:cNvSpPr/>
              <p:nvPr/>
            </p:nvSpPr>
            <p:spPr>
              <a:xfrm>
                <a:off x="1609723" y="2550604"/>
                <a:ext cx="2471050" cy="1457488"/>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CN" altLang="en-US" dirty="0"/>
              </a:p>
            </p:txBody>
          </p:sp>
          <p:sp>
            <p:nvSpPr>
              <p:cNvPr id="14" name="文本框 13"/>
              <p:cNvSpPr txBox="1"/>
              <p:nvPr/>
            </p:nvSpPr>
            <p:spPr>
              <a:xfrm>
                <a:off x="1788825" y="3033590"/>
                <a:ext cx="2119240" cy="461665"/>
              </a:xfrm>
              <a:prstGeom prst="rect">
                <a:avLst/>
              </a:prstGeom>
              <a:noFill/>
            </p:spPr>
            <p:txBody>
              <a:bodyPr wrap="none" rtlCol="0">
                <a:spAutoFit/>
              </a:bodyPr>
              <a:lstStyle/>
              <a:p>
                <a:r>
                  <a:rPr kumimoji="1" lang="en-US" altLang="zh-CN" sz="2400" dirty="0" smtClean="0"/>
                  <a:t>Remote Cluster</a:t>
                </a:r>
                <a:endParaRPr kumimoji="1" lang="zh-CN" altLang="en-US" sz="2400" dirty="0"/>
              </a:p>
            </p:txBody>
          </p:sp>
        </p:grpSp>
        <p:grpSp>
          <p:nvGrpSpPr>
            <p:cNvPr id="19" name="组 18"/>
            <p:cNvGrpSpPr/>
            <p:nvPr/>
          </p:nvGrpSpPr>
          <p:grpSpPr>
            <a:xfrm>
              <a:off x="1445980" y="2327114"/>
              <a:ext cx="2683217" cy="1534921"/>
              <a:chOff x="1435570" y="4024046"/>
              <a:chExt cx="2683217" cy="1534921"/>
            </a:xfrm>
          </p:grpSpPr>
          <p:sp>
            <p:nvSpPr>
              <p:cNvPr id="10" name="椭圆 9"/>
              <p:cNvSpPr/>
              <p:nvPr/>
            </p:nvSpPr>
            <p:spPr>
              <a:xfrm>
                <a:off x="1435570" y="4024046"/>
                <a:ext cx="2683217" cy="1534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CN" altLang="en-US" dirty="0"/>
              </a:p>
            </p:txBody>
          </p:sp>
          <p:sp>
            <p:nvSpPr>
              <p:cNvPr id="15" name="文本框 14"/>
              <p:cNvSpPr txBox="1"/>
              <p:nvPr/>
            </p:nvSpPr>
            <p:spPr>
              <a:xfrm>
                <a:off x="1684863" y="4523374"/>
                <a:ext cx="2176798" cy="461665"/>
              </a:xfrm>
              <a:prstGeom prst="rect">
                <a:avLst/>
              </a:prstGeom>
              <a:noFill/>
            </p:spPr>
            <p:txBody>
              <a:bodyPr wrap="none" rtlCol="0">
                <a:spAutoFit/>
              </a:bodyPr>
              <a:lstStyle/>
              <a:p>
                <a:r>
                  <a:rPr kumimoji="1" lang="en-US" altLang="zh-CN" sz="2400" dirty="0" smtClean="0"/>
                  <a:t>Polluted Cluster</a:t>
                </a:r>
                <a:endParaRPr kumimoji="1" lang="zh-CN" altLang="en-US" sz="2400" dirty="0"/>
              </a:p>
            </p:txBody>
          </p:sp>
        </p:grpSp>
      </p:grpSp>
      <p:sp>
        <p:nvSpPr>
          <p:cNvPr id="11" name="椭圆 10"/>
          <p:cNvSpPr/>
          <p:nvPr/>
        </p:nvSpPr>
        <p:spPr>
          <a:xfrm>
            <a:off x="4577615" y="2367958"/>
            <a:ext cx="2683217" cy="1534921"/>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zh-CN" altLang="en-US" dirty="0"/>
          </a:p>
        </p:txBody>
      </p:sp>
      <p:sp>
        <p:nvSpPr>
          <p:cNvPr id="16" name="文本框 15"/>
          <p:cNvSpPr txBox="1"/>
          <p:nvPr/>
        </p:nvSpPr>
        <p:spPr>
          <a:xfrm>
            <a:off x="4743212" y="2877429"/>
            <a:ext cx="2369008" cy="461665"/>
          </a:xfrm>
          <a:prstGeom prst="rect">
            <a:avLst/>
          </a:prstGeom>
          <a:noFill/>
        </p:spPr>
        <p:txBody>
          <a:bodyPr wrap="none" rtlCol="0">
            <a:spAutoFit/>
          </a:bodyPr>
          <a:lstStyle/>
          <a:p>
            <a:r>
              <a:rPr kumimoji="1" lang="en-US" altLang="zh-CN" sz="2400" dirty="0" smtClean="0"/>
              <a:t>Evaluated Cluster</a:t>
            </a:r>
            <a:endParaRPr kumimoji="1" lang="zh-CN" altLang="en-US" sz="2400" dirty="0"/>
          </a:p>
        </p:txBody>
      </p:sp>
      <p:sp>
        <p:nvSpPr>
          <p:cNvPr id="17" name="文本框 16"/>
          <p:cNvSpPr txBox="1"/>
          <p:nvPr/>
        </p:nvSpPr>
        <p:spPr>
          <a:xfrm>
            <a:off x="4669597" y="4887015"/>
            <a:ext cx="2366303" cy="461665"/>
          </a:xfrm>
          <a:prstGeom prst="rect">
            <a:avLst/>
          </a:prstGeom>
          <a:noFill/>
        </p:spPr>
        <p:txBody>
          <a:bodyPr wrap="none" rtlCol="0">
            <a:spAutoFit/>
          </a:bodyPr>
          <a:lstStyle/>
          <a:p>
            <a:r>
              <a:rPr kumimoji="1" lang="en-US" altLang="zh-CN" sz="2400" dirty="0" smtClean="0"/>
              <a:t>Mountain Cluster</a:t>
            </a:r>
            <a:endParaRPr kumimoji="1" lang="zh-CN" altLang="en-US" sz="2400" dirty="0"/>
          </a:p>
        </p:txBody>
      </p:sp>
      <p:grpSp>
        <p:nvGrpSpPr>
          <p:cNvPr id="28" name="组 27"/>
          <p:cNvGrpSpPr/>
          <p:nvPr/>
        </p:nvGrpSpPr>
        <p:grpSpPr>
          <a:xfrm>
            <a:off x="509263" y="1408302"/>
            <a:ext cx="8634737" cy="5296141"/>
            <a:chOff x="728709" y="981467"/>
            <a:chExt cx="8634737" cy="5296141"/>
          </a:xfrm>
        </p:grpSpPr>
        <p:cxnSp>
          <p:nvCxnSpPr>
            <p:cNvPr id="22" name="直线箭头连接符 21"/>
            <p:cNvCxnSpPr/>
            <p:nvPr/>
          </p:nvCxnSpPr>
          <p:spPr>
            <a:xfrm flipV="1">
              <a:off x="728709" y="3841521"/>
              <a:ext cx="7588987" cy="10411"/>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直线箭头连接符 23"/>
            <p:cNvCxnSpPr/>
            <p:nvPr/>
          </p:nvCxnSpPr>
          <p:spPr>
            <a:xfrm flipH="1" flipV="1">
              <a:off x="4351435" y="1270096"/>
              <a:ext cx="31230" cy="5007512"/>
            </a:xfrm>
            <a:prstGeom prst="straightConnector1">
              <a:avLst/>
            </a:prstGeom>
            <a:ln w="38100" cmpd="sng">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6" name="矩形 25"/>
            <p:cNvSpPr/>
            <p:nvPr/>
          </p:nvSpPr>
          <p:spPr>
            <a:xfrm>
              <a:off x="7819434" y="3098584"/>
              <a:ext cx="1544012" cy="646331"/>
            </a:xfrm>
            <a:prstGeom prst="rect">
              <a:avLst/>
            </a:prstGeom>
          </p:spPr>
          <p:txBody>
            <a:bodyPr wrap="none">
              <a:spAutoFit/>
            </a:bodyPr>
            <a:lstStyle/>
            <a:p>
              <a:r>
                <a:rPr lang="en-US" altLang="zh-CN" dirty="0" smtClean="0"/>
                <a:t>Ozone Density</a:t>
              </a:r>
            </a:p>
            <a:p>
              <a:r>
                <a:rPr lang="en-US" altLang="zh-CN" dirty="0" smtClean="0"/>
                <a:t>Average</a:t>
              </a:r>
              <a:endParaRPr lang="zh-CN" altLang="en-US" dirty="0"/>
            </a:p>
          </p:txBody>
        </p:sp>
        <p:sp>
          <p:nvSpPr>
            <p:cNvPr id="27" name="矩形 26"/>
            <p:cNvSpPr/>
            <p:nvPr/>
          </p:nvSpPr>
          <p:spPr>
            <a:xfrm>
              <a:off x="4432390" y="981467"/>
              <a:ext cx="1657537" cy="646331"/>
            </a:xfrm>
            <a:prstGeom prst="rect">
              <a:avLst/>
            </a:prstGeom>
          </p:spPr>
          <p:txBody>
            <a:bodyPr wrap="square">
              <a:spAutoFit/>
            </a:bodyPr>
            <a:lstStyle/>
            <a:p>
              <a:r>
                <a:rPr lang="en-US" altLang="zh-CN" dirty="0" smtClean="0"/>
                <a:t>Ozone Density Variance</a:t>
              </a:r>
            </a:p>
          </p:txBody>
        </p:sp>
      </p:grpSp>
    </p:spTree>
    <p:extLst>
      <p:ext uri="{BB962C8B-B14F-4D97-AF65-F5344CB8AC3E}">
        <p14:creationId xmlns:p14="http://schemas.microsoft.com/office/powerpoint/2010/main" val="1439054084"/>
      </p:ext>
    </p:extLst>
  </p:cSld>
  <p:clrMapOvr>
    <a:masterClrMapping/>
  </p:clrMapOvr>
  <mc:AlternateContent xmlns:mc="http://schemas.openxmlformats.org/markup-compatibility/2006" xmlns:p14="http://schemas.microsoft.com/office/powerpoint/2010/main">
    <mc:Choice Requires="p14">
      <p:transition spd="slow" p14:dur="2000" advTm="2001"/>
    </mc:Choice>
    <mc:Fallback xmlns="">
      <p:transition xmlns:p14="http://schemas.microsoft.com/office/powerpoint/2010/main" spd="slow" advTm="2002"/>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dirty="0" smtClean="0"/>
              <a:t>Elevated &amp; Mountain clusters</a:t>
            </a:r>
            <a:endParaRPr kumimoji="1" lang="zh-CN" altLang="en-US" dirty="0"/>
          </a:p>
        </p:txBody>
      </p:sp>
      <p:sp>
        <p:nvSpPr>
          <p:cNvPr id="3" name="内容占位符 2"/>
          <p:cNvSpPr>
            <a:spLocks noGrp="1"/>
          </p:cNvSpPr>
          <p:nvPr>
            <p:ph idx="1"/>
          </p:nvPr>
        </p:nvSpPr>
        <p:spPr>
          <a:xfrm>
            <a:off x="2102932" y="1600201"/>
            <a:ext cx="6583868" cy="3083312"/>
          </a:xfrm>
        </p:spPr>
        <p:txBody>
          <a:bodyPr/>
          <a:lstStyle/>
          <a:p>
            <a:endParaRPr kumimoji="1" lang="zh-CN" altLang="en-US"/>
          </a:p>
        </p:txBody>
      </p:sp>
      <p:pic>
        <p:nvPicPr>
          <p:cNvPr id="5" name="图片 4" descr="Screen Shot 2016-03-11 at 10.14.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4912"/>
            <a:ext cx="9144000" cy="4681251"/>
          </a:xfrm>
          <a:prstGeom prst="rect">
            <a:avLst/>
          </a:prstGeom>
        </p:spPr>
      </p:pic>
    </p:spTree>
    <p:extLst>
      <p:ext uri="{BB962C8B-B14F-4D97-AF65-F5344CB8AC3E}">
        <p14:creationId xmlns:p14="http://schemas.microsoft.com/office/powerpoint/2010/main" val="3079719909"/>
      </p:ext>
    </p:extLst>
  </p:cSld>
  <p:clrMapOvr>
    <a:masterClrMapping/>
  </p:clrMapOvr>
  <mc:AlternateContent xmlns:mc="http://schemas.openxmlformats.org/markup-compatibility/2006" xmlns:p14="http://schemas.microsoft.com/office/powerpoint/2010/main">
    <mc:Choice Requires="p14">
      <p:transition spd="slow" p14:dur="2000" advTm="1492"/>
    </mc:Choice>
    <mc:Fallback xmlns="">
      <p:transition xmlns:p14="http://schemas.microsoft.com/office/powerpoint/2010/main" spd="slow" advTm="1492"/>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1644"/>
            <a:ext cx="6856367" cy="372768"/>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628650" y="1523456"/>
            <a:ext cx="8397784" cy="4772841"/>
          </a:xfrm>
        </p:spPr>
        <p:txBody>
          <a:bodyPr>
            <a:normAutofit lnSpcReduction="10000"/>
          </a:bodyPr>
          <a:lstStyle/>
          <a:p>
            <a:r>
              <a:rPr lang="en-US" sz="1600" dirty="0" err="1"/>
              <a:t>Tørseth</a:t>
            </a:r>
            <a:r>
              <a:rPr lang="en-US" sz="1600" dirty="0"/>
              <a:t>, K., </a:t>
            </a:r>
            <a:r>
              <a:rPr lang="en-US" sz="1600" dirty="0" err="1"/>
              <a:t>Aas</a:t>
            </a:r>
            <a:r>
              <a:rPr lang="en-US" sz="1600" dirty="0"/>
              <a:t>, W., </a:t>
            </a:r>
            <a:r>
              <a:rPr lang="en-US" sz="1600" dirty="0" err="1"/>
              <a:t>Breivik</a:t>
            </a:r>
            <a:r>
              <a:rPr lang="en-US" sz="1600" dirty="0"/>
              <a:t>, K., </a:t>
            </a:r>
            <a:r>
              <a:rPr lang="en-US" sz="1600" dirty="0" err="1"/>
              <a:t>Fjæraa</a:t>
            </a:r>
            <a:r>
              <a:rPr lang="en-US" sz="1600" dirty="0"/>
              <a:t>, A. M., </a:t>
            </a:r>
            <a:r>
              <a:rPr lang="en-US" sz="1600" dirty="0" err="1"/>
              <a:t>Fiebig</a:t>
            </a:r>
            <a:r>
              <a:rPr lang="en-US" sz="1600" dirty="0"/>
              <a:t>, M., </a:t>
            </a:r>
            <a:r>
              <a:rPr lang="en-US" sz="1600" dirty="0" err="1"/>
              <a:t>Hjellbrekke</a:t>
            </a:r>
            <a:r>
              <a:rPr lang="en-US" sz="1600" dirty="0"/>
              <a:t>, A. G., Lund </a:t>
            </a:r>
            <a:r>
              <a:rPr lang="en-US" sz="1600" dirty="0" err="1"/>
              <a:t>Myhre</a:t>
            </a:r>
            <a:r>
              <a:rPr lang="en-US" sz="1600" dirty="0"/>
              <a:t>, C., Solberg, S., and </a:t>
            </a:r>
            <a:r>
              <a:rPr lang="en-US" sz="1600" dirty="0" err="1"/>
              <a:t>Yttri</a:t>
            </a:r>
            <a:r>
              <a:rPr lang="en-US" sz="1600" dirty="0"/>
              <a:t>, K. E</a:t>
            </a:r>
            <a:r>
              <a:rPr lang="en-US" sz="1600" dirty="0" smtClean="0"/>
              <a:t>.</a:t>
            </a:r>
            <a:r>
              <a:rPr lang="en-US" sz="1600" dirty="0" smtClean="0"/>
              <a:t>， 2012</a:t>
            </a:r>
            <a:r>
              <a:rPr lang="en-US" sz="1600" dirty="0" smtClean="0"/>
              <a:t>: </a:t>
            </a:r>
            <a:r>
              <a:rPr lang="en-US" sz="1600" dirty="0"/>
              <a:t>Introduction to the European Monitoring and Evaluation </a:t>
            </a:r>
            <a:r>
              <a:rPr lang="en-US" sz="1600" dirty="0" err="1"/>
              <a:t>Programme</a:t>
            </a:r>
            <a:r>
              <a:rPr lang="en-US" sz="1600" dirty="0"/>
              <a:t> (EMEP) and observed atmospheric composition change during 1972–2009, Atmos. Chem. Phys., 12, 5447-5481</a:t>
            </a:r>
          </a:p>
          <a:p>
            <a:r>
              <a:rPr lang="en-US" sz="1600" dirty="0"/>
              <a:t>Joly, M., </a:t>
            </a:r>
            <a:r>
              <a:rPr lang="en-US" sz="1600" dirty="0" err="1"/>
              <a:t>Peuch</a:t>
            </a:r>
            <a:r>
              <a:rPr lang="en-US" sz="1600" dirty="0"/>
              <a:t>, V.H., 2012. Objective classification of air quality monitoring sites over Europe. Atmos. Environ. 47, 111-123</a:t>
            </a:r>
          </a:p>
          <a:p>
            <a:r>
              <a:rPr lang="en-US" sz="1600" dirty="0"/>
              <a:t>Austin, E., </a:t>
            </a:r>
            <a:r>
              <a:rPr lang="en-US" sz="1600" dirty="0" err="1"/>
              <a:t>Coull</a:t>
            </a:r>
            <a:r>
              <a:rPr lang="en-US" sz="1600" dirty="0"/>
              <a:t>, B., </a:t>
            </a:r>
            <a:r>
              <a:rPr lang="en-US" sz="1600" dirty="0" err="1"/>
              <a:t>Zanobetti</a:t>
            </a:r>
            <a:r>
              <a:rPr lang="en-US" sz="1600" dirty="0"/>
              <a:t>, A., </a:t>
            </a:r>
            <a:r>
              <a:rPr lang="en-US" sz="1600" dirty="0" err="1"/>
              <a:t>Koutrakis</a:t>
            </a:r>
            <a:r>
              <a:rPr lang="en-US" sz="1600" dirty="0"/>
              <a:t>, P., 2013. A framework to spatially cluster air pollution monitoring sites in US based on the PM2.5 composition. Environ. Int. 59, 244-254 </a:t>
            </a:r>
          </a:p>
          <a:p>
            <a:r>
              <a:rPr lang="en-US" sz="1600" dirty="0"/>
              <a:t>AQEG, 2009. Ozone in the United Kingdom: Air Quality Expert Group. Defra Publications, London(http://www.defra.gov.uk</a:t>
            </a:r>
          </a:p>
          <a:p>
            <a:pPr marL="0" indent="0">
              <a:buNone/>
            </a:pPr>
            <a:r>
              <a:rPr lang="en-US" sz="1600" dirty="0"/>
              <a:t>     /environment/quality/air/</a:t>
            </a:r>
            <a:r>
              <a:rPr lang="en-US" sz="1600" dirty="0" err="1"/>
              <a:t>airquality</a:t>
            </a:r>
            <a:r>
              <a:rPr lang="en-US" sz="1600" dirty="0"/>
              <a:t>/publications/ozone/documents/aqeg-ozone-report.pdf)</a:t>
            </a:r>
          </a:p>
          <a:p>
            <a:r>
              <a:rPr lang="en-US" sz="1600" dirty="0"/>
              <a:t>Kaufman, L., </a:t>
            </a:r>
            <a:r>
              <a:rPr lang="en-US" sz="1600" dirty="0" err="1"/>
              <a:t>Rousseeuw</a:t>
            </a:r>
            <a:r>
              <a:rPr lang="en-US" sz="1600" dirty="0"/>
              <a:t>, P.J., 1990. Finding Groups in Data: An Introduction to Cluster Analysis. Wiley, New York. </a:t>
            </a:r>
          </a:p>
          <a:p>
            <a:r>
              <a:rPr lang="en-US" sz="1600" dirty="0"/>
              <a:t>Lee, D.D., </a:t>
            </a:r>
            <a:r>
              <a:rPr lang="en-US" sz="1600" dirty="0" err="1"/>
              <a:t>Seung</a:t>
            </a:r>
            <a:r>
              <a:rPr lang="en-US" sz="1600" dirty="0"/>
              <a:t>, H.S., 2001. Algorithms for non-negative matrix factorization. Adv. Neural Inf. Process. Syst. 13, 556–562. </a:t>
            </a:r>
          </a:p>
          <a:p>
            <a:r>
              <a:rPr lang="en-US" sz="1600" dirty="0"/>
              <a:t>Jenkin, M.E., 2008. Trends in ozone concentration distributions in the UK since 1990: local, regional and global influences. Atmos. Environ. 42, 5434–5445. </a:t>
            </a:r>
          </a:p>
          <a:p>
            <a:pPr marL="0" indent="0">
              <a:buNone/>
            </a:pPr>
            <a:endParaRPr lang="en-US" sz="1200" dirty="0"/>
          </a:p>
          <a:p>
            <a:pPr marL="0" indent="0">
              <a:buNone/>
            </a:pPr>
            <a:endParaRPr lang="en-US" sz="1200" dirty="0"/>
          </a:p>
          <a:p>
            <a:endParaRPr lang="en-US" sz="1200" dirty="0"/>
          </a:p>
        </p:txBody>
      </p:sp>
    </p:spTree>
    <p:extLst>
      <p:ext uri="{BB962C8B-B14F-4D97-AF65-F5344CB8AC3E}">
        <p14:creationId xmlns:p14="http://schemas.microsoft.com/office/powerpoint/2010/main" val="2257248545"/>
      </p:ext>
    </p:extLst>
  </p:cSld>
  <p:clrMapOvr>
    <a:masterClrMapping/>
  </p:clrMapOvr>
  <mc:AlternateContent xmlns:mc="http://schemas.openxmlformats.org/markup-compatibility/2006" xmlns:p14="http://schemas.microsoft.com/office/powerpoint/2010/main">
    <mc:Choice Requires="p14">
      <p:transition spd="slow" p14:dur="2000" advTm="2589"/>
    </mc:Choice>
    <mc:Fallback xmlns="">
      <p:transition spd="slow" advTm="2589"/>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Remote &amp; Polluted clusters</a:t>
            </a:r>
            <a:endParaRPr kumimoji="1" lang="zh-CN" altLang="en-US" dirty="0"/>
          </a:p>
        </p:txBody>
      </p:sp>
      <p:pic>
        <p:nvPicPr>
          <p:cNvPr id="10" name="内容占位符 9" descr="Screen Shot 2016-03-11 at 10.14.35 AM.png"/>
          <p:cNvPicPr>
            <a:picLocks noGrp="1" noChangeAspect="1"/>
          </p:cNvPicPr>
          <p:nvPr>
            <p:ph idx="1"/>
          </p:nvPr>
        </p:nvPicPr>
        <p:blipFill>
          <a:blip r:embed="rId3">
            <a:extLst>
              <a:ext uri="{28A0092B-C50C-407E-A947-70E740481C1C}">
                <a14:useLocalDpi xmlns:a14="http://schemas.microsoft.com/office/drawing/2010/main" val="0"/>
              </a:ext>
            </a:extLst>
          </a:blip>
          <a:srcRect l="3925" r="3925"/>
          <a:stretch>
            <a:fillRect/>
          </a:stretch>
        </p:blipFill>
        <p:spPr>
          <a:xfrm>
            <a:off x="0" y="1425586"/>
            <a:ext cx="9063943" cy="5021854"/>
          </a:xfrm>
        </p:spPr>
      </p:pic>
    </p:spTree>
    <p:extLst>
      <p:ext uri="{BB962C8B-B14F-4D97-AF65-F5344CB8AC3E}">
        <p14:creationId xmlns:p14="http://schemas.microsoft.com/office/powerpoint/2010/main" val="191703153"/>
      </p:ext>
    </p:extLst>
  </p:cSld>
  <p:clrMapOvr>
    <a:masterClrMapping/>
  </p:clrMapOvr>
  <mc:AlternateContent xmlns:mc="http://schemas.openxmlformats.org/markup-compatibility/2006" xmlns:p14="http://schemas.microsoft.com/office/powerpoint/2010/main">
    <mc:Choice Requires="p14">
      <p:transition spd="slow" p14:dur="2000" advTm="492"/>
    </mc:Choice>
    <mc:Fallback xmlns="">
      <p:transition xmlns:p14="http://schemas.microsoft.com/office/powerpoint/2010/main" spd="slow" advTm="492"/>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Remote &amp; Polluted characters</a:t>
            </a:r>
            <a:endParaRPr kumimoji="1" lang="zh-CN" altLang="en-US" dirty="0"/>
          </a:p>
        </p:txBody>
      </p:sp>
      <p:sp>
        <p:nvSpPr>
          <p:cNvPr id="9" name="内容占位符 8"/>
          <p:cNvSpPr>
            <a:spLocks noGrp="1"/>
          </p:cNvSpPr>
          <p:nvPr>
            <p:ph idx="1"/>
          </p:nvPr>
        </p:nvSpPr>
        <p:spPr>
          <a:xfrm>
            <a:off x="457200" y="2001253"/>
            <a:ext cx="4114800" cy="4856747"/>
          </a:xfrm>
        </p:spPr>
        <p:txBody>
          <a:bodyPr>
            <a:normAutofit/>
          </a:bodyPr>
          <a:lstStyle/>
          <a:p>
            <a:endParaRPr kumimoji="1" lang="en-US" altLang="zh-CN" sz="2800" dirty="0" smtClean="0"/>
          </a:p>
          <a:p>
            <a:endParaRPr kumimoji="1" lang="en-US" altLang="zh-CN" sz="2800" dirty="0"/>
          </a:p>
          <a:p>
            <a:endParaRPr kumimoji="1" lang="en-US" altLang="zh-CN" sz="2800" dirty="0" smtClean="0"/>
          </a:p>
          <a:p>
            <a:pPr marL="0" indent="0" algn="ctr">
              <a:buNone/>
            </a:pPr>
            <a:endParaRPr kumimoji="1" lang="en-US" altLang="zh-CN" sz="2800" dirty="0" smtClean="0"/>
          </a:p>
          <a:p>
            <a:pPr marL="0" indent="0" algn="ctr">
              <a:buNone/>
            </a:pPr>
            <a:endParaRPr kumimoji="1" lang="en-US" altLang="zh-CN" sz="2800" dirty="0"/>
          </a:p>
          <a:p>
            <a:pPr marL="0" indent="0" algn="ctr">
              <a:buNone/>
            </a:pPr>
            <a:endParaRPr kumimoji="1" lang="en-US" altLang="zh-CN" dirty="0"/>
          </a:p>
          <a:p>
            <a:endParaRPr kumimoji="1" lang="en-US" altLang="zh-CN" sz="2800" dirty="0" smtClean="0"/>
          </a:p>
          <a:p>
            <a:r>
              <a:rPr kumimoji="1" lang="en-US" altLang="zh-CN" sz="2800" dirty="0" smtClean="0"/>
              <a:t>SPARSE contour line</a:t>
            </a:r>
          </a:p>
          <a:p>
            <a:r>
              <a:rPr kumimoji="1" lang="en-US" altLang="zh-CN" sz="2800" dirty="0" smtClean="0"/>
              <a:t>LOW variance </a:t>
            </a:r>
            <a:r>
              <a:rPr kumimoji="1" lang="en-US" altLang="zh-CN" dirty="0" smtClean="0"/>
              <a:t>	</a:t>
            </a:r>
          </a:p>
          <a:p>
            <a:pPr marL="0" indent="0" algn="ctr">
              <a:buNone/>
            </a:pPr>
            <a:r>
              <a:rPr kumimoji="1" lang="en-US" altLang="zh-CN" dirty="0" smtClean="0"/>
              <a:t>	</a:t>
            </a:r>
            <a:endParaRPr kumimoji="1" lang="en-US" altLang="zh-CN" sz="3600" dirty="0" smtClean="0"/>
          </a:p>
          <a:p>
            <a:pPr marL="0" indent="0" algn="ctr">
              <a:buNone/>
            </a:pPr>
            <a:endParaRPr kumimoji="1" lang="en-US" altLang="zh-CN" dirty="0" smtClean="0"/>
          </a:p>
          <a:p>
            <a:endParaRPr kumimoji="1" lang="en-US" altLang="zh-CN" dirty="0"/>
          </a:p>
          <a:p>
            <a:endParaRPr kumimoji="1" lang="en-US" altLang="zh-CN" dirty="0" smtClean="0"/>
          </a:p>
          <a:p>
            <a:endParaRPr kumimoji="1" lang="en-US" altLang="zh-CN" dirty="0"/>
          </a:p>
          <a:p>
            <a:endParaRPr kumimoji="1" lang="en-US" altLang="zh-CN" dirty="0" smtClean="0"/>
          </a:p>
          <a:p>
            <a:endParaRPr kumimoji="1" lang="zh-CN" altLang="en-US" dirty="0"/>
          </a:p>
        </p:txBody>
      </p:sp>
      <p:pic>
        <p:nvPicPr>
          <p:cNvPr id="3" name="图片 2" descr="Screen Shot 2016-03-12 at 4.24.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3167730"/>
          </a:xfrm>
          <a:prstGeom prst="rect">
            <a:avLst/>
          </a:prstGeom>
        </p:spPr>
      </p:pic>
      <p:sp>
        <p:nvSpPr>
          <p:cNvPr id="6" name="内容占位符 8"/>
          <p:cNvSpPr txBox="1">
            <a:spLocks/>
          </p:cNvSpPr>
          <p:nvPr/>
        </p:nvSpPr>
        <p:spPr>
          <a:xfrm>
            <a:off x="4756484" y="2085920"/>
            <a:ext cx="4114800" cy="48567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kumimoji="1" lang="en-US" altLang="zh-CN" sz="2800" dirty="0" smtClean="0"/>
          </a:p>
          <a:p>
            <a:endParaRPr kumimoji="1" lang="en-US" altLang="zh-CN" sz="2800" dirty="0" smtClean="0"/>
          </a:p>
          <a:p>
            <a:endParaRPr kumimoji="1" lang="en-US" altLang="zh-CN" sz="2800" dirty="0" smtClean="0"/>
          </a:p>
          <a:p>
            <a:pPr marL="0" indent="0" algn="ctr">
              <a:buFont typeface="Arial"/>
              <a:buNone/>
            </a:pPr>
            <a:endParaRPr kumimoji="1" lang="en-US" altLang="zh-CN" sz="2800" dirty="0" smtClean="0"/>
          </a:p>
          <a:p>
            <a:pPr marL="0" indent="0" algn="ctr">
              <a:buFont typeface="Arial"/>
              <a:buNone/>
            </a:pPr>
            <a:endParaRPr kumimoji="1" lang="en-US" altLang="zh-CN" sz="2800" dirty="0" smtClean="0"/>
          </a:p>
          <a:p>
            <a:pPr marL="0" indent="0" algn="ctr">
              <a:buFont typeface="Arial"/>
              <a:buNone/>
            </a:pPr>
            <a:endParaRPr kumimoji="1" lang="en-US" altLang="zh-CN" dirty="0" smtClean="0"/>
          </a:p>
          <a:p>
            <a:r>
              <a:rPr kumimoji="1" lang="en-US" altLang="zh-CN" sz="2800" dirty="0" smtClean="0"/>
              <a:t>DENSE contour line</a:t>
            </a:r>
          </a:p>
          <a:p>
            <a:r>
              <a:rPr kumimoji="1" lang="en-US" altLang="zh-CN" sz="2800" dirty="0" smtClean="0"/>
              <a:t>HIGH variance </a:t>
            </a:r>
            <a:r>
              <a:rPr kumimoji="1" lang="en-US" altLang="zh-CN" dirty="0" smtClean="0"/>
              <a:t>	</a:t>
            </a:r>
          </a:p>
          <a:p>
            <a:pPr marL="0" indent="0" algn="ctr">
              <a:buFont typeface="Arial"/>
              <a:buNone/>
            </a:pPr>
            <a:r>
              <a:rPr kumimoji="1" lang="en-US" altLang="zh-CN" dirty="0" smtClean="0"/>
              <a:t>	</a:t>
            </a:r>
            <a:endParaRPr kumimoji="1" lang="en-US" altLang="zh-CN" sz="3600" dirty="0" smtClean="0"/>
          </a:p>
          <a:p>
            <a:pPr marL="0" indent="0" algn="ctr">
              <a:buFont typeface="Arial"/>
              <a:buNone/>
            </a:pPr>
            <a:endParaRPr kumimoji="1" lang="en-US" altLang="zh-CN" dirty="0" smtClean="0"/>
          </a:p>
          <a:p>
            <a:endParaRPr kumimoji="1" lang="en-US" altLang="zh-CN" dirty="0" smtClean="0"/>
          </a:p>
          <a:p>
            <a:endParaRPr kumimoji="1" lang="en-US" altLang="zh-CN" dirty="0" smtClean="0"/>
          </a:p>
          <a:p>
            <a:endParaRPr kumimoji="1" lang="en-US" altLang="zh-CN" dirty="0" smtClean="0"/>
          </a:p>
          <a:p>
            <a:endParaRPr kumimoji="1" lang="en-US" altLang="zh-CN" dirty="0" smtClean="0"/>
          </a:p>
          <a:p>
            <a:endParaRPr kumimoji="1" lang="zh-CN" altLang="en-US" dirty="0"/>
          </a:p>
        </p:txBody>
      </p:sp>
      <p:sp>
        <p:nvSpPr>
          <p:cNvPr id="5" name="矩形 4"/>
          <p:cNvSpPr/>
          <p:nvPr/>
        </p:nvSpPr>
        <p:spPr>
          <a:xfrm>
            <a:off x="2201631" y="4640930"/>
            <a:ext cx="4442868" cy="523220"/>
          </a:xfrm>
          <a:prstGeom prst="rect">
            <a:avLst/>
          </a:prstGeom>
        </p:spPr>
        <p:txBody>
          <a:bodyPr wrap="none">
            <a:spAutoFit/>
          </a:bodyPr>
          <a:lstStyle/>
          <a:p>
            <a:r>
              <a:rPr lang="en-US" altLang="zh-CN" sz="2800" dirty="0" smtClean="0">
                <a:solidFill>
                  <a:srgbClr val="FF0000"/>
                </a:solidFill>
              </a:rPr>
              <a:t>Human Activities(7:00-23:00)</a:t>
            </a:r>
            <a:endParaRPr lang="zh-CN" altLang="en-US" sz="2800" dirty="0">
              <a:solidFill>
                <a:srgbClr val="FF0000"/>
              </a:solidFill>
            </a:endParaRPr>
          </a:p>
        </p:txBody>
      </p:sp>
      <p:cxnSp>
        <p:nvCxnSpPr>
          <p:cNvPr id="8" name="直线箭头连接符 7"/>
          <p:cNvCxnSpPr/>
          <p:nvPr/>
        </p:nvCxnSpPr>
        <p:spPr>
          <a:xfrm>
            <a:off x="6035689" y="3642865"/>
            <a:ext cx="2526249" cy="0"/>
          </a:xfrm>
          <a:prstGeom prst="straightConnector1">
            <a:avLst/>
          </a:prstGeom>
          <a:ln>
            <a:solidFill>
              <a:srgbClr val="FF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直线箭头连接符 13"/>
          <p:cNvCxnSpPr/>
          <p:nvPr/>
        </p:nvCxnSpPr>
        <p:spPr>
          <a:xfrm>
            <a:off x="1512561" y="3642865"/>
            <a:ext cx="2526249" cy="0"/>
          </a:xfrm>
          <a:prstGeom prst="straightConnector1">
            <a:avLst/>
          </a:prstGeom>
          <a:ln>
            <a:solidFill>
              <a:srgbClr val="FF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574934"/>
      </p:ext>
    </p:extLst>
  </p:cSld>
  <p:clrMapOvr>
    <a:masterClrMapping/>
  </p:clrMapOvr>
  <mc:AlternateContent xmlns:mc="http://schemas.openxmlformats.org/markup-compatibility/2006" xmlns:p14="http://schemas.microsoft.com/office/powerpoint/2010/main">
    <mc:Choice Requires="p14">
      <p:transition spd="slow" p14:dur="2000" advTm="58152"/>
    </mc:Choice>
    <mc:Fallback xmlns="">
      <p:transition xmlns:p14="http://schemas.microsoft.com/office/powerpoint/2010/main" spd="slow" advTm="58152"/>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Sites in UK</a:t>
            </a:r>
            <a:endParaRPr kumimoji="1" lang="zh-CN" altLang="en-US" dirty="0"/>
          </a:p>
        </p:txBody>
      </p:sp>
      <p:sp>
        <p:nvSpPr>
          <p:cNvPr id="3" name="内容占位符 2"/>
          <p:cNvSpPr>
            <a:spLocks noGrp="1"/>
          </p:cNvSpPr>
          <p:nvPr>
            <p:ph idx="1"/>
          </p:nvPr>
        </p:nvSpPr>
        <p:spPr>
          <a:xfrm>
            <a:off x="307109" y="1600200"/>
            <a:ext cx="8229600" cy="4525963"/>
          </a:xfrm>
        </p:spPr>
        <p:txBody>
          <a:bodyPr>
            <a:normAutofit/>
          </a:bodyPr>
          <a:lstStyle/>
          <a:p>
            <a:r>
              <a:rPr kumimoji="1" lang="en-US" altLang="zh-CN" sz="2800" dirty="0" smtClean="0"/>
              <a:t>Remote cluster</a:t>
            </a:r>
          </a:p>
          <a:p>
            <a:pPr lvl="1"/>
            <a:r>
              <a:rPr lang="en-US" altLang="zh-CN" sz="2400" dirty="0"/>
              <a:t>N</a:t>
            </a:r>
            <a:r>
              <a:rPr lang="en-US" altLang="zh-CN" sz="2400" dirty="0" smtClean="0"/>
              <a:t>atural background</a:t>
            </a:r>
          </a:p>
          <a:p>
            <a:pPr lvl="1"/>
            <a:r>
              <a:rPr kumimoji="1" lang="en-US" altLang="zh-CN" sz="2400" dirty="0" smtClean="0"/>
              <a:t>Homogeneous </a:t>
            </a:r>
            <a:r>
              <a:rPr kumimoji="1" lang="en-US" altLang="zh-CN" sz="2400" dirty="0"/>
              <a:t>in </a:t>
            </a:r>
            <a:r>
              <a:rPr kumimoji="1" lang="en-US" altLang="zh-CN" sz="2400" dirty="0" smtClean="0"/>
              <a:t>location</a:t>
            </a:r>
            <a:endParaRPr lang="en-US" altLang="zh-CN" sz="2400" dirty="0" smtClean="0"/>
          </a:p>
          <a:p>
            <a:pPr marL="0" indent="0">
              <a:buNone/>
            </a:pPr>
            <a:endParaRPr kumimoji="1" lang="en-US" altLang="zh-CN" dirty="0" smtClean="0"/>
          </a:p>
          <a:p>
            <a:r>
              <a:rPr kumimoji="1" lang="en-US" altLang="zh-CN" sz="2800" dirty="0" smtClean="0"/>
              <a:t>Polluted cluster</a:t>
            </a:r>
          </a:p>
          <a:p>
            <a:pPr lvl="1"/>
            <a:r>
              <a:rPr lang="en-US" altLang="zh-CN" sz="2400" dirty="0" smtClean="0"/>
              <a:t>Human influenced </a:t>
            </a:r>
            <a:endParaRPr kumimoji="1" lang="en-US" altLang="zh-CN" sz="2400" dirty="0" smtClean="0"/>
          </a:p>
          <a:p>
            <a:pPr lvl="1"/>
            <a:r>
              <a:rPr kumimoji="1" lang="en-US" altLang="zh-CN" sz="2400" dirty="0" smtClean="0"/>
              <a:t>Heterogeneous in location</a:t>
            </a:r>
            <a:endParaRPr kumimoji="1" lang="en-US" altLang="zh-CN" dirty="0" smtClean="0"/>
          </a:p>
          <a:p>
            <a:pPr marL="0" indent="0">
              <a:buNone/>
            </a:pPr>
            <a:endParaRPr kumimoji="1" lang="zh-CN" altLang="en-US" dirty="0"/>
          </a:p>
        </p:txBody>
      </p:sp>
      <p:pic>
        <p:nvPicPr>
          <p:cNvPr id="5" name="图片 4" descr="Screen Shot 2016-03-13 at 7.14.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974" y="1667434"/>
            <a:ext cx="3896487" cy="4598008"/>
          </a:xfrm>
          <a:prstGeom prst="rect">
            <a:avLst/>
          </a:prstGeom>
        </p:spPr>
      </p:pic>
    </p:spTree>
    <p:extLst>
      <p:ext uri="{BB962C8B-B14F-4D97-AF65-F5344CB8AC3E}">
        <p14:creationId xmlns:p14="http://schemas.microsoft.com/office/powerpoint/2010/main" val="3021559210"/>
      </p:ext>
    </p:extLst>
  </p:cSld>
  <p:clrMapOvr>
    <a:masterClrMapping/>
  </p:clrMapOvr>
  <mc:AlternateContent xmlns:mc="http://schemas.openxmlformats.org/markup-compatibility/2006" xmlns:p14="http://schemas.microsoft.com/office/powerpoint/2010/main">
    <mc:Choice Requires="p14">
      <p:transition spd="slow" p14:dur="2000" advTm="1472"/>
    </mc:Choice>
    <mc:Fallback xmlns="">
      <p:transition xmlns:p14="http://schemas.microsoft.com/office/powerpoint/2010/main" spd="slow" advTm="1472"/>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 4"/>
          <p:cNvGrpSpPr/>
          <p:nvPr/>
        </p:nvGrpSpPr>
        <p:grpSpPr>
          <a:xfrm>
            <a:off x="5275247" y="1952639"/>
            <a:ext cx="3252098" cy="3837603"/>
            <a:chOff x="5275247" y="1952639"/>
            <a:chExt cx="3252098" cy="3837603"/>
          </a:xfrm>
        </p:grpSpPr>
        <p:pic>
          <p:nvPicPr>
            <p:cNvPr id="23" name="图片 22" descr="Screen Shot 2016-03-13 at 7.14.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247" y="1952639"/>
              <a:ext cx="3252098" cy="3837603"/>
            </a:xfrm>
            <a:prstGeom prst="rect">
              <a:avLst/>
            </a:prstGeom>
          </p:spPr>
        </p:pic>
        <p:grpSp>
          <p:nvGrpSpPr>
            <p:cNvPr id="16" name="组 15"/>
            <p:cNvGrpSpPr/>
            <p:nvPr/>
          </p:nvGrpSpPr>
          <p:grpSpPr>
            <a:xfrm>
              <a:off x="6881044" y="3758561"/>
              <a:ext cx="542430" cy="1536439"/>
              <a:chOff x="6192376" y="3773582"/>
              <a:chExt cx="669714" cy="2095600"/>
            </a:xfrm>
          </p:grpSpPr>
          <p:sp>
            <p:nvSpPr>
              <p:cNvPr id="11" name="椭圆 10"/>
              <p:cNvSpPr/>
              <p:nvPr/>
            </p:nvSpPr>
            <p:spPr>
              <a:xfrm>
                <a:off x="6646090" y="5653182"/>
                <a:ext cx="216000" cy="21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zh-CN" altLang="en-US" dirty="0"/>
              </a:p>
            </p:txBody>
          </p:sp>
          <p:sp>
            <p:nvSpPr>
              <p:cNvPr id="12" name="椭圆 11"/>
              <p:cNvSpPr/>
              <p:nvPr/>
            </p:nvSpPr>
            <p:spPr>
              <a:xfrm>
                <a:off x="6192376" y="3773582"/>
                <a:ext cx="216000" cy="21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zh-CN" altLang="en-US" dirty="0"/>
              </a:p>
            </p:txBody>
          </p:sp>
        </p:grpSp>
      </p:grpSp>
      <p:sp>
        <p:nvSpPr>
          <p:cNvPr id="3" name="内容占位符 2"/>
          <p:cNvSpPr>
            <a:spLocks noGrp="1"/>
          </p:cNvSpPr>
          <p:nvPr>
            <p:ph idx="1"/>
          </p:nvPr>
        </p:nvSpPr>
        <p:spPr>
          <a:xfrm>
            <a:off x="532499" y="1663794"/>
            <a:ext cx="8229600" cy="4779545"/>
          </a:xfrm>
        </p:spPr>
        <p:txBody>
          <a:bodyPr>
            <a:normAutofit/>
          </a:bodyPr>
          <a:lstStyle/>
          <a:p>
            <a:pPr marL="400050" lvl="1" indent="0">
              <a:buNone/>
            </a:pPr>
            <a:r>
              <a:rPr lang="en-US" altLang="zh-CN" sz="2400" dirty="0" err="1" smtClean="0">
                <a:solidFill>
                  <a:schemeClr val="accent4"/>
                </a:solidFill>
              </a:rPr>
              <a:t>Auchencorth</a:t>
            </a:r>
            <a:r>
              <a:rPr lang="en-US" altLang="zh-CN" sz="2400" dirty="0" smtClean="0"/>
              <a:t>, middle of cluster</a:t>
            </a:r>
          </a:p>
          <a:p>
            <a:pPr marL="457200" lvl="1" indent="0">
              <a:buNone/>
            </a:pPr>
            <a:endParaRPr kumimoji="1" lang="en-US" altLang="zh-CN" dirty="0"/>
          </a:p>
          <a:p>
            <a:pPr marL="457200" lvl="1" indent="0">
              <a:buNone/>
            </a:pPr>
            <a:endParaRPr kumimoji="1" lang="en-US" altLang="zh-CN" sz="2400" dirty="0" smtClean="0">
              <a:solidFill>
                <a:srgbClr val="F79646"/>
              </a:solidFill>
            </a:endParaRPr>
          </a:p>
          <a:p>
            <a:pPr marL="457200" lvl="1" indent="0">
              <a:buNone/>
            </a:pPr>
            <a:endParaRPr kumimoji="1" lang="en-US" altLang="zh-CN" sz="2400" dirty="0" smtClean="0">
              <a:solidFill>
                <a:srgbClr val="F79646"/>
              </a:solidFill>
            </a:endParaRPr>
          </a:p>
          <a:p>
            <a:pPr marL="457200" lvl="1" indent="0">
              <a:buNone/>
            </a:pPr>
            <a:endParaRPr kumimoji="1" lang="en-US" altLang="zh-CN" sz="2400" dirty="0">
              <a:solidFill>
                <a:srgbClr val="F79646"/>
              </a:solidFill>
            </a:endParaRPr>
          </a:p>
          <a:p>
            <a:pPr marL="457200" lvl="1" indent="0">
              <a:buNone/>
            </a:pPr>
            <a:endParaRPr kumimoji="1" lang="en-US" altLang="zh-CN" sz="2400" dirty="0">
              <a:solidFill>
                <a:srgbClr val="F79646"/>
              </a:solidFill>
            </a:endParaRPr>
          </a:p>
          <a:p>
            <a:pPr marL="457200" lvl="1" indent="0">
              <a:buNone/>
            </a:pPr>
            <a:endParaRPr kumimoji="1" lang="en-US" altLang="zh-CN" sz="2400" dirty="0" smtClean="0">
              <a:solidFill>
                <a:srgbClr val="F79646"/>
              </a:solidFill>
            </a:endParaRPr>
          </a:p>
          <a:p>
            <a:pPr marL="457200" lvl="1" indent="0">
              <a:buNone/>
            </a:pPr>
            <a:r>
              <a:rPr kumimoji="1" lang="en-US" altLang="zh-CN" sz="2400" dirty="0" smtClean="0">
                <a:solidFill>
                  <a:srgbClr val="F79646"/>
                </a:solidFill>
              </a:rPr>
              <a:t>Harwell</a:t>
            </a:r>
            <a:r>
              <a:rPr kumimoji="1" lang="en-US" altLang="zh-CN" sz="2400" dirty="0"/>
              <a:t>,</a:t>
            </a:r>
            <a:r>
              <a:rPr kumimoji="1" lang="en-US" altLang="zh-CN" sz="2400" dirty="0" smtClean="0"/>
              <a:t> edge of cluster</a:t>
            </a:r>
          </a:p>
          <a:p>
            <a:pPr marL="0" indent="0">
              <a:buNone/>
            </a:pPr>
            <a:endParaRPr kumimoji="1" lang="en-US" altLang="zh-CN" dirty="0" smtClean="0"/>
          </a:p>
          <a:p>
            <a:pPr marL="0" indent="0">
              <a:buNone/>
            </a:pPr>
            <a:endParaRPr kumimoji="1" lang="zh-CN" altLang="en-US" dirty="0"/>
          </a:p>
        </p:txBody>
      </p:sp>
      <p:sp>
        <p:nvSpPr>
          <p:cNvPr id="2" name="标题 1"/>
          <p:cNvSpPr>
            <a:spLocks noGrp="1"/>
          </p:cNvSpPr>
          <p:nvPr>
            <p:ph type="title"/>
          </p:nvPr>
        </p:nvSpPr>
        <p:spPr/>
        <p:txBody>
          <a:bodyPr/>
          <a:lstStyle/>
          <a:p>
            <a:r>
              <a:rPr kumimoji="1" lang="en-US" altLang="zh-CN" dirty="0" smtClean="0"/>
              <a:t>Supersites in UK</a:t>
            </a:r>
            <a:endParaRPr kumimoji="1" lang="zh-CN" altLang="en-US" dirty="0"/>
          </a:p>
        </p:txBody>
      </p:sp>
      <p:grpSp>
        <p:nvGrpSpPr>
          <p:cNvPr id="17" name="组 16"/>
          <p:cNvGrpSpPr/>
          <p:nvPr/>
        </p:nvGrpSpPr>
        <p:grpSpPr>
          <a:xfrm>
            <a:off x="1531516" y="2295662"/>
            <a:ext cx="3115784" cy="1614360"/>
            <a:chOff x="796089" y="2165686"/>
            <a:chExt cx="3293457" cy="1925054"/>
          </a:xfrm>
        </p:grpSpPr>
        <p:pic>
          <p:nvPicPr>
            <p:cNvPr id="6" name="图片 5" descr="Screen Shot 2016-03-12 at 4.09.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89" y="2165686"/>
              <a:ext cx="1788126" cy="1925054"/>
            </a:xfrm>
            <a:prstGeom prst="rect">
              <a:avLst/>
            </a:prstGeom>
          </p:spPr>
        </p:pic>
        <p:sp>
          <p:nvSpPr>
            <p:cNvPr id="9" name="右大括号 8"/>
            <p:cNvSpPr/>
            <p:nvPr/>
          </p:nvSpPr>
          <p:spPr>
            <a:xfrm>
              <a:off x="2693737" y="2165686"/>
              <a:ext cx="360947" cy="1925054"/>
            </a:xfrm>
            <a:prstGeom prst="rightBrac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13" name="矩形 12"/>
            <p:cNvSpPr/>
            <p:nvPr/>
          </p:nvSpPr>
          <p:spPr>
            <a:xfrm>
              <a:off x="3148263" y="2825721"/>
              <a:ext cx="941283" cy="646331"/>
            </a:xfrm>
            <a:prstGeom prst="rect">
              <a:avLst/>
            </a:prstGeom>
          </p:spPr>
          <p:txBody>
            <a:bodyPr wrap="none">
              <a:spAutoFit/>
            </a:bodyPr>
            <a:lstStyle/>
            <a:p>
              <a:r>
                <a:rPr lang="en-US" altLang="zh-CN" b="1" dirty="0" smtClean="0"/>
                <a:t>Remote</a:t>
              </a:r>
            </a:p>
            <a:p>
              <a:r>
                <a:rPr lang="en-US" altLang="zh-CN" b="1" dirty="0" smtClean="0"/>
                <a:t>cluster</a:t>
              </a:r>
              <a:endParaRPr lang="zh-CN" altLang="en-US" b="1" dirty="0"/>
            </a:p>
          </p:txBody>
        </p:sp>
      </p:grpSp>
      <p:grpSp>
        <p:nvGrpSpPr>
          <p:cNvPr id="14" name="组 13"/>
          <p:cNvGrpSpPr/>
          <p:nvPr/>
        </p:nvGrpSpPr>
        <p:grpSpPr>
          <a:xfrm>
            <a:off x="947137" y="4974208"/>
            <a:ext cx="3586457" cy="988929"/>
            <a:chOff x="457200" y="4818601"/>
            <a:chExt cx="3586457" cy="988929"/>
          </a:xfrm>
        </p:grpSpPr>
        <p:pic>
          <p:nvPicPr>
            <p:cNvPr id="7" name="图片 6" descr="Screen Shot 2016-03-12 at 4.17.3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818601"/>
              <a:ext cx="2167227" cy="988929"/>
            </a:xfrm>
            <a:prstGeom prst="rect">
              <a:avLst/>
            </a:prstGeom>
          </p:spPr>
        </p:pic>
        <p:sp>
          <p:nvSpPr>
            <p:cNvPr id="10" name="右大括号 9"/>
            <p:cNvSpPr/>
            <p:nvPr/>
          </p:nvSpPr>
          <p:spPr>
            <a:xfrm>
              <a:off x="2703763" y="4818601"/>
              <a:ext cx="233947" cy="988929"/>
            </a:xfrm>
            <a:prstGeom prst="rightBrace">
              <a:avLst/>
            </a:pr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15" name="矩形 14"/>
            <p:cNvSpPr/>
            <p:nvPr/>
          </p:nvSpPr>
          <p:spPr>
            <a:xfrm>
              <a:off x="3054684" y="5001782"/>
              <a:ext cx="988973" cy="646331"/>
            </a:xfrm>
            <a:prstGeom prst="rect">
              <a:avLst/>
            </a:prstGeom>
          </p:spPr>
          <p:txBody>
            <a:bodyPr wrap="none">
              <a:spAutoFit/>
            </a:bodyPr>
            <a:lstStyle/>
            <a:p>
              <a:r>
                <a:rPr lang="en-US" altLang="zh-CN" b="1" dirty="0" smtClean="0"/>
                <a:t>Polluted</a:t>
              </a:r>
            </a:p>
            <a:p>
              <a:r>
                <a:rPr lang="en-US" altLang="zh-CN" b="1" dirty="0" smtClean="0"/>
                <a:t>cluster</a:t>
              </a:r>
              <a:endParaRPr lang="zh-CN" altLang="en-US" b="1" dirty="0"/>
            </a:p>
          </p:txBody>
        </p:sp>
      </p:grpSp>
      <p:sp>
        <p:nvSpPr>
          <p:cNvPr id="18" name="矩形 17"/>
          <p:cNvSpPr/>
          <p:nvPr/>
        </p:nvSpPr>
        <p:spPr>
          <a:xfrm>
            <a:off x="6633300" y="1527148"/>
            <a:ext cx="1840505" cy="369332"/>
          </a:xfrm>
          <a:prstGeom prst="rect">
            <a:avLst/>
          </a:prstGeom>
        </p:spPr>
        <p:txBody>
          <a:bodyPr wrap="none">
            <a:spAutoFit/>
          </a:bodyPr>
          <a:lstStyle/>
          <a:p>
            <a:r>
              <a:rPr lang="en-US" altLang="zh-CN" dirty="0" smtClean="0"/>
              <a:t>Year</a:t>
            </a:r>
            <a:r>
              <a:rPr lang="zh-CN" altLang="en-US" dirty="0" smtClean="0"/>
              <a:t>：</a:t>
            </a:r>
            <a:r>
              <a:rPr lang="en-US" altLang="zh-CN" dirty="0" smtClean="0"/>
              <a:t>2007-2010</a:t>
            </a:r>
            <a:endParaRPr lang="zh-CN" altLang="en-US" dirty="0"/>
          </a:p>
        </p:txBody>
      </p:sp>
      <p:cxnSp>
        <p:nvCxnSpPr>
          <p:cNvPr id="19" name="直线箭头连接符 18"/>
          <p:cNvCxnSpPr/>
          <p:nvPr/>
        </p:nvCxnSpPr>
        <p:spPr>
          <a:xfrm>
            <a:off x="1124657" y="2103569"/>
            <a:ext cx="0" cy="192505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矩形 20"/>
          <p:cNvSpPr/>
          <p:nvPr/>
        </p:nvSpPr>
        <p:spPr>
          <a:xfrm>
            <a:off x="85383" y="2693985"/>
            <a:ext cx="999017" cy="923330"/>
          </a:xfrm>
          <a:prstGeom prst="rect">
            <a:avLst/>
          </a:prstGeom>
        </p:spPr>
        <p:txBody>
          <a:bodyPr wrap="square">
            <a:spAutoFit/>
          </a:bodyPr>
          <a:lstStyle/>
          <a:p>
            <a:r>
              <a:rPr lang="en-US" altLang="zh-CN" b="1" dirty="0" smtClean="0">
                <a:solidFill>
                  <a:srgbClr val="FF0000"/>
                </a:solidFill>
              </a:rPr>
              <a:t>Human</a:t>
            </a:r>
          </a:p>
          <a:p>
            <a:r>
              <a:rPr lang="en-US" altLang="zh-CN" b="1" dirty="0" smtClean="0">
                <a:solidFill>
                  <a:srgbClr val="FF0000"/>
                </a:solidFill>
              </a:rPr>
              <a:t>Affects</a:t>
            </a:r>
          </a:p>
          <a:p>
            <a:r>
              <a:rPr lang="en-US" altLang="zh-CN" b="1" dirty="0" smtClean="0">
                <a:solidFill>
                  <a:srgbClr val="FF0000"/>
                </a:solidFill>
              </a:rPr>
              <a:t>Increase</a:t>
            </a:r>
          </a:p>
        </p:txBody>
      </p:sp>
      <p:cxnSp>
        <p:nvCxnSpPr>
          <p:cNvPr id="22" name="直线箭头连接符 21"/>
          <p:cNvCxnSpPr/>
          <p:nvPr/>
        </p:nvCxnSpPr>
        <p:spPr>
          <a:xfrm>
            <a:off x="1104451" y="4974208"/>
            <a:ext cx="0" cy="112052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1478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Conclusion</a:t>
            </a:r>
            <a:endParaRPr kumimoji="1" lang="zh-CN" altLang="en-US" dirty="0"/>
          </a:p>
        </p:txBody>
      </p:sp>
      <p:sp>
        <p:nvSpPr>
          <p:cNvPr id="3" name="内容占位符 2"/>
          <p:cNvSpPr>
            <a:spLocks noGrp="1"/>
          </p:cNvSpPr>
          <p:nvPr>
            <p:ph idx="1"/>
          </p:nvPr>
        </p:nvSpPr>
        <p:spPr/>
        <p:txBody>
          <a:bodyPr>
            <a:normAutofit/>
          </a:bodyPr>
          <a:lstStyle/>
          <a:p>
            <a:r>
              <a:rPr kumimoji="1" lang="en-US" altLang="zh-CN" sz="2800" dirty="0" smtClean="0">
                <a:solidFill>
                  <a:srgbClr val="0000FF"/>
                </a:solidFill>
              </a:rPr>
              <a:t>1</a:t>
            </a:r>
            <a:r>
              <a:rPr kumimoji="1" lang="en-US" altLang="zh-CN" sz="2800" dirty="0" smtClean="0"/>
              <a:t> clustering method - </a:t>
            </a:r>
            <a:r>
              <a:rPr lang="en-US" altLang="zh-CN" sz="2800" dirty="0"/>
              <a:t>hierarchical clustering </a:t>
            </a:r>
            <a:endParaRPr kumimoji="1" lang="en-US" altLang="zh-CN" sz="2800" dirty="0" smtClean="0"/>
          </a:p>
          <a:p>
            <a:endParaRPr kumimoji="1" lang="en-US" altLang="zh-CN" dirty="0"/>
          </a:p>
          <a:p>
            <a:r>
              <a:rPr kumimoji="1" lang="en-US" altLang="zh-CN" sz="2800" dirty="0"/>
              <a:t>4</a:t>
            </a:r>
            <a:r>
              <a:rPr kumimoji="1" lang="en-US" altLang="zh-CN" sz="2800" dirty="0" smtClean="0"/>
              <a:t> clusters in Europe,</a:t>
            </a:r>
            <a:r>
              <a:rPr kumimoji="1" lang="en-US" altLang="zh-CN" sz="2800" dirty="0" smtClean="0">
                <a:solidFill>
                  <a:srgbClr val="0000FF"/>
                </a:solidFill>
              </a:rPr>
              <a:t> 2 </a:t>
            </a:r>
            <a:r>
              <a:rPr kumimoji="1" lang="en-US" altLang="zh-CN" sz="2800" dirty="0" smtClean="0"/>
              <a:t>clusters in UK</a:t>
            </a:r>
          </a:p>
          <a:p>
            <a:pPr marL="0" indent="0">
              <a:buNone/>
            </a:pPr>
            <a:r>
              <a:rPr kumimoji="1" lang="en-US" altLang="zh-CN" dirty="0"/>
              <a:t> </a:t>
            </a:r>
            <a:r>
              <a:rPr kumimoji="1" lang="en-US" altLang="zh-CN" dirty="0" smtClean="0"/>
              <a:t>   – </a:t>
            </a:r>
            <a:r>
              <a:rPr kumimoji="1" lang="en-US" altLang="zh-CN" sz="2400" dirty="0" smtClean="0"/>
              <a:t>Remote &amp; Polluted</a:t>
            </a:r>
          </a:p>
          <a:p>
            <a:pPr marL="0" indent="0">
              <a:buNone/>
            </a:pPr>
            <a:endParaRPr kumimoji="1" lang="en-US" altLang="zh-CN" dirty="0"/>
          </a:p>
          <a:p>
            <a:r>
              <a:rPr kumimoji="1" lang="en-US" altLang="zh-CN" sz="2800" dirty="0">
                <a:solidFill>
                  <a:srgbClr val="0000FF"/>
                </a:solidFill>
              </a:rPr>
              <a:t>2</a:t>
            </a:r>
            <a:r>
              <a:rPr kumimoji="1" lang="en-US" altLang="zh-CN" sz="2800" dirty="0" smtClean="0">
                <a:solidFill>
                  <a:srgbClr val="0000FF"/>
                </a:solidFill>
              </a:rPr>
              <a:t> </a:t>
            </a:r>
            <a:r>
              <a:rPr kumimoji="1" lang="en-US" altLang="zh-CN" sz="2800" dirty="0"/>
              <a:t>supersites well represent the clusters in UK</a:t>
            </a:r>
            <a:endParaRPr kumimoji="1" lang="zh-CN" altLang="en-US" sz="2800" dirty="0"/>
          </a:p>
          <a:p>
            <a:pPr marL="0" indent="0">
              <a:buNone/>
            </a:pPr>
            <a:r>
              <a:rPr kumimoji="1" lang="en-US" altLang="zh-CN" sz="2800" dirty="0" smtClean="0"/>
              <a:t>  </a:t>
            </a:r>
            <a:r>
              <a:rPr kumimoji="1" lang="en-US" altLang="zh-CN" sz="2800" dirty="0"/>
              <a:t> </a:t>
            </a:r>
            <a:r>
              <a:rPr kumimoji="1" lang="en-US" altLang="zh-CN" dirty="0" smtClean="0"/>
              <a:t>– </a:t>
            </a:r>
            <a:r>
              <a:rPr kumimoji="1" lang="en-US" altLang="zh-CN" sz="2400" dirty="0" smtClean="0"/>
              <a:t>Harwell &amp; </a:t>
            </a:r>
            <a:r>
              <a:rPr kumimoji="1" lang="en-US" altLang="zh-CN" sz="2400" dirty="0" err="1" smtClean="0"/>
              <a:t>Auchencorth</a:t>
            </a:r>
            <a:endParaRPr kumimoji="1" lang="en-US" altLang="zh-CN" sz="2400" dirty="0" smtClean="0"/>
          </a:p>
          <a:p>
            <a:pPr marL="0" indent="0">
              <a:buNone/>
            </a:pPr>
            <a:r>
              <a:rPr kumimoji="1" lang="en-US" altLang="zh-CN" dirty="0"/>
              <a:t> </a:t>
            </a:r>
            <a:r>
              <a:rPr kumimoji="1" lang="en-US" altLang="zh-CN" dirty="0" smtClean="0"/>
              <a:t>   </a:t>
            </a:r>
            <a:endParaRPr kumimoji="1" lang="zh-CN" altLang="en-US" dirty="0"/>
          </a:p>
        </p:txBody>
      </p:sp>
    </p:spTree>
    <p:extLst>
      <p:ext uri="{BB962C8B-B14F-4D97-AF65-F5344CB8AC3E}">
        <p14:creationId xmlns:p14="http://schemas.microsoft.com/office/powerpoint/2010/main" val="95637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359400" y="2794619"/>
            <a:ext cx="3784600" cy="3541552"/>
          </a:xfrm>
          <a:prstGeom prst="rect">
            <a:avLst/>
          </a:prstGeom>
        </p:spPr>
      </p:pic>
      <p:sp>
        <p:nvSpPr>
          <p:cNvPr id="2" name="标题 1"/>
          <p:cNvSpPr>
            <a:spLocks noGrp="1"/>
          </p:cNvSpPr>
          <p:nvPr>
            <p:ph type="title"/>
          </p:nvPr>
        </p:nvSpPr>
        <p:spPr>
          <a:xfrm>
            <a:off x="1154296" y="2986659"/>
            <a:ext cx="7772400" cy="1362075"/>
          </a:xfrm>
        </p:spPr>
        <p:txBody>
          <a:bodyPr>
            <a:normAutofit/>
          </a:bodyPr>
          <a:lstStyle/>
          <a:p>
            <a:r>
              <a:rPr kumimoji="1" lang="en-US" altLang="zh-CN" dirty="0"/>
              <a:t>Any </a:t>
            </a:r>
            <a:r>
              <a:rPr kumimoji="1" lang="en-US" altLang="zh-CN" dirty="0" smtClean="0"/>
              <a:t>Question</a:t>
            </a:r>
            <a:r>
              <a:rPr kumimoji="1" lang="zh-CN" altLang="en-US" dirty="0"/>
              <a:t/>
            </a:r>
            <a:br>
              <a:rPr kumimoji="1" lang="zh-CN" altLang="en-US" dirty="0"/>
            </a:br>
            <a:endParaRPr kumimoji="1" lang="zh-CN" altLang="en-US" dirty="0"/>
          </a:p>
        </p:txBody>
      </p:sp>
    </p:spTree>
    <p:extLst>
      <p:ext uri="{BB962C8B-B14F-4D97-AF65-F5344CB8AC3E}">
        <p14:creationId xmlns:p14="http://schemas.microsoft.com/office/powerpoint/2010/main" val="2715223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en-US" altLang="zh-CN" i="1" dirty="0" smtClean="0"/>
              <a:t>Part I</a:t>
            </a:r>
            <a:br>
              <a:rPr kumimoji="1" lang="en-US" altLang="zh-CN" i="1" dirty="0" smtClean="0"/>
            </a:br>
            <a:r>
              <a:rPr kumimoji="1" lang="en-US" altLang="zh-CN" i="1" dirty="0" smtClean="0"/>
              <a:t> </a:t>
            </a:r>
            <a:r>
              <a:rPr lang="en-US" altLang="zh-CN" sz="4800" dirty="0"/>
              <a:t>Background &amp; Abstract</a:t>
            </a:r>
          </a:p>
        </p:txBody>
      </p:sp>
      <p:sp>
        <p:nvSpPr>
          <p:cNvPr id="3" name="副标题 2"/>
          <p:cNvSpPr>
            <a:spLocks noGrp="1"/>
          </p:cNvSpPr>
          <p:nvPr>
            <p:ph type="subTitle" idx="1"/>
          </p:nvPr>
        </p:nvSpPr>
        <p:spPr/>
        <p:txBody>
          <a:bodyPr/>
          <a:lstStyle/>
          <a:p>
            <a:endParaRPr kumimoji="1" lang="zh-CN" altLang="en-US" dirty="0"/>
          </a:p>
        </p:txBody>
      </p:sp>
    </p:spTree>
    <p:extLst>
      <p:ext uri="{BB962C8B-B14F-4D97-AF65-F5344CB8AC3E}">
        <p14:creationId xmlns:p14="http://schemas.microsoft.com/office/powerpoint/2010/main" val="446934008"/>
      </p:ext>
    </p:extLst>
  </p:cSld>
  <p:clrMapOvr>
    <a:masterClrMapping/>
  </p:clrMapOvr>
  <mc:AlternateContent xmlns:mc="http://schemas.openxmlformats.org/markup-compatibility/2006" xmlns:p14="http://schemas.microsoft.com/office/powerpoint/2010/main">
    <mc:Choice Requires="p14">
      <p:transition spd="slow" p14:dur="2000" advTm="1389"/>
    </mc:Choice>
    <mc:Fallback xmlns="">
      <p:transition xmlns:p14="http://schemas.microsoft.com/office/powerpoint/2010/main" spd="slow" advTm="1389"/>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1" y="2289045"/>
            <a:ext cx="2194715" cy="135059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433" y="2289045"/>
            <a:ext cx="2353967" cy="13505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3919061"/>
            <a:ext cx="2194715" cy="12604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5468" y="2542441"/>
            <a:ext cx="2590887" cy="267295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2432" y="3919062"/>
            <a:ext cx="2353968" cy="1307306"/>
          </a:xfrm>
          <a:prstGeom prst="rect">
            <a:avLst/>
          </a:prstGeom>
        </p:spPr>
      </p:pic>
    </p:spTree>
    <p:custDataLst>
      <p:tags r:id="rId1"/>
    </p:custDataLst>
    <p:extLst>
      <p:ext uri="{BB962C8B-B14F-4D97-AF65-F5344CB8AC3E}">
        <p14:creationId xmlns:p14="http://schemas.microsoft.com/office/powerpoint/2010/main" val="63283805"/>
      </p:ext>
    </p:extLst>
  </p:cSld>
  <p:clrMapOvr>
    <a:masterClrMapping/>
  </p:clrMapOvr>
  <mc:AlternateContent xmlns:mc="http://schemas.openxmlformats.org/markup-compatibility/2006" xmlns:p14="http://schemas.microsoft.com/office/powerpoint/2010/main">
    <mc:Choice Requires="p14">
      <p:transition spd="slow" p14:dur="2000" advTm="20803"/>
    </mc:Choice>
    <mc:Fallback xmlns="">
      <p:transition spd="slow" advTm="2080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EMEP: </a:t>
            </a:r>
            <a:r>
              <a:rPr lang="en-US" i="1" dirty="0" smtClean="0"/>
              <a:t>The European Monitoring and Evaluation Program</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500" y="1673693"/>
            <a:ext cx="3110412" cy="2415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348" y="1676401"/>
            <a:ext cx="3223752" cy="2414702"/>
          </a:xfrm>
          <a:prstGeom prst="rect">
            <a:avLst/>
          </a:prstGeom>
        </p:spPr>
      </p:pic>
      <p:pic>
        <p:nvPicPr>
          <p:cNvPr id="9" name="Picture 8"/>
          <p:cNvPicPr>
            <a:picLocks noChangeAspect="1"/>
          </p:cNvPicPr>
          <p:nvPr/>
        </p:nvPicPr>
        <p:blipFill>
          <a:blip r:embed="rId5"/>
          <a:stretch>
            <a:fillRect/>
          </a:stretch>
        </p:blipFill>
        <p:spPr>
          <a:xfrm>
            <a:off x="2807903" y="4245196"/>
            <a:ext cx="3400695" cy="2498504"/>
          </a:xfrm>
          <a:prstGeom prst="rect">
            <a:avLst/>
          </a:prstGeom>
        </p:spPr>
      </p:pic>
    </p:spTree>
    <p:custDataLst>
      <p:tags r:id="rId1"/>
    </p:custDataLst>
    <p:extLst>
      <p:ext uri="{BB962C8B-B14F-4D97-AF65-F5344CB8AC3E}">
        <p14:creationId xmlns:p14="http://schemas.microsoft.com/office/powerpoint/2010/main" val="2288919937"/>
      </p:ext>
    </p:extLst>
  </p:cSld>
  <p:clrMapOvr>
    <a:masterClrMapping/>
  </p:clrMapOvr>
  <mc:AlternateContent xmlns:mc="http://schemas.openxmlformats.org/markup-compatibility/2006" xmlns:p14="http://schemas.microsoft.com/office/powerpoint/2010/main">
    <mc:Choice Requires="p14">
      <p:transition spd="slow" p14:dur="2000" advTm="46893"/>
    </mc:Choice>
    <mc:Fallback xmlns="">
      <p:transition spd="slow" advTm="4689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Two kinds of monitoring sites:</a:t>
            </a:r>
            <a:endParaRPr lang="en-US" sz="3600" dirty="0"/>
          </a:p>
        </p:txBody>
      </p:sp>
      <p:sp>
        <p:nvSpPr>
          <p:cNvPr id="5" name="Content Placeholder 4"/>
          <p:cNvSpPr>
            <a:spLocks noGrp="1"/>
          </p:cNvSpPr>
          <p:nvPr>
            <p:ph idx="1"/>
          </p:nvPr>
        </p:nvSpPr>
        <p:spPr/>
        <p:txBody>
          <a:bodyPr>
            <a:normAutofit/>
          </a:bodyPr>
          <a:lstStyle/>
          <a:p>
            <a:r>
              <a:rPr lang="en-US" sz="3200" dirty="0"/>
              <a:t>Level I site:</a:t>
            </a:r>
          </a:p>
          <a:p>
            <a:pPr marL="0" indent="0">
              <a:buNone/>
            </a:pPr>
            <a:r>
              <a:rPr lang="en-US" dirty="0" smtClean="0"/>
              <a:t>Capture basic atmospheric composition</a:t>
            </a:r>
          </a:p>
          <a:p>
            <a:pPr marL="0" indent="0">
              <a:buNone/>
            </a:pPr>
            <a:endParaRPr lang="en-US" dirty="0" smtClean="0"/>
          </a:p>
          <a:p>
            <a:r>
              <a:rPr lang="en-US" sz="3200" dirty="0"/>
              <a:t>Level II and Level III </a:t>
            </a:r>
            <a:r>
              <a:rPr lang="en-US" sz="3200" dirty="0" smtClean="0"/>
              <a:t>sites:</a:t>
            </a:r>
            <a:endParaRPr lang="en-US" sz="3200" dirty="0"/>
          </a:p>
          <a:p>
            <a:pPr marL="0" indent="0">
              <a:buNone/>
            </a:pPr>
            <a:r>
              <a:rPr lang="en-US" dirty="0" smtClean="0"/>
              <a:t>A wider range of atmospheric constituents </a:t>
            </a:r>
            <a:endParaRPr lang="en-US" dirty="0"/>
          </a:p>
          <a:p>
            <a:pPr marL="0" indent="0">
              <a:buNone/>
            </a:pPr>
            <a:r>
              <a:rPr lang="en-US" dirty="0" smtClean="0"/>
              <a:t>A higher time resolution</a:t>
            </a:r>
          </a:p>
          <a:p>
            <a:pPr marL="0" indent="0">
              <a:buNone/>
            </a:pPr>
            <a:r>
              <a:rPr lang="en-US" dirty="0" smtClean="0"/>
              <a:t>More expensive to establish</a:t>
            </a:r>
          </a:p>
          <a:p>
            <a:pPr marL="0" indent="0">
              <a:buNone/>
            </a:pPr>
            <a:r>
              <a:rPr lang="en-US" dirty="0" smtClean="0"/>
              <a:t>Also referred to as “Supersites” </a:t>
            </a:r>
            <a:endParaRPr lang="en-US" dirty="0"/>
          </a:p>
        </p:txBody>
      </p:sp>
    </p:spTree>
    <p:extLst>
      <p:ext uri="{BB962C8B-B14F-4D97-AF65-F5344CB8AC3E}">
        <p14:creationId xmlns:p14="http://schemas.microsoft.com/office/powerpoint/2010/main" val="4108404905"/>
      </p:ext>
    </p:extLst>
  </p:cSld>
  <p:clrMapOvr>
    <a:masterClrMapping/>
  </p:clrMapOvr>
  <mc:AlternateContent xmlns:mc="http://schemas.openxmlformats.org/markup-compatibility/2006" xmlns:p14="http://schemas.microsoft.com/office/powerpoint/2010/main">
    <mc:Choice Requires="p14">
      <p:transition spd="slow" p14:dur="2000" advTm="60115"/>
    </mc:Choice>
    <mc:Fallback xmlns="">
      <p:transition spd="slow" advTm="60115"/>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Questions: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How many supersites should we set?</a:t>
            </a:r>
          </a:p>
          <a:p>
            <a:pPr marL="0" indent="0">
              <a:buNone/>
            </a:pPr>
            <a:r>
              <a:rPr lang="en-US" dirty="0" smtClean="0"/>
              <a:t>2. Where should we set them?</a:t>
            </a:r>
          </a:p>
          <a:p>
            <a:pPr marL="0" indent="0">
              <a:buNone/>
            </a:pPr>
            <a:endParaRPr lang="en-US" dirty="0"/>
          </a:p>
          <a:p>
            <a:pPr marL="0" indent="0">
              <a:buNone/>
            </a:pPr>
            <a:r>
              <a:rPr lang="en-US" sz="3600" dirty="0"/>
              <a:t>Answer:</a:t>
            </a:r>
          </a:p>
          <a:p>
            <a:pPr marL="385763" indent="-385763">
              <a:buAutoNum type="arabicPeriod"/>
            </a:pPr>
            <a:r>
              <a:rPr lang="en-US" b="1" dirty="0" smtClean="0"/>
              <a:t>Figure out atmospheric regions.</a:t>
            </a:r>
          </a:p>
          <a:p>
            <a:pPr marL="385763" indent="-385763">
              <a:buAutoNum type="arabicPeriod"/>
            </a:pPr>
            <a:r>
              <a:rPr lang="en-US" b="1" dirty="0" smtClean="0"/>
              <a:t>Set supersite at the place that well represents its atmospheric region.</a:t>
            </a:r>
          </a:p>
          <a:p>
            <a:pPr marL="385763" indent="-385763">
              <a:buAutoNum type="arabicPeriod"/>
            </a:pPr>
            <a:endParaRPr lang="en-US" dirty="0"/>
          </a:p>
        </p:txBody>
      </p:sp>
    </p:spTree>
    <p:custDataLst>
      <p:tags r:id="rId1"/>
    </p:custDataLst>
    <p:extLst>
      <p:ext uri="{BB962C8B-B14F-4D97-AF65-F5344CB8AC3E}">
        <p14:creationId xmlns:p14="http://schemas.microsoft.com/office/powerpoint/2010/main" val="1795338601"/>
      </p:ext>
    </p:extLst>
  </p:cSld>
  <p:clrMapOvr>
    <a:masterClrMapping/>
  </p:clrMapOvr>
  <mc:AlternateContent xmlns:mc="http://schemas.openxmlformats.org/markup-compatibility/2006" xmlns:p14="http://schemas.microsoft.com/office/powerpoint/2010/main">
    <mc:Choice Requires="p14">
      <p:transition spd="slow" p14:dur="2000" advTm="27355"/>
    </mc:Choice>
    <mc:Fallback xmlns="">
      <p:transition spd="slow" advTm="2735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of this paper:</a:t>
            </a:r>
            <a:endParaRPr lang="en-US" dirty="0"/>
          </a:p>
        </p:txBody>
      </p:sp>
      <p:sp>
        <p:nvSpPr>
          <p:cNvPr id="3" name="Content Placeholder 2"/>
          <p:cNvSpPr>
            <a:spLocks noGrp="1"/>
          </p:cNvSpPr>
          <p:nvPr>
            <p:ph idx="1"/>
          </p:nvPr>
        </p:nvSpPr>
        <p:spPr>
          <a:xfrm>
            <a:off x="628650" y="2015133"/>
            <a:ext cx="7886700" cy="3263504"/>
          </a:xfrm>
        </p:spPr>
        <p:txBody>
          <a:bodyPr>
            <a:normAutofit lnSpcReduction="10000"/>
          </a:bodyPr>
          <a:lstStyle/>
          <a:p>
            <a:pPr marL="0" indent="0">
              <a:buNone/>
            </a:pPr>
            <a:endParaRPr lang="en-US" dirty="0"/>
          </a:p>
          <a:p>
            <a:pPr marL="0" indent="0">
              <a:buNone/>
            </a:pPr>
            <a:r>
              <a:rPr lang="en-US" dirty="0" smtClean="0"/>
              <a:t>In Southeast of </a:t>
            </a:r>
            <a:r>
              <a:rPr lang="en-US" dirty="0"/>
              <a:t>Scotland: </a:t>
            </a:r>
            <a:r>
              <a:rPr lang="en-US" dirty="0" err="1" smtClean="0"/>
              <a:t>Auchencorth</a:t>
            </a:r>
            <a:endParaRPr lang="en-US" dirty="0" smtClean="0"/>
          </a:p>
          <a:p>
            <a:pPr marL="0" indent="0">
              <a:buNone/>
            </a:pPr>
            <a:endParaRPr lang="en-US" dirty="0"/>
          </a:p>
          <a:p>
            <a:pPr marL="0" indent="0">
              <a:buNone/>
            </a:pPr>
            <a:r>
              <a:rPr lang="en-US" dirty="0"/>
              <a:t>I</a:t>
            </a:r>
            <a:r>
              <a:rPr lang="en-US" dirty="0" smtClean="0"/>
              <a:t>n Southern </a:t>
            </a:r>
            <a:r>
              <a:rPr lang="en-US" dirty="0"/>
              <a:t>England: </a:t>
            </a:r>
            <a:r>
              <a:rPr lang="en-US" dirty="0" smtClean="0"/>
              <a:t>Harwell</a:t>
            </a:r>
          </a:p>
          <a:p>
            <a:pPr marL="0" indent="0">
              <a:buNone/>
            </a:pPr>
            <a:endParaRPr lang="en-US" dirty="0"/>
          </a:p>
          <a:p>
            <a:pPr marL="0" indent="0">
              <a:buNone/>
            </a:pPr>
            <a:r>
              <a:rPr lang="en-US" dirty="0"/>
              <a:t>A</a:t>
            </a:r>
            <a:r>
              <a:rPr lang="en-US" dirty="0" smtClean="0"/>
              <a:t>re they good representatives </a:t>
            </a:r>
          </a:p>
          <a:p>
            <a:pPr marL="0" indent="0">
              <a:buNone/>
            </a:pPr>
            <a:r>
              <a:rPr lang="en-US" dirty="0" smtClean="0"/>
              <a:t>of UK atmospheric conditions? </a:t>
            </a:r>
          </a:p>
          <a:p>
            <a:pPr marL="0" indent="0">
              <a:buNone/>
            </a:pPr>
            <a:endParaRPr lang="en-US" dirty="0"/>
          </a:p>
          <a:p>
            <a:pPr marL="0" indent="0">
              <a:buNone/>
            </a:pPr>
            <a:r>
              <a:rPr lang="en-US" b="1" dirty="0" smtClean="0"/>
              <a:t>Method: Hierarchical Clustering Analysis</a:t>
            </a:r>
            <a:endParaRPr lang="en-US" b="1" dirty="0"/>
          </a:p>
        </p:txBody>
      </p:sp>
      <p:pic>
        <p:nvPicPr>
          <p:cNvPr id="8" name="Picture 7"/>
          <p:cNvPicPr>
            <a:picLocks noChangeAspect="1"/>
          </p:cNvPicPr>
          <p:nvPr/>
        </p:nvPicPr>
        <p:blipFill>
          <a:blip r:embed="rId2"/>
          <a:stretch>
            <a:fillRect/>
          </a:stretch>
        </p:blipFill>
        <p:spPr>
          <a:xfrm>
            <a:off x="5212080" y="1004123"/>
            <a:ext cx="3931920" cy="4832272"/>
          </a:xfrm>
          <a:prstGeom prst="rect">
            <a:avLst/>
          </a:prstGeom>
        </p:spPr>
      </p:pic>
    </p:spTree>
    <p:extLst>
      <p:ext uri="{BB962C8B-B14F-4D97-AF65-F5344CB8AC3E}">
        <p14:creationId xmlns:p14="http://schemas.microsoft.com/office/powerpoint/2010/main" val="1869170712"/>
      </p:ext>
    </p:extLst>
  </p:cSld>
  <p:clrMapOvr>
    <a:masterClrMapping/>
  </p:clrMapOvr>
  <mc:AlternateContent xmlns:mc="http://schemas.openxmlformats.org/markup-compatibility/2006" xmlns:p14="http://schemas.microsoft.com/office/powerpoint/2010/main">
    <mc:Choice Requires="p14">
      <p:transition spd="slow" p14:dur="2000" advTm="43300"/>
    </mc:Choice>
    <mc:Fallback xmlns="">
      <p:transition spd="slow" advTm="433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83" y="286158"/>
            <a:ext cx="7886700" cy="994172"/>
          </a:xfrm>
        </p:spPr>
        <p:txBody>
          <a:bodyPr/>
          <a:lstStyle/>
          <a:p>
            <a:r>
              <a:rPr lang="en-US" dirty="0"/>
              <a:t>D</a:t>
            </a:r>
            <a:r>
              <a:rPr lang="en-US" dirty="0" smtClean="0"/>
              <a:t>ataset </a:t>
            </a:r>
            <a:endParaRPr lang="en-US" dirty="0"/>
          </a:p>
        </p:txBody>
      </p:sp>
      <p:sp>
        <p:nvSpPr>
          <p:cNvPr id="5" name="Content Placeholder 4"/>
          <p:cNvSpPr>
            <a:spLocks noGrp="1"/>
          </p:cNvSpPr>
          <p:nvPr>
            <p:ph idx="1"/>
          </p:nvPr>
        </p:nvSpPr>
        <p:spPr>
          <a:xfrm>
            <a:off x="416383" y="1280330"/>
            <a:ext cx="7886700" cy="4351338"/>
          </a:xfrm>
        </p:spPr>
        <p:txBody>
          <a:bodyPr/>
          <a:lstStyle/>
          <a:p>
            <a:pPr marL="0" indent="0">
              <a:buNone/>
            </a:pPr>
            <a:r>
              <a:rPr lang="en-US" sz="3200" i="1" dirty="0" smtClean="0"/>
              <a:t>What they collected</a:t>
            </a:r>
            <a:r>
              <a:rPr lang="en-US" sz="3200" dirty="0" smtClean="0"/>
              <a:t>: </a:t>
            </a:r>
          </a:p>
          <a:p>
            <a:pPr marL="0" indent="0">
              <a:buNone/>
            </a:pPr>
            <a:r>
              <a:rPr lang="en-US" dirty="0" smtClean="0"/>
              <a:t>4-year averaged monthly-diurnal ozone concentration in 113 sites.</a:t>
            </a:r>
          </a:p>
          <a:p>
            <a:pPr marL="0" indent="0">
              <a:buNone/>
            </a:pPr>
            <a:r>
              <a:rPr lang="en-US" dirty="0" smtClean="0"/>
              <a:t>For each site, there is 24*12 ozone concentrations.</a:t>
            </a:r>
          </a:p>
          <a:p>
            <a:pPr marL="0" indent="0">
              <a:buNone/>
            </a:pPr>
            <a:endParaRPr lang="en-US" dirty="0" smtClean="0"/>
          </a:p>
          <a:p>
            <a:pPr marL="0" indent="0">
              <a:buNone/>
            </a:pPr>
            <a:r>
              <a:rPr lang="en-US" sz="3200" i="1" dirty="0" smtClean="0"/>
              <a:t>Why ozone concentration</a:t>
            </a:r>
            <a:r>
              <a:rPr lang="en-US" sz="3200" dirty="0" smtClean="0"/>
              <a:t>:</a:t>
            </a:r>
          </a:p>
          <a:p>
            <a:pPr marL="385763" indent="-385763">
              <a:buAutoNum type="arabicPeriod"/>
            </a:pPr>
            <a:r>
              <a:rPr lang="en-US" dirty="0" smtClean="0"/>
              <a:t>Lots of data</a:t>
            </a:r>
          </a:p>
          <a:p>
            <a:pPr marL="385763" indent="-385763">
              <a:buAutoNum type="arabicPeriod"/>
            </a:pPr>
            <a:r>
              <a:rPr lang="en-US" dirty="0" smtClean="0"/>
              <a:t>Indicator to many air pollutants</a:t>
            </a:r>
            <a:endParaRPr lang="en-US" dirty="0"/>
          </a:p>
        </p:txBody>
      </p:sp>
      <p:pic>
        <p:nvPicPr>
          <p:cNvPr id="6" name="Picture 5"/>
          <p:cNvPicPr>
            <a:picLocks noChangeAspect="1"/>
          </p:cNvPicPr>
          <p:nvPr/>
        </p:nvPicPr>
        <p:blipFill>
          <a:blip r:embed="rId2"/>
          <a:stretch>
            <a:fillRect/>
          </a:stretch>
        </p:blipFill>
        <p:spPr>
          <a:xfrm>
            <a:off x="416383" y="4773737"/>
            <a:ext cx="4050506" cy="1228725"/>
          </a:xfrm>
          <a:prstGeom prst="rect">
            <a:avLst/>
          </a:prstGeom>
        </p:spPr>
      </p:pic>
      <p:pic>
        <p:nvPicPr>
          <p:cNvPr id="7" name="Picture 6"/>
          <p:cNvPicPr>
            <a:picLocks noChangeAspect="1"/>
          </p:cNvPicPr>
          <p:nvPr/>
        </p:nvPicPr>
        <p:blipFill>
          <a:blip r:embed="rId3"/>
          <a:stretch>
            <a:fillRect/>
          </a:stretch>
        </p:blipFill>
        <p:spPr>
          <a:xfrm>
            <a:off x="5173738" y="4414078"/>
            <a:ext cx="2603744" cy="1588384"/>
          </a:xfrm>
          <a:prstGeom prst="rect">
            <a:avLst/>
          </a:prstGeom>
        </p:spPr>
      </p:pic>
    </p:spTree>
    <p:extLst>
      <p:ext uri="{BB962C8B-B14F-4D97-AF65-F5344CB8AC3E}">
        <p14:creationId xmlns:p14="http://schemas.microsoft.com/office/powerpoint/2010/main" val="2835229830"/>
      </p:ext>
    </p:extLst>
  </p:cSld>
  <p:clrMapOvr>
    <a:masterClrMapping/>
  </p:clrMapOvr>
  <mc:AlternateContent xmlns:mc="http://schemas.openxmlformats.org/markup-compatibility/2006" xmlns:p14="http://schemas.microsoft.com/office/powerpoint/2010/main">
    <mc:Choice Requires="p14">
      <p:transition spd="slow" p14:dur="2000" advTm="79920"/>
    </mc:Choice>
    <mc:Fallback xmlns="">
      <p:transition spd="slow" advTm="79920"/>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9"/>
</p:tagLst>
</file>

<file path=ppt/tags/tag2.xml><?xml version="1.0" encoding="utf-8"?>
<p:tagLst xmlns:a="http://schemas.openxmlformats.org/drawingml/2006/main" xmlns:r="http://schemas.openxmlformats.org/officeDocument/2006/relationships" xmlns:p="http://schemas.openxmlformats.org/presentationml/2006/main">
  <p:tag name="TIMING" val="|40.9"/>
</p:tagLst>
</file>

<file path=ppt/tags/tag3.xml><?xml version="1.0" encoding="utf-8"?>
<p:tagLst xmlns:a="http://schemas.openxmlformats.org/drawingml/2006/main" xmlns:r="http://schemas.openxmlformats.org/officeDocument/2006/relationships" xmlns:p="http://schemas.openxmlformats.org/presentationml/2006/main">
  <p:tag name="TIMING" val="|2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886</TotalTime>
  <Words>1389</Words>
  <Application>Microsoft Macintosh PowerPoint</Application>
  <PresentationFormat>全屏显示(4:3)</PresentationFormat>
  <Paragraphs>194</Paragraphs>
  <Slides>25</Slides>
  <Notes>12</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25</vt:i4>
      </vt:variant>
    </vt:vector>
  </HeadingPairs>
  <TitlesOfParts>
    <vt:vector size="27" baseType="lpstr">
      <vt:lpstr>Office Theme</vt:lpstr>
      <vt:lpstr>Equation</vt:lpstr>
      <vt:lpstr>CS548 Spring 2016 Clustering I Showcase  by  Li,Shanhao   Xia,Yuxuan   Zou,Xiaozhou</vt:lpstr>
      <vt:lpstr>References:</vt:lpstr>
      <vt:lpstr>Part I  Background &amp; Abstract</vt:lpstr>
      <vt:lpstr>Air Pollution</vt:lpstr>
      <vt:lpstr>EMEP: The European Monitoring and Evaluation Program</vt:lpstr>
      <vt:lpstr>Two kinds of monitoring sites:</vt:lpstr>
      <vt:lpstr>Important Questions:</vt:lpstr>
      <vt:lpstr>Aim of this paper:</vt:lpstr>
      <vt:lpstr>Dataset </vt:lpstr>
      <vt:lpstr>Part II Algorithm</vt:lpstr>
      <vt:lpstr>Process of clustering</vt:lpstr>
      <vt:lpstr>Variance explained by clusters</vt:lpstr>
      <vt:lpstr>Whether supersite is representative</vt:lpstr>
      <vt:lpstr>Reorder by parameter</vt:lpstr>
      <vt:lpstr>Non-negative matrix factorization</vt:lpstr>
      <vt:lpstr>Depict of dendrogram</vt:lpstr>
      <vt:lpstr>Part 3  Result &amp; Discussion</vt:lpstr>
      <vt:lpstr>Clustering results</vt:lpstr>
      <vt:lpstr>Elevated &amp; Mountain clusters</vt:lpstr>
      <vt:lpstr>Remote &amp; Polluted clusters</vt:lpstr>
      <vt:lpstr>Remote &amp; Polluted characters</vt:lpstr>
      <vt:lpstr>Sites in UK</vt:lpstr>
      <vt:lpstr>Supersites in UK</vt:lpstr>
      <vt:lpstr>Conclusion</vt:lpstr>
      <vt:lpstr>Any Question </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dc:title>
  <dc:creator>Xiaozhou Zou</dc:creator>
  <cp:lastModifiedBy>要好好学习 夏宇轩</cp:lastModifiedBy>
  <cp:revision>74</cp:revision>
  <dcterms:created xsi:type="dcterms:W3CDTF">2016-03-11T00:36:55Z</dcterms:created>
  <dcterms:modified xsi:type="dcterms:W3CDTF">2016-03-15T01:58:34Z</dcterms:modified>
</cp:coreProperties>
</file>