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6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5355524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lvl1pPr>
              <a:defRPr sz="1700"/>
            </a:lvl1pPr>
          </a:lstStyle>
          <a:p>
            <a:r>
              <a:t>Good evening, my name is Alexander Witt and my name is Chengle Zhang. In this presentation, which marks the second showcase in this course that covers the topic of clustering, we will discuss a research paper produced by Alaa El Masri, Harry Weschler, Peter Likarish, Christopher Grayson, Calton Pu, Dalal Al-Arayed, and Brent ByungHoonKang that is titled, “Active authentication using scrolling behaviors”.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a:defRPr sz="1700"/>
            </a:pPr>
            <a:r>
              <a:t>The second type of authentication method that the authors mention in their work is clustering. Through the use of this particular scheme, the question that is being answered is the following: “Can we narrow down the possibility that the current reading pattern belongs to a small set of registered user profiles?”. A pattern not belonging to any set of profiles would be regarded as an </a:t>
            </a:r>
            <a:r>
              <a:rPr i="1"/>
              <a:t>Imposter</a:t>
            </a:r>
            <a:r>
              <a:t>. </a:t>
            </a:r>
          </a:p>
          <a:p>
            <a:pPr>
              <a:defRPr sz="1700"/>
            </a:pPr>
            <a:endParaRPr/>
          </a:p>
          <a:p>
            <a:pPr>
              <a:defRPr sz="1700"/>
            </a:pPr>
            <a:r>
              <a:t>To construct the required profiles for users each reading session from the data was first converted into a type 3 feature vector consisting of 20 features. Next, each of these type 3 feature vectors produced for a user’s reading sessions are clustered using the k-means algorithm and the centroids are extracted from the produced clusters. </a:t>
            </a:r>
          </a:p>
          <a:p>
            <a:pPr>
              <a:defRPr sz="1700"/>
            </a:pPr>
            <a:endParaRPr/>
          </a:p>
          <a:p>
            <a:pPr>
              <a:defRPr sz="1700"/>
            </a:pPr>
            <a:r>
              <a:t>The number of clusters used in this case for k-means was the square root of the number of data points, for the user, n, divided by 2 since this is a well-known rule of thumb. In this way, the number of clusters varied per profile. However, to reduce the squared error in some profiles more clusters were sometimes added until the squared error was less than 15. This acheived a balance between variance within each cluster and overfitting.</a:t>
            </a:r>
          </a:p>
          <a:p>
            <a:pPr>
              <a:defRPr sz="1700"/>
            </a:pPr>
            <a:endParaRPr/>
          </a:p>
          <a:p>
            <a:pPr>
              <a:defRPr sz="1700"/>
            </a:pPr>
            <a:r>
              <a:t>Once representation of each user as a set of centroids was acheived, the next step was to construct a clustering model for authentication which could be done through use of Euclidean Distance. Construction of the model was done through use of a Leave-one-out approach in which one reading session was left out as a target to match.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lvl1pPr>
              <a:defRPr sz="1700"/>
            </a:lvl1pPr>
          </a:lstStyle>
          <a:p>
            <a:pPr>
              <a:defRPr sz="2200"/>
            </a:pPr>
            <a:r>
              <a:rPr sz="1700"/>
              <a:t>To determine the most likely readers in a reading session, two cluster-based approaches were used by the authors. In the first approach, which is based on simple ranking by distance, the most likely readers of a reading session are determined by ranking the Euclidean distances from a given reading session to each of the user profiles. In the second approach, which is based on filtering possible users by profile standard error, a per-profile threshold distance is calculated by taking the average distance between the reading sessions in each profile and the centroids for the profile and then adding one standard deviation to that distance. In this scheme the a profile would be marked as a possible candidate for a reading session if the distance was within the calculated threshold.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pPr>
              <a:defRPr sz="1700"/>
            </a:pPr>
            <a:r>
              <a:t>The classification results overall were generally poor in predicting the minority class, </a:t>
            </a:r>
            <a:r>
              <a:rPr i="1"/>
              <a:t>Authenticated</a:t>
            </a:r>
            <a:r>
              <a:t>. However, slight improvements in F-score for the minority class were obtained when applying SMOTE and AdaBoost. Neutral prediction capability was reached when subsequencing was applied.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lvl1pPr>
              <a:defRPr sz="1700"/>
            </a:lvl1pPr>
          </a:lstStyle>
          <a:p>
            <a:r>
              <a:t>The clustering results indicated that for approach I 19.75% of the time the actual user profile could be predicted when using simple ranking by distance and 58% - 80% of the time the actual user is located in the top 5 and top 10 ranked profiles. Additionally, for approach II, the clustering results indicated that filtering by profiles standard error could be used to reduce the number of possible user profiles down to 33% of all user profiles in which the correct user profile would reside 83.5% of the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sz="1700"/>
            </a:lvl1pPr>
          </a:lstStyle>
          <a:p>
            <a:r>
              <a:t>To clearly indicate the trajectory for our presentation, we provide here an outline. As can be seen, we will first indicate the works that we referenced. Then, we will provide an overview of the showcase work by covering its abstract. Next will come an introduction to the subject matter of the showcase work. Following afterward will then be a definition of some key terminology needed for understanding the domain. Once the terminology is defined, we will then start discussing the dataset that was used and the feature vectors that were used. After that, we will then talk about the classification and clustering approaches that were mentioned in the showcase work as well as the results recorded for those approaches. Finally, we will present the conclusion and then ask if there are any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lvl1pPr>
              <a:defRPr sz="1700"/>
            </a:lvl1pPr>
          </a:lstStyle>
          <a:p>
            <a:r>
              <a:t>In preparation for this showcase, we utilized two different references. The first work that is cited is the research paper on which this showcase is based, and the second work that is cited is the introductory textbook on data mining that is used for this course.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lvl1pPr>
              <a:defRPr sz="1700"/>
            </a:lvl1pPr>
          </a:lstStyle>
          <a:p>
            <a:r>
              <a:t>According to the abstract, the research paper for this showcase focuses on developing a method for active authentication that relies on user scrolling behavior. In this case, the data is time-series data that is driven by scrolling events. These events in particular occur while a user is reading a read-only electronic document displayed in a web-browser on a traditional computer. To perform repeated authentication both different kinds of classification models and a k-means clustering model were trained and then evaluated over a set of reading sessions. The key contributions made by the authors included the features used as well as the application of k-means clustering to the task of authentication.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lvl1pPr>
              <a:defRPr sz="1400"/>
            </a:lvl1pPr>
          </a:lstStyle>
          <a:p>
            <a:r>
              <a:t>In the introduction to the showcase work, the authors clearly define the problem of the domain that they are addressing, the source that they use for collecting their data, the main objective of their work, and factors that influence the collected data. The specific problem that the authors identify is that authentication schemes that only authenticate the user at the start of a session can permit an unauthorized user to hijack the session and use it gain access to priveleged information. Consequently, the authors advocate for the use of a scheme called “active authentication” in which a user is repeatedly re-authenticated throughout the course of a session. To avoid interrupting the user for every re-authentication, the authors opt to use information recorded for the user’s scrolling behavior instead of asking for knowledge that the user knows (such as a passcode) or asking the user to input a code sent to another device that he or she owns (such as a smartphone). However, in order to use scrolling behavior successfully for re-authentication, the authors indicate that their goal is to first investigate the existence of patterns related to how users scroll electronic documents. This, as the authors indicate, is not a trivial task since a multitude of factors pertaining to documents, user knowledge, and physical condition can add noise to the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a:defRPr sz="1600"/>
            </a:pPr>
            <a:r>
              <a:t>Before proceeding any further in the presentation for this showcase, we thought that it might be useful to clarify some of the terminology that had been used. The first term, biometric, refers to a collection of physical or behavioral characteristics collected from a user. The second term, authentication, refers to the task of proving something is true, such as whether or not an individual is who he or she claims to be. The third term, active authentication, refers to the task in which authentication is repeated throughout the course of a session. The fourth term, reading session, refers to a session in the showcase work in which a user is viewing a read-only document in a web-browser. Finally, the last term, feature vector, refers to a vector storing all of the features of scrolling behavior mined from a reading session that are used for authenticating a user.</a:t>
            </a:r>
          </a:p>
          <a:p>
            <a:pPr>
              <a:defRPr sz="1600"/>
            </a:pPr>
            <a:endParaRPr/>
          </a:p>
          <a:p>
            <a:pPr>
              <a:defRPr sz="1600"/>
            </a:pPr>
            <a:r>
              <a:t>In the image on the right, you can see an example of a profile of a fingerprint biometric being stored for passive authentication on a smartphone.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defRPr sz="1700"/>
            </a:lvl1pPr>
          </a:lstStyle>
          <a:p>
            <a:r>
              <a:t>Now that the domain of the showcase work has been defined, the next step is to indicate how the raw data was collected. In this case, the authors repurpose a dataset obtained from a previous research project conducted at Georgia Tech. As they mention, the dataset was obtained from an experiment targeted toward detecting document access activities which indicate the presence of an insider threat. For each subject who participated in the experiment, they logged into a web application and read a PDF document in a web-browser. While engaging in this activty, the information for every scroll event and window resize event was stored to a database. Overall there were 84 subjects, 54 documents to choose from, and 529 reading sessions for which observations were recorded.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lvl1pPr>
              <a:defRPr sz="1500"/>
            </a:lvl1pPr>
          </a:lstStyle>
          <a:p>
            <a:r>
              <a:t>From this raw data which had been recorded, three different types of feature vectors were then derived so that the data could be used with classification and clustering techniques. The first feature vector that the authors derived contained statistical measurements for scrolling behavior such as average, standard deviation, and velocity of horizontal and vertical scrollings. In all, 14 features were contained within this feature vector. The second feature vector that the authors derived contained a representation on the polarity of scrolling and the pauses between scrolls. In all, 13 binarized features were contained within this feature vector. Finally, the third feature vector that the authors derived created a bipartite graph with the set of users in one set of nodes and the set of documents in the other set of nodes. Reading sessions were used to linked these two sets of nodes as edges. All documents read fewer than 5 times were removed and all users who read fewer than 8 documents were removed. This left 27 users and 35 documents. When a feature vector was extracted for each reading session in a way not described by the authors, the median for each feature in each vector was computed. Next, the feature vectors for all reading sessions were binarized to a value of 1 if the feature in the vector was greater than the median, otherwise they were binarized to a value of 0. In all there were 20 features contained within this third type of feature vector.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a:defRPr sz="1700"/>
            </a:pPr>
            <a:r>
              <a:t>The first type of authentication method that the authors mention in their work is classification. Through the use of this particular scheme, the question that is being answered is the following: “Is the current user the authenticated user or not?”. Consequently, the type of classification considered in this work is binary classification using the two classes of </a:t>
            </a:r>
            <a:r>
              <a:rPr i="1"/>
              <a:t>Authenticated</a:t>
            </a:r>
            <a:r>
              <a:t> and </a:t>
            </a:r>
            <a:r>
              <a:rPr i="1"/>
              <a:t>Imposter</a:t>
            </a:r>
            <a:r>
              <a:t>. When using this scheme, the authors decide first to use a Random Forest (RF) classifier with feature vectors of type 1. They make this decision because RF tends to perform better for predicting individual profiles due to the multiple weak classifiers that it trains and the majority vote ranking scheme that it uses. In other experiments, the authors also applied SMOTE (Synthetic Minority Over-sampling Technique) and AdaBoost independently to decrease the classifier’s bias toward the majority class, </a:t>
            </a:r>
            <a:r>
              <a:rPr i="1"/>
              <a:t>Imposters</a:t>
            </a:r>
            <a:r>
              <a:t>. AdaBoost was used in particular to improve the performance of the weak classifiers used in the RF ensemble classifier. Finally, the last classification technique that the authors tried was a technique called sub-sequencing in which a continuous feature vector of type 2 is built across all reading sessions for a given user. With this approach every new scroll event gave a new subsequence for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mathworks.com/matlabcentral/mlc-downloads/downloads/submissions/24616/versions/12/screenshot.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1155264"/>
            <a:ext cx="10464800" cy="3302001"/>
          </a:xfrm>
          <a:prstGeom prst="rect">
            <a:avLst/>
          </a:prstGeom>
        </p:spPr>
        <p:txBody>
          <a:bodyPr/>
          <a:lstStyle/>
          <a:p>
            <a:pPr defTabSz="578358">
              <a:defRPr sz="7919">
                <a:solidFill>
                  <a:srgbClr val="FFFFFF"/>
                </a:solidFill>
              </a:defRPr>
            </a:pPr>
            <a:r>
              <a:t>CS 548 - Spring 2016</a:t>
            </a:r>
          </a:p>
          <a:p>
            <a:pPr defTabSz="578358">
              <a:defRPr sz="7919">
                <a:solidFill>
                  <a:srgbClr val="FFFFFF"/>
                </a:solidFill>
              </a:defRPr>
            </a:pPr>
            <a:r>
              <a:t>Clustering Showcase II</a:t>
            </a:r>
          </a:p>
        </p:txBody>
      </p:sp>
      <p:sp>
        <p:nvSpPr>
          <p:cNvPr id="120" name="Shape 120"/>
          <p:cNvSpPr>
            <a:spLocks noGrp="1"/>
          </p:cNvSpPr>
          <p:nvPr>
            <p:ph type="subTitle" sz="half" idx="1"/>
          </p:nvPr>
        </p:nvSpPr>
        <p:spPr>
          <a:xfrm>
            <a:off x="1270000" y="5024047"/>
            <a:ext cx="10464800" cy="4052180"/>
          </a:xfrm>
          <a:prstGeom prst="rect">
            <a:avLst/>
          </a:prstGeom>
        </p:spPr>
        <p:txBody>
          <a:bodyPr/>
          <a:lstStyle/>
          <a:p>
            <a:pPr defTabSz="356362">
              <a:defRPr sz="1952" i="1">
                <a:solidFill>
                  <a:srgbClr val="FFFFFF"/>
                </a:solidFill>
              </a:defRPr>
            </a:pPr>
            <a:r>
              <a:t>Presented by</a:t>
            </a:r>
          </a:p>
          <a:p>
            <a:pPr defTabSz="356362">
              <a:defRPr sz="1952" b="1">
                <a:solidFill>
                  <a:srgbClr val="FFFFFF"/>
                </a:solidFill>
                <a:latin typeface="Helvetica"/>
                <a:ea typeface="Helvetica"/>
                <a:cs typeface="Helvetica"/>
                <a:sym typeface="Helvetica"/>
              </a:defRPr>
            </a:pPr>
            <a:r>
              <a:t>Alexander W. Witt </a:t>
            </a:r>
            <a:r>
              <a:rPr b="0">
                <a:latin typeface="+mn-lt"/>
                <a:ea typeface="+mn-ea"/>
                <a:cs typeface="+mn-cs"/>
                <a:sym typeface="Helvetica Light"/>
              </a:rPr>
              <a:t>and</a:t>
            </a:r>
            <a:r>
              <a:t> Chengle Zhang</a:t>
            </a:r>
          </a:p>
          <a:p>
            <a:pPr defTabSz="356362">
              <a:defRPr sz="1952">
                <a:solidFill>
                  <a:srgbClr val="FFFFFF"/>
                </a:solidFill>
              </a:defRPr>
            </a:pPr>
            <a:endParaRPr/>
          </a:p>
          <a:p>
            <a:pPr defTabSz="356362">
              <a:defRPr sz="1952">
                <a:solidFill>
                  <a:srgbClr val="FFFFFF"/>
                </a:solidFill>
              </a:defRPr>
            </a:pPr>
            <a:endParaRPr/>
          </a:p>
          <a:p>
            <a:pPr algn="l" defTabSz="356362">
              <a:defRPr sz="1952" i="1">
                <a:solidFill>
                  <a:srgbClr val="FFFFFF"/>
                </a:solidFill>
              </a:defRPr>
            </a:pPr>
            <a:r>
              <a:t>Showcasing work by</a:t>
            </a:r>
          </a:p>
          <a:p>
            <a:pPr algn="l" defTabSz="356362">
              <a:defRPr sz="1952" i="1">
                <a:solidFill>
                  <a:srgbClr val="FFFFFF"/>
                </a:solidFill>
              </a:defRPr>
            </a:pPr>
            <a:endParaRPr/>
          </a:p>
          <a:p>
            <a:pPr defTabSz="356362">
              <a:defRPr sz="1952">
                <a:solidFill>
                  <a:srgbClr val="FFFFFF"/>
                </a:solidFill>
              </a:defRPr>
            </a:pPr>
            <a:r>
              <a:t>Alaa El Masri, Harry Weschler, Peter Likarish, Christopher Grayson, Calton Pu, Dalal Al-Arayed, and Brent ByungHoonKang</a:t>
            </a:r>
          </a:p>
          <a:p>
            <a:pPr defTabSz="356362">
              <a:defRPr sz="1952">
                <a:solidFill>
                  <a:srgbClr val="FFFFFF"/>
                </a:solidFill>
              </a:defRPr>
            </a:pPr>
            <a:endParaRPr/>
          </a:p>
          <a:p>
            <a:pPr algn="l" defTabSz="356362">
              <a:defRPr sz="1952">
                <a:solidFill>
                  <a:srgbClr val="FFFFFF"/>
                </a:solidFill>
              </a:defRPr>
            </a:pPr>
            <a:r>
              <a:t>A. El Masri, H. Weschler, P. Likarish, C. Grayson, C. Pu, D. Al-Arayed, and B. ByungHoonKang. “Active authentication using scrolling behaviors,” Information and Communication Systems (ICICS), 2015 6th International Conference on, Amman, 2015, pp. 257-262. doi: 10.1109/IACS.2015.7103185 </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pic>
        <p:nvPicPr>
          <p:cNvPr id="174" name="Screen Shot 2016-03-22 at 8.03.12 AM.png"/>
          <p:cNvPicPr>
            <a:picLocks noGrp="1" noChangeAspect="1"/>
          </p:cNvPicPr>
          <p:nvPr>
            <p:ph type="pic" idx="13"/>
          </p:nvPr>
        </p:nvPicPr>
        <p:blipFill>
          <a:blip r:embed="rId3">
            <a:extLst/>
          </a:blip>
          <a:srcRect/>
          <a:stretch>
            <a:fillRect/>
          </a:stretch>
        </p:blipFill>
        <p:spPr>
          <a:xfrm>
            <a:off x="8243242" y="2753357"/>
            <a:ext cx="2284116" cy="5986786"/>
          </a:xfrm>
          <a:prstGeom prst="rect">
            <a:avLst/>
          </a:prstGeom>
        </p:spPr>
      </p:pic>
      <p:sp>
        <p:nvSpPr>
          <p:cNvPr id="175" name="Shape 175"/>
          <p:cNvSpPr>
            <a:spLocks noGrp="1"/>
          </p:cNvSpPr>
          <p:nvPr>
            <p:ph type="title"/>
          </p:nvPr>
        </p:nvSpPr>
        <p:spPr>
          <a:prstGeom prst="rect">
            <a:avLst/>
          </a:prstGeom>
        </p:spPr>
        <p:txBody>
          <a:bodyPr/>
          <a:lstStyle>
            <a:lvl1pPr algn="l">
              <a:defRPr>
                <a:solidFill>
                  <a:srgbClr val="FFFFFF"/>
                </a:solidFill>
              </a:defRPr>
            </a:lvl1pPr>
          </a:lstStyle>
          <a:p>
            <a:r>
              <a:t>Feature Representation</a:t>
            </a:r>
          </a:p>
        </p:txBody>
      </p:sp>
      <p:sp>
        <p:nvSpPr>
          <p:cNvPr id="176" name="Shape 176"/>
          <p:cNvSpPr>
            <a:spLocks noGrp="1"/>
          </p:cNvSpPr>
          <p:nvPr>
            <p:ph type="body" sz="half" idx="1"/>
          </p:nvPr>
        </p:nvSpPr>
        <p:spPr>
          <a:prstGeom prst="rect">
            <a:avLst/>
          </a:prstGeom>
        </p:spPr>
        <p:txBody>
          <a:bodyPr/>
          <a:lstStyle/>
          <a:p>
            <a:pPr marL="305180" indent="-305180" defTabSz="519937">
              <a:spcBef>
                <a:spcPts val="2800"/>
              </a:spcBef>
              <a:defRPr sz="2492">
                <a:solidFill>
                  <a:srgbClr val="FFFFFF"/>
                </a:solidFill>
              </a:defRPr>
            </a:pPr>
            <a:r>
              <a:t>Three different feature vectors were derived from the data collected in the dataset</a:t>
            </a:r>
          </a:p>
          <a:p>
            <a:pPr marL="305180" indent="-305180" defTabSz="519937">
              <a:spcBef>
                <a:spcPts val="2800"/>
              </a:spcBef>
              <a:defRPr sz="2492">
                <a:solidFill>
                  <a:srgbClr val="FFFFFF"/>
                </a:solidFill>
              </a:defRPr>
            </a:pPr>
            <a:r>
              <a:t>The first feature vector contains statistical measurements for scrolling behavior</a:t>
            </a:r>
          </a:p>
          <a:p>
            <a:pPr marL="305180" indent="-305180" defTabSz="519937">
              <a:spcBef>
                <a:spcPts val="2800"/>
              </a:spcBef>
              <a:defRPr sz="2492">
                <a:solidFill>
                  <a:srgbClr val="FFFFFF"/>
                </a:solidFill>
              </a:defRPr>
            </a:pPr>
            <a:r>
              <a:t>The second feature vector contains information on the polarity of scrolling and the pauses between scrolls</a:t>
            </a:r>
          </a:p>
          <a:p>
            <a:pPr marL="305180" indent="-305180" defTabSz="519937">
              <a:spcBef>
                <a:spcPts val="2800"/>
              </a:spcBef>
              <a:defRPr sz="2492">
                <a:solidFill>
                  <a:srgbClr val="FFFFFF"/>
                </a:solidFill>
              </a:defRPr>
            </a:pPr>
            <a:r>
              <a:t>The 20 features present in the third feature vector were not mentioned specifically by the authors</a:t>
            </a:r>
          </a:p>
        </p:txBody>
      </p:sp>
      <p:sp>
        <p:nvSpPr>
          <p:cNvPr id="177" name="Shape 177"/>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10</a:t>
            </a:fld>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pPr defTabSz="560831">
              <a:defRPr sz="7679" u="sng">
                <a:solidFill>
                  <a:srgbClr val="FFFFFF"/>
                </a:solidFill>
              </a:defRPr>
            </a:pPr>
            <a:r>
              <a:t>Part III</a:t>
            </a:r>
          </a:p>
          <a:p>
            <a:pPr defTabSz="560831">
              <a:defRPr sz="7679">
                <a:solidFill>
                  <a:srgbClr val="FFFFFF"/>
                </a:solidFill>
              </a:defRPr>
            </a:pPr>
            <a:r>
              <a:t>Authentication Methods</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lvl1pPr algn="l">
              <a:defRPr>
                <a:solidFill>
                  <a:srgbClr val="FFFFFF"/>
                </a:solidFill>
              </a:defRPr>
            </a:lvl1pPr>
          </a:lstStyle>
          <a:p>
            <a:r>
              <a:t>Classification</a:t>
            </a:r>
          </a:p>
        </p:txBody>
      </p:sp>
      <p:sp>
        <p:nvSpPr>
          <p:cNvPr id="184" name="Shape 184"/>
          <p:cNvSpPr>
            <a:spLocks noGrp="1"/>
          </p:cNvSpPr>
          <p:nvPr>
            <p:ph type="body" sz="half" idx="1"/>
          </p:nvPr>
        </p:nvSpPr>
        <p:spPr>
          <a:prstGeom prst="rect">
            <a:avLst/>
          </a:prstGeom>
        </p:spPr>
        <p:txBody>
          <a:bodyPr/>
          <a:lstStyle/>
          <a:p>
            <a:pPr marL="260604" indent="-260604" defTabSz="443991">
              <a:spcBef>
                <a:spcPts val="2400"/>
              </a:spcBef>
              <a:defRPr sz="2128">
                <a:solidFill>
                  <a:srgbClr val="FFFFFF"/>
                </a:solidFill>
              </a:defRPr>
            </a:pPr>
            <a:r>
              <a:t>“Is the current user the authenticated user or not?”</a:t>
            </a:r>
          </a:p>
          <a:p>
            <a:pPr marL="260604" indent="-260604" defTabSz="443991">
              <a:spcBef>
                <a:spcPts val="2400"/>
              </a:spcBef>
              <a:defRPr sz="2128">
                <a:solidFill>
                  <a:srgbClr val="FFFFFF"/>
                </a:solidFill>
              </a:defRPr>
            </a:pPr>
            <a:r>
              <a:t>Binary classification problem with two different classes </a:t>
            </a:r>
            <a:r>
              <a:rPr i="1"/>
              <a:t>Authenticated</a:t>
            </a:r>
            <a:r>
              <a:t> and </a:t>
            </a:r>
            <a:r>
              <a:rPr i="1"/>
              <a:t>Imposters</a:t>
            </a:r>
          </a:p>
          <a:p>
            <a:pPr marL="260604" indent="-260604" defTabSz="443991">
              <a:spcBef>
                <a:spcPts val="2400"/>
              </a:spcBef>
              <a:defRPr sz="2128">
                <a:solidFill>
                  <a:srgbClr val="FFFFFF"/>
                </a:solidFill>
              </a:defRPr>
            </a:pPr>
            <a:r>
              <a:t>Random Forest (RF) with feature vector type 1</a:t>
            </a:r>
          </a:p>
          <a:p>
            <a:pPr marL="260604" indent="-260604" defTabSz="443991">
              <a:spcBef>
                <a:spcPts val="2400"/>
              </a:spcBef>
              <a:defRPr sz="2128">
                <a:solidFill>
                  <a:srgbClr val="FFFFFF"/>
                </a:solidFill>
              </a:defRPr>
            </a:pPr>
            <a:r>
              <a:t>SMOTE and AdaBoost applied independently to RF to decrease classifier bias toward the majority class</a:t>
            </a:r>
          </a:p>
          <a:p>
            <a:pPr marL="260604" indent="-260604" defTabSz="443991">
              <a:spcBef>
                <a:spcPts val="2400"/>
              </a:spcBef>
              <a:defRPr sz="2128">
                <a:solidFill>
                  <a:srgbClr val="FFFFFF"/>
                </a:solidFill>
              </a:defRPr>
            </a:pPr>
            <a:r>
              <a:t>Applied sub-sequencing to reduce classifier bias. Authors built a continuous feature vector across all reading sessions for a given user of the second feature vector type</a:t>
            </a:r>
          </a:p>
        </p:txBody>
      </p:sp>
      <p:sp>
        <p:nvSpPr>
          <p:cNvPr id="185" name="Shape 185"/>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12</a:t>
            </a:fld>
            <a:endParaRPr/>
          </a:p>
        </p:txBody>
      </p:sp>
      <p:sp>
        <p:nvSpPr>
          <p:cNvPr id="186" name="Shape 186"/>
          <p:cNvSpPr/>
          <p:nvPr/>
        </p:nvSpPr>
        <p:spPr>
          <a:xfrm>
            <a:off x="9004300" y="2717800"/>
            <a:ext cx="1270000" cy="1270000"/>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r>
              <a:t>Q1</a:t>
            </a:r>
          </a:p>
        </p:txBody>
      </p:sp>
      <p:sp>
        <p:nvSpPr>
          <p:cNvPr id="187" name="Shape 187"/>
          <p:cNvSpPr/>
          <p:nvPr/>
        </p:nvSpPr>
        <p:spPr>
          <a:xfrm>
            <a:off x="7683500" y="4241800"/>
            <a:ext cx="1270000" cy="1270000"/>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r>
              <a:t>Q2</a:t>
            </a:r>
          </a:p>
        </p:txBody>
      </p:sp>
      <p:sp>
        <p:nvSpPr>
          <p:cNvPr id="188" name="Shape 188"/>
          <p:cNvSpPr/>
          <p:nvPr/>
        </p:nvSpPr>
        <p:spPr>
          <a:xfrm>
            <a:off x="10350500" y="4241800"/>
            <a:ext cx="1270000" cy="1270000"/>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r>
              <a:t>Q3</a:t>
            </a:r>
          </a:p>
        </p:txBody>
      </p:sp>
      <p:sp>
        <p:nvSpPr>
          <p:cNvPr id="189" name="Shape 189"/>
          <p:cNvSpPr/>
          <p:nvPr/>
        </p:nvSpPr>
        <p:spPr>
          <a:xfrm>
            <a:off x="7226300" y="5994400"/>
            <a:ext cx="534244" cy="534244"/>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r>
              <a:t>P1</a:t>
            </a:r>
          </a:p>
        </p:txBody>
      </p:sp>
      <p:sp>
        <p:nvSpPr>
          <p:cNvPr id="190" name="Shape 190"/>
          <p:cNvSpPr/>
          <p:nvPr/>
        </p:nvSpPr>
        <p:spPr>
          <a:xfrm>
            <a:off x="8881790" y="5994400"/>
            <a:ext cx="534244" cy="534244"/>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r>
              <a:t>P2</a:t>
            </a:r>
          </a:p>
        </p:txBody>
      </p:sp>
      <p:sp>
        <p:nvSpPr>
          <p:cNvPr id="191" name="Shape 191"/>
          <p:cNvSpPr/>
          <p:nvPr/>
        </p:nvSpPr>
        <p:spPr>
          <a:xfrm>
            <a:off x="9996586" y="5994400"/>
            <a:ext cx="534245" cy="534244"/>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r>
              <a:t>P3</a:t>
            </a:r>
          </a:p>
        </p:txBody>
      </p:sp>
      <p:sp>
        <p:nvSpPr>
          <p:cNvPr id="192" name="Shape 192"/>
          <p:cNvSpPr/>
          <p:nvPr/>
        </p:nvSpPr>
        <p:spPr>
          <a:xfrm>
            <a:off x="11648430" y="5994400"/>
            <a:ext cx="534244" cy="534244"/>
          </a:xfrm>
          <a:prstGeom prst="ellipse">
            <a:avLst/>
          </a:prstGeom>
          <a:solidFill>
            <a:srgbClr val="DCDEE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r>
              <a:t>P4</a:t>
            </a:r>
          </a:p>
        </p:txBody>
      </p:sp>
      <p:sp>
        <p:nvSpPr>
          <p:cNvPr id="193" name="Shape 193"/>
          <p:cNvSpPr/>
          <p:nvPr/>
        </p:nvSpPr>
        <p:spPr>
          <a:xfrm flipV="1">
            <a:off x="8754790" y="3843536"/>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
        <p:nvSpPr>
          <p:cNvPr id="194" name="Shape 194"/>
          <p:cNvSpPr/>
          <p:nvPr/>
        </p:nvSpPr>
        <p:spPr>
          <a:xfrm flipH="1" flipV="1">
            <a:off x="10077908" y="3843536"/>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
        <p:nvSpPr>
          <p:cNvPr id="195" name="Shape 195"/>
          <p:cNvSpPr/>
          <p:nvPr/>
        </p:nvSpPr>
        <p:spPr>
          <a:xfrm flipH="1" flipV="1">
            <a:off x="11259008" y="5469558"/>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
        <p:nvSpPr>
          <p:cNvPr id="196" name="Shape 196"/>
          <p:cNvSpPr/>
          <p:nvPr/>
        </p:nvSpPr>
        <p:spPr>
          <a:xfrm flipH="1" flipV="1">
            <a:off x="8510122" y="5469558"/>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
        <p:nvSpPr>
          <p:cNvPr id="197" name="Shape 197"/>
          <p:cNvSpPr/>
          <p:nvPr/>
        </p:nvSpPr>
        <p:spPr>
          <a:xfrm flipV="1">
            <a:off x="7586390" y="5488608"/>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
        <p:nvSpPr>
          <p:cNvPr id="198" name="Shape 198"/>
          <p:cNvSpPr/>
          <p:nvPr/>
        </p:nvSpPr>
        <p:spPr>
          <a:xfrm flipV="1">
            <a:off x="10352608" y="5469558"/>
            <a:ext cx="525264" cy="525264"/>
          </a:xfrm>
          <a:prstGeom prst="line">
            <a:avLst/>
          </a:prstGeom>
          <a:ln w="25400">
            <a:solidFill>
              <a:srgbClr val="DCDEE0"/>
            </a:solidFill>
            <a:miter lim="400000"/>
            <a:headEnd type="triangle"/>
          </a:ln>
        </p:spPr>
        <p:txBody>
          <a:bodyPr lIns="50800" tIns="50800" rIns="50800" bIns="50800" anchor="ctr"/>
          <a:lstStyle/>
          <a:p>
            <a:pPr>
              <a:defRPr sz="2400"/>
            </a:pPr>
            <a:endParaRP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pic>
        <p:nvPicPr>
          <p:cNvPr id="202" name="screenshot.jpg"/>
          <p:cNvPicPr>
            <a:picLocks noGrp="1" noChangeAspect="1"/>
          </p:cNvPicPr>
          <p:nvPr>
            <p:ph type="pic" idx="13"/>
          </p:nvPr>
        </p:nvPicPr>
        <p:blipFill>
          <a:blip r:embed="rId3">
            <a:extLst/>
          </a:blip>
          <a:srcRect/>
          <a:stretch>
            <a:fillRect/>
          </a:stretch>
        </p:blipFill>
        <p:spPr>
          <a:xfrm>
            <a:off x="6806945" y="3816431"/>
            <a:ext cx="5156709" cy="3860638"/>
          </a:xfrm>
          <a:prstGeom prst="rect">
            <a:avLst/>
          </a:prstGeom>
        </p:spPr>
      </p:pic>
      <p:sp>
        <p:nvSpPr>
          <p:cNvPr id="203" name="Shape 203"/>
          <p:cNvSpPr>
            <a:spLocks noGrp="1"/>
          </p:cNvSpPr>
          <p:nvPr>
            <p:ph type="title"/>
          </p:nvPr>
        </p:nvSpPr>
        <p:spPr>
          <a:prstGeom prst="rect">
            <a:avLst/>
          </a:prstGeom>
        </p:spPr>
        <p:txBody>
          <a:bodyPr/>
          <a:lstStyle>
            <a:lvl1pPr algn="l">
              <a:defRPr>
                <a:solidFill>
                  <a:srgbClr val="FFFFFF"/>
                </a:solidFill>
              </a:defRPr>
            </a:lvl1pPr>
          </a:lstStyle>
          <a:p>
            <a:r>
              <a:t>Clustering</a:t>
            </a:r>
          </a:p>
        </p:txBody>
      </p:sp>
      <p:sp>
        <p:nvSpPr>
          <p:cNvPr id="204" name="Shape 204"/>
          <p:cNvSpPr>
            <a:spLocks noGrp="1"/>
          </p:cNvSpPr>
          <p:nvPr>
            <p:ph type="body" sz="half" idx="1"/>
          </p:nvPr>
        </p:nvSpPr>
        <p:spPr>
          <a:prstGeom prst="rect">
            <a:avLst/>
          </a:prstGeom>
        </p:spPr>
        <p:txBody>
          <a:bodyPr/>
          <a:lstStyle/>
          <a:p>
            <a:pPr>
              <a:defRPr>
                <a:solidFill>
                  <a:srgbClr val="FFFFFF"/>
                </a:solidFill>
              </a:defRPr>
            </a:pPr>
            <a:r>
              <a:t>Attention turned from authenticating user identity to narrowing down the possibility that the current reading pattern belongs to a small set of registered users</a:t>
            </a:r>
          </a:p>
          <a:p>
            <a:pPr>
              <a:defRPr>
                <a:solidFill>
                  <a:srgbClr val="FFFFFF"/>
                </a:solidFill>
              </a:defRPr>
            </a:pPr>
            <a:r>
              <a:t>User profiles created from reading session data</a:t>
            </a:r>
          </a:p>
          <a:p>
            <a:pPr>
              <a:defRPr>
                <a:solidFill>
                  <a:srgbClr val="FFFFFF"/>
                </a:solidFill>
              </a:defRPr>
            </a:pPr>
            <a:r>
              <a:t>Calculating distance to a profile</a:t>
            </a:r>
          </a:p>
        </p:txBody>
      </p:sp>
      <p:sp>
        <p:nvSpPr>
          <p:cNvPr id="205" name="Shape 205"/>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13</a:t>
            </a:fld>
            <a:endParaRPr/>
          </a:p>
        </p:txBody>
      </p:sp>
      <p:pic>
        <p:nvPicPr>
          <p:cNvPr id="206" name="Screen Shot 2016-03-22 at 12.27.00 PM.png"/>
          <p:cNvPicPr>
            <a:picLocks noChangeAspect="1"/>
          </p:cNvPicPr>
          <p:nvPr/>
        </p:nvPicPr>
        <p:blipFill>
          <a:blip r:embed="rId4">
            <a:extLst/>
          </a:blip>
          <a:stretch>
            <a:fillRect/>
          </a:stretch>
        </p:blipFill>
        <p:spPr>
          <a:xfrm>
            <a:off x="6806802" y="7808579"/>
            <a:ext cx="5156995" cy="360745"/>
          </a:xfrm>
          <a:prstGeom prst="rect">
            <a:avLst/>
          </a:prstGeom>
          <a:ln w="12700">
            <a:miter lim="400000"/>
          </a:ln>
        </p:spPr>
      </p:pic>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lvl1pPr algn="l">
              <a:defRPr>
                <a:solidFill>
                  <a:srgbClr val="FFFFFF"/>
                </a:solidFill>
              </a:defRPr>
            </a:lvl1pPr>
          </a:lstStyle>
          <a:p>
            <a:r>
              <a:t>Clustering Approaches</a:t>
            </a:r>
          </a:p>
        </p:txBody>
      </p:sp>
      <p:sp>
        <p:nvSpPr>
          <p:cNvPr id="211" name="Shape 211"/>
          <p:cNvSpPr>
            <a:spLocks noGrp="1"/>
          </p:cNvSpPr>
          <p:nvPr>
            <p:ph type="body" sz="half" idx="1"/>
          </p:nvPr>
        </p:nvSpPr>
        <p:spPr>
          <a:prstGeom prst="rect">
            <a:avLst/>
          </a:prstGeom>
        </p:spPr>
        <p:txBody>
          <a:bodyPr/>
          <a:lstStyle/>
          <a:p>
            <a:pPr>
              <a:defRPr>
                <a:solidFill>
                  <a:srgbClr val="FFFFFF"/>
                </a:solidFill>
              </a:defRPr>
            </a:pPr>
            <a:r>
              <a:t>Approach I :                       Simple ranking by distance</a:t>
            </a:r>
          </a:p>
          <a:p>
            <a:pPr>
              <a:defRPr>
                <a:solidFill>
                  <a:srgbClr val="FFFFFF"/>
                </a:solidFill>
              </a:defRPr>
            </a:pPr>
            <a:r>
              <a:t>Approach II:                      Filtering possible users by profile standard error</a:t>
            </a:r>
          </a:p>
        </p:txBody>
      </p:sp>
      <p:sp>
        <p:nvSpPr>
          <p:cNvPr id="212" name="Shape 212"/>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14</a:t>
            </a:fld>
            <a:endParaRPr/>
          </a:p>
        </p:txBody>
      </p:sp>
      <p:pic>
        <p:nvPicPr>
          <p:cNvPr id="213" name="Screen Shot 2016-03-22 at 12.41.09 PM.png"/>
          <p:cNvPicPr>
            <a:picLocks noChangeAspect="1"/>
          </p:cNvPicPr>
          <p:nvPr/>
        </p:nvPicPr>
        <p:blipFill>
          <a:blip r:embed="rId3">
            <a:extLst/>
          </a:blip>
          <a:stretch>
            <a:fillRect/>
          </a:stretch>
        </p:blipFill>
        <p:spPr>
          <a:xfrm>
            <a:off x="7239000" y="4978400"/>
            <a:ext cx="4292600" cy="1536700"/>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pPr>
              <a:defRPr u="sng">
                <a:solidFill>
                  <a:srgbClr val="FFFFFF"/>
                </a:solidFill>
              </a:defRPr>
            </a:pPr>
            <a:r>
              <a:t>Part V</a:t>
            </a:r>
          </a:p>
          <a:p>
            <a:pPr>
              <a:defRPr>
                <a:solidFill>
                  <a:srgbClr val="FFFFFF"/>
                </a:solidFill>
              </a:defRPr>
            </a:pPr>
            <a:r>
              <a:t>Results</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algn="l">
              <a:defRPr>
                <a:solidFill>
                  <a:srgbClr val="FFFFFF"/>
                </a:solidFill>
              </a:defRPr>
            </a:lvl1pPr>
          </a:lstStyle>
          <a:p>
            <a:r>
              <a:t>Classification Results</a:t>
            </a:r>
          </a:p>
        </p:txBody>
      </p:sp>
      <p:sp>
        <p:nvSpPr>
          <p:cNvPr id="220" name="Shape 220"/>
          <p:cNvSpPr>
            <a:spLocks noGrp="1"/>
          </p:cNvSpPr>
          <p:nvPr>
            <p:ph type="body" idx="1"/>
          </p:nvPr>
        </p:nvSpPr>
        <p:spPr>
          <a:prstGeom prst="rect">
            <a:avLst/>
          </a:prstGeom>
        </p:spPr>
        <p:txBody>
          <a:bodyPr/>
          <a:lstStyle/>
          <a:p>
            <a:pPr marL="311150" indent="-311150" defTabSz="408940">
              <a:spcBef>
                <a:spcPts val="2900"/>
              </a:spcBef>
              <a:defRPr sz="2520">
                <a:solidFill>
                  <a:srgbClr val="FFFFFF"/>
                </a:solidFill>
              </a:defRPr>
            </a:pPr>
            <a:r>
              <a:t>Preprocessing: Eliminated sessions with less than 150 observations and for users with less than 6 reading sessions. This left 29 users.</a:t>
            </a:r>
          </a:p>
          <a:p>
            <a:pPr marL="311150" indent="-311150" defTabSz="408940">
              <a:spcBef>
                <a:spcPts val="2900"/>
              </a:spcBef>
              <a:defRPr sz="2520">
                <a:solidFill>
                  <a:srgbClr val="FFFFFF"/>
                </a:solidFill>
              </a:defRPr>
            </a:pPr>
            <a:r>
              <a:t>RF with 10 fold cross-validation was run on the stratified data set. Best results with 40 trees and 9 features. F-measure was poor (0.27) for the </a:t>
            </a:r>
            <a:r>
              <a:rPr i="1"/>
              <a:t>Authenticated </a:t>
            </a:r>
            <a:r>
              <a:t>class and excellent (0.99) for the </a:t>
            </a:r>
            <a:r>
              <a:rPr i="1"/>
              <a:t>Imposter</a:t>
            </a:r>
            <a:r>
              <a:t> class. Poor performance due to imbalance.</a:t>
            </a:r>
          </a:p>
          <a:p>
            <a:pPr marL="311150" indent="-311150" defTabSz="408940">
              <a:spcBef>
                <a:spcPts val="2900"/>
              </a:spcBef>
              <a:defRPr sz="2520">
                <a:solidFill>
                  <a:srgbClr val="FFFFFF"/>
                </a:solidFill>
              </a:defRPr>
            </a:pPr>
            <a:r>
              <a:t>Applying SMOTE yeild slight improvement: F-measure of 0.29 for the </a:t>
            </a:r>
            <a:r>
              <a:rPr i="1"/>
              <a:t>Authenticated </a:t>
            </a:r>
            <a:r>
              <a:t>class</a:t>
            </a:r>
          </a:p>
          <a:p>
            <a:pPr marL="311150" indent="-311150" defTabSz="408940">
              <a:spcBef>
                <a:spcPts val="2900"/>
              </a:spcBef>
              <a:defRPr sz="2520">
                <a:solidFill>
                  <a:srgbClr val="FFFFFF"/>
                </a:solidFill>
              </a:defRPr>
            </a:pPr>
            <a:r>
              <a:t>AdaBoost increased F-measure for </a:t>
            </a:r>
            <a:r>
              <a:rPr i="1"/>
              <a:t>Authenticated</a:t>
            </a:r>
            <a:r>
              <a:t> class to 0.35 with DecisionStump and 0.39 with ADTree.</a:t>
            </a:r>
          </a:p>
          <a:p>
            <a:pPr marL="311150" indent="-311150" defTabSz="408940">
              <a:spcBef>
                <a:spcPts val="2900"/>
              </a:spcBef>
              <a:defRPr sz="2520">
                <a:solidFill>
                  <a:srgbClr val="FFFFFF"/>
                </a:solidFill>
              </a:defRPr>
            </a:pPr>
            <a:r>
              <a:t>When subsequencing was used for 44 users the F-measure was 0.50 for the </a:t>
            </a:r>
            <a:r>
              <a:rPr i="1"/>
              <a:t>Authenticated</a:t>
            </a:r>
            <a:r>
              <a:t> class, meaning only neutral prediction capability</a:t>
            </a:r>
          </a:p>
        </p:txBody>
      </p:sp>
      <p:sp>
        <p:nvSpPr>
          <p:cNvPr id="221" name="Shape 2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16</a:t>
            </a:fld>
            <a:endParaRP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lvl1pPr algn="l">
              <a:defRPr>
                <a:solidFill>
                  <a:srgbClr val="FFFFFF"/>
                </a:solidFill>
              </a:defRPr>
            </a:lvl1pPr>
          </a:lstStyle>
          <a:p>
            <a:r>
              <a:t>Clustering Results</a:t>
            </a:r>
          </a:p>
        </p:txBody>
      </p:sp>
      <p:sp>
        <p:nvSpPr>
          <p:cNvPr id="226" name="Shape 226"/>
          <p:cNvSpPr>
            <a:spLocks noGrp="1"/>
          </p:cNvSpPr>
          <p:nvPr>
            <p:ph type="body" idx="1"/>
          </p:nvPr>
        </p:nvSpPr>
        <p:spPr>
          <a:prstGeom prst="rect">
            <a:avLst/>
          </a:prstGeom>
        </p:spPr>
        <p:txBody>
          <a:bodyPr/>
          <a:lstStyle/>
          <a:p>
            <a:pPr>
              <a:defRPr>
                <a:solidFill>
                  <a:srgbClr val="FFFFFF"/>
                </a:solidFill>
              </a:defRPr>
            </a:pPr>
            <a:r>
              <a:t>Approach I : Simple ranking by distance                  - 19.75% of the time actual user profile predicted                                                                   - 58% - 80% actual user in top 5 and 10 profiles</a:t>
            </a:r>
          </a:p>
          <a:p>
            <a:pPr>
              <a:defRPr>
                <a:solidFill>
                  <a:srgbClr val="FFFFFF"/>
                </a:solidFill>
              </a:defRPr>
            </a:pPr>
            <a:r>
              <a:t>Approach II: Filtering by profile standard error         - 33% of profiles marked as possible                        - 83.5% of the time actual user in possible profiles</a:t>
            </a:r>
          </a:p>
        </p:txBody>
      </p:sp>
      <p:sp>
        <p:nvSpPr>
          <p:cNvPr id="227" name="Shape 22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17</a:t>
            </a:fld>
            <a:endParaRP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lvl1pPr>
              <a:defRPr>
                <a:solidFill>
                  <a:srgbClr val="FFFFFF"/>
                </a:solidFill>
              </a:defRPr>
            </a:lvl1pPr>
          </a:lstStyle>
          <a:p>
            <a:r>
              <a:t>Questions ?</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lvl1pPr>
              <a:defRPr>
                <a:solidFill>
                  <a:srgbClr val="FFFFFF"/>
                </a:solidFill>
              </a:defRPr>
            </a:lvl1pPr>
          </a:lstStyle>
          <a:p>
            <a:r>
              <a:rPr dirty="0"/>
              <a:t>Image Sources</a:t>
            </a:r>
          </a:p>
        </p:txBody>
      </p:sp>
      <p:sp>
        <p:nvSpPr>
          <p:cNvPr id="234" name="Shape 234"/>
          <p:cNvSpPr>
            <a:spLocks noGrp="1"/>
          </p:cNvSpPr>
          <p:nvPr>
            <p:ph type="body" idx="1"/>
          </p:nvPr>
        </p:nvSpPr>
        <p:spPr>
          <a:prstGeom prst="rect">
            <a:avLst/>
          </a:prstGeom>
        </p:spPr>
        <p:txBody>
          <a:bodyPr/>
          <a:lstStyle/>
          <a:p>
            <a:pPr marL="315594" indent="-315594" defTabSz="414781">
              <a:spcBef>
                <a:spcPts val="2900"/>
              </a:spcBef>
              <a:defRPr sz="2556">
                <a:solidFill>
                  <a:srgbClr val="FFFFFF"/>
                </a:solidFill>
              </a:defRPr>
            </a:pPr>
            <a:r>
              <a:rPr dirty="0"/>
              <a:t>http://www.gadgetreview.com/wp-content/uploads/2012/11/apple-wireless-keyboard-2.jpg</a:t>
            </a:r>
          </a:p>
          <a:p>
            <a:pPr marL="315594" indent="-315594" defTabSz="414781">
              <a:spcBef>
                <a:spcPts val="2900"/>
              </a:spcBef>
              <a:defRPr sz="2556">
                <a:solidFill>
                  <a:srgbClr val="FFFFFF"/>
                </a:solidFill>
              </a:defRPr>
            </a:pPr>
            <a:r>
              <a:rPr dirty="0"/>
              <a:t>http://nakedconsumerism.com/wp-content/uploads/2016/02/mousejack-explained.jpg</a:t>
            </a:r>
          </a:p>
          <a:p>
            <a:pPr marL="315594" indent="-315594" defTabSz="414781">
              <a:spcBef>
                <a:spcPts val="2900"/>
              </a:spcBef>
              <a:defRPr sz="2556">
                <a:solidFill>
                  <a:srgbClr val="FFFFFF"/>
                </a:solidFill>
              </a:defRPr>
            </a:pPr>
            <a:r>
              <a:rPr dirty="0"/>
              <a:t>http://www.mrgeek.me/wp-content/uploads/2013/06/Passcode-iOS-7.png</a:t>
            </a:r>
          </a:p>
          <a:p>
            <a:pPr marL="315594" indent="-315594" defTabSz="414781">
              <a:spcBef>
                <a:spcPts val="2900"/>
              </a:spcBef>
              <a:defRPr sz="2556">
                <a:solidFill>
                  <a:srgbClr val="FFFFFF"/>
                </a:solidFill>
              </a:defRPr>
            </a:pPr>
            <a:r>
              <a:rPr dirty="0"/>
              <a:t>http://www.thegoodguys.com.au/cs/groups/public/documents/graphic/apple-iphone6s-img-7.png</a:t>
            </a:r>
          </a:p>
          <a:p>
            <a:pPr marL="315594" indent="-315594" defTabSz="414781">
              <a:spcBef>
                <a:spcPts val="2900"/>
              </a:spcBef>
              <a:defRPr sz="2556">
                <a:solidFill>
                  <a:srgbClr val="FFFFFF"/>
                </a:solidFill>
              </a:defRPr>
            </a:pPr>
            <a:r>
              <a:rPr dirty="0"/>
              <a:t>http://www.aoa.org/Images/public/GoodPosture.jpg</a:t>
            </a:r>
          </a:p>
          <a:p>
            <a:pPr marL="315594" indent="-315594" defTabSz="414781">
              <a:spcBef>
                <a:spcPts val="2900"/>
              </a:spcBef>
              <a:defRPr sz="2556">
                <a:solidFill>
                  <a:srgbClr val="FFFFFF"/>
                </a:solidFill>
              </a:defRPr>
            </a:pPr>
            <a:r>
              <a:rPr dirty="0"/>
              <a:t>http://www.mathworks.com/matlabcentral/mlc-downloads/downloads/submissions/24616/versions/12/screenshot.jpg</a:t>
            </a:r>
            <a:endParaRPr dirty="0">
              <a:hlinkClick r:id="rId2"/>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lvl1pPr algn="l">
              <a:defRPr>
                <a:solidFill>
                  <a:srgbClr val="FFFFFF"/>
                </a:solidFill>
              </a:defRPr>
            </a:lvl1pPr>
          </a:lstStyle>
          <a:p>
            <a:r>
              <a:t>Presentation Outline</a:t>
            </a:r>
          </a:p>
        </p:txBody>
      </p:sp>
      <p:sp>
        <p:nvSpPr>
          <p:cNvPr id="125" name="Shape 125"/>
          <p:cNvSpPr>
            <a:spLocks noGrp="1"/>
          </p:cNvSpPr>
          <p:nvPr>
            <p:ph type="body" idx="1"/>
          </p:nvPr>
        </p:nvSpPr>
        <p:spPr>
          <a:prstGeom prst="rect">
            <a:avLst/>
          </a:prstGeom>
        </p:spPr>
        <p:txBody>
          <a:bodyPr/>
          <a:lstStyle/>
          <a:p>
            <a:pPr marL="240030" indent="-240030" defTabSz="315468">
              <a:spcBef>
                <a:spcPts val="2200"/>
              </a:spcBef>
              <a:defRPr sz="1944">
                <a:solidFill>
                  <a:srgbClr val="FFFFFF"/>
                </a:solidFill>
              </a:defRPr>
            </a:pPr>
            <a:r>
              <a:t>References</a:t>
            </a:r>
          </a:p>
          <a:p>
            <a:pPr marL="240030" indent="-240030" defTabSz="315468">
              <a:spcBef>
                <a:spcPts val="2200"/>
              </a:spcBef>
              <a:defRPr sz="1944">
                <a:solidFill>
                  <a:srgbClr val="FFFFFF"/>
                </a:solidFill>
              </a:defRPr>
            </a:pPr>
            <a:r>
              <a:t>Abstract</a:t>
            </a:r>
          </a:p>
          <a:p>
            <a:pPr marL="240030" indent="-240030" defTabSz="315468">
              <a:spcBef>
                <a:spcPts val="2200"/>
              </a:spcBef>
              <a:defRPr sz="1944">
                <a:solidFill>
                  <a:srgbClr val="FFFFFF"/>
                </a:solidFill>
              </a:defRPr>
            </a:pPr>
            <a:r>
              <a:t>Introduction</a:t>
            </a:r>
          </a:p>
          <a:p>
            <a:pPr marL="240030" indent="-240030" defTabSz="315468">
              <a:spcBef>
                <a:spcPts val="2200"/>
              </a:spcBef>
              <a:defRPr sz="1944">
                <a:solidFill>
                  <a:srgbClr val="FFFFFF"/>
                </a:solidFill>
              </a:defRPr>
            </a:pPr>
            <a:r>
              <a:t>Terminology</a:t>
            </a:r>
          </a:p>
          <a:p>
            <a:pPr marL="240030" indent="-240030" defTabSz="315468">
              <a:spcBef>
                <a:spcPts val="2200"/>
              </a:spcBef>
              <a:defRPr sz="1944">
                <a:solidFill>
                  <a:srgbClr val="FFFFFF"/>
                </a:solidFill>
              </a:defRPr>
            </a:pPr>
            <a:r>
              <a:t>The Dataset</a:t>
            </a:r>
          </a:p>
          <a:p>
            <a:pPr marL="240030" indent="-240030" defTabSz="315468">
              <a:spcBef>
                <a:spcPts val="2200"/>
              </a:spcBef>
              <a:defRPr sz="1944">
                <a:solidFill>
                  <a:srgbClr val="FFFFFF"/>
                </a:solidFill>
              </a:defRPr>
            </a:pPr>
            <a:r>
              <a:t>Feature Representation</a:t>
            </a:r>
          </a:p>
          <a:p>
            <a:pPr marL="240030" indent="-240030" defTabSz="315468">
              <a:spcBef>
                <a:spcPts val="2200"/>
              </a:spcBef>
              <a:defRPr sz="1944">
                <a:solidFill>
                  <a:srgbClr val="FFFFFF"/>
                </a:solidFill>
              </a:defRPr>
            </a:pPr>
            <a:r>
              <a:t>Classification</a:t>
            </a:r>
          </a:p>
          <a:p>
            <a:pPr marL="240030" indent="-240030" defTabSz="315468">
              <a:spcBef>
                <a:spcPts val="2200"/>
              </a:spcBef>
              <a:defRPr sz="1944">
                <a:solidFill>
                  <a:srgbClr val="FFFFFF"/>
                </a:solidFill>
              </a:defRPr>
            </a:pPr>
            <a:r>
              <a:t>Clustering</a:t>
            </a:r>
          </a:p>
          <a:p>
            <a:pPr marL="240030" indent="-240030" defTabSz="315468">
              <a:spcBef>
                <a:spcPts val="2200"/>
              </a:spcBef>
              <a:defRPr sz="1944">
                <a:solidFill>
                  <a:srgbClr val="FFFFFF"/>
                </a:solidFill>
              </a:defRPr>
            </a:pPr>
            <a:r>
              <a:t>Clustering Approaches</a:t>
            </a:r>
          </a:p>
          <a:p>
            <a:pPr marL="240030" indent="-240030" defTabSz="315468">
              <a:spcBef>
                <a:spcPts val="2200"/>
              </a:spcBef>
              <a:defRPr sz="1944">
                <a:solidFill>
                  <a:srgbClr val="FFFFFF"/>
                </a:solidFill>
              </a:defRPr>
            </a:pPr>
            <a:r>
              <a:t>Classification Results</a:t>
            </a:r>
          </a:p>
          <a:p>
            <a:pPr marL="240030" indent="-240030" defTabSz="315468">
              <a:spcBef>
                <a:spcPts val="2200"/>
              </a:spcBef>
              <a:defRPr sz="1944">
                <a:solidFill>
                  <a:srgbClr val="FFFFFF"/>
                </a:solidFill>
              </a:defRPr>
            </a:pPr>
            <a:r>
              <a:t>Clustering Results</a:t>
            </a:r>
          </a:p>
        </p:txBody>
      </p:sp>
      <p:sp>
        <p:nvSpPr>
          <p:cNvPr id="126" name="Shape 126"/>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2</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lvl1pPr algn="l">
              <a:defRPr>
                <a:solidFill>
                  <a:srgbClr val="FFFFFF"/>
                </a:solidFill>
              </a:defRPr>
            </a:lvl1pPr>
          </a:lstStyle>
          <a:p>
            <a:r>
              <a:t>References</a:t>
            </a:r>
          </a:p>
        </p:txBody>
      </p:sp>
      <p:sp>
        <p:nvSpPr>
          <p:cNvPr id="131" name="Shape 131"/>
          <p:cNvSpPr>
            <a:spLocks noGrp="1"/>
          </p:cNvSpPr>
          <p:nvPr>
            <p:ph type="body" idx="1"/>
          </p:nvPr>
        </p:nvSpPr>
        <p:spPr>
          <a:prstGeom prst="rect">
            <a:avLst/>
          </a:prstGeom>
        </p:spPr>
        <p:txBody>
          <a:bodyPr/>
          <a:lstStyle/>
          <a:p>
            <a:pPr marL="609600" indent="-609600" defTabSz="560831">
              <a:spcBef>
                <a:spcPts val="4000"/>
              </a:spcBef>
              <a:buSzPct val="100000"/>
              <a:buAutoNum type="arabicPeriod"/>
              <a:defRPr sz="3455">
                <a:solidFill>
                  <a:srgbClr val="FFFFFF"/>
                </a:solidFill>
              </a:defRPr>
            </a:pPr>
            <a:r>
              <a:t>A. El Masri, H. Weschler, P. Likarish, C. Grayson, C. Pu, D. Al-Arayed, and B. ByungHoonKang. “Active authentication using scrolling behaviors,” Information and Communication Systems (ICICS), 2015 6th International Conference on, Amman, 2015, pp. 257-262. doi: 10.1109/IACS.2015.7103185</a:t>
            </a:r>
          </a:p>
          <a:p>
            <a:pPr marL="609600" indent="-609600" defTabSz="560831">
              <a:spcBef>
                <a:spcPts val="4000"/>
              </a:spcBef>
              <a:buSzPct val="100000"/>
              <a:buAutoNum type="arabicPeriod" startAt="2"/>
              <a:defRPr sz="3455">
                <a:solidFill>
                  <a:srgbClr val="FFFFFF"/>
                </a:solidFill>
              </a:defRPr>
            </a:pPr>
            <a:r>
              <a:t>P.N Tan, M. Steinbach, V. Kumar, “Cluster Analysis: Basic Concepts and Algorithms,” in </a:t>
            </a:r>
            <a:r>
              <a:rPr i="1"/>
              <a:t>Introduction to Data Mining</a:t>
            </a:r>
            <a:r>
              <a:t>, 1st Edition, Boston, MA; Pearson Education, Inc. 2006, pp. 496-515</a:t>
            </a:r>
          </a:p>
        </p:txBody>
      </p:sp>
      <p:sp>
        <p:nvSpPr>
          <p:cNvPr id="132" name="Shape 132"/>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3</a:t>
            </a:fld>
            <a:endParaRP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pPr>
              <a:defRPr u="sng">
                <a:solidFill>
                  <a:srgbClr val="FFFFFF"/>
                </a:solidFill>
              </a:defRPr>
            </a:pPr>
            <a:r>
              <a:t>Part I</a:t>
            </a:r>
          </a:p>
          <a:p>
            <a:pPr>
              <a:defRPr>
                <a:solidFill>
                  <a:srgbClr val="FFFFFF"/>
                </a:solidFill>
              </a:defRPr>
            </a:pPr>
            <a:r>
              <a:t>The Domain</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lvl1pPr algn="l">
              <a:defRPr>
                <a:solidFill>
                  <a:srgbClr val="FFFFFF"/>
                </a:solidFill>
              </a:defRPr>
            </a:lvl1pPr>
          </a:lstStyle>
          <a:p>
            <a:r>
              <a:t>Abstract</a:t>
            </a:r>
          </a:p>
        </p:txBody>
      </p:sp>
      <p:sp>
        <p:nvSpPr>
          <p:cNvPr id="139" name="Shape 139"/>
          <p:cNvSpPr>
            <a:spLocks noGrp="1"/>
          </p:cNvSpPr>
          <p:nvPr>
            <p:ph type="body" sz="half" idx="1"/>
          </p:nvPr>
        </p:nvSpPr>
        <p:spPr>
          <a:prstGeom prst="rect">
            <a:avLst/>
          </a:prstGeom>
        </p:spPr>
        <p:txBody>
          <a:bodyPr/>
          <a:lstStyle/>
          <a:p>
            <a:pPr marL="339470" indent="-339470" defTabSz="578358">
              <a:spcBef>
                <a:spcPts val="3100"/>
              </a:spcBef>
              <a:defRPr sz="2772">
                <a:solidFill>
                  <a:srgbClr val="FFFFFF"/>
                </a:solidFill>
              </a:defRPr>
            </a:pPr>
            <a:r>
              <a:t>Active authentication</a:t>
            </a:r>
          </a:p>
          <a:p>
            <a:pPr marL="339470" indent="-339470" defTabSz="578358">
              <a:spcBef>
                <a:spcPts val="3100"/>
              </a:spcBef>
              <a:defRPr sz="2772">
                <a:solidFill>
                  <a:srgbClr val="FFFFFF"/>
                </a:solidFill>
              </a:defRPr>
            </a:pPr>
            <a:r>
              <a:t>Scrolling behavior biometrics</a:t>
            </a:r>
          </a:p>
          <a:p>
            <a:pPr marL="339470" indent="-339470" defTabSz="578358">
              <a:spcBef>
                <a:spcPts val="3100"/>
              </a:spcBef>
              <a:defRPr sz="2772">
                <a:solidFill>
                  <a:srgbClr val="FFFFFF"/>
                </a:solidFill>
              </a:defRPr>
            </a:pPr>
            <a:r>
              <a:t>Event-driven temporal data</a:t>
            </a:r>
          </a:p>
          <a:p>
            <a:pPr marL="339470" indent="-339470" defTabSz="578358">
              <a:spcBef>
                <a:spcPts val="3100"/>
              </a:spcBef>
              <a:defRPr sz="2772">
                <a:solidFill>
                  <a:srgbClr val="FFFFFF"/>
                </a:solidFill>
              </a:defRPr>
            </a:pPr>
            <a:r>
              <a:t>Monitoring user reading habits</a:t>
            </a:r>
          </a:p>
          <a:p>
            <a:pPr marL="339470" indent="-339470" defTabSz="578358">
              <a:spcBef>
                <a:spcPts val="3100"/>
              </a:spcBef>
              <a:defRPr sz="2772">
                <a:solidFill>
                  <a:srgbClr val="FFFFFF"/>
                </a:solidFill>
              </a:defRPr>
            </a:pPr>
            <a:r>
              <a:t>Classification evaluation</a:t>
            </a:r>
          </a:p>
          <a:p>
            <a:pPr marL="339470" indent="-339470" defTabSz="578358">
              <a:spcBef>
                <a:spcPts val="3100"/>
              </a:spcBef>
              <a:defRPr sz="2772">
                <a:solidFill>
                  <a:srgbClr val="FFFFFF"/>
                </a:solidFill>
              </a:defRPr>
            </a:pPr>
            <a:r>
              <a:t>K-means clustering evaluation</a:t>
            </a:r>
          </a:p>
          <a:p>
            <a:pPr marL="339470" indent="-339470" defTabSz="578358">
              <a:spcBef>
                <a:spcPts val="3100"/>
              </a:spcBef>
              <a:defRPr sz="2772">
                <a:solidFill>
                  <a:srgbClr val="FFFFFF"/>
                </a:solidFill>
              </a:defRPr>
            </a:pPr>
            <a:r>
              <a:t>Contribution features</a:t>
            </a:r>
          </a:p>
          <a:p>
            <a:pPr marL="339470" indent="-339470" defTabSz="578358">
              <a:spcBef>
                <a:spcPts val="3100"/>
              </a:spcBef>
              <a:defRPr sz="2772">
                <a:solidFill>
                  <a:srgbClr val="FFFFFF"/>
                </a:solidFill>
              </a:defRPr>
            </a:pPr>
            <a:r>
              <a:t>Contribution use of k-means</a:t>
            </a:r>
          </a:p>
        </p:txBody>
      </p:sp>
      <p:sp>
        <p:nvSpPr>
          <p:cNvPr id="140" name="Shape 140"/>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5</a:t>
            </a:fld>
            <a:endParaRPr/>
          </a:p>
        </p:txBody>
      </p:sp>
      <p:pic>
        <p:nvPicPr>
          <p:cNvPr id="141" name="Screen Shot 2016-03-21 at 11.23.14 PM.png"/>
          <p:cNvPicPr>
            <a:picLocks noChangeAspect="1"/>
          </p:cNvPicPr>
          <p:nvPr/>
        </p:nvPicPr>
        <p:blipFill>
          <a:blip r:embed="rId3">
            <a:extLst/>
          </a:blip>
          <a:stretch>
            <a:fillRect/>
          </a:stretch>
        </p:blipFill>
        <p:spPr>
          <a:xfrm>
            <a:off x="6710749" y="4669924"/>
            <a:ext cx="1743790" cy="1918169"/>
          </a:xfrm>
          <a:prstGeom prst="rect">
            <a:avLst/>
          </a:prstGeom>
          <a:ln w="12700">
            <a:miter lim="400000"/>
          </a:ln>
        </p:spPr>
      </p:pic>
      <p:pic>
        <p:nvPicPr>
          <p:cNvPr id="142" name="Screen Shot 2016-03-21 at 11.26.09 PM.png"/>
          <p:cNvPicPr>
            <a:picLocks noChangeAspect="1"/>
          </p:cNvPicPr>
          <p:nvPr/>
        </p:nvPicPr>
        <p:blipFill>
          <a:blip r:embed="rId4">
            <a:extLst/>
          </a:blip>
          <a:stretch>
            <a:fillRect/>
          </a:stretch>
        </p:blipFill>
        <p:spPr>
          <a:xfrm>
            <a:off x="6715996" y="6720647"/>
            <a:ext cx="1733296" cy="2070155"/>
          </a:xfrm>
          <a:prstGeom prst="rect">
            <a:avLst/>
          </a:prstGeom>
          <a:ln w="12700">
            <a:miter lim="400000"/>
          </a:ln>
        </p:spPr>
      </p:pic>
      <p:pic>
        <p:nvPicPr>
          <p:cNvPr id="143" name="Screen Shot 2016-03-21 at 11.23.25 PM.png"/>
          <p:cNvPicPr>
            <a:picLocks noChangeAspect="1"/>
          </p:cNvPicPr>
          <p:nvPr/>
        </p:nvPicPr>
        <p:blipFill>
          <a:blip r:embed="rId5">
            <a:extLst/>
          </a:blip>
          <a:stretch>
            <a:fillRect/>
          </a:stretch>
        </p:blipFill>
        <p:spPr>
          <a:xfrm>
            <a:off x="6710749" y="2545312"/>
            <a:ext cx="1743790" cy="1992058"/>
          </a:xfrm>
          <a:prstGeom prst="rect">
            <a:avLst/>
          </a:prstGeom>
          <a:ln w="12700">
            <a:miter lim="400000"/>
          </a:ln>
        </p:spPr>
      </p:pic>
      <p:pic>
        <p:nvPicPr>
          <p:cNvPr id="144" name="Screen Shot 2016-03-21 at 11.40.57 PM.png"/>
          <p:cNvPicPr>
            <a:picLocks noChangeAspect="1"/>
          </p:cNvPicPr>
          <p:nvPr/>
        </p:nvPicPr>
        <p:blipFill>
          <a:blip r:embed="rId6">
            <a:extLst/>
          </a:blip>
          <a:stretch>
            <a:fillRect/>
          </a:stretch>
        </p:blipFill>
        <p:spPr>
          <a:xfrm>
            <a:off x="8633565" y="2547778"/>
            <a:ext cx="4195739" cy="4023044"/>
          </a:xfrm>
          <a:prstGeom prst="rect">
            <a:avLst/>
          </a:prstGeom>
          <a:ln w="12700">
            <a:miter lim="400000"/>
          </a:ln>
        </p:spPr>
      </p:pic>
      <p:pic>
        <p:nvPicPr>
          <p:cNvPr id="145" name="apple-wireless-keyboard-2.jpg"/>
          <p:cNvPicPr>
            <a:picLocks noChangeAspect="1"/>
          </p:cNvPicPr>
          <p:nvPr/>
        </p:nvPicPr>
        <p:blipFill>
          <a:blip r:embed="rId7">
            <a:extLst/>
          </a:blip>
          <a:stretch>
            <a:fillRect/>
          </a:stretch>
        </p:blipFill>
        <p:spPr>
          <a:xfrm>
            <a:off x="8733997" y="7240761"/>
            <a:ext cx="2062066" cy="1029927"/>
          </a:xfrm>
          <a:prstGeom prst="rect">
            <a:avLst/>
          </a:prstGeom>
          <a:ln w="12700">
            <a:miter lim="400000"/>
          </a:ln>
        </p:spPr>
      </p:pic>
      <p:pic>
        <p:nvPicPr>
          <p:cNvPr id="146" name="mousejack-explained.jpg"/>
          <p:cNvPicPr>
            <a:picLocks noChangeAspect="1"/>
          </p:cNvPicPr>
          <p:nvPr/>
        </p:nvPicPr>
        <p:blipFill>
          <a:blip r:embed="rId8">
            <a:extLst/>
          </a:blip>
          <a:stretch>
            <a:fillRect/>
          </a:stretch>
        </p:blipFill>
        <p:spPr>
          <a:xfrm>
            <a:off x="10921988" y="7177889"/>
            <a:ext cx="1733296" cy="1155672"/>
          </a:xfrm>
          <a:prstGeom prst="rect">
            <a:avLst/>
          </a:prstGeom>
          <a:ln w="12700">
            <a:miter lim="400000"/>
          </a:ln>
        </p:spPr>
      </p:pic>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pic>
        <p:nvPicPr>
          <p:cNvPr id="150" name="Passcode-iOS-7.png"/>
          <p:cNvPicPr>
            <a:picLocks noGrp="1" noChangeAspect="1"/>
          </p:cNvPicPr>
          <p:nvPr>
            <p:ph type="pic" idx="13"/>
          </p:nvPr>
        </p:nvPicPr>
        <p:blipFill>
          <a:blip r:embed="rId3">
            <a:extLst/>
          </a:blip>
          <a:srcRect/>
          <a:stretch>
            <a:fillRect/>
          </a:stretch>
        </p:blipFill>
        <p:spPr>
          <a:xfrm>
            <a:off x="7642546" y="2653362"/>
            <a:ext cx="3485508" cy="6186776"/>
          </a:xfrm>
          <a:prstGeom prst="rect">
            <a:avLst/>
          </a:prstGeom>
        </p:spPr>
      </p:pic>
      <p:sp>
        <p:nvSpPr>
          <p:cNvPr id="151" name="Shape 151"/>
          <p:cNvSpPr>
            <a:spLocks noGrp="1"/>
          </p:cNvSpPr>
          <p:nvPr>
            <p:ph type="title"/>
          </p:nvPr>
        </p:nvSpPr>
        <p:spPr>
          <a:prstGeom prst="rect">
            <a:avLst/>
          </a:prstGeom>
        </p:spPr>
        <p:txBody>
          <a:bodyPr/>
          <a:lstStyle>
            <a:lvl1pPr algn="l">
              <a:defRPr>
                <a:solidFill>
                  <a:srgbClr val="FFFFFF"/>
                </a:solidFill>
              </a:defRPr>
            </a:lvl1pPr>
          </a:lstStyle>
          <a:p>
            <a:r>
              <a:t>Introduction</a:t>
            </a:r>
          </a:p>
        </p:txBody>
      </p:sp>
      <p:sp>
        <p:nvSpPr>
          <p:cNvPr id="152" name="Shape 152"/>
          <p:cNvSpPr>
            <a:spLocks noGrp="1"/>
          </p:cNvSpPr>
          <p:nvPr>
            <p:ph type="body" sz="half" idx="1"/>
          </p:nvPr>
        </p:nvSpPr>
        <p:spPr>
          <a:prstGeom prst="rect">
            <a:avLst/>
          </a:prstGeom>
        </p:spPr>
        <p:txBody>
          <a:bodyPr/>
          <a:lstStyle/>
          <a:p>
            <a:pPr marL="339470" indent="-339470" defTabSz="578358">
              <a:spcBef>
                <a:spcPts val="3100"/>
              </a:spcBef>
              <a:defRPr sz="2772">
                <a:solidFill>
                  <a:srgbClr val="FFFFFF"/>
                </a:solidFill>
              </a:defRPr>
            </a:pPr>
            <a:r>
              <a:t>Passive authentication does guarantee the identity of the user throughout a session</a:t>
            </a:r>
          </a:p>
          <a:p>
            <a:pPr marL="339470" indent="-339470" defTabSz="578358">
              <a:spcBef>
                <a:spcPts val="3100"/>
              </a:spcBef>
              <a:defRPr sz="2772">
                <a:solidFill>
                  <a:srgbClr val="FFFFFF"/>
                </a:solidFill>
              </a:defRPr>
            </a:pPr>
            <a:r>
              <a:t>Scrolling is caused by keyboard or mouse events on a traditional computer</a:t>
            </a:r>
          </a:p>
          <a:p>
            <a:pPr marL="339470" indent="-339470" defTabSz="578358">
              <a:spcBef>
                <a:spcPts val="3100"/>
              </a:spcBef>
              <a:defRPr sz="2772">
                <a:solidFill>
                  <a:srgbClr val="FFFFFF"/>
                </a:solidFill>
              </a:defRPr>
            </a:pPr>
            <a:r>
              <a:t>The goal is to investigate the existence of patterns related to how users scroll electronic documents</a:t>
            </a:r>
          </a:p>
          <a:p>
            <a:pPr marL="339470" indent="-339470" defTabSz="578358">
              <a:spcBef>
                <a:spcPts val="3100"/>
              </a:spcBef>
              <a:defRPr sz="2772">
                <a:solidFill>
                  <a:srgbClr val="FFFFFF"/>
                </a:solidFill>
              </a:defRPr>
            </a:pPr>
            <a:r>
              <a:t>There are many factors that influence scrolling behavior</a:t>
            </a:r>
          </a:p>
        </p:txBody>
      </p:sp>
      <p:sp>
        <p:nvSpPr>
          <p:cNvPr id="153" name="Shape 153"/>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6</a:t>
            </a:fld>
            <a:endParaRPr/>
          </a:p>
        </p:txBody>
      </p:sp>
      <p:sp>
        <p:nvSpPr>
          <p:cNvPr id="154" name="Shape 154"/>
          <p:cNvSpPr/>
          <p:nvPr/>
        </p:nvSpPr>
        <p:spPr>
          <a:xfrm>
            <a:off x="7290028" y="8858249"/>
            <a:ext cx="4190544"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FFFF"/>
                </a:solidFill>
              </a:defRPr>
            </a:lvl1pPr>
          </a:lstStyle>
          <a:p>
            <a:r>
              <a:t>Example of passive authentication</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pic>
        <p:nvPicPr>
          <p:cNvPr id="158" name="apple-iphone6s-img-7.png"/>
          <p:cNvPicPr>
            <a:picLocks noGrp="1" noChangeAspect="1"/>
          </p:cNvPicPr>
          <p:nvPr>
            <p:ph type="pic" idx="13"/>
          </p:nvPr>
        </p:nvPicPr>
        <p:blipFill>
          <a:blip r:embed="rId3">
            <a:extLst/>
          </a:blip>
          <a:srcRect t="8218" b="8218"/>
          <a:stretch>
            <a:fillRect/>
          </a:stretch>
        </p:blipFill>
        <p:spPr>
          <a:prstGeom prst="rect">
            <a:avLst/>
          </a:prstGeom>
        </p:spPr>
      </p:pic>
      <p:sp>
        <p:nvSpPr>
          <p:cNvPr id="159" name="Shape 159"/>
          <p:cNvSpPr>
            <a:spLocks noGrp="1"/>
          </p:cNvSpPr>
          <p:nvPr>
            <p:ph type="title"/>
          </p:nvPr>
        </p:nvSpPr>
        <p:spPr>
          <a:prstGeom prst="rect">
            <a:avLst/>
          </a:prstGeom>
        </p:spPr>
        <p:txBody>
          <a:bodyPr/>
          <a:lstStyle>
            <a:lvl1pPr algn="l">
              <a:defRPr>
                <a:solidFill>
                  <a:srgbClr val="FFFFFF"/>
                </a:solidFill>
              </a:defRPr>
            </a:lvl1pPr>
          </a:lstStyle>
          <a:p>
            <a:r>
              <a:t>Terminology</a:t>
            </a:r>
          </a:p>
        </p:txBody>
      </p:sp>
      <p:sp>
        <p:nvSpPr>
          <p:cNvPr id="160" name="Shape 160"/>
          <p:cNvSpPr>
            <a:spLocks noGrp="1"/>
          </p:cNvSpPr>
          <p:nvPr>
            <p:ph type="body" sz="half" idx="1"/>
          </p:nvPr>
        </p:nvSpPr>
        <p:spPr>
          <a:prstGeom prst="rect">
            <a:avLst/>
          </a:prstGeom>
        </p:spPr>
        <p:txBody>
          <a:bodyPr/>
          <a:lstStyle/>
          <a:p>
            <a:pPr>
              <a:defRPr>
                <a:solidFill>
                  <a:srgbClr val="FFFFFF"/>
                </a:solidFill>
              </a:defRPr>
            </a:pPr>
            <a:r>
              <a:t>Biometric</a:t>
            </a:r>
          </a:p>
          <a:p>
            <a:pPr>
              <a:defRPr>
                <a:solidFill>
                  <a:srgbClr val="FFFFFF"/>
                </a:solidFill>
              </a:defRPr>
            </a:pPr>
            <a:r>
              <a:t>Authentication</a:t>
            </a:r>
          </a:p>
          <a:p>
            <a:pPr>
              <a:defRPr>
                <a:solidFill>
                  <a:srgbClr val="FFFFFF"/>
                </a:solidFill>
              </a:defRPr>
            </a:pPr>
            <a:r>
              <a:t>Active Authentication</a:t>
            </a:r>
          </a:p>
          <a:p>
            <a:pPr>
              <a:defRPr>
                <a:solidFill>
                  <a:srgbClr val="FFFFFF"/>
                </a:solidFill>
              </a:defRPr>
            </a:pPr>
            <a:r>
              <a:t>Reading Session (RS)</a:t>
            </a:r>
          </a:p>
          <a:p>
            <a:pPr>
              <a:defRPr>
                <a:solidFill>
                  <a:srgbClr val="FFFFFF"/>
                </a:solidFill>
              </a:defRPr>
            </a:pPr>
            <a:r>
              <a:t>Feature Vector</a:t>
            </a:r>
          </a:p>
        </p:txBody>
      </p:sp>
      <p:sp>
        <p:nvSpPr>
          <p:cNvPr id="161" name="Shape 161"/>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7</a:t>
            </a:fld>
            <a:endParaRP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pPr defTabSz="514095">
              <a:defRPr sz="7040" u="sng">
                <a:solidFill>
                  <a:srgbClr val="FFFFFF"/>
                </a:solidFill>
              </a:defRPr>
            </a:pPr>
            <a:r>
              <a:t>Part II</a:t>
            </a:r>
          </a:p>
          <a:p>
            <a:pPr defTabSz="514095">
              <a:defRPr sz="7040">
                <a:solidFill>
                  <a:srgbClr val="FFFFFF"/>
                </a:solidFill>
              </a:defRPr>
            </a:pPr>
            <a:r>
              <a:t>Dataset &amp; Feature Representation</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hueOff val="-176146"/>
            <a:satOff val="3665"/>
            <a:lumOff val="-13986"/>
          </a:schemeClr>
        </a:solidFill>
        <a:effectLst/>
      </p:bgPr>
    </p:bg>
    <p:spTree>
      <p:nvGrpSpPr>
        <p:cNvPr id="1" name=""/>
        <p:cNvGrpSpPr/>
        <p:nvPr/>
      </p:nvGrpSpPr>
      <p:grpSpPr>
        <a:xfrm>
          <a:off x="0" y="0"/>
          <a:ext cx="0" cy="0"/>
          <a:chOff x="0" y="0"/>
          <a:chExt cx="0" cy="0"/>
        </a:xfrm>
      </p:grpSpPr>
      <p:pic>
        <p:nvPicPr>
          <p:cNvPr id="167" name="GoodPosture.jpg"/>
          <p:cNvPicPr>
            <a:picLocks noGrp="1" noChangeAspect="1"/>
          </p:cNvPicPr>
          <p:nvPr>
            <p:ph type="pic" idx="13"/>
          </p:nvPr>
        </p:nvPicPr>
        <p:blipFill>
          <a:blip r:embed="rId3">
            <a:extLst/>
          </a:blip>
          <a:srcRect l="7575" r="7575"/>
          <a:stretch>
            <a:fillRect/>
          </a:stretch>
        </p:blipFill>
        <p:spPr>
          <a:prstGeom prst="rect">
            <a:avLst/>
          </a:prstGeom>
        </p:spPr>
      </p:pic>
      <p:sp>
        <p:nvSpPr>
          <p:cNvPr id="168" name="Shape 168"/>
          <p:cNvSpPr>
            <a:spLocks noGrp="1"/>
          </p:cNvSpPr>
          <p:nvPr>
            <p:ph type="title"/>
          </p:nvPr>
        </p:nvSpPr>
        <p:spPr>
          <a:prstGeom prst="rect">
            <a:avLst/>
          </a:prstGeom>
        </p:spPr>
        <p:txBody>
          <a:bodyPr/>
          <a:lstStyle>
            <a:lvl1pPr algn="l">
              <a:defRPr>
                <a:solidFill>
                  <a:srgbClr val="FFFFFF"/>
                </a:solidFill>
              </a:defRPr>
            </a:lvl1pPr>
          </a:lstStyle>
          <a:p>
            <a:r>
              <a:t>The Dataset</a:t>
            </a:r>
          </a:p>
        </p:txBody>
      </p:sp>
      <p:sp>
        <p:nvSpPr>
          <p:cNvPr id="169" name="Shape 169"/>
          <p:cNvSpPr>
            <a:spLocks noGrp="1"/>
          </p:cNvSpPr>
          <p:nvPr>
            <p:ph type="body" sz="half" idx="1"/>
          </p:nvPr>
        </p:nvSpPr>
        <p:spPr>
          <a:prstGeom prst="rect">
            <a:avLst/>
          </a:prstGeom>
        </p:spPr>
        <p:txBody>
          <a:bodyPr/>
          <a:lstStyle/>
          <a:p>
            <a:pPr marL="329184" indent="-329184" defTabSz="560831">
              <a:spcBef>
                <a:spcPts val="3000"/>
              </a:spcBef>
              <a:defRPr sz="2688">
                <a:solidFill>
                  <a:srgbClr val="FFFFFF"/>
                </a:solidFill>
              </a:defRPr>
            </a:pPr>
            <a:r>
              <a:t>Repurposed a dataset obtained from a previous research project at Georgia Tech</a:t>
            </a:r>
          </a:p>
          <a:p>
            <a:pPr marL="329184" indent="-329184" defTabSz="560831">
              <a:spcBef>
                <a:spcPts val="3000"/>
              </a:spcBef>
              <a:defRPr sz="2688">
                <a:solidFill>
                  <a:srgbClr val="FFFFFF"/>
                </a:solidFill>
              </a:defRPr>
            </a:pPr>
            <a:r>
              <a:t>The dataset was from an experiment aimed at detecting document access activities that indicate an insider threat</a:t>
            </a:r>
          </a:p>
          <a:p>
            <a:pPr marL="329184" indent="-329184" defTabSz="560831">
              <a:spcBef>
                <a:spcPts val="3000"/>
              </a:spcBef>
              <a:defRPr sz="2688">
                <a:solidFill>
                  <a:srgbClr val="FFFFFF"/>
                </a:solidFill>
              </a:defRPr>
            </a:pPr>
            <a:r>
              <a:t>Subjects logged into a web application and read a PDF document in their browser</a:t>
            </a:r>
          </a:p>
          <a:p>
            <a:pPr marL="329184" indent="-329184" defTabSz="560831">
              <a:spcBef>
                <a:spcPts val="3000"/>
              </a:spcBef>
              <a:defRPr sz="2688">
                <a:solidFill>
                  <a:srgbClr val="FFFFFF"/>
                </a:solidFill>
              </a:defRPr>
            </a:pPr>
            <a:r>
              <a:t>84 subjects, 54 documents, 529 reading sessions</a:t>
            </a:r>
          </a:p>
        </p:txBody>
      </p:sp>
      <p:sp>
        <p:nvSpPr>
          <p:cNvPr id="170" name="Shape 170"/>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fld id="{86CB4B4D-7CA3-9044-876B-883B54F8677D}" type="slidenum">
              <a:t>9</a:t>
            </a:fld>
            <a:endParaRP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3015</Words>
  <Application>Microsoft Macintosh PowerPoint</Application>
  <PresentationFormat>Custom</PresentationFormat>
  <Paragraphs>135</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CS 548 - Spring 2016 Clustering Showcase II</vt:lpstr>
      <vt:lpstr>Presentation Outline</vt:lpstr>
      <vt:lpstr>References</vt:lpstr>
      <vt:lpstr>Part I The Domain</vt:lpstr>
      <vt:lpstr>Abstract</vt:lpstr>
      <vt:lpstr>Introduction</vt:lpstr>
      <vt:lpstr>Terminology</vt:lpstr>
      <vt:lpstr>Part II Dataset &amp; Feature Representation</vt:lpstr>
      <vt:lpstr>The Dataset</vt:lpstr>
      <vt:lpstr>Feature Representation</vt:lpstr>
      <vt:lpstr>Part III Authentication Methods</vt:lpstr>
      <vt:lpstr>Classification</vt:lpstr>
      <vt:lpstr>Clustering</vt:lpstr>
      <vt:lpstr>Clustering Approaches</vt:lpstr>
      <vt:lpstr>Part V Results</vt:lpstr>
      <vt:lpstr>Classification Results</vt:lpstr>
      <vt:lpstr>Clustering Results</vt:lpstr>
      <vt:lpstr>Questions ?</vt:lpstr>
      <vt:lpstr>Image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548 - Spring 2016 Clustering Showcase II</dc:title>
  <cp:lastModifiedBy>Alexander W. Witt</cp:lastModifiedBy>
  <cp:revision>1</cp:revision>
  <dcterms:modified xsi:type="dcterms:W3CDTF">2016-03-22T18:37:36Z</dcterms:modified>
</cp:coreProperties>
</file>