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B1BA0AA-C39A-49C8-97E1-8B2E8EE1540F}">
  <a:tblStyle styleId="{0B1BA0AA-C39A-49C8-97E1-8B2E8EE1540F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1E7E7"/>
          </a:solidFill>
        </a:fill>
      </a:tcStyle>
    </a:wholeTbl>
    <a:band1H>
      <a:tcStyle>
        <a:tcBdr/>
        <a:fill>
          <a:solidFill>
            <a:srgbClr val="E2CBCC"/>
          </a:solidFill>
        </a:fill>
      </a:tcStyle>
    </a:band1H>
    <a:band1V>
      <a:tcStyle>
        <a:tcBdr/>
        <a:fill>
          <a:solidFill>
            <a:srgbClr val="E2CBCC"/>
          </a:solidFill>
        </a:fill>
      </a:tcStyle>
    </a:band1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7210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PowerPoint Template includes a series of slide masters with predefined layouts and color schemes for formatting slides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 Masters are displayed when you right click on a slide and select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Layout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menu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9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2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7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0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26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95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89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68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2">
    <p:bg>
      <p:bgPr>
        <a:solidFill>
          <a:srgbClr val="AB192D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352" y="986500"/>
            <a:ext cx="2743199" cy="88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4648" y="2980943"/>
            <a:ext cx="3959371" cy="387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457200" y="1524000"/>
            <a:ext cx="58674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553200" y="1524000"/>
            <a:ext cx="21335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625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320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Red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2225" y="1433512"/>
            <a:ext cx="4019549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589" y="2981884"/>
            <a:ext cx="3958410" cy="387611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40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990600"/>
            <a:ext cx="2743199" cy="88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589" y="2981884"/>
            <a:ext cx="3958410" cy="387611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62000" y="1447800"/>
            <a:ext cx="6858000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40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762000" y="2216400"/>
            <a:ext cx="3657600" cy="39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73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625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320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8200" y="1496736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8200" y="2216400"/>
            <a:ext cx="3657600" cy="39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73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625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320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6391655"/>
            <a:ext cx="4592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3057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392782" y="1524000"/>
            <a:ext cx="5294017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371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066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143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143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092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11251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1176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0667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43916" y="1524000"/>
            <a:ext cx="2673657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4" name="Shape 64"/>
          <p:cNvCxnSpPr/>
          <p:nvPr/>
        </p:nvCxnSpPr>
        <p:spPr>
          <a:xfrm rot="5400000">
            <a:off x="1359109" y="3581399"/>
            <a:ext cx="3809999" cy="1587"/>
          </a:xfrm>
          <a:prstGeom prst="straightConnector1">
            <a:avLst/>
          </a:prstGeom>
          <a:noFill/>
          <a:ln w="15875" cap="flat" cmpd="sng">
            <a:solidFill>
              <a:srgbClr val="B5B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457200" y="1234966"/>
            <a:ext cx="8686800" cy="45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5486400" y="6400800"/>
            <a:ext cx="3352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0400" y="2439250"/>
            <a:ext cx="9022800" cy="367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dirty="0" smtClean="0"/>
              <a:t>CS548 </a:t>
            </a:r>
            <a:r>
              <a:rPr lang="en-US" sz="3600" dirty="0"/>
              <a:t>Spring 2016 </a:t>
            </a:r>
          </a:p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dirty="0" smtClean="0"/>
              <a:t>Decision </a:t>
            </a:r>
            <a:r>
              <a:rPr lang="en-US" sz="3600" dirty="0"/>
              <a:t>Trees </a:t>
            </a:r>
            <a:r>
              <a:rPr lang="en-US" sz="3600" dirty="0" smtClean="0"/>
              <a:t>Showcase </a:t>
            </a:r>
            <a:r>
              <a:rPr lang="en-US" sz="3600" dirty="0"/>
              <a:t>By </a:t>
            </a:r>
          </a:p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dirty="0" smtClean="0"/>
              <a:t>Yi </a:t>
            </a:r>
            <a:r>
              <a:rPr lang="en-US" sz="3600" dirty="0"/>
              <a:t>Jiang and Brandon </a:t>
            </a:r>
            <a:r>
              <a:rPr lang="en-US" sz="3600" dirty="0" smtClean="0"/>
              <a:t>Boos</a:t>
            </a:r>
            <a:br>
              <a:rPr lang="en-US" sz="3600" dirty="0" smtClean="0"/>
            </a:br>
            <a:endParaRPr lang="en-US" sz="3600" dirty="0"/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b="0" dirty="0"/>
              <a:t>          </a:t>
            </a:r>
            <a:r>
              <a:rPr lang="en-US" sz="2400" b="0" dirty="0"/>
              <a:t>----</a:t>
            </a:r>
            <a:r>
              <a:rPr lang="en-US" sz="3000" b="0" dirty="0">
                <a:latin typeface="Georgia"/>
                <a:ea typeface="Georgia"/>
                <a:cs typeface="Georgia"/>
                <a:sym typeface="Georgia"/>
              </a:rPr>
              <a:t>Showcase work by </a:t>
            </a:r>
            <a:r>
              <a:rPr lang="en-US" sz="3000" b="0" dirty="0" err="1">
                <a:latin typeface="Georgia"/>
                <a:ea typeface="Georgia"/>
                <a:cs typeface="Georgia"/>
                <a:sym typeface="Georgia"/>
              </a:rPr>
              <a:t>Zhun</a:t>
            </a:r>
            <a:r>
              <a:rPr lang="en-US" sz="3000" b="0" dirty="0">
                <a:latin typeface="Georgia"/>
                <a:ea typeface="Georgia"/>
                <a:cs typeface="Georgia"/>
                <a:sym typeface="Georgia"/>
              </a:rPr>
              <a:t> Yu, </a:t>
            </a:r>
            <a:r>
              <a:rPr lang="en-US" sz="3000" b="0" dirty="0" err="1">
                <a:latin typeface="Georgia"/>
                <a:ea typeface="Georgia"/>
                <a:cs typeface="Georgia"/>
                <a:sym typeface="Georgia"/>
              </a:rPr>
              <a:t>Fariborz</a:t>
            </a:r>
            <a:r>
              <a:rPr lang="en-US" sz="3000" b="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000" b="0" dirty="0" err="1">
                <a:latin typeface="Georgia"/>
                <a:ea typeface="Georgia"/>
                <a:cs typeface="Georgia"/>
                <a:sym typeface="Georgia"/>
              </a:rPr>
              <a:t>Haghighat</a:t>
            </a:r>
            <a:r>
              <a:rPr lang="en-US" sz="3000" b="0" dirty="0">
                <a:latin typeface="Georgia"/>
                <a:ea typeface="Georgia"/>
                <a:cs typeface="Georgia"/>
                <a:sym typeface="Georgia"/>
              </a:rPr>
              <a:t>, Benjamin C.M. Fung, and Hiroshi Yoshino on </a:t>
            </a:r>
            <a:r>
              <a:rPr lang="en-US" sz="3000" b="0" i="1" dirty="0">
                <a:latin typeface="Georgia"/>
                <a:ea typeface="Georgia"/>
                <a:cs typeface="Georgia"/>
                <a:sym typeface="Georgia"/>
              </a:rPr>
              <a:t>A decision tree method for building energy demand modeling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Results - Nodes pt. 1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l="13454" r="19874" b="67473"/>
          <a:stretch/>
        </p:blipFill>
        <p:spPr>
          <a:xfrm>
            <a:off x="818400" y="2321575"/>
            <a:ext cx="8325599" cy="40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479360" y="6405001"/>
            <a:ext cx="14399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CCCCCC"/>
                </a:solidFill>
              </a:rPr>
              <a:t>Taken from [1]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28300" y="1707175"/>
            <a:ext cx="4262099" cy="10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/>
              <a:t>Non-Leaf Node: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US" sz="2200"/>
              <a:t>Node #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US" sz="2200"/>
              <a:t># of Data Instances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US" sz="2200"/>
              <a:t>Entropy Value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US" sz="2200"/>
              <a:t>Split Attribute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Result - Nodes pt. 2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r="25969"/>
          <a:stretch/>
        </p:blipFill>
        <p:spPr>
          <a:xfrm>
            <a:off x="4105199" y="2163850"/>
            <a:ext cx="4581599" cy="42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3792575" y="1796500"/>
            <a:ext cx="1996200" cy="8000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487250" y="1796500"/>
            <a:ext cx="2329499" cy="6245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7376675" y="2010375"/>
            <a:ext cx="1439999" cy="240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5047250" y="6134075"/>
            <a:ext cx="14399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CCCC"/>
                </a:solidFill>
              </a:rPr>
              <a:t>Taken from [1]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57200" y="2163850"/>
            <a:ext cx="4262099" cy="235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Leaf Node: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Node #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# of Data Instances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Avg. EUI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EUI Class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Stopping Criteria Met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Results - Decision Rules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318750"/>
            <a:ext cx="8229600" cy="464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Example Rule for Node 10: If TEMP is high and HLC  &lt; 3.89 and ELA &lt; 4.41 and HWS is electric then EUI is LOW 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40130"/>
          <a:stretch/>
        </p:blipFill>
        <p:spPr>
          <a:xfrm>
            <a:off x="1264375" y="2863550"/>
            <a:ext cx="5935824" cy="3507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 rot="10800000">
            <a:off x="4279824" y="3521650"/>
            <a:ext cx="981300" cy="2423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5261125" y="4344175"/>
            <a:ext cx="570299" cy="20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5" name="Shape 205"/>
          <p:cNvCxnSpPr/>
          <p:nvPr/>
        </p:nvCxnSpPr>
        <p:spPr>
          <a:xfrm flipH="1">
            <a:off x="5232674" y="5152425"/>
            <a:ext cx="537300" cy="2228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6" name="Shape 206"/>
          <p:cNvSpPr txBox="1"/>
          <p:nvPr/>
        </p:nvSpPr>
        <p:spPr>
          <a:xfrm>
            <a:off x="3140400" y="6358275"/>
            <a:ext cx="2863200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CCCC"/>
                </a:solidFill>
              </a:rPr>
              <a:t>Taken from [1] and modified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686800" cy="80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Observations - Important Attributes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50" y="1417149"/>
            <a:ext cx="7838424" cy="47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Observations - Interesting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951750"/>
            <a:ext cx="8229600" cy="343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The importance of attributes for high and low temperature areas are different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High temperature areas benefit from a certain value of equivalent leakage area as long as the heat loss coefficient is low enough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441237"/>
            <a:ext cx="8229600" cy="464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The decision tree provides an easily understood model which can help building designers and owners know which attributes to prioritize in order to lower energy </a:t>
            </a:r>
            <a:r>
              <a:rPr lang="en-US" dirty="0" smtClean="0"/>
              <a:t>use</a:t>
            </a: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Non-binary classification could improve the results but would also increase chance of misclassification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Larger data set needed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References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03700" y="1570500"/>
            <a:ext cx="8136599" cy="423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[1] </a:t>
            </a:r>
            <a:r>
              <a:rPr lang="en-US" dirty="0" err="1"/>
              <a:t>Zhun</a:t>
            </a:r>
            <a:r>
              <a:rPr lang="en-US" dirty="0"/>
              <a:t> Yu, </a:t>
            </a:r>
            <a:r>
              <a:rPr lang="en-US" dirty="0" err="1"/>
              <a:t>Fariborz</a:t>
            </a:r>
            <a:r>
              <a:rPr lang="en-US" dirty="0"/>
              <a:t> </a:t>
            </a:r>
            <a:r>
              <a:rPr lang="en-US" dirty="0" err="1"/>
              <a:t>Haghighat</a:t>
            </a:r>
            <a:r>
              <a:rPr lang="en-US" dirty="0"/>
              <a:t>, Benjamin C.M. Fung, and Hiroshi </a:t>
            </a:r>
            <a:r>
              <a:rPr lang="en-US" dirty="0" smtClean="0"/>
              <a:t>Yoshino. “</a:t>
            </a:r>
            <a:r>
              <a:rPr lang="en-US" dirty="0"/>
              <a:t>A </a:t>
            </a:r>
            <a:r>
              <a:rPr lang="en-US" dirty="0"/>
              <a:t>decision tree method for building energy demand modeling,” </a:t>
            </a:r>
            <a:r>
              <a:rPr lang="en-US" i="1" dirty="0" smtClean="0"/>
              <a:t>Energy </a:t>
            </a:r>
            <a:r>
              <a:rPr lang="en-US" i="1" dirty="0"/>
              <a:t>and Building</a:t>
            </a:r>
            <a:r>
              <a:rPr lang="en-US" dirty="0"/>
              <a:t>, </a:t>
            </a:r>
            <a:r>
              <a:rPr lang="en-US" dirty="0" smtClean="0"/>
              <a:t>Vol</a:t>
            </a:r>
            <a:r>
              <a:rPr lang="en-US" dirty="0"/>
              <a:t>. 48, no. 10, pp. 1637-1646, Oct. </a:t>
            </a:r>
            <a:r>
              <a:rPr lang="en-US" dirty="0" smtClean="0"/>
              <a:t>2010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 dirty="0"/>
              <a:t>  </a:t>
            </a:r>
            <a:r>
              <a:rPr lang="en-US" dirty="0"/>
              <a:t>[2] James, Witten, Hastie and </a:t>
            </a:r>
            <a:r>
              <a:rPr lang="en-US" dirty="0" err="1" smtClean="0"/>
              <a:t>Tibshirani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An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  Introduction to Statistical Learning with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Applications in </a:t>
            </a:r>
            <a:r>
              <a:rPr lang="en-US" dirty="0"/>
              <a:t>R. Springer Texts in Statistics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  Vol. 103, 2013</a:t>
            </a:r>
            <a:endParaRPr lang="en-US"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686800" cy="81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Why Predicting EUI matters?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19750" y="1610225"/>
            <a:ext cx="4442100" cy="452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EUI stands for 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nergy </a:t>
            </a:r>
            <a:r>
              <a:rPr lang="en-US" dirty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se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ntensity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Energy consumption throughout the world increased significantly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For efficient building </a:t>
            </a:r>
            <a:r>
              <a:rPr lang="en-US" dirty="0" smtClean="0">
                <a:solidFill>
                  <a:srgbClr val="000000"/>
                </a:solidFill>
              </a:rPr>
              <a:t>design</a:t>
            </a:r>
            <a:endParaRPr lang="en-US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750" y="1970775"/>
            <a:ext cx="4054100" cy="25917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782950" y="5035875"/>
            <a:ext cx="39297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CCCC"/>
                </a:solidFill>
              </a:rPr>
              <a:t>Taken from baidu.com/imaghttp://news.zhulong.com/read205630.html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Overview of Decision tree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66600" y="1600200"/>
            <a:ext cx="3643499" cy="451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a tree?</a:t>
            </a:r>
          </a:p>
          <a:p>
            <a:pPr lvl="0" rtl="0">
              <a:spcBef>
                <a:spcPts val="0"/>
              </a:spcBef>
              <a:buClr>
                <a:schemeClr val="lt2"/>
              </a:buClr>
              <a:buSzPct val="120000"/>
              <a:buFont typeface="Arial"/>
              <a:buChar char="•"/>
            </a:pPr>
            <a:r>
              <a:rPr lang="en-US" dirty="0"/>
              <a:t>A tree is a prediction method </a:t>
            </a:r>
            <a:r>
              <a:rPr lang="en-US" dirty="0" smtClean="0"/>
              <a:t>with </a:t>
            </a:r>
            <a:r>
              <a:rPr lang="en-US" dirty="0"/>
              <a:t>simple rules to divide the range of variables into smaller and smaller sections.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035300" y="5729900"/>
            <a:ext cx="4812600" cy="5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CCCC"/>
                </a:solidFill>
              </a:rPr>
              <a:t>Taken from http://www.taopic.com/vector/201212/286317.html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500" y="1476525"/>
            <a:ext cx="4053300" cy="40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Cons &amp; Pros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/>
              <a:t>Comparison among three method in this paper</a:t>
            </a:r>
          </a:p>
          <a:p>
            <a:pPr marL="274320" marR="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/>
              <a:t>Decision tree wins!(the accuracies are almost the same)</a:t>
            </a:r>
          </a:p>
          <a:p>
            <a:pPr marL="274320" marR="0" lvl="0" indent="-2743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4320" marR="0" lvl="0" indent="-2743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12" name="Shape 112"/>
          <p:cNvGraphicFramePr/>
          <p:nvPr>
            <p:extLst>
              <p:ext uri="{D42A27DB-BD31-4B8C-83A1-F6EECF244321}">
                <p14:modId xmlns:p14="http://schemas.microsoft.com/office/powerpoint/2010/main" val="959803293"/>
              </p:ext>
            </p:extLst>
          </p:nvPr>
        </p:nvGraphicFramePr>
        <p:xfrm>
          <a:off x="413275" y="3165525"/>
          <a:ext cx="8148900" cy="2255550"/>
        </p:xfrm>
        <a:graphic>
          <a:graphicData uri="http://schemas.openxmlformats.org/drawingml/2006/table">
            <a:tbl>
              <a:tblPr firstRow="1" bandRow="1">
                <a:noFill/>
                <a:tableStyleId>{0B1BA0AA-C39A-49C8-97E1-8B2E8EE1540F}</a:tableStyleId>
              </a:tblPr>
              <a:tblGrid>
                <a:gridCol w="2327525"/>
                <a:gridCol w="2192475"/>
                <a:gridCol w="1814450"/>
                <a:gridCol w="181445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Tree methods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Regression models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ANN models</a:t>
                      </a:r>
                    </a:p>
                  </a:txBody>
                  <a:tcPr marL="91450" marR="91450" marT="45725" marB="45725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Advantage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understandable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interpretable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easy to execute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simple and efficient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can model complex relationships</a:t>
                      </a:r>
                    </a:p>
                  </a:txBody>
                  <a:tcPr marL="91450" marR="91450" marT="45725" marB="45725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Disadvantage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/>
                        <a:t>too easy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hard to </a:t>
                      </a:r>
                      <a:r>
                        <a:rPr lang="en-US" sz="1800" dirty="0" smtClean="0"/>
                        <a:t>interpret</a:t>
                      </a:r>
                      <a:endParaRPr lang="en-US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complicated to operate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Data Set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57200" y="1294900"/>
            <a:ext cx="8527800" cy="21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lvl="0" indent="-274320" rtl="0">
              <a:spcBef>
                <a:spcPts val="0"/>
              </a:spcBef>
              <a:buClr>
                <a:schemeClr val="lt2"/>
              </a:buClr>
              <a:buSzPct val="1000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In this project, field surveys on energy related data and other relevant information were carried out in 80 residential buildings in six different districts in </a:t>
            </a:r>
            <a:r>
              <a:rPr lang="en-US" sz="2400" dirty="0" smtClean="0">
                <a:solidFill>
                  <a:schemeClr val="dk1"/>
                </a:solidFill>
              </a:rPr>
              <a:t>Japan</a:t>
            </a:r>
            <a:endParaRPr lang="en-US" sz="2400" dirty="0">
              <a:solidFill>
                <a:schemeClr val="dk1"/>
              </a:solidFill>
            </a:endParaRPr>
          </a:p>
          <a:p>
            <a:pPr marL="274320" lvl="0" indent="-27432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13 observations have missing value. They use 55 observations in training data </a:t>
            </a:r>
            <a:r>
              <a:rPr lang="en-US" sz="2400" dirty="0" smtClean="0">
                <a:solidFill>
                  <a:schemeClr val="dk1"/>
                </a:solidFill>
              </a:rPr>
              <a:t>set</a:t>
            </a:r>
            <a:endParaRPr lang="en-US" sz="2400" dirty="0">
              <a:solidFill>
                <a:schemeClr val="dk1"/>
              </a:solidFill>
            </a:endParaRPr>
          </a:p>
          <a:p>
            <a:pPr marL="274320" lvl="0" indent="-274320" rtl="0">
              <a:spcBef>
                <a:spcPts val="0"/>
              </a:spcBef>
              <a:buClr>
                <a:schemeClr val="lt2"/>
              </a:buClr>
              <a:buSzPct val="100000"/>
              <a:buChar char="•"/>
            </a:pPr>
            <a:r>
              <a:rPr lang="en-US" sz="2400" dirty="0"/>
              <a:t>Target </a:t>
            </a:r>
            <a:r>
              <a:rPr lang="en-US" sz="2400" dirty="0" err="1"/>
              <a:t>variable:EUI</a:t>
            </a:r>
            <a:r>
              <a:rPr lang="en-US" sz="2400" dirty="0"/>
              <a:t>: high or low</a:t>
            </a:r>
          </a:p>
          <a:p>
            <a:pPr marL="274320" lvl="0" indent="-274320" rtl="0">
              <a:spcBef>
                <a:spcPts val="0"/>
              </a:spcBef>
              <a:buClr>
                <a:schemeClr val="lt2"/>
              </a:buClr>
              <a:buSzPct val="100000"/>
              <a:buChar char="•"/>
            </a:pPr>
            <a:r>
              <a:rPr lang="en-US" sz="2400" dirty="0"/>
              <a:t>Variables: 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49" y="3932100"/>
            <a:ext cx="8935698" cy="21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782600" y="6176850"/>
            <a:ext cx="1995599" cy="30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CCCC"/>
                </a:solidFill>
              </a:rPr>
              <a:t>Taken from [1]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Decision Tree Generation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495800" y="2458133"/>
            <a:ext cx="2057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7391400" y="2458133"/>
            <a:ext cx="1295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7391400" y="3800175"/>
            <a:ext cx="1295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57200" y="5410198"/>
            <a:ext cx="1676399" cy="10241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2000" b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7315200" y="4504258"/>
            <a:ext cx="45415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2781300" y="4944276"/>
            <a:ext cx="685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764023" y="5910073"/>
            <a:ext cx="45415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792723" y="5911333"/>
            <a:ext cx="45415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7098792" y="5910073"/>
            <a:ext cx="45415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4495800" y="5275162"/>
            <a:ext cx="2057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7391400" y="5213601"/>
            <a:ext cx="1295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371930" y="1676750"/>
            <a:ext cx="91975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018" y="2719743"/>
            <a:ext cx="4749566" cy="107768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744112" y="1747775"/>
            <a:ext cx="3933900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74320" lvl="0" indent="-236220" rtl="0">
              <a:lnSpc>
                <a:spcPct val="95000"/>
              </a:lnSpc>
              <a:spcBef>
                <a:spcPts val="0"/>
              </a:spcBef>
              <a:buClr>
                <a:schemeClr val="lt2"/>
              </a:buClr>
              <a:buSzPct val="100000"/>
              <a:buChar char="•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Attribute Selection Criterion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862050" y="1460800"/>
            <a:ext cx="2645399" cy="915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862050" y="1461362"/>
            <a:ext cx="25647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Splitting dataset into training and test data</a:t>
            </a:r>
          </a:p>
        </p:txBody>
      </p:sp>
      <p:sp>
        <p:nvSpPr>
          <p:cNvPr id="142" name="Shape 142"/>
          <p:cNvSpPr/>
          <p:nvPr/>
        </p:nvSpPr>
        <p:spPr>
          <a:xfrm>
            <a:off x="925050" y="2971050"/>
            <a:ext cx="2645399" cy="915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862037" y="2881525"/>
            <a:ext cx="2645399" cy="91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Generating decision tree using training data</a:t>
            </a:r>
          </a:p>
        </p:txBody>
      </p:sp>
      <p:sp>
        <p:nvSpPr>
          <p:cNvPr id="144" name="Shape 144"/>
          <p:cNvSpPr/>
          <p:nvPr/>
        </p:nvSpPr>
        <p:spPr>
          <a:xfrm>
            <a:off x="925050" y="4596525"/>
            <a:ext cx="2645399" cy="61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835500" y="4677350"/>
            <a:ext cx="2824500" cy="61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Estimating the accuracy</a:t>
            </a:r>
          </a:p>
        </p:txBody>
      </p:sp>
      <p:sp>
        <p:nvSpPr>
          <p:cNvPr id="146" name="Shape 146"/>
          <p:cNvSpPr/>
          <p:nvPr/>
        </p:nvSpPr>
        <p:spPr>
          <a:xfrm>
            <a:off x="914400" y="5725250"/>
            <a:ext cx="2645399" cy="4481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914400" y="5714996"/>
            <a:ext cx="2743199" cy="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Improve the model</a:t>
            </a:r>
          </a:p>
        </p:txBody>
      </p:sp>
      <p:sp>
        <p:nvSpPr>
          <p:cNvPr id="148" name="Shape 148"/>
          <p:cNvSpPr/>
          <p:nvPr/>
        </p:nvSpPr>
        <p:spPr>
          <a:xfrm>
            <a:off x="1929525" y="2411648"/>
            <a:ext cx="204000" cy="52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929525" y="3980135"/>
            <a:ext cx="204000" cy="52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929525" y="5213610"/>
            <a:ext cx="204000" cy="52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Results - The Decision Tree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225" y="1314300"/>
            <a:ext cx="5226824" cy="515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899930" y="5934665"/>
            <a:ext cx="14399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CCCCCC"/>
                </a:solidFill>
              </a:rPr>
              <a:t>Taken from [1]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25" y="4001237"/>
            <a:ext cx="3612000" cy="10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457200" y="1513725"/>
            <a:ext cx="4262099" cy="10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Decision Tree from training data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Confusion matrix for training data using decision tree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Results - Prediction on Test Data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11" y="2086575"/>
            <a:ext cx="8229600" cy="335753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7143150" y="5444100"/>
            <a:ext cx="14399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CCCC"/>
                </a:solidFill>
              </a:rPr>
              <a:t>Taken from [1]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I-White">
  <a:themeElements>
    <a:clrScheme name="Custom 56">
      <a:dk1>
        <a:srgbClr val="000000"/>
      </a:dk1>
      <a:lt1>
        <a:srgbClr val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552</Words>
  <Application>Microsoft Office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WPI-White</vt:lpstr>
      <vt:lpstr>CS548 Spring 2016  Decision Trees Showcase By  Yi Jiang and Brandon Boos            ----Showcase work by Zhun Yu, Fariborz Haghighat, Benjamin C.M. Fung, and Hiroshi Yoshino on A decision tree method for building energy demand modeling</vt:lpstr>
      <vt:lpstr>References</vt:lpstr>
      <vt:lpstr>Why Predicting EUI matters?</vt:lpstr>
      <vt:lpstr>Overview of Decision tree</vt:lpstr>
      <vt:lpstr>Cons &amp; Pros</vt:lpstr>
      <vt:lpstr>Data Set</vt:lpstr>
      <vt:lpstr>Decision Tree Generation</vt:lpstr>
      <vt:lpstr>Results - The Decision Tree</vt:lpstr>
      <vt:lpstr>Results - Prediction on Test Data</vt:lpstr>
      <vt:lpstr>Results - Nodes pt. 1</vt:lpstr>
      <vt:lpstr>Result - Nodes pt. 2</vt:lpstr>
      <vt:lpstr>Results - Decision Rules</vt:lpstr>
      <vt:lpstr>Observations - Important Attributes</vt:lpstr>
      <vt:lpstr>Observations - Interesting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CS548 Spring 2016  Decision Trees Showcase By  Yi Jiang and Brandon Boos            ----Showcase work by Zhun Yu, Fariborz Haghighat, Benjamin C.M. Fung, and Hiroshi Yoshino on A decision tree method for building energy demand modeling</dc:title>
  <dc:creator>Brandon Boos</dc:creator>
  <cp:lastModifiedBy>Ruiz</cp:lastModifiedBy>
  <cp:revision>6</cp:revision>
  <dcterms:modified xsi:type="dcterms:W3CDTF">2016-02-07T00:49:18Z</dcterms:modified>
</cp:coreProperties>
</file>