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59" r:id="rId3"/>
    <p:sldId id="257" r:id="rId4"/>
    <p:sldId id="268" r:id="rId5"/>
    <p:sldId id="273" r:id="rId6"/>
    <p:sldId id="265" r:id="rId7"/>
    <p:sldId id="263" r:id="rId8"/>
    <p:sldId id="271" r:id="rId9"/>
    <p:sldId id="266" r:id="rId10"/>
    <p:sldId id="272" r:id="rId11"/>
    <p:sldId id="264" r:id="rId12"/>
    <p:sldId id="274" r:id="rId13"/>
    <p:sldId id="275" r:id="rId14"/>
    <p:sldId id="27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251" autoAdjust="0"/>
  </p:normalViewPr>
  <p:slideViewPr>
    <p:cSldViewPr snapToGrid="0">
      <p:cViewPr varScale="1">
        <p:scale>
          <a:sx n="87" d="100"/>
          <a:sy n="87" d="100"/>
        </p:scale>
        <p:origin x="7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84CF-9EFF-450A-B7E0-EF717791AF2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8E5E-649E-48BF-9375-68A8847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0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dirty="0" smtClean="0"/>
              <a:t>relatively small number of different patterns in a smart home allows for a reasonable</a:t>
            </a:r>
            <a:r>
              <a:rPr lang="en-US" sz="1200" baseline="0" dirty="0" smtClean="0"/>
              <a:t> sized hash map that is not too large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was not a significant increase in support count</a:t>
            </a:r>
            <a:r>
              <a:rPr lang="en-US" baseline="0" dirty="0" smtClean="0"/>
              <a:t> w</a:t>
            </a:r>
            <a:r>
              <a:rPr lang="en-US" dirty="0" smtClean="0"/>
              <a:t>hen </a:t>
            </a:r>
            <a:r>
              <a:rPr lang="en-US" dirty="0" err="1" smtClean="0"/>
              <a:t>wildcarded</a:t>
            </a:r>
            <a:r>
              <a:rPr lang="en-US" dirty="0" smtClean="0"/>
              <a:t> patterns were </a:t>
            </a:r>
            <a:r>
              <a:rPr lang="en-US" dirty="0" err="1" smtClean="0"/>
              <a:t>implimented</a:t>
            </a:r>
            <a:r>
              <a:rPr lang="en-US" dirty="0" smtClean="0"/>
              <a:t> compared to non-</a:t>
            </a:r>
            <a:r>
              <a:rPr lang="en-US" dirty="0" err="1" smtClean="0"/>
              <a:t>wildcarded</a:t>
            </a:r>
            <a:r>
              <a:rPr lang="en-US" dirty="0" smtClean="0"/>
              <a:t> patterns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is not worth the increased run time and memory consumption</a:t>
            </a:r>
            <a:r>
              <a:rPr lang="en-US" baseline="0" dirty="0" smtClean="0"/>
              <a:t> to implement wildcarding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“To ensure that a relevant pattern</a:t>
            </a:r>
            <a:r>
              <a:rPr lang="en-US" baseline="0" dirty="0" smtClean="0"/>
              <a:t> can be used to save energy, it must be composed of two main components: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A relevant pattern must contain at least one action to lower energy</a:t>
            </a:r>
            <a:r>
              <a:rPr lang="en-US" baseline="0" dirty="0" smtClean="0"/>
              <a:t>…”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A finite state machine is used to match previously mined sequences (</a:t>
            </a:r>
            <a:r>
              <a:rPr lang="en-US" baseline="0" dirty="0" smtClean="0"/>
              <a:t>rule </a:t>
            </a:r>
            <a:r>
              <a:rPr lang="en-US" baseline="0" dirty="0" smtClean="0"/>
              <a:t>database) with sequences in the event stream,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Recommendations made based if a previously mined event sequences is found, but its corresponding action is not.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example, a pattern (513) and action (X) (previously identified by sequence mining)</a:t>
            </a:r>
          </a:p>
          <a:p>
            <a:r>
              <a:rPr lang="en-US" baseline="0" dirty="0" smtClean="0"/>
              <a:t>is compared to the stream of events from the smart house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event 5 is detected in position 1, continue to next event of in event stream, else: end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event 1 is detected in position 2, continue to next event of in event stream else: end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event 3 is detected in position 3, continue to next event of in event stream, else: end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…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action X is not detected: issue </a:t>
            </a:r>
            <a:r>
              <a:rPr lang="en-US" baseline="0" dirty="0" err="1" smtClean="0"/>
              <a:t>recommdation</a:t>
            </a:r>
            <a:r>
              <a:rPr lang="en-US" baseline="0" dirty="0" smtClean="0"/>
              <a:t>, else: end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52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Phase 1  ~9% of recommendations</a:t>
            </a:r>
            <a:r>
              <a:rPr lang="en-US" baseline="0" dirty="0" smtClean="0"/>
              <a:t> where found to be useful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Phase 2</a:t>
            </a:r>
          </a:p>
          <a:p>
            <a:r>
              <a:rPr lang="en-US" baseline="0" dirty="0" smtClean="0"/>
              <a:t>	- eliminated rules that received &gt;10 negative feedbacks during Phase 1 </a:t>
            </a:r>
          </a:p>
          <a:p>
            <a:r>
              <a:rPr lang="en-US" baseline="0" dirty="0" smtClean="0"/>
              <a:t>	- eliminated rules where the the weighted feedback was low (e.g., rules that had low confidence)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Phase two </a:t>
            </a:r>
          </a:p>
          <a:p>
            <a:r>
              <a:rPr lang="en-US" baseline="0" dirty="0" smtClean="0"/>
              <a:t>	- generated same number of useful recommendations</a:t>
            </a:r>
          </a:p>
          <a:p>
            <a:r>
              <a:rPr lang="en-US" baseline="0" dirty="0" smtClean="0"/>
              <a:t>	- issued far fewer </a:t>
            </a:r>
            <a:r>
              <a:rPr lang="en-US" baseline="0" dirty="0" err="1" smtClean="0"/>
              <a:t>recommondations</a:t>
            </a:r>
            <a:r>
              <a:rPr lang="en-US" baseline="0" dirty="0" smtClean="0"/>
              <a:t> per day (i.e., less noise)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results were modest, the authors felt this was a successful start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Based on this research several additional enhancements were identified that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	- enhance sequence mining algorithm to efficiently look for periodic sequences as well as frequent sequences</a:t>
            </a:r>
          </a:p>
          <a:p>
            <a:r>
              <a:rPr lang="en-US" baseline="0" dirty="0" smtClean="0"/>
              <a:t>	- consider other sources of data (e.g., power use)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67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Maximizing the efficiency of the energy consumption is more environmentally friendly and reduces the energy cost for the homeowner.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This research focusses on how a smart home can learn and adapt to the behavior of the occupants without explicit programming.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Example: Nest thermostat learning the behavior of the occupants to adjust temperature in an efficient way based on their occupancy pattern.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ability to learn autonomously is necessary for the widespread acceptance of smart home technology by average consumer.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1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particular system provides connectivity to electrical devices in the home over the existing power cables (power line carrier) creating a network of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network of devices is connected through a server mounted in the electrical cabinet to a local area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 is a network of connected devices, bringing the internet of things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to each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module (Lego-like object) can switch, dim, measure electricity and communicate status of the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As part of this project:</a:t>
            </a:r>
          </a:p>
          <a:p>
            <a:r>
              <a:rPr lang="en-US" sz="1200" dirty="0" smtClean="0"/>
              <a:t>1.  Previously collect</a:t>
            </a:r>
            <a:r>
              <a:rPr lang="en-US" sz="1200" baseline="0" dirty="0" smtClean="0"/>
              <a:t>ed </a:t>
            </a:r>
            <a:r>
              <a:rPr lang="en-US" sz="1200" dirty="0" smtClean="0"/>
              <a:t>smart home</a:t>
            </a:r>
            <a:r>
              <a:rPr lang="en-US" sz="1200" baseline="0" dirty="0" smtClean="0"/>
              <a:t> data was mined for</a:t>
            </a:r>
            <a:endParaRPr lang="en-US" sz="1200" dirty="0" smtClean="0"/>
          </a:p>
          <a:p>
            <a:r>
              <a:rPr lang="en-US" sz="1200" dirty="0" smtClean="0"/>
              <a:t>2. Both frequent</a:t>
            </a:r>
            <a:r>
              <a:rPr lang="en-US" sz="1200" baseline="0" dirty="0" smtClean="0"/>
              <a:t> and periodic </a:t>
            </a:r>
            <a:r>
              <a:rPr lang="en-US" sz="1200" dirty="0" smtClean="0"/>
              <a:t>sequential</a:t>
            </a:r>
            <a:r>
              <a:rPr lang="en-US" sz="1200" baseline="0" dirty="0" smtClean="0"/>
              <a:t> patterns</a:t>
            </a:r>
          </a:p>
          <a:p>
            <a:r>
              <a:rPr lang="en-US" sz="1200" baseline="0" dirty="0" smtClean="0"/>
              <a:t>3. The relevant patterns were used to m</a:t>
            </a:r>
            <a:r>
              <a:rPr lang="en-US" sz="1200" dirty="0" smtClean="0"/>
              <a:t>ake energy saving recommendations to the inhabitants that do not affect their comfort.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is almost 12 years of data to train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Each event has a source</a:t>
            </a:r>
            <a:r>
              <a:rPr lang="en-US" baseline="0" dirty="0" smtClean="0"/>
              <a:t> ID and a scene 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Source ID identifies how the event was generated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 inhabitant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system timer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motion detector etc.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Scene ID identifies the action executed and where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Turn light in kitchen off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There is an ordinal relationship among the events in a dataset.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For this application the order of events is important.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Three events followed by an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Idea behind wildcarding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infrequent patterns may only differ by one or two events and if a wildcard is used to replace this event or these events,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wildcarded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 would become frequent</a:t>
            </a:r>
            <a:endParaRPr lang="en-US" sz="1200" b="0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 decision was made</a:t>
            </a:r>
            <a:r>
              <a:rPr lang="en-US" sz="1200" dirty="0" smtClean="0"/>
              <a:t> to consider only deterministic algorithms such as </a:t>
            </a:r>
            <a:r>
              <a:rPr lang="en-US" sz="1200" dirty="0" err="1" smtClean="0"/>
              <a:t>Apriori</a:t>
            </a:r>
            <a:r>
              <a:rPr lang="en-US" sz="1200" dirty="0" smtClean="0"/>
              <a:t>-inspired algorithms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 Decided </a:t>
            </a:r>
            <a:r>
              <a:rPr lang="en-US" dirty="0" smtClean="0"/>
              <a:t>not to use heuristic algorithms because they are</a:t>
            </a:r>
            <a:r>
              <a:rPr lang="en-US" baseline="0" dirty="0" smtClean="0"/>
              <a:t> not as time efficient and they can get stuck at local maxima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Method: find all possible frequent patterns by sliding a window of a specifiable size over the chronologically ordered events and count their overall occurrences throughout the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9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Rather than use a brute</a:t>
            </a:r>
            <a:r>
              <a:rPr lang="en-US" baseline="0" dirty="0" smtClean="0"/>
              <a:t> force to build the possible patterns and then reiterate over the events to generate their support count, this algorithm mines for patterns and counts the support of that pattern in 1 step with the help of a hash map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Additionally a minimum support parameter</a:t>
            </a:r>
            <a:r>
              <a:rPr lang="en-US" baseline="0" dirty="0" smtClean="0"/>
              <a:t> is used to post-process the patterns to eliminate the infrequent patterns that are not considered normal for the smart home inhabitants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Download</a:t>
            </a:r>
            <a:r>
              <a:rPr lang="en-US" baseline="0" dirty="0" smtClean="0"/>
              <a:t> events for a particular smart home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Loop through event stream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Evaluate patterns of different lengths with the same starting position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Applies each sequence (that starts at </a:t>
            </a:r>
            <a:r>
              <a:rPr lang="en-US" i="1" baseline="0" dirty="0" smtClean="0"/>
              <a:t>position</a:t>
            </a:r>
            <a:r>
              <a:rPr lang="en-US" baseline="0" dirty="0" smtClean="0"/>
              <a:t>  and has a length of at least </a:t>
            </a:r>
            <a:r>
              <a:rPr lang="en-US" baseline="0" dirty="0" err="1" smtClean="0"/>
              <a:t>minPatternLength</a:t>
            </a:r>
            <a:r>
              <a:rPr lang="en-US" baseline="0" dirty="0" smtClean="0"/>
              <a:t> and less than </a:t>
            </a:r>
            <a:r>
              <a:rPr lang="en-US" baseline="0" dirty="0" err="1" smtClean="0"/>
              <a:t>maxPatternLength</a:t>
            </a:r>
            <a:r>
              <a:rPr lang="en-US" baseline="0" dirty="0" smtClean="0"/>
              <a:t>) to hash tree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If pattern does not exist in hash tree, add it and set support count to 1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If pattern does exist in hash tree, increment support count by 1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Prune patterns with support &lt; </a:t>
            </a:r>
            <a:r>
              <a:rPr lang="en-US" baseline="0" dirty="0" err="1" smtClean="0"/>
              <a:t>minSupportCount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8E5E-649E-48BF-9375-68A8847F8C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590" y="2981887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2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6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72CA-63BD-4038-9769-46CAF23138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9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5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9" y="2980946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1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590" y="2981887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3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72CA-63BD-4038-9769-46CAF23138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 sz="2800"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872CA-63BD-4038-9769-46CAF231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9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72CA-63BD-4038-9769-46CAF23138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72CA-63BD-4038-9769-46CAF23138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72CA-63BD-4038-9769-46CAF23138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1658"/>
            <a:ext cx="459297" cy="365125"/>
          </a:xfrm>
        </p:spPr>
        <p:txBody>
          <a:bodyPr/>
          <a:lstStyle/>
          <a:p>
            <a:fld id="{EC7872CA-63BD-4038-9769-46CAF23138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2"/>
            <a:ext cx="5294018" cy="46481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8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72CA-63BD-4038-9769-46CAF23138E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1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C7872CA-63BD-4038-9769-46CAF23138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234968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5486400" y="6400800"/>
            <a:ext cx="335280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5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sz="135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lnSpc>
          <a:spcPct val="95000"/>
        </a:lnSpc>
        <a:spcBef>
          <a:spcPts val="9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45770" indent="-205740" algn="l" defTabSz="685800" rtl="0" eaLnBrk="1" latinLnBrk="0" hangingPunct="1">
        <a:lnSpc>
          <a:spcPct val="95000"/>
        </a:lnSpc>
        <a:spcBef>
          <a:spcPts val="450"/>
        </a:spcBef>
        <a:buClr>
          <a:schemeClr val="bg2"/>
        </a:buClr>
        <a:buFont typeface="Verdana" pitchFamily="34" charset="0"/>
        <a:buChar char="─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651510" indent="-171450" algn="l" defTabSz="685800" rtl="0" eaLnBrk="1" latinLnBrk="0" hangingPunct="1">
        <a:lnSpc>
          <a:spcPct val="95000"/>
        </a:lnSpc>
        <a:spcBef>
          <a:spcPts val="450"/>
        </a:spcBef>
        <a:buClr>
          <a:schemeClr val="bg2"/>
        </a:buClr>
        <a:buFont typeface="Wingdings" pitchFamily="2" charset="2"/>
        <a:buChar char="§"/>
        <a:defRPr sz="135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857250" indent="-171450" algn="l" defTabSz="685800" rtl="0" eaLnBrk="1" latinLnBrk="0" hangingPunct="1">
        <a:lnSpc>
          <a:spcPct val="95000"/>
        </a:lnSpc>
        <a:spcBef>
          <a:spcPts val="450"/>
        </a:spcBef>
        <a:buClr>
          <a:schemeClr val="bg2"/>
        </a:buClr>
        <a:buFont typeface="Courier New" pitchFamily="49" charset="0"/>
        <a:buChar char="o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28700" indent="-171450" algn="l" defTabSz="685800" rtl="0" eaLnBrk="1" latinLnBrk="0" hangingPunct="1">
        <a:lnSpc>
          <a:spcPct val="95000"/>
        </a:lnSpc>
        <a:spcBef>
          <a:spcPts val="450"/>
        </a:spcBef>
        <a:buClr>
          <a:schemeClr val="bg2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strom.org/wp-content/uploads/2014/01/Michael-Zehnder-2015-Energy-saving-in-smart-homes-based-on-consumer-behavior-data.pdf" TargetMode="External"/><Relationship Id="rId2" Type="http://schemas.openxmlformats.org/officeDocument/2006/relationships/hyperlink" Target="https://www.digitalstrom.org/wp-content/uploads/2014/01/Daniel_Schweizer-2014-Learning_frequent_and_periodic_usage_patterns_in_smart_homes_Final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doi.acm.org/10.1145/1824795.1824798" TargetMode="External"/><Relationship Id="rId4" Type="http://schemas.openxmlformats.org/officeDocument/2006/relationships/hyperlink" Target="http://ieeexplore.ieee.org/xpl/login.jsp?tp=&amp;arnumber=7366231&amp;url=http://ieeexplore.ieee.org/xpls/abs_all.jsp?arnumber=736623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motica-winkel.nl/media/catalog/product/cache/1/image/512x512/9df78eab33525d08d6e5fb8d27136e95/d/i/digitalstrom.apps_and_the_connected_home_2__2_3_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304" y="3699557"/>
            <a:ext cx="8693239" cy="2893748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/>
              <a:t>Showcase by: </a:t>
            </a:r>
          </a:p>
          <a:p>
            <a:pPr algn="ctr"/>
            <a:r>
              <a:rPr lang="en-US" sz="1600" dirty="0" smtClean="0"/>
              <a:t>Daniel Duhaney, Scott Judson, Michaela </a:t>
            </a:r>
            <a:r>
              <a:rPr lang="en-US" sz="1600" dirty="0" err="1" smtClean="0"/>
              <a:t>Kachadoorian</a:t>
            </a:r>
            <a:endParaRPr lang="en-US" sz="1600" dirty="0" smtClean="0"/>
          </a:p>
          <a:p>
            <a:pPr algn="ctr"/>
            <a:r>
              <a:rPr lang="en-US" sz="1600" b="1" dirty="0" smtClean="0"/>
              <a:t>Showcasing work of:</a:t>
            </a:r>
          </a:p>
          <a:p>
            <a:pPr algn="ctr"/>
            <a:r>
              <a:rPr lang="en-US" sz="1600" dirty="0" smtClean="0"/>
              <a:t>Daniel </a:t>
            </a:r>
            <a:r>
              <a:rPr lang="en-US" sz="1600" dirty="0" err="1" smtClean="0"/>
              <a:t>Schweizer</a:t>
            </a:r>
            <a:r>
              <a:rPr lang="en-US" sz="1600" dirty="0" smtClean="0"/>
              <a:t>, Michael </a:t>
            </a:r>
            <a:r>
              <a:rPr lang="en-US" sz="1600" dirty="0" err="1" smtClean="0"/>
              <a:t>Zehnder</a:t>
            </a:r>
            <a:r>
              <a:rPr lang="en-US" sz="1600" dirty="0" smtClean="0"/>
              <a:t>, Holger </a:t>
            </a:r>
            <a:r>
              <a:rPr lang="en-US" sz="1600" dirty="0" err="1" smtClean="0"/>
              <a:t>Wache</a:t>
            </a:r>
            <a:r>
              <a:rPr lang="en-US" sz="1600" dirty="0" smtClean="0"/>
              <a:t>, Hans-Friedrich </a:t>
            </a:r>
            <a:r>
              <a:rPr lang="en-US" sz="1600" dirty="0" err="1" smtClean="0"/>
              <a:t>Witschel</a:t>
            </a:r>
            <a:r>
              <a:rPr lang="en-US" sz="1600" dirty="0" smtClean="0"/>
              <a:t>, </a:t>
            </a:r>
            <a:r>
              <a:rPr lang="en-US" sz="1600" dirty="0" err="1" smtClean="0"/>
              <a:t>Danilo</a:t>
            </a:r>
            <a:r>
              <a:rPr lang="en-US" sz="1600" dirty="0" smtClean="0"/>
              <a:t> </a:t>
            </a:r>
            <a:r>
              <a:rPr lang="en-US" sz="1600" dirty="0" err="1" smtClean="0"/>
              <a:t>Zanatta</a:t>
            </a:r>
            <a:r>
              <a:rPr lang="en-US" sz="1600" dirty="0" smtClean="0"/>
              <a:t>, Miguel Rodriguez</a:t>
            </a:r>
          </a:p>
          <a:p>
            <a:pPr algn="ctr"/>
            <a:r>
              <a:rPr lang="en-US" sz="1800" b="1" dirty="0" smtClean="0"/>
              <a:t>on</a:t>
            </a:r>
          </a:p>
          <a:p>
            <a:pPr algn="ctr"/>
            <a:r>
              <a:rPr lang="en-US" sz="2400" dirty="0" smtClean="0"/>
              <a:t>“Using consumer behavior data to reduce energy consumption in smart homes”</a:t>
            </a:r>
          </a:p>
          <a:p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49732"/>
            <a:ext cx="6548720" cy="19498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CS 548 – Spring 2016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Sequence Mining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WSDD basic pattern mining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smartHomeList</a:t>
            </a:r>
            <a:r>
              <a:rPr lang="en-US" dirty="0"/>
              <a:t> = [sh</a:t>
            </a:r>
            <a:r>
              <a:rPr lang="en-US" baseline="-25000" dirty="0"/>
              <a:t>0</a:t>
            </a:r>
            <a:r>
              <a:rPr lang="en-US" dirty="0"/>
              <a:t>,sh</a:t>
            </a:r>
            <a:r>
              <a:rPr lang="en-US" baseline="-25000" dirty="0"/>
              <a:t>1</a:t>
            </a:r>
            <a:r>
              <a:rPr lang="en-US" dirty="0"/>
              <a:t>,…</a:t>
            </a:r>
            <a:r>
              <a:rPr lang="en-US" dirty="0" err="1"/>
              <a:t>sh</a:t>
            </a:r>
            <a:r>
              <a:rPr lang="en-US" baseline="-25000" dirty="0" err="1"/>
              <a:t>i</a:t>
            </a:r>
            <a:r>
              <a:rPr lang="en-US" dirty="0"/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event</a:t>
            </a:r>
            <a:r>
              <a:rPr lang="en-US" baseline="-25000" dirty="0" err="1"/>
              <a:t>i</a:t>
            </a:r>
            <a:r>
              <a:rPr lang="en-US" dirty="0"/>
              <a:t> = {ev</a:t>
            </a:r>
            <a:r>
              <a:rPr lang="en-US" baseline="-25000" dirty="0"/>
              <a:t>0</a:t>
            </a:r>
            <a:r>
              <a:rPr lang="en-US" dirty="0"/>
              <a:t>,ev</a:t>
            </a:r>
            <a:r>
              <a:rPr lang="en-US" baseline="-25000" dirty="0"/>
              <a:t>1</a:t>
            </a:r>
            <a:r>
              <a:rPr lang="en-US" dirty="0"/>
              <a:t>,…</a:t>
            </a:r>
            <a:r>
              <a:rPr lang="en-US" dirty="0" err="1"/>
              <a:t>ev</a:t>
            </a:r>
            <a:r>
              <a:rPr lang="en-US" baseline="-25000" dirty="0" err="1"/>
              <a:t>j</a:t>
            </a:r>
            <a:r>
              <a:rPr lang="en-US" dirty="0"/>
              <a:t>} where  </a:t>
            </a:r>
            <a:r>
              <a:rPr lang="en-US" dirty="0" err="1"/>
              <a:t>ev</a:t>
            </a:r>
            <a:r>
              <a:rPr lang="en-US" baseline="-25000" dirty="0" err="1"/>
              <a:t>ij</a:t>
            </a:r>
            <a:r>
              <a:rPr lang="en-US" dirty="0"/>
              <a:t> = {</a:t>
            </a:r>
            <a:r>
              <a:rPr lang="en-US" dirty="0" err="1"/>
              <a:t>startTime</a:t>
            </a:r>
            <a:r>
              <a:rPr lang="en-US" dirty="0"/>
              <a:t>, </a:t>
            </a:r>
            <a:r>
              <a:rPr lang="en-US" dirty="0" err="1"/>
              <a:t>endTime</a:t>
            </a:r>
            <a:r>
              <a:rPr lang="en-US" dirty="0"/>
              <a:t>, </a:t>
            </a:r>
            <a:r>
              <a:rPr lang="en-US" dirty="0" err="1"/>
              <a:t>sourceID</a:t>
            </a:r>
            <a:r>
              <a:rPr lang="en-US" dirty="0"/>
              <a:t>, </a:t>
            </a:r>
            <a:r>
              <a:rPr lang="en-US" dirty="0" err="1"/>
              <a:t>sceneID</a:t>
            </a:r>
            <a:r>
              <a:rPr lang="en-US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minPatternLength</a:t>
            </a:r>
            <a:r>
              <a:rPr lang="en-US" dirty="0"/>
              <a:t>, </a:t>
            </a:r>
            <a:r>
              <a:rPr lang="en-US" dirty="0" err="1"/>
              <a:t>maxPatternLength</a:t>
            </a:r>
            <a:r>
              <a:rPr lang="en-US" dirty="0"/>
              <a:t>, </a:t>
            </a:r>
            <a:r>
              <a:rPr lang="en-US" dirty="0" err="1"/>
              <a:t>minSupportCount</a:t>
            </a:r>
            <a:r>
              <a:rPr lang="en-US" dirty="0"/>
              <a:t> defined by user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For each </a:t>
            </a:r>
            <a:r>
              <a:rPr lang="en-US" dirty="0" err="1"/>
              <a:t>smartHome</a:t>
            </a:r>
            <a:r>
              <a:rPr lang="en-US" dirty="0"/>
              <a:t> in </a:t>
            </a:r>
            <a:r>
              <a:rPr lang="en-US" dirty="0" err="1"/>
              <a:t>smartHomeList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download all of the events for </a:t>
            </a:r>
            <a:r>
              <a:rPr lang="en-US" i="1" dirty="0" err="1"/>
              <a:t>sh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sort events by </a:t>
            </a:r>
            <a:r>
              <a:rPr lang="en-US" dirty="0" err="1"/>
              <a:t>startTime</a:t>
            </a:r>
            <a:r>
              <a:rPr lang="en-US" dirty="0"/>
              <a:t> and </a:t>
            </a:r>
            <a:r>
              <a:rPr lang="en-US" dirty="0" err="1"/>
              <a:t>eventID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lastPosition</a:t>
            </a:r>
            <a:r>
              <a:rPr lang="en-US" dirty="0"/>
              <a:t> = number of events in database for </a:t>
            </a:r>
            <a:r>
              <a:rPr lang="en-US" dirty="0" err="1"/>
              <a:t>smartHomeID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for position for range(</a:t>
            </a:r>
            <a:r>
              <a:rPr lang="en-US" dirty="0" err="1"/>
              <a:t>startPosition</a:t>
            </a:r>
            <a:r>
              <a:rPr lang="en-US" dirty="0"/>
              <a:t>, </a:t>
            </a:r>
            <a:r>
              <a:rPr lang="en-US" dirty="0" err="1"/>
              <a:t>lastPosition</a:t>
            </a:r>
            <a:r>
              <a:rPr lang="en-US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for </a:t>
            </a:r>
            <a:r>
              <a:rPr lang="en-US" dirty="0" err="1"/>
              <a:t>patternLength</a:t>
            </a:r>
            <a:r>
              <a:rPr lang="en-US" dirty="0"/>
              <a:t> in range(</a:t>
            </a:r>
            <a:r>
              <a:rPr lang="en-US" dirty="0" err="1"/>
              <a:t>minPatternLength</a:t>
            </a:r>
            <a:r>
              <a:rPr lang="en-US" dirty="0"/>
              <a:t>, </a:t>
            </a:r>
            <a:r>
              <a:rPr lang="en-US" dirty="0" err="1"/>
              <a:t>maxPatternLength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</a:t>
            </a:r>
            <a:r>
              <a:rPr lang="en-US" dirty="0" err="1"/>
              <a:t>pattern</a:t>
            </a:r>
            <a:r>
              <a:rPr lang="en-US" baseline="-25000" dirty="0" err="1"/>
              <a:t>k</a:t>
            </a:r>
            <a:r>
              <a:rPr lang="en-US" dirty="0"/>
              <a:t> = ev</a:t>
            </a:r>
            <a:r>
              <a:rPr lang="en-US" baseline="-25000" dirty="0"/>
              <a:t>0</a:t>
            </a:r>
            <a:r>
              <a:rPr lang="en-US" dirty="0"/>
              <a:t> + ev</a:t>
            </a:r>
            <a:r>
              <a:rPr lang="en-US" baseline="-25000" dirty="0"/>
              <a:t>1 </a:t>
            </a:r>
            <a:r>
              <a:rPr lang="en-US" dirty="0"/>
              <a:t>+ … +</a:t>
            </a:r>
            <a:r>
              <a:rPr lang="en-US" dirty="0" err="1"/>
              <a:t>ev</a:t>
            </a:r>
            <a:r>
              <a:rPr lang="en-US" baseline="-25000" dirty="0" err="1"/>
              <a:t>currentLength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hash(</a:t>
            </a:r>
            <a:r>
              <a:rPr lang="en-US" dirty="0" err="1"/>
              <a:t>pattern</a:t>
            </a:r>
            <a:r>
              <a:rPr lang="en-US" baseline="-25000" dirty="0" err="1"/>
              <a:t>k</a:t>
            </a:r>
            <a:r>
              <a:rPr lang="en-US" dirty="0"/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if hash(</a:t>
            </a:r>
            <a:r>
              <a:rPr lang="en-US" dirty="0" err="1"/>
              <a:t>pattern</a:t>
            </a:r>
            <a:r>
              <a:rPr lang="en-US" baseline="-25000" dirty="0" err="1"/>
              <a:t>k</a:t>
            </a:r>
            <a:r>
              <a:rPr lang="en-US" dirty="0"/>
              <a:t>) exists:  increment </a:t>
            </a:r>
            <a:r>
              <a:rPr lang="en-US" dirty="0" err="1"/>
              <a:t>supportCount</a:t>
            </a:r>
            <a:r>
              <a:rPr lang="en-US" baseline="-25000" dirty="0" err="1"/>
              <a:t>k</a:t>
            </a:r>
            <a:r>
              <a:rPr lang="en-US" dirty="0"/>
              <a:t> in hash tree</a:t>
            </a:r>
            <a:br>
              <a:rPr lang="en-US" dirty="0"/>
            </a:br>
            <a:r>
              <a:rPr lang="en-US" dirty="0"/>
              <a:t>			else: </a:t>
            </a:r>
            <a:r>
              <a:rPr lang="en-US" dirty="0" err="1"/>
              <a:t>supportCount</a:t>
            </a:r>
            <a:r>
              <a:rPr lang="en-US" baseline="-25000" dirty="0" err="1"/>
              <a:t>k</a:t>
            </a:r>
            <a:r>
              <a:rPr lang="en-US" dirty="0"/>
              <a:t> = 1 in hash tree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err="1"/>
              <a:t>patternList</a:t>
            </a:r>
            <a:r>
              <a:rPr lang="en-US" dirty="0"/>
              <a:t> for </a:t>
            </a:r>
            <a:r>
              <a:rPr lang="en-US" dirty="0" err="1"/>
              <a:t>smartHome</a:t>
            </a:r>
            <a:r>
              <a:rPr lang="en-US" dirty="0"/>
              <a:t> = patterns where </a:t>
            </a:r>
            <a:r>
              <a:rPr lang="en-US" dirty="0" err="1"/>
              <a:t>supportCount</a:t>
            </a:r>
            <a:r>
              <a:rPr lang="en-US" dirty="0"/>
              <a:t> &gt; </a:t>
            </a:r>
            <a:r>
              <a:rPr lang="en-US" dirty="0" err="1"/>
              <a:t>minSupportCount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WSDD is a competitive algorithm when compared to other sequential pattern mining algorithms</a:t>
            </a:r>
          </a:p>
          <a:p>
            <a:r>
              <a:rPr lang="en-US" sz="2400" dirty="0" smtClean="0"/>
              <a:t>WSDD has good run times due to relatively small number of different patterns in a smart home</a:t>
            </a:r>
          </a:p>
          <a:p>
            <a:r>
              <a:rPr lang="en-US" sz="2400" dirty="0" smtClean="0"/>
              <a:t>Wildcarding is not necessary for smart home event datasets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57836"/>
            <a:ext cx="64981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D. </a:t>
            </a:r>
            <a:r>
              <a:rPr lang="en-US" sz="1100" dirty="0" err="1"/>
              <a:t>Schweizer</a:t>
            </a:r>
            <a:r>
              <a:rPr lang="en-US" sz="1100" dirty="0"/>
              <a:t>, et al. "Using consumer behavior data to reduce energy consumption in smart homes." </a:t>
            </a:r>
            <a:r>
              <a:rPr lang="en-US" sz="1100" dirty="0" err="1"/>
              <a:t>arXiv</a:t>
            </a:r>
            <a:r>
              <a:rPr lang="en-US" sz="1100" dirty="0"/>
              <a:t> preprint arXiv:1510.00165 (2015).[To be presented at IEEE International Conference of Machine Learning and Applications (ICMLA, Dec. 2015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0040" y="1524000"/>
            <a:ext cx="8643919" cy="4490434"/>
            <a:chOff x="250040" y="1524000"/>
            <a:chExt cx="8643919" cy="4490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10101"/>
            <a:stretch/>
          </p:blipFill>
          <p:spPr>
            <a:xfrm>
              <a:off x="250040" y="1524000"/>
              <a:ext cx="8643919" cy="39365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0040" y="5460522"/>
              <a:ext cx="6550005" cy="5539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 smtClean="0"/>
                <a:t>Figure 2. Benchmark of run times for data mining algorithms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0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860" b="-860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0" y="6507869"/>
            <a:ext cx="6641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M. </a:t>
            </a:r>
            <a:r>
              <a:rPr lang="en-US" sz="800" dirty="0" err="1"/>
              <a:t>Zehnder</a:t>
            </a:r>
            <a:r>
              <a:rPr lang="en-US" sz="800" dirty="0"/>
              <a:t>, et al. "Energy saving in smart homes based on consumer </a:t>
            </a:r>
            <a:r>
              <a:rPr lang="en-US" sz="800" dirty="0" err="1"/>
              <a:t>behaviour</a:t>
            </a:r>
            <a:r>
              <a:rPr lang="en-US" sz="800" dirty="0"/>
              <a:t> data." PhD diss., Master’s thesis, School of Business, University of Applied Sciences and Arts </a:t>
            </a:r>
            <a:r>
              <a:rPr lang="en-US" sz="800" dirty="0" err="1"/>
              <a:t>Nortwestern</a:t>
            </a:r>
            <a:r>
              <a:rPr lang="en-US" sz="800" dirty="0"/>
              <a:t> Switzerland (FHNW) Jan, 2015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491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Recommender-Finite State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2244" r="2244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0" y="6507869"/>
            <a:ext cx="6641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M. </a:t>
            </a:r>
            <a:r>
              <a:rPr lang="en-US" sz="800" dirty="0" err="1"/>
              <a:t>Zehnder</a:t>
            </a:r>
            <a:r>
              <a:rPr lang="en-US" sz="800" dirty="0"/>
              <a:t>, et al. "Energy saving in smart homes based on consumer </a:t>
            </a:r>
            <a:r>
              <a:rPr lang="en-US" sz="800" dirty="0" err="1"/>
              <a:t>behaviour</a:t>
            </a:r>
            <a:r>
              <a:rPr lang="en-US" sz="800" dirty="0"/>
              <a:t> data." PhD diss., Master’s thesis, School of Business, University of Applied Sciences and Arts </a:t>
            </a:r>
            <a:r>
              <a:rPr lang="en-US" sz="800" dirty="0" err="1"/>
              <a:t>Nortwestern</a:t>
            </a:r>
            <a:r>
              <a:rPr lang="en-US" sz="800" dirty="0"/>
              <a:t> Switzerland (FHNW) Jan, 2015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473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Recommendations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91" r="-383"/>
          <a:stretch/>
        </p:blipFill>
        <p:spPr>
          <a:xfrm>
            <a:off x="2062909" y="1686654"/>
            <a:ext cx="5018181" cy="3878035"/>
          </a:xfrm>
        </p:spPr>
      </p:pic>
      <p:sp>
        <p:nvSpPr>
          <p:cNvPr id="5" name="Rectangle 4"/>
          <p:cNvSpPr/>
          <p:nvPr/>
        </p:nvSpPr>
        <p:spPr>
          <a:xfrm>
            <a:off x="0" y="6507869"/>
            <a:ext cx="6641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M. </a:t>
            </a:r>
            <a:r>
              <a:rPr lang="en-US" sz="800" dirty="0" err="1"/>
              <a:t>Zehnder</a:t>
            </a:r>
            <a:r>
              <a:rPr lang="en-US" sz="800" dirty="0"/>
              <a:t>, et al. "Energy saving in smart homes based on consumer </a:t>
            </a:r>
            <a:r>
              <a:rPr lang="en-US" sz="800" dirty="0" err="1"/>
              <a:t>behaviour</a:t>
            </a:r>
            <a:r>
              <a:rPr lang="en-US" sz="800" dirty="0"/>
              <a:t> data." PhD diss., Master’s thesis, School of Business, University of Applied Sciences and Arts </a:t>
            </a:r>
            <a:r>
              <a:rPr lang="en-US" sz="800" dirty="0" err="1"/>
              <a:t>Nortwestern</a:t>
            </a:r>
            <a:r>
              <a:rPr lang="en-US" sz="800" dirty="0"/>
              <a:t> Switzerland (FHNW) Jan, 2015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692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437"/>
            <a:ext cx="8229600" cy="512489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Daniel </a:t>
            </a:r>
            <a:r>
              <a:rPr lang="en-US" dirty="0" err="1"/>
              <a:t>Schweizer</a:t>
            </a:r>
            <a:r>
              <a:rPr lang="en-US" dirty="0"/>
              <a:t>, Michael </a:t>
            </a:r>
            <a:r>
              <a:rPr lang="en-US" dirty="0" err="1"/>
              <a:t>Zehnder</a:t>
            </a:r>
            <a:r>
              <a:rPr lang="en-US" dirty="0"/>
              <a:t>, Holger </a:t>
            </a:r>
            <a:r>
              <a:rPr lang="en-US" dirty="0" err="1"/>
              <a:t>Wache</a:t>
            </a:r>
            <a:r>
              <a:rPr lang="en-US" dirty="0"/>
              <a:t>, Hans-Friedrich </a:t>
            </a:r>
            <a:r>
              <a:rPr lang="en-US" dirty="0" err="1" smtClean="0"/>
              <a:t>Witschel</a:t>
            </a:r>
            <a:r>
              <a:rPr lang="en-US" dirty="0" smtClean="0"/>
              <a:t>, et al. </a:t>
            </a:r>
            <a:r>
              <a:rPr lang="en-US" dirty="0"/>
              <a:t>“Using consumer behavior data to reduce energy consumption in smart </a:t>
            </a:r>
            <a:r>
              <a:rPr lang="en-US" dirty="0" smtClean="0"/>
              <a:t>homes.” </a:t>
            </a:r>
            <a:r>
              <a:rPr lang="en-US" dirty="0"/>
              <a:t>In </a:t>
            </a:r>
            <a:r>
              <a:rPr lang="en-US" i="1" dirty="0"/>
              <a:t>2015 IEEE 14th International Conference on Machine Learning and Applications (ICMLA)</a:t>
            </a:r>
            <a:r>
              <a:rPr lang="en-US" dirty="0"/>
              <a:t>, pp. 1123-1129. IEEE, 2015.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King</a:t>
            </a:r>
            <a:r>
              <a:rPr lang="en-US" dirty="0"/>
              <a:t>, N. “Smart home. A definition” Intertek Research and </a:t>
            </a:r>
            <a:r>
              <a:rPr lang="en-US" dirty="0" smtClean="0"/>
              <a:t>Testing Center</a:t>
            </a:r>
            <a:r>
              <a:rPr lang="en-US" dirty="0"/>
              <a:t>, pp. 1-6, </a:t>
            </a:r>
            <a:r>
              <a:rPr lang="en-US" dirty="0" smtClean="0"/>
              <a:t>2003.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smtClean="0"/>
              <a:t>Baumann. </a:t>
            </a:r>
            <a:r>
              <a:rPr lang="en-US" dirty="0"/>
              <a:t>"Smart energy case study." In </a:t>
            </a:r>
            <a:r>
              <a:rPr lang="en-US" i="1" dirty="0"/>
              <a:t>Proceedings of the Fourth ACM Workshop on Embedded Sensing Systems for Energy-Efficiency in Buildings</a:t>
            </a:r>
            <a:r>
              <a:rPr lang="en-US" dirty="0"/>
              <a:t>, pp. 36-38. ACM, </a:t>
            </a:r>
            <a:r>
              <a:rPr lang="en-US" dirty="0" smtClean="0"/>
              <a:t>2012.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 smtClean="0"/>
              <a:t>Schweizer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"Learning frequent and periodic usage patterns in smart homes</a:t>
            </a:r>
            <a:r>
              <a:rPr lang="en-US" dirty="0" smtClean="0"/>
              <a:t>.“ Master’s </a:t>
            </a:r>
            <a:r>
              <a:rPr lang="en-US" dirty="0"/>
              <a:t>thesis, School of Business, University of Applied Sciences and Arts </a:t>
            </a:r>
            <a:r>
              <a:rPr lang="en-US" dirty="0" err="1"/>
              <a:t>Nortwestern</a:t>
            </a:r>
            <a:r>
              <a:rPr lang="en-US" dirty="0"/>
              <a:t> Switzerland (FHNW) Feb, </a:t>
            </a:r>
            <a:r>
              <a:rPr lang="en-US" dirty="0" smtClean="0"/>
              <a:t>2014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www.digitalstrom.org/wp-content/uploads/2014/01/Daniel_Schweizer-2014-Learning_frequent_and_periodic_usage_patterns_in_smart_homes_Final.pdf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M</a:t>
            </a:r>
            <a:r>
              <a:rPr lang="en-US" dirty="0"/>
              <a:t>. </a:t>
            </a:r>
            <a:r>
              <a:rPr lang="en-US" dirty="0" err="1" smtClean="0"/>
              <a:t>Zehnder</a:t>
            </a:r>
            <a:r>
              <a:rPr lang="en-US" dirty="0" smtClean="0"/>
              <a:t>. </a:t>
            </a:r>
            <a:r>
              <a:rPr lang="en-US" dirty="0"/>
              <a:t>"Energy saving in smart homes based on consumer </a:t>
            </a:r>
            <a:r>
              <a:rPr lang="en-US" dirty="0" err="1"/>
              <a:t>behaviour</a:t>
            </a:r>
            <a:r>
              <a:rPr lang="en-US" dirty="0"/>
              <a:t> data." </a:t>
            </a:r>
            <a:r>
              <a:rPr lang="en-US" dirty="0" smtClean="0"/>
              <a:t>Master’s </a:t>
            </a:r>
            <a:r>
              <a:rPr lang="en-US" dirty="0"/>
              <a:t>thesis, School of Business, University of Applied Sciences and Arts </a:t>
            </a:r>
            <a:r>
              <a:rPr lang="en-US" dirty="0" err="1"/>
              <a:t>Nortwestern</a:t>
            </a:r>
            <a:r>
              <a:rPr lang="en-US" dirty="0"/>
              <a:t> Switzerland (FHNW) Jan, 2015.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www.digitalstrom.org/wp-content/uploads/2014/01/Michael-Zehnder-2015-Energy-saving-in-smart-homes-based-on-consumer-behavior-data.pdf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 </a:t>
            </a:r>
            <a:r>
              <a:rPr lang="en-US" dirty="0" err="1" smtClean="0"/>
              <a:t>Zehnder</a:t>
            </a:r>
            <a:r>
              <a:rPr lang="en-US" dirty="0" smtClean="0"/>
              <a:t>. </a:t>
            </a:r>
            <a:r>
              <a:rPr lang="en-US" dirty="0"/>
              <a:t>"Energy saving in smart homes based on consumer behavior: A case study." In </a:t>
            </a:r>
            <a:r>
              <a:rPr lang="en-US" i="1" dirty="0"/>
              <a:t>Smart Cities Conference (ISC2), 2015 IEEE First International</a:t>
            </a:r>
            <a:r>
              <a:rPr lang="en-US" dirty="0"/>
              <a:t>, pp. 1-6. IEEE, </a:t>
            </a:r>
            <a:r>
              <a:rPr lang="en-US" dirty="0" smtClean="0"/>
              <a:t>2015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://ieeexplore.ieee.org/xpl/login.jsp?tp=&amp;</a:t>
            </a:r>
            <a:r>
              <a:rPr lang="en-US" u="sng" dirty="0" smtClean="0">
                <a:hlinkClick r:id="rId4"/>
              </a:rPr>
              <a:t>arnumber=7366231&amp;url=http%3A%2F%2Fieeexplore.ieee.org%2Fxpls%2Fabs_all.jsp%3Farnumber%3D7366231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Nizar </a:t>
            </a:r>
            <a:r>
              <a:rPr lang="en-US" dirty="0"/>
              <a:t>R. </a:t>
            </a:r>
            <a:r>
              <a:rPr lang="en-US" dirty="0" err="1"/>
              <a:t>Mabroukeh</a:t>
            </a:r>
            <a:r>
              <a:rPr lang="en-US" dirty="0"/>
              <a:t> and C. I. </a:t>
            </a:r>
            <a:r>
              <a:rPr lang="en-US" dirty="0" err="1"/>
              <a:t>Ezeife</a:t>
            </a:r>
            <a:r>
              <a:rPr lang="en-US" dirty="0"/>
              <a:t>. “A taxonomy of sequential pattern mining algorithms.” ACM </a:t>
            </a:r>
            <a:r>
              <a:rPr lang="en-US" dirty="0" err="1"/>
              <a:t>Comput</a:t>
            </a:r>
            <a:r>
              <a:rPr lang="en-US" dirty="0"/>
              <a:t>. </a:t>
            </a:r>
            <a:r>
              <a:rPr lang="en-US" dirty="0" err="1"/>
              <a:t>Surv</a:t>
            </a:r>
            <a:r>
              <a:rPr lang="en-US" dirty="0"/>
              <a:t>. Vol. 43, No. 1, Article 3. December 2010. </a:t>
            </a:r>
            <a:r>
              <a:rPr lang="en-US" u="sng" dirty="0">
                <a:hlinkClick r:id="rId5"/>
              </a:rPr>
              <a:t>http://doi.acm.org/10.1145/1824795.1824798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Smart Home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722"/>
            <a:ext cx="8229600" cy="30568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“dwelling </a:t>
            </a:r>
            <a:r>
              <a:rPr lang="en-US" sz="2400" dirty="0"/>
              <a:t>incorporating </a:t>
            </a:r>
            <a:r>
              <a:rPr lang="en-US" sz="2400" dirty="0" smtClean="0"/>
              <a:t>a communications </a:t>
            </a:r>
            <a:r>
              <a:rPr lang="en-US" sz="2400" dirty="0"/>
              <a:t>network that connects the key </a:t>
            </a:r>
            <a:r>
              <a:rPr lang="en-US" sz="2400" dirty="0" smtClean="0"/>
              <a:t>electrical appliances </a:t>
            </a:r>
            <a:r>
              <a:rPr lang="en-US" sz="2400" dirty="0"/>
              <a:t>and services, and allows them to be </a:t>
            </a:r>
            <a:r>
              <a:rPr lang="en-US" sz="2400" dirty="0" smtClean="0"/>
              <a:t>remotely controlled</a:t>
            </a:r>
            <a:r>
              <a:rPr lang="en-US" sz="2400" dirty="0"/>
              <a:t>, monitored or accessed” [1</a:t>
            </a:r>
            <a:r>
              <a:rPr lang="en-US" sz="2400" dirty="0" smtClean="0"/>
              <a:t>].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One of the major benefits of a smart home is the ability to maximize the efficiency of energy </a:t>
            </a:r>
            <a:r>
              <a:rPr lang="en-US" sz="2400" dirty="0" smtClean="0"/>
              <a:t>consumption.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48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0169"/>
            <a:ext cx="65496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http://domotica-winkel.nl/media/catalog/product/cache/1/image/512x512/9df78eab33525d08d6e5fb8d27136e95/d/i/digitalstrom.apps_and_the_connected_home_2__</a:t>
            </a:r>
            <a:r>
              <a:rPr lang="en-US" sz="900" dirty="0" smtClean="0">
                <a:hlinkClick r:id="rId3"/>
              </a:rPr>
              <a:t>2_3_1.jpg</a:t>
            </a:r>
            <a:r>
              <a:rPr lang="en-US" sz="900" dirty="0" smtClean="0"/>
              <a:t> </a:t>
            </a:r>
            <a:endParaRPr lang="en-US" sz="9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33109" y="1297172"/>
            <a:ext cx="5810574" cy="5199321"/>
            <a:chOff x="1733109" y="1297172"/>
            <a:chExt cx="5810574" cy="5199321"/>
          </a:xfrm>
        </p:grpSpPr>
        <p:pic>
          <p:nvPicPr>
            <p:cNvPr id="2050" name="Picture 2" descr="http://domotica-winkel.nl/media/catalog/product/cache/1/image/512x512/9df78eab33525d08d6e5fb8d27136e95/d/i/digitalstrom.apps_and_the_connected_home_2__2_3_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03" r="15109"/>
            <a:stretch/>
          </p:blipFill>
          <p:spPr bwMode="auto">
            <a:xfrm>
              <a:off x="1733109" y="1322067"/>
              <a:ext cx="5810574" cy="51744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2020186" y="1297172"/>
              <a:ext cx="2434856" cy="287079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Right Triangle 5"/>
            <p:cNvSpPr/>
            <p:nvPr/>
          </p:nvSpPr>
          <p:spPr bwMode="auto">
            <a:xfrm rot="10800000">
              <a:off x="5326912" y="1322067"/>
              <a:ext cx="2216770" cy="1134054"/>
            </a:xfrm>
            <a:prstGeom prst="rtTriangle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054" name="Picture 6" descr="http://media.marketwire.com/attachments/201511/91922_digitalstro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7" b="11369"/>
          <a:stretch/>
        </p:blipFill>
        <p:spPr bwMode="auto">
          <a:xfrm>
            <a:off x="372137" y="61981"/>
            <a:ext cx="2615609" cy="114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47513" y="3180380"/>
            <a:ext cx="3636329" cy="2348555"/>
            <a:chOff x="2647513" y="3180380"/>
            <a:chExt cx="3636329" cy="234855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858541" y="5114071"/>
              <a:ext cx="425301" cy="292718"/>
            </a:xfrm>
            <a:prstGeom prst="rect">
              <a:avLst/>
            </a:prstGeom>
            <a:noFill/>
            <a:ln w="38100" cap="sq" algn="ctr">
              <a:solidFill>
                <a:srgbClr val="C6001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13095" y="5188688"/>
              <a:ext cx="425301" cy="340247"/>
            </a:xfrm>
            <a:prstGeom prst="rect">
              <a:avLst/>
            </a:prstGeom>
            <a:noFill/>
            <a:ln w="38100" cap="sq" algn="ctr">
              <a:solidFill>
                <a:srgbClr val="C6001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901611" y="3180380"/>
              <a:ext cx="425301" cy="382963"/>
            </a:xfrm>
            <a:prstGeom prst="rect">
              <a:avLst/>
            </a:prstGeom>
            <a:noFill/>
            <a:ln w="38100" cap="sq" algn="ctr">
              <a:solidFill>
                <a:srgbClr val="C6001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104710" y="3194988"/>
              <a:ext cx="425301" cy="382963"/>
            </a:xfrm>
            <a:prstGeom prst="rect">
              <a:avLst/>
            </a:prstGeom>
            <a:noFill/>
            <a:ln w="38100" cap="sq" algn="ctr">
              <a:solidFill>
                <a:srgbClr val="C6001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647513" y="4164987"/>
              <a:ext cx="425301" cy="382963"/>
            </a:xfrm>
            <a:prstGeom prst="rect">
              <a:avLst/>
            </a:prstGeom>
            <a:noFill/>
            <a:ln w="38100" cap="sq" algn="ctr">
              <a:solidFill>
                <a:srgbClr val="C6001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4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mining consumer behavior to improve energy conservation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6654"/>
          <a:stretch/>
        </p:blipFill>
        <p:spPr>
          <a:xfrm>
            <a:off x="-450599" y="2206304"/>
            <a:ext cx="10726039" cy="233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6382"/>
            <a:ext cx="664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M. </a:t>
            </a:r>
            <a:r>
              <a:rPr lang="en-US" sz="900" dirty="0" err="1"/>
              <a:t>Zehnder</a:t>
            </a:r>
            <a:r>
              <a:rPr lang="en-US" sz="900" dirty="0"/>
              <a:t>, et al. "Energy saving in smart homes based on consumer </a:t>
            </a:r>
            <a:r>
              <a:rPr lang="en-US" sz="900" dirty="0" err="1"/>
              <a:t>behaviour</a:t>
            </a:r>
            <a:r>
              <a:rPr lang="en-US" sz="900" dirty="0"/>
              <a:t> data." PhD diss., Master’s thesis, School of Business, University of Applied Sciences and Arts </a:t>
            </a:r>
            <a:r>
              <a:rPr lang="en-US" sz="900" dirty="0" err="1"/>
              <a:t>Nortwestern</a:t>
            </a:r>
            <a:r>
              <a:rPr lang="en-US" sz="900" dirty="0"/>
              <a:t> Switzerland (FHNW) Jan, 2015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710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083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Previous data collected between 12/8/02-6/25/14</a:t>
            </a:r>
          </a:p>
          <a:p>
            <a:pPr lvl="1"/>
            <a:r>
              <a:rPr lang="en-US" sz="2000" dirty="0" smtClean="0"/>
              <a:t>33 homes</a:t>
            </a:r>
          </a:p>
          <a:p>
            <a:pPr lvl="1"/>
            <a:r>
              <a:rPr lang="en-US" sz="2000" dirty="0" smtClean="0"/>
              <a:t>3521 devices in the 33 homes</a:t>
            </a:r>
          </a:p>
          <a:p>
            <a:pPr lvl="1"/>
            <a:r>
              <a:rPr lang="en-US" sz="2000" dirty="0" smtClean="0"/>
              <a:t>4,331,443 total events in all 33 homes</a:t>
            </a:r>
            <a:endParaRPr lang="en-US" sz="1800" dirty="0" smtClean="0"/>
          </a:p>
          <a:p>
            <a:pPr lvl="1"/>
            <a:r>
              <a:rPr lang="en-US" sz="2000" b="1" dirty="0" smtClean="0"/>
              <a:t>6829</a:t>
            </a:r>
            <a:r>
              <a:rPr lang="en-US" sz="2000" dirty="0" smtClean="0"/>
              <a:t> unique events or scenes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7502" t="1079" b="63491"/>
          <a:stretch/>
        </p:blipFill>
        <p:spPr>
          <a:xfrm>
            <a:off x="1714047" y="3380571"/>
            <a:ext cx="5323888" cy="9688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845432" y="3807274"/>
            <a:ext cx="1052423" cy="500332"/>
          </a:xfrm>
          <a:prstGeom prst="rect">
            <a:avLst/>
          </a:prstGeom>
          <a:noFill/>
          <a:ln w="5715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77728" y="3806290"/>
            <a:ext cx="1052423" cy="500332"/>
          </a:xfrm>
          <a:prstGeom prst="rect">
            <a:avLst/>
          </a:prstGeom>
          <a:noFill/>
          <a:ln w="57150" cap="sq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8228" y="4283797"/>
            <a:ext cx="6899707" cy="613477"/>
            <a:chOff x="138228" y="4581515"/>
            <a:chExt cx="6899707" cy="6134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7502" t="35962" b="43849"/>
            <a:stretch/>
          </p:blipFill>
          <p:spPr>
            <a:xfrm>
              <a:off x="1714047" y="4642902"/>
              <a:ext cx="5323888" cy="55209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38228" y="4581515"/>
              <a:ext cx="1307800" cy="589668"/>
              <a:chOff x="138228" y="4581515"/>
              <a:chExt cx="1307800" cy="58966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38228" y="4581515"/>
                <a:ext cx="682694" cy="58966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2"/>
                    </a:solidFill>
                  </a:rPr>
                  <a:t>5</a:t>
                </a:r>
              </a:p>
            </p:txBody>
          </p:sp>
          <p:cxnSp>
            <p:nvCxnSpPr>
              <p:cNvPr id="16" name="Straight Arrow Connector 15"/>
              <p:cNvCxnSpPr>
                <a:stCxn id="14" idx="3"/>
              </p:cNvCxnSpPr>
              <p:nvPr/>
            </p:nvCxnSpPr>
            <p:spPr>
              <a:xfrm>
                <a:off x="820922" y="4876349"/>
                <a:ext cx="625106" cy="399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138228" y="4842443"/>
            <a:ext cx="6899707" cy="589670"/>
            <a:chOff x="138228" y="5140161"/>
            <a:chExt cx="6899707" cy="5896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7502" t="56047" b="24395"/>
            <a:stretch/>
          </p:blipFill>
          <p:spPr>
            <a:xfrm>
              <a:off x="1714047" y="5194992"/>
              <a:ext cx="5323888" cy="534839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38228" y="5140161"/>
              <a:ext cx="1307800" cy="589668"/>
              <a:chOff x="138228" y="4581515"/>
              <a:chExt cx="1307800" cy="58966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38228" y="4581515"/>
                <a:ext cx="682694" cy="58966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1</a:t>
                </a:r>
                <a:endParaRPr lang="en-US" sz="2800" b="1" dirty="0" smtClean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0" name="Straight Arrow Connector 19"/>
              <p:cNvCxnSpPr>
                <a:stCxn id="19" idx="3"/>
              </p:cNvCxnSpPr>
              <p:nvPr/>
            </p:nvCxnSpPr>
            <p:spPr>
              <a:xfrm>
                <a:off x="820922" y="4876349"/>
                <a:ext cx="625106" cy="399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156389" y="5373265"/>
            <a:ext cx="6881546" cy="711577"/>
            <a:chOff x="156389" y="5670983"/>
            <a:chExt cx="6881546" cy="711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7502" t="76131"/>
            <a:stretch/>
          </p:blipFill>
          <p:spPr>
            <a:xfrm>
              <a:off x="1714047" y="5729829"/>
              <a:ext cx="5323888" cy="652731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56389" y="5670983"/>
              <a:ext cx="1307800" cy="589668"/>
              <a:chOff x="138228" y="4581515"/>
              <a:chExt cx="1307800" cy="58966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38228" y="4581515"/>
                <a:ext cx="682694" cy="58966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en-US" sz="2800" b="1" dirty="0" smtClean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22" idx="3"/>
              </p:cNvCxnSpPr>
              <p:nvPr/>
            </p:nvCxnSpPr>
            <p:spPr>
              <a:xfrm>
                <a:off x="820922" y="4876349"/>
                <a:ext cx="625106" cy="399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138228" y="6246362"/>
            <a:ext cx="6382634" cy="432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Events 5 + 1 + 3 = One Pattern</a:t>
            </a:r>
          </a:p>
        </p:txBody>
      </p:sp>
    </p:spTree>
    <p:extLst>
      <p:ext uri="{BB962C8B-B14F-4D97-AF65-F5344CB8AC3E}">
        <p14:creationId xmlns:p14="http://schemas.microsoft.com/office/powerpoint/2010/main" val="16763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2" grpId="1" animBg="1"/>
      <p:bldP spid="13" grpId="0" animBg="1"/>
      <p:bldP spid="13" grpId="1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3104"/>
          </a:xfrm>
        </p:spPr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ind </a:t>
            </a:r>
            <a:r>
              <a:rPr lang="en-US" sz="2400" dirty="0"/>
              <a:t>both </a:t>
            </a:r>
            <a:r>
              <a:rPr lang="en-US" sz="2400" dirty="0" smtClean="0"/>
              <a:t>frequent sequential </a:t>
            </a:r>
            <a:r>
              <a:rPr lang="en-US" sz="2400" dirty="0"/>
              <a:t>patterns and periodic sequential </a:t>
            </a:r>
            <a:r>
              <a:rPr lang="en-US" sz="2400" dirty="0" smtClean="0"/>
              <a:t>patterns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ind </a:t>
            </a:r>
            <a:r>
              <a:rPr lang="en-US" sz="2400" dirty="0" err="1"/>
              <a:t>wildcarded</a:t>
            </a:r>
            <a:r>
              <a:rPr lang="en-US" sz="2400" dirty="0"/>
              <a:t> patterns </a:t>
            </a:r>
            <a:r>
              <a:rPr lang="en-US" sz="2400" dirty="0" smtClean="0"/>
              <a:t>and output </a:t>
            </a:r>
            <a:r>
              <a:rPr lang="en-US" sz="2400" dirty="0"/>
              <a:t>where the wildcard is positioned in the pattern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rocess the continuous </a:t>
            </a:r>
            <a:r>
              <a:rPr lang="en-US" sz="2400" dirty="0"/>
              <a:t>stream of data coming from a smart </a:t>
            </a:r>
            <a:r>
              <a:rPr lang="en-US" sz="2400" dirty="0" smtClean="0"/>
              <a:t>home (process events in real time)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Sliding with De-Duplication (WSDD)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Window size = 5 events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85617"/>
            <a:ext cx="633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Adapted from Figure 8: The difference between overlapping and non-overlapping patterns by D</a:t>
            </a:r>
            <a:r>
              <a:rPr lang="en-US" sz="900" dirty="0"/>
              <a:t>. </a:t>
            </a:r>
            <a:r>
              <a:rPr lang="en-US" sz="900" dirty="0" err="1"/>
              <a:t>Schweizer</a:t>
            </a:r>
            <a:r>
              <a:rPr lang="en-US" sz="900" dirty="0"/>
              <a:t>, et al. "Learning frequent and periodic usage patterns in smart homes."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94699" y="2288431"/>
            <a:ext cx="2527565" cy="2821576"/>
            <a:chOff x="2194560" y="2299063"/>
            <a:chExt cx="2527565" cy="2821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5215" t="11807" r="21909" b="15580"/>
            <a:stretch/>
          </p:blipFill>
          <p:spPr>
            <a:xfrm>
              <a:off x="2194560" y="2299063"/>
              <a:ext cx="2527565" cy="2821576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3953691" y="2551611"/>
              <a:ext cx="8709" cy="25254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38105" y="2551611"/>
              <a:ext cx="24305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62800" y="2551611"/>
            <a:ext cx="2928483" cy="1282841"/>
            <a:chOff x="2262800" y="2551611"/>
            <a:chExt cx="2928483" cy="128284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9294" t="17754" r="17680" b="49582"/>
            <a:stretch/>
          </p:blipFill>
          <p:spPr>
            <a:xfrm>
              <a:off x="4856912" y="2565210"/>
              <a:ext cx="334371" cy="126924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2262800" y="2551611"/>
              <a:ext cx="2594112" cy="1282841"/>
            </a:xfrm>
            <a:prstGeom prst="rect">
              <a:avLst/>
            </a:prstGeom>
            <a:noFill/>
            <a:ln w="28575" cap="sq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65072" y="2804616"/>
            <a:ext cx="2950105" cy="1284596"/>
            <a:chOff x="2265072" y="2804616"/>
            <a:chExt cx="2950105" cy="12845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82320" t="24428" r="14654" b="42733"/>
            <a:stretch/>
          </p:blipFill>
          <p:spPr>
            <a:xfrm>
              <a:off x="4880810" y="2804616"/>
              <a:ext cx="334367" cy="127606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2265072" y="2806371"/>
              <a:ext cx="2594112" cy="1282841"/>
            </a:xfrm>
            <a:prstGeom prst="rect">
              <a:avLst/>
            </a:prstGeom>
            <a:noFill/>
            <a:ln w="28575" cap="sq" algn="ctr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67344" y="3054307"/>
            <a:ext cx="2927916" cy="1286819"/>
            <a:chOff x="2267344" y="3054307"/>
            <a:chExt cx="2927916" cy="128681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85308" t="30253" r="11790" b="36732"/>
            <a:stretch/>
          </p:blipFill>
          <p:spPr>
            <a:xfrm>
              <a:off x="4874538" y="3058237"/>
              <a:ext cx="320722" cy="128288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 bwMode="auto">
            <a:xfrm>
              <a:off x="2267344" y="3054307"/>
              <a:ext cx="2594112" cy="1282841"/>
            </a:xfrm>
            <a:prstGeom prst="rect">
              <a:avLst/>
            </a:prstGeom>
            <a:noFill/>
            <a:ln w="28575" cap="sq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69616" y="3329539"/>
            <a:ext cx="2941047" cy="1282841"/>
            <a:chOff x="2269616" y="3329539"/>
            <a:chExt cx="2941047" cy="12828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l="88206" t="37593" r="8768" b="30095"/>
            <a:stretch/>
          </p:blipFill>
          <p:spPr>
            <a:xfrm>
              <a:off x="4876293" y="3339153"/>
              <a:ext cx="334370" cy="125559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auto">
            <a:xfrm>
              <a:off x="2269616" y="3329539"/>
              <a:ext cx="2594112" cy="1282841"/>
            </a:xfrm>
            <a:prstGeom prst="rect">
              <a:avLst/>
            </a:prstGeom>
            <a:noFill/>
            <a:ln w="28575" cap="sq" algn="ctr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65064" y="3591118"/>
            <a:ext cx="2934257" cy="1282841"/>
            <a:chOff x="2265064" y="3591118"/>
            <a:chExt cx="2934257" cy="128284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91165" t="44236" r="5858" b="23275"/>
            <a:stretch/>
          </p:blipFill>
          <p:spPr>
            <a:xfrm>
              <a:off x="4870407" y="3608923"/>
              <a:ext cx="328914" cy="1262418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2265064" y="3591118"/>
              <a:ext cx="2594112" cy="1282841"/>
            </a:xfrm>
            <a:prstGeom prst="rect">
              <a:avLst/>
            </a:prstGeom>
            <a:noFill/>
            <a:ln w="28575" cap="sq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60512" y="3825406"/>
            <a:ext cx="3009316" cy="1282841"/>
            <a:chOff x="2260512" y="3825406"/>
            <a:chExt cx="3009316" cy="128284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l="94098" t="50633" r="2381" b="17933"/>
            <a:stretch/>
          </p:blipFill>
          <p:spPr>
            <a:xfrm>
              <a:off x="4880867" y="3857305"/>
              <a:ext cx="388961" cy="1221475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 bwMode="auto">
            <a:xfrm>
              <a:off x="2260512" y="3825406"/>
              <a:ext cx="2594112" cy="1282841"/>
            </a:xfrm>
            <a:prstGeom prst="rect">
              <a:avLst/>
            </a:prstGeom>
            <a:noFill/>
            <a:ln w="28575" cap="sq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l="79143" t="11807" r="2188" b="15580"/>
          <a:stretch/>
        </p:blipFill>
        <p:spPr>
          <a:xfrm>
            <a:off x="4854647" y="2350469"/>
            <a:ext cx="2062716" cy="2821576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243472" y="1988290"/>
            <a:ext cx="0" cy="339178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33377" y="1947361"/>
            <a:ext cx="1222744" cy="395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2002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32463" y="5097369"/>
            <a:ext cx="1222744" cy="395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2573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Sliding with De-Duplication (WSDD)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6" y="1523999"/>
            <a:ext cx="8371912" cy="150451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Brute Force Method</a:t>
            </a:r>
          </a:p>
          <a:p>
            <a:pPr lvl="1"/>
            <a:r>
              <a:rPr lang="en-US" sz="2000" dirty="0" smtClean="0"/>
              <a:t>Loop 1: Build possible patterns</a:t>
            </a:r>
            <a:endParaRPr lang="en-US" sz="2000" dirty="0"/>
          </a:p>
          <a:p>
            <a:pPr lvl="1"/>
            <a:r>
              <a:rPr lang="en-US" sz="2000" dirty="0" smtClean="0"/>
              <a:t>Loop 2: Count the support</a:t>
            </a:r>
          </a:p>
          <a:p>
            <a:r>
              <a:rPr lang="en-US" sz="2400" dirty="0" smtClean="0"/>
              <a:t>Improved brute force method using hash tree &amp; post-pruning</a:t>
            </a:r>
          </a:p>
          <a:p>
            <a:endParaRPr lang="en-US" dirty="0" smtClean="0"/>
          </a:p>
          <a:p>
            <a:endParaRPr lang="en-US" dirty="0" smtClean="0"/>
          </a:p>
          <a:p>
            <a:pPr marL="24003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970996"/>
              </p:ext>
            </p:extLst>
          </p:nvPr>
        </p:nvGraphicFramePr>
        <p:xfrm>
          <a:off x="1318439" y="3443182"/>
          <a:ext cx="754912" cy="146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912"/>
              </a:tblGrid>
              <a:tr h="48868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513</a:t>
                      </a:r>
                      <a:endParaRPr lang="en-US" sz="1800" b="1" dirty="0"/>
                    </a:p>
                  </a:txBody>
                  <a:tcPr/>
                </a:tc>
              </a:tr>
              <a:tr h="48868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128</a:t>
                      </a:r>
                      <a:endParaRPr lang="en-US" sz="1800" b="1" dirty="0"/>
                    </a:p>
                  </a:txBody>
                  <a:tcPr/>
                </a:tc>
              </a:tr>
              <a:tr h="48868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278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381695" y="3657604"/>
            <a:ext cx="66985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95868" y="4192778"/>
            <a:ext cx="66985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99410" y="4696055"/>
            <a:ext cx="66985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90075"/>
              </p:ext>
            </p:extLst>
          </p:nvPr>
        </p:nvGraphicFramePr>
        <p:xfrm>
          <a:off x="3466209" y="3443181"/>
          <a:ext cx="754912" cy="146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912"/>
              </a:tblGrid>
              <a:tr h="48868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0.14</a:t>
                      </a:r>
                      <a:endParaRPr lang="en-US" sz="1800" b="1" dirty="0"/>
                    </a:p>
                  </a:txBody>
                  <a:tcPr/>
                </a:tc>
              </a:tr>
              <a:tr h="48868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0.21</a:t>
                      </a:r>
                      <a:endParaRPr lang="en-US" sz="1800" b="1" dirty="0"/>
                    </a:p>
                  </a:txBody>
                  <a:tcPr/>
                </a:tc>
              </a:tr>
              <a:tr h="48868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0.19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99015" y="2995724"/>
            <a:ext cx="2089299" cy="637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err="1" smtClean="0">
                <a:solidFill>
                  <a:schemeClr val="bg2"/>
                </a:solidFill>
              </a:rPr>
              <a:t>HashMap</a:t>
            </a:r>
            <a:r>
              <a:rPr lang="en-US" sz="1600" b="1" dirty="0" smtClean="0">
                <a:solidFill>
                  <a:schemeClr val="bg2"/>
                </a:solidFill>
              </a:rPr>
              <a:t>-Values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716" y="2995724"/>
            <a:ext cx="2089299" cy="637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err="1" smtClean="0">
                <a:solidFill>
                  <a:schemeClr val="bg2"/>
                </a:solidFill>
              </a:rPr>
              <a:t>HashMap</a:t>
            </a:r>
            <a:r>
              <a:rPr lang="en-US" sz="1600" b="1" dirty="0" smtClean="0">
                <a:solidFill>
                  <a:schemeClr val="bg2"/>
                </a:solidFill>
              </a:rPr>
              <a:t>-Keys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0116" y="5110725"/>
            <a:ext cx="8371912" cy="10951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05740" indent="-205740" algn="l" defTabSz="6858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5770" indent="-205740" algn="l" defTabSz="685800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bg2"/>
              </a:buClr>
              <a:buFont typeface="Verdana" pitchFamily="34" charset="0"/>
              <a:buChar char="─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651510" indent="-171450" algn="l" defTabSz="685800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857250" indent="-171450" algn="l" defTabSz="685800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bg2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028700" indent="-171450" algn="l" defTabSz="685800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bg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23444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26464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92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5166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Post-processing to eliminate infrequent patterns that do not constitute </a:t>
            </a:r>
            <a:r>
              <a:rPr lang="en-US" sz="1700" i="1" dirty="0" smtClean="0"/>
              <a:t>normal behavior</a:t>
            </a:r>
            <a:endParaRPr lang="en-US" sz="17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40030" lvl="1" indent="0">
              <a:buFont typeface="Verdana" pitchFamily="34" charset="0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472DB2F7-2F08-4A05-A9C1-C2739473FEDC}" vid="{EF707D0F-4500-435D-83EC-595B030146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1158</TotalTime>
  <Words>1696</Words>
  <Application>Microsoft Office PowerPoint</Application>
  <PresentationFormat>On-screen Show (4:3)</PresentationFormat>
  <Paragraphs>173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Verdana</vt:lpstr>
      <vt:lpstr>Wingdings</vt:lpstr>
      <vt:lpstr>WPI-White</vt:lpstr>
      <vt:lpstr>PowerPoint Presentation</vt:lpstr>
      <vt:lpstr>References</vt:lpstr>
      <vt:lpstr>Smart Home</vt:lpstr>
      <vt:lpstr>PowerPoint Presentation</vt:lpstr>
      <vt:lpstr>Sequence mining consumer behavior to improve energy conservation</vt:lpstr>
      <vt:lpstr>Training data set</vt:lpstr>
      <vt:lpstr>Algorithm Criteria</vt:lpstr>
      <vt:lpstr>Window Sliding with De-Duplication (WSDD)</vt:lpstr>
      <vt:lpstr>Window Sliding with De-Duplication (WSDD)</vt:lpstr>
      <vt:lpstr>WSDD basic pattern mining algorithm</vt:lpstr>
      <vt:lpstr>Algorithm Results</vt:lpstr>
      <vt:lpstr>Recommender System</vt:lpstr>
      <vt:lpstr>Recommender-Finite State Machine</vt:lpstr>
      <vt:lpstr>Response to Recommendations</vt:lpstr>
      <vt:lpstr>Questions?</vt:lpstr>
    </vt:vector>
  </TitlesOfParts>
  <Company>Worcester Polytechnic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Mining Application in Smart Homes</dc:title>
  <dc:creator>Michaela Kachadoorian</dc:creator>
  <cp:lastModifiedBy>Duhaney, Daniel M</cp:lastModifiedBy>
  <cp:revision>94</cp:revision>
  <dcterms:created xsi:type="dcterms:W3CDTF">2016-04-05T20:54:07Z</dcterms:created>
  <dcterms:modified xsi:type="dcterms:W3CDTF">2016-04-12T21:02:50Z</dcterms:modified>
</cp:coreProperties>
</file>