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37" r:id="rId5"/>
    <p:sldId id="301" r:id="rId6"/>
    <p:sldId id="270" r:id="rId7"/>
    <p:sldId id="276" r:id="rId8"/>
    <p:sldId id="282" r:id="rId9"/>
    <p:sldId id="338" r:id="rId10"/>
    <p:sldId id="339" r:id="rId11"/>
    <p:sldId id="284" r:id="rId12"/>
    <p:sldId id="287" r:id="rId13"/>
    <p:sldId id="292" r:id="rId14"/>
    <p:sldId id="289" r:id="rId15"/>
    <p:sldId id="290" r:id="rId16"/>
    <p:sldId id="291" r:id="rId17"/>
    <p:sldId id="294" r:id="rId18"/>
    <p:sldId id="295" r:id="rId19"/>
    <p:sldId id="296" r:id="rId20"/>
    <p:sldId id="322" r:id="rId21"/>
    <p:sldId id="323" r:id="rId22"/>
    <p:sldId id="297" r:id="rId23"/>
    <p:sldId id="298" r:id="rId24"/>
    <p:sldId id="300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3" autoAdjust="0"/>
  </p:normalViewPr>
  <p:slideViewPr>
    <p:cSldViewPr snapToGrid="0" snapToObjects="1">
      <p:cViewPr>
        <p:scale>
          <a:sx n="103" d="100"/>
          <a:sy n="103" d="100"/>
        </p:scale>
        <p:origin x="-12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CB747-DC86-144D-BB4F-862AC0FA89B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CE08E-25D6-C34E-81AE-0DD3F53583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E08E-25D6-C34E-81AE-0DD3F53583A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E08E-25D6-C34E-81AE-0DD3F53583A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E08E-25D6-C34E-81AE-0DD3F53583A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E08E-25D6-C34E-81AE-0DD3F53583A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49" descr="9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2197100" y="3717925"/>
            <a:ext cx="6405563" cy="11080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r">
              <a:defRPr kern="12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2197100" y="4940300"/>
            <a:ext cx="6400800" cy="7207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fld id="{4E6FA7E3-8EA8-8F46-9274-8CF6AC70BABF}" type="datetime1">
              <a:rPr lang="en-US" smtClean="0"/>
            </a:fld>
            <a:endParaRPr 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endParaRPr 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E65A-5B19-C14E-B625-6E011D6FBCFE}" type="datetime1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6CC1-06DE-E94C-842D-AA832927DC76}" type="datetime1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BAF3-E0F3-E642-9CAA-29CD9163ED0D}" type="datetime1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6495-0288-EF49-B7B1-AA6BA2D46CE6}" type="datetime1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B629-EAE5-CD47-89D8-3E24361FD481}" type="datetime1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3E41-4EAD-A54A-B6FF-2F31C21DF50F}" type="datetime1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DB30-69BE-AC4D-9919-EDD1A1BE7F15}" type="datetime1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8695-3FFD-AF4B-ACBF-37D71A6ABA31}" type="datetime1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49B-EDA8-3C4A-B835-4D7473E61321}" type="datetime1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4CA-A6A2-B54A-807B-45597B62387C}" type="datetime1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fld id="{3171BA86-4223-A24E-BE25-DE58104F8A37}" type="datetime1">
              <a:rPr lang="en-US" smtClean="0"/>
            </a:fld>
            <a:endParaRPr 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fld id="{C0E55A7D-A780-DD49-A399-CF576673C22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CS548 Spring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7618" y="4617183"/>
            <a:ext cx="770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Showcasing work by </a:t>
            </a:r>
            <a:r>
              <a:rPr lang="en-US" dirty="0" smtClean="0"/>
              <a:t>Netzer, Feldman, Goldberg, </a:t>
            </a:r>
            <a:r>
              <a:rPr lang="en-US" dirty="0" err="1" smtClean="0"/>
              <a:t>Fresko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i="1" dirty="0"/>
              <a:t>"Mine Your Own Business: </a:t>
            </a:r>
            <a:r>
              <a:rPr lang="en-US" i="1" dirty="0" smtClean="0"/>
              <a:t>Market-Structure Surveillance </a:t>
            </a:r>
            <a:r>
              <a:rPr lang="en-US" i="1" dirty="0"/>
              <a:t>Through Text Mining" </a:t>
            </a:r>
            <a:endParaRPr lang="en-US" i="1" dirty="0"/>
          </a:p>
        </p:txBody>
      </p:sp>
      <p:sp>
        <p:nvSpPr>
          <p:cNvPr id="5" name="副标题 4"/>
          <p:cNvSpPr/>
          <p:nvPr>
            <p:ph type="subTitle" idx="1"/>
          </p:nvPr>
        </p:nvSpPr>
        <p:spPr>
          <a:xfrm>
            <a:off x="2197100" y="5263515"/>
            <a:ext cx="6400800" cy="720725"/>
          </a:xfrm>
        </p:spPr>
        <p:txBody>
          <a:bodyPr/>
          <a:p>
            <a:r>
              <a:rPr lang="en-US" altLang="zh-CN"/>
              <a:t>Huayi Zhagn and Haiyan Liang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Mining Methodology-Cont.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/>
                </a:solidFill>
                <a:uFillTx/>
              </a:rPr>
              <a:t>Information </a:t>
            </a:r>
            <a:r>
              <a:rPr lang="en-US" sz="2800" dirty="0" smtClean="0">
                <a:solidFill>
                  <a:schemeClr val="accent4"/>
                </a:solidFill>
                <a:uFillTx/>
              </a:rPr>
              <a:t>Extraction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pPr lvl="1"/>
            <a:r>
              <a:rPr lang="en-US" sz="2800" dirty="0" smtClean="0">
                <a:solidFill>
                  <a:schemeClr val="accent4"/>
                </a:solidFill>
                <a:uFillTx/>
              </a:rPr>
              <a:t>Through conditional random field (CRF) approach trained on a small, manually tagged training set 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pPr lvl="1"/>
            <a:r>
              <a:rPr lang="en-US" sz="2800" dirty="0" smtClean="0">
                <a:solidFill>
                  <a:schemeClr val="accent4"/>
                </a:solidFill>
                <a:uFillTx/>
              </a:rPr>
              <a:t>Rule-based approach to fine-tune the terms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pPr lvl="1"/>
            <a:r>
              <a:rPr lang="en-US" sz="2800" dirty="0" smtClean="0">
                <a:solidFill>
                  <a:schemeClr val="accent4"/>
                </a:solidFill>
                <a:uFillTx/>
              </a:rPr>
              <a:t>High recall and precision achieved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 Random Field</a:t>
            </a:r>
            <a:br>
              <a:rPr lang="en-US" dirty="0"/>
            </a:br>
            <a:r>
              <a:rPr lang="en-US" dirty="0" smtClean="0"/>
              <a:t>in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  <a:uFillTx/>
              </a:rPr>
              <a:t>A class of statistical modelling method often applied in pattern recognition and machine learning, where they are used for structured prediction. </a:t>
            </a:r>
            <a:endParaRPr lang="en-US" dirty="0" smtClean="0">
              <a:solidFill>
                <a:schemeClr val="accent4"/>
              </a:solidFill>
              <a:uFillTx/>
            </a:endParaRPr>
          </a:p>
          <a:p>
            <a:r>
              <a:rPr lang="en-US" dirty="0">
                <a:solidFill>
                  <a:schemeClr val="accent4"/>
                </a:solidFill>
                <a:uFillTx/>
              </a:rPr>
              <a:t>CRF is a math concept means a pattern that similar result would happen when given similiar condition.</a:t>
            </a:r>
            <a:endParaRPr lang="en-US" dirty="0">
              <a:solidFill>
                <a:schemeClr val="accent4"/>
              </a:solidFill>
              <a:uFillTx/>
            </a:endParaRPr>
          </a:p>
          <a:p>
            <a:r>
              <a:rPr lang="en-US" dirty="0">
                <a:solidFill>
                  <a:schemeClr val="accent4"/>
                </a:solidFill>
                <a:uFillTx/>
              </a:rPr>
              <a:t>Could encode known relationships between observations and construct consistent interpretations. </a:t>
            </a:r>
            <a:endParaRPr lang="en-US" dirty="0" smtClean="0">
              <a:solidFill>
                <a:schemeClr val="accent4"/>
              </a:solidFill>
              <a:uFillTx/>
            </a:endParaRPr>
          </a:p>
          <a:p>
            <a:r>
              <a:rPr lang="en-US" dirty="0" smtClean="0">
                <a:solidFill>
                  <a:schemeClr val="accent4"/>
                </a:solidFill>
                <a:uFillTx/>
              </a:rPr>
              <a:t>Often </a:t>
            </a:r>
            <a:r>
              <a:rPr lang="en-US" dirty="0">
                <a:solidFill>
                  <a:schemeClr val="accent4"/>
                </a:solidFill>
                <a:uFillTx/>
              </a:rPr>
              <a:t>used for labeling or parsing of sequential data, such as natural language text or biological </a:t>
            </a:r>
            <a:r>
              <a:rPr lang="en-US" dirty="0" smtClean="0">
                <a:solidFill>
                  <a:schemeClr val="accent4"/>
                </a:solidFill>
                <a:uFillTx/>
              </a:rPr>
              <a:t>sequences and </a:t>
            </a:r>
            <a:r>
              <a:rPr lang="en-US" dirty="0">
                <a:solidFill>
                  <a:schemeClr val="accent4"/>
                </a:solidFill>
                <a:uFillTx/>
              </a:rPr>
              <a:t>in computer vision</a:t>
            </a:r>
            <a:endParaRPr lang="en-US" dirty="0" smtClean="0">
              <a:solidFill>
                <a:schemeClr val="accent4"/>
              </a:solidFill>
              <a:uFillTx/>
            </a:endParaRPr>
          </a:p>
          <a:p>
            <a:endParaRPr lang="en-US" dirty="0" smtClean="0">
              <a:solidFill>
                <a:schemeClr val="accent4"/>
              </a:solidFill>
              <a:uFillTx/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Measures of Co-Occurrence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uFillTx/>
              </a:rPr>
              <a:t>Lift</a:t>
            </a:r>
            <a:endParaRPr lang="en-US" sz="2400" dirty="0" smtClean="0">
              <a:solidFill>
                <a:schemeClr val="accent4"/>
              </a:solidFill>
              <a:uFillTx/>
            </a:endParaRPr>
          </a:p>
          <a:p>
            <a:pPr lvl="1"/>
            <a:r>
              <a:rPr lang="en-US" sz="2400" dirty="0" smtClean="0">
                <a:solidFill>
                  <a:schemeClr val="accent4"/>
                </a:solidFill>
                <a:uFillTx/>
              </a:rPr>
              <a:t>Ratio of the actual co-occurrence of two terms to the frequency of what we would expect</a:t>
            </a:r>
            <a:endParaRPr lang="en-US" sz="2400" dirty="0" smtClean="0">
              <a:solidFill>
                <a:schemeClr val="accent4"/>
              </a:solidFill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graphicFrame>
        <p:nvGraphicFramePr>
          <p:cNvPr id="5" name="对象 4"/>
          <p:cNvGraphicFramePr/>
          <p:nvPr/>
        </p:nvGraphicFramePr>
        <p:xfrm>
          <a:off x="2844165" y="3385820"/>
          <a:ext cx="3125470" cy="90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1435100" imgH="419100" progId="Equation.DSMT4">
                  <p:embed/>
                </p:oleObj>
              </mc:Choice>
              <mc:Fallback>
                <p:oleObj name="" r:id="rId1" imgW="1435100" imgH="419100" progId="Equation.DSMT4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4165" y="3385820"/>
                        <a:ext cx="3125470" cy="900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Measures of Similarity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Jaccard</a:t>
            </a:r>
            <a:r>
              <a:rPr lang="en-US" dirty="0" smtClean="0"/>
              <a:t> index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Salton Cosine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Pearson Correlation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TF-IDF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graphicFrame>
        <p:nvGraphicFramePr>
          <p:cNvPr id="6" name="对象 5"/>
          <p:cNvGraphicFramePr/>
          <p:nvPr/>
        </p:nvGraphicFramePr>
        <p:xfrm>
          <a:off x="2324100" y="1762125"/>
          <a:ext cx="38798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1435100" imgH="469900" progId="Equation.DSMT4">
                  <p:embed/>
                </p:oleObj>
              </mc:Choice>
              <mc:Fallback>
                <p:oleObj name="" r:id="rId1" imgW="1435100" imgH="469900" progId="Equation.DSMT4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24100" y="1762125"/>
                        <a:ext cx="387985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2324100" y="2867025"/>
          <a:ext cx="44735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3" imgW="2988945" imgH="1077595" progId="Equation.DSMT4">
                  <p:embed/>
                </p:oleObj>
              </mc:Choice>
              <mc:Fallback>
                <p:oleObj name="" r:id="rId3" imgW="2988945" imgH="1077595" progId="Equation.DSMT4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100" y="2867025"/>
                        <a:ext cx="4473575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2324100" y="4122420"/>
          <a:ext cx="425640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5" imgW="2635885" imgH="561340" progId="Equation.DSMT4">
                  <p:embed/>
                </p:oleObj>
              </mc:Choice>
              <mc:Fallback>
                <p:oleObj name="" r:id="rId5" imgW="2635885" imgH="561340" progId="Equation.DSMT4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4100" y="4122420"/>
                        <a:ext cx="425640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5375" y="5370830"/>
            <a:ext cx="42386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Correlations Among Different Measures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4925" y="1427480"/>
            <a:ext cx="9167495" cy="42341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Applications-Sedans </a:t>
            </a:r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5" y="1369695"/>
            <a:ext cx="8218170" cy="49866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from Sedans Forum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475" y="1219200"/>
            <a:ext cx="6357620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Validated from Actual Marketing Survey Data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3690" y="1264285"/>
            <a:ext cx="6031865" cy="53727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Cadillac Case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3210" y="1346200"/>
            <a:ext cx="6241415" cy="48990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Cadillac Case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5520" y="1204595"/>
            <a:ext cx="7200900" cy="4723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Netzer O, Feldman R,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Fresko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M. “Mine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Own Business: Market-Structure Surveillance Through Text Mining”.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Marketing Science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31(3), 521-43. 2012.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“Conditional random field”.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Wikipedia: The Free Encyclopedia.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Wikimedia Foundation, Inc., 19 Mar 2016. Web. 02 April 2016. &lt;https://en.wikipedia.org/wiki/Conditional_random_field&gt;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Commonly Discussed Terms in Sedan Forum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5070" y="1848485"/>
            <a:ext cx="6976745" cy="4029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Commonly Discussed Problems in Sedan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5715" y="2072005"/>
            <a:ext cx="693293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</a:t>
            </a:r>
            <a:r>
              <a:rPr lang="en-US" dirty="0" smtClean="0"/>
              <a:t>Applications-Diabetes Drug 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0" y="1343025"/>
            <a:ext cx="4832985" cy="54273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Use text mining to overcome the difficulties involved in extracting and quantifying the online consumer-generated data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Use network analysis tool to covert the minded relationships into co-occurrence among brands or between brands and terms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Proposed approach validated with actual marketing survey and formal media data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endParaRPr lang="en-US" sz="2800" dirty="0" smtClean="0">
              <a:solidFill>
                <a:schemeClr val="accent4"/>
              </a:solidFill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Opportunities and challenges of mining consumer content online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r>
              <a:rPr lang="en-US" sz="2800" dirty="0">
                <a:solidFill>
                  <a:schemeClr val="accent4"/>
                </a:solidFill>
                <a:uFillTx/>
              </a:rPr>
              <a:t>O</a:t>
            </a:r>
            <a:r>
              <a:rPr lang="en-US" sz="2800" dirty="0" smtClean="0">
                <a:solidFill>
                  <a:schemeClr val="accent4"/>
                </a:solidFill>
                <a:uFillTx/>
              </a:rPr>
              <a:t>bjective of research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Dataset used in the research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Text mining methodology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Two Empirical Applications-Sedans Forum &amp; Diabetes Drug Forum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Mining Consumer-Generated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Abundant information posted by consumers online media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pPr lvl="1"/>
            <a:r>
              <a:rPr lang="en-US" sz="2800" dirty="0" smtClean="0">
                <a:solidFill>
                  <a:schemeClr val="accent4"/>
                </a:solidFill>
                <a:uFillTx/>
              </a:rPr>
              <a:t>Forums, blogs, product reviews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pPr marL="457200" lvl="1" indent="0">
              <a:buNone/>
            </a:pP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Firms can gain a better understanding of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pPr lvl="1"/>
            <a:r>
              <a:rPr lang="en-US" sz="2800" dirty="0" smtClean="0">
                <a:solidFill>
                  <a:schemeClr val="accent4"/>
                </a:solidFill>
                <a:uFillTx/>
              </a:rPr>
              <a:t>Marketing opportunities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pPr lvl="1"/>
            <a:r>
              <a:rPr lang="en-US" sz="2800" dirty="0" smtClean="0">
                <a:solidFill>
                  <a:schemeClr val="accent4"/>
                </a:solidFill>
                <a:uFillTx/>
              </a:rPr>
              <a:t>Market structure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pPr lvl="1"/>
            <a:r>
              <a:rPr lang="en-US" sz="2800" dirty="0" smtClean="0">
                <a:solidFill>
                  <a:schemeClr val="accent4"/>
                </a:solidFill>
                <a:uFillTx/>
              </a:rPr>
              <a:t>Competitive landscape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pPr lvl="1"/>
            <a:r>
              <a:rPr lang="en-US" sz="2800" dirty="0" smtClean="0">
                <a:solidFill>
                  <a:schemeClr val="accent4"/>
                </a:solidFill>
                <a:uFillTx/>
              </a:rPr>
              <a:t>Competitors’ products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Consumer-Generated Content is both a blessing and a curse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Significant increase of data scale make information difficult to track and quantify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Consumer data is unstructured and primarily qualitative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Noise can make it impractical to quantify and convert data into useable information</a:t>
            </a:r>
            <a:endParaRPr lang="en-US" sz="2800" dirty="0" smtClean="0">
              <a:solidFill>
                <a:schemeClr val="accent4"/>
              </a:solidFill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4"/>
                </a:solidFill>
                <a:uFillTx/>
              </a:rPr>
              <a:t>In the author's word,</a:t>
            </a:r>
            <a:r>
              <a:rPr lang="en-US" sz="2800" i="1" dirty="0" smtClean="0">
                <a:solidFill>
                  <a:schemeClr val="accent4"/>
                </a:solidFill>
                <a:uFillTx/>
              </a:rPr>
              <a:t> “Utilize large-scale, consumer –generated data on the web to allow firms to understand consumer’s top-of-mind associative network of products and the implied market structure insights”</a:t>
            </a:r>
            <a:endParaRPr lang="en-US" sz="2800" i="1" dirty="0" smtClean="0">
              <a:solidFill>
                <a:schemeClr val="accent4"/>
              </a:solidFill>
              <a:uFillTx/>
            </a:endParaRPr>
          </a:p>
          <a:p>
            <a:pPr marL="0" indent="0">
              <a:buNone/>
            </a:pPr>
            <a:r>
              <a:rPr lang="en-US" i="1" dirty="0" smtClean="0"/>
              <a:t>      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Set Used for Sedans </a:t>
            </a:r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63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Sedans Forum on Edmunds.com on 02/13/07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 for co-occurrences between</a:t>
            </a:r>
            <a:endParaRPr lang="en-US" dirty="0" smtClean="0"/>
          </a:p>
          <a:p>
            <a:pPr lvl="2"/>
            <a:r>
              <a:rPr lang="en-US" dirty="0" smtClean="0"/>
              <a:t>Car brands</a:t>
            </a:r>
            <a:endParaRPr lang="en-US" dirty="0" smtClean="0"/>
          </a:p>
          <a:p>
            <a:pPr lvl="2"/>
            <a:r>
              <a:rPr lang="en-US" dirty="0" smtClean="0"/>
              <a:t>Car models</a:t>
            </a:r>
            <a:endParaRPr lang="en-US" dirty="0" smtClean="0"/>
          </a:p>
          <a:p>
            <a:pPr lvl="2"/>
            <a:r>
              <a:rPr lang="en-US" dirty="0" smtClean="0"/>
              <a:t>Car brand or a model and a term used to describe it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1475" y="1912620"/>
            <a:ext cx="5822315" cy="2679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Set Used for </a:t>
            </a:r>
            <a:r>
              <a:rPr lang="en-US" dirty="0" smtClean="0"/>
              <a:t>Diabetes Drug 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Used forums to assess consumers’ discussions about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“adverse drug reaction(ADR)”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1588770"/>
            <a:ext cx="8962390" cy="3085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Authors’ Text Mining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endParaRPr lang="en-US" sz="3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0997" y="1418898"/>
            <a:ext cx="385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Web Page Downloading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345744" y="1782927"/>
            <a:ext cx="281354" cy="6050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80471" y="2500817"/>
            <a:ext cx="296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HTML  Cleaning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283612" y="2853096"/>
            <a:ext cx="288388" cy="6524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97368" y="3577230"/>
            <a:ext cx="445945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  </a:t>
            </a:r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4283612" y="3983420"/>
            <a:ext cx="281354" cy="5628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81997" y="4653643"/>
            <a:ext cx="296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Chunking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4276578" y="4999316"/>
            <a:ext cx="281354" cy="6645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47178" y="5941040"/>
            <a:ext cx="573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Identification of semantic relationships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经营指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1E4FF"/>
      </a:accent1>
      <a:accent2>
        <a:srgbClr val="0099CC"/>
      </a:accent2>
      <a:accent3>
        <a:srgbClr val="FFFFFF"/>
      </a:accent3>
      <a:accent4>
        <a:srgbClr val="000000"/>
      </a:accent4>
      <a:accent5>
        <a:srgbClr val="D4EFFF"/>
      </a:accent5>
      <a:accent6>
        <a:srgbClr val="0089B7"/>
      </a:accent6>
      <a:hlink>
        <a:srgbClr val="003399"/>
      </a:hlink>
      <a:folHlink>
        <a:srgbClr val="61C2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1E4FF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4EFFF"/>
        </a:accent5>
        <a:accent6>
          <a:srgbClr val="0089B7"/>
        </a:accent6>
        <a:hlink>
          <a:srgbClr val="003399"/>
        </a:hlink>
        <a:folHlink>
          <a:srgbClr val="61C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Shue's Theme.thmx</Template>
  <TotalTime>0</TotalTime>
  <Words>3482</Words>
  <Application>WPS 演示</Application>
  <PresentationFormat>On-screen Show (4:3)</PresentationFormat>
  <Paragraphs>202</Paragraphs>
  <Slides>23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经营指数</vt:lpstr>
      <vt:lpstr>Equation.DSMT4</vt:lpstr>
      <vt:lpstr>CS548 Spring 2016</vt:lpstr>
      <vt:lpstr>References</vt:lpstr>
      <vt:lpstr>Agenda</vt:lpstr>
      <vt:lpstr>Mining Consumer-Generated Content</vt:lpstr>
      <vt:lpstr>Consumer-Generated Content is both a blessing and a curse</vt:lpstr>
      <vt:lpstr>Objective</vt:lpstr>
      <vt:lpstr>Data Set Used for Sedans Forum</vt:lpstr>
      <vt:lpstr>Data Set Used for Diabetes Drug Forums</vt:lpstr>
      <vt:lpstr>Authors’ Text Mining Methodology</vt:lpstr>
      <vt:lpstr>Text Mining Methodology-Cont.</vt:lpstr>
      <vt:lpstr>Conditional Random Field in Wikipedia</vt:lpstr>
      <vt:lpstr>Measures of Co-Occurrence </vt:lpstr>
      <vt:lpstr>Alternative Measures of Similarity </vt:lpstr>
      <vt:lpstr>Correlations Among Different Measures</vt:lpstr>
      <vt:lpstr>Empirical Applications-Sedans Forum</vt:lpstr>
      <vt:lpstr>Clustering from Sedans Forum</vt:lpstr>
      <vt:lpstr>Validated from Actual Marketing Survey Data</vt:lpstr>
      <vt:lpstr>Cadillac Case</vt:lpstr>
      <vt:lpstr>Cadillac Case</vt:lpstr>
      <vt:lpstr>Commonly Discussed Terms in Sedan Forum</vt:lpstr>
      <vt:lpstr>Commonly Discussed Problems in Sedan Forum</vt:lpstr>
      <vt:lpstr>Empirical Applications-Diabetes Drug Forums</vt:lpstr>
      <vt:lpstr>Conclusions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BS/MS Project</dc:title>
  <dc:creator>Mike Calder</dc:creator>
  <cp:lastModifiedBy>Administrator</cp:lastModifiedBy>
  <cp:revision>338</cp:revision>
  <dcterms:created xsi:type="dcterms:W3CDTF">2014-11-29T05:46:00Z</dcterms:created>
  <dcterms:modified xsi:type="dcterms:W3CDTF">2016-04-09T14:02:58Z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