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69" r:id="rId4"/>
    <p:sldId id="259" r:id="rId5"/>
    <p:sldId id="260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67" r:id="rId14"/>
    <p:sldId id="257" r:id="rId15"/>
    <p:sldId id="268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669900"/>
    <a:srgbClr val="CC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28" y="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6B3BC-8BDF-474F-B3DF-8718E0B078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77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6B3BC-8BDF-474F-B3DF-8718E0B078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36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pi.edu/~imgd2905/d17/projects/proj2/mazetool-data.zi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ia.wpi.edu/2905/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users.wpi.edu/~bmoriarty/imgd2905/mazetool/cover.html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wpi.edu/~bmoriarty/imgd2905/mazetool/mazeplay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8077200" cy="1470025"/>
          </a:xfrm>
        </p:spPr>
        <p:txBody>
          <a:bodyPr>
            <a:normAutofit/>
          </a:bodyPr>
          <a:lstStyle/>
          <a:p>
            <a:r>
              <a:rPr lang="en-US" sz="4800" dirty="0" err="1" smtClean="0"/>
              <a:t>Mazetool</a:t>
            </a:r>
            <a:r>
              <a:rPr lang="en-US" sz="4800" dirty="0" smtClean="0"/>
              <a:t> </a:t>
            </a:r>
            <a:r>
              <a:rPr lang="en-US" sz="4800" dirty="0" smtClean="0"/>
              <a:t>Analytics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200400"/>
            <a:ext cx="5029200" cy="1752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Project </a:t>
            </a:r>
            <a:r>
              <a:rPr lang="en-US" sz="3600" dirty="0" smtClean="0">
                <a:solidFill>
                  <a:srgbClr val="0070C0"/>
                </a:solidFill>
              </a:rPr>
              <a:t>2</a:t>
            </a:r>
            <a:endParaRPr lang="en-US" sz="3600" dirty="0" smtClean="0">
              <a:solidFill>
                <a:srgbClr val="0070C0"/>
              </a:solidFill>
            </a:endParaRPr>
          </a:p>
          <a:p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 – Maze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9225"/>
            <a:ext cx="42672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Analyze completion times</a:t>
            </a:r>
          </a:p>
          <a:p>
            <a:pPr lvl="1"/>
            <a:r>
              <a:rPr lang="en-US" dirty="0" smtClean="0"/>
              <a:t>Your maze and all (minus your) maze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Sort low to high</a:t>
            </a:r>
          </a:p>
          <a:p>
            <a:r>
              <a:rPr lang="en-US" dirty="0" smtClean="0"/>
              <a:t>Compute percent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505200"/>
            <a:ext cx="1295400" cy="1393371"/>
          </a:xfrm>
          <a:prstGeom prst="rect">
            <a:avLst/>
          </a:prstGeom>
        </p:spPr>
      </p:pic>
      <p:pic>
        <p:nvPicPr>
          <p:cNvPr id="8194" name="Picture 2" descr="[times-distribution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708" y="2743200"/>
            <a:ext cx="4687484" cy="3400425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983871" y="1685418"/>
            <a:ext cx="27183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Draw cumulative </a:t>
            </a:r>
          </a:p>
          <a:p>
            <a:pPr algn="ctr"/>
            <a:r>
              <a:rPr lang="en-US" sz="2800" dirty="0" smtClean="0"/>
              <a:t>distribution chart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8580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4 – Maze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</a:t>
            </a:r>
            <a:r>
              <a:rPr lang="en-US" dirty="0" smtClean="0">
                <a:solidFill>
                  <a:srgbClr val="008000"/>
                </a:solidFill>
              </a:rPr>
              <a:t>your</a:t>
            </a:r>
            <a:r>
              <a:rPr lang="en-US" dirty="0" smtClean="0"/>
              <a:t> maze, with </a:t>
            </a:r>
            <a:r>
              <a:rPr lang="en-US" dirty="0" smtClean="0">
                <a:solidFill>
                  <a:srgbClr val="008000"/>
                </a:solidFill>
              </a:rPr>
              <a:t>all</a:t>
            </a:r>
            <a:r>
              <a:rPr lang="en-US" dirty="0" smtClean="0"/>
              <a:t> mazes, and </a:t>
            </a:r>
            <a:r>
              <a:rPr lang="en-US" dirty="0" smtClean="0">
                <a:solidFill>
                  <a:srgbClr val="008000"/>
                </a:solidFill>
              </a:rPr>
              <a:t>three other</a:t>
            </a:r>
            <a:r>
              <a:rPr lang="en-US" dirty="0" smtClean="0"/>
              <a:t> mazes </a:t>
            </a:r>
          </a:p>
          <a:p>
            <a:r>
              <a:rPr lang="en-US" dirty="0" smtClean="0"/>
              <a:t>Maximum: </a:t>
            </a:r>
            <a:r>
              <a:rPr lang="en-US" dirty="0" smtClean="0">
                <a:solidFill>
                  <a:srgbClr val="0070C0"/>
                </a:solidFill>
              </a:rPr>
              <a:t>clicks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time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spaces</a:t>
            </a:r>
          </a:p>
          <a:p>
            <a:pPr lvl="1"/>
            <a:r>
              <a:rPr lang="en-US" dirty="0" smtClean="0"/>
              <a:t>Report in table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218" name="Picture 2" descr="[radar-compare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114800"/>
            <a:ext cx="5092811" cy="2302368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53572" y="3591580"/>
            <a:ext cx="2645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Draw radar chart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529507"/>
              </p:ext>
            </p:extLst>
          </p:nvPr>
        </p:nvGraphicFramePr>
        <p:xfrm>
          <a:off x="775335" y="4191000"/>
          <a:ext cx="2208531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Bitmap Image" r:id="rId5" imgW="1409760" imgH="428760" progId="Paint.Picture">
                  <p:embed/>
                </p:oleObj>
              </mc:Choice>
              <mc:Fallback>
                <p:oleObj name="Bitmap Image" r:id="rId5" imgW="1409760" imgH="42876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5335" y="4191000"/>
                        <a:ext cx="2208531" cy="671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2000" y="5638800"/>
            <a:ext cx="2235201" cy="5882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10566" y="5073805"/>
            <a:ext cx="1138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/>
              <a:t>Normalize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1821286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 </a:t>
            </a:r>
            <a:r>
              <a:rPr lang="en-US" dirty="0" err="1" smtClean="0"/>
              <a:t>Mazetool</a:t>
            </a:r>
            <a:r>
              <a:rPr lang="en-US" dirty="0" smtClean="0"/>
              <a:t> data available online</a:t>
            </a:r>
          </a:p>
          <a:p>
            <a:pPr lvl="1"/>
            <a:r>
              <a:rPr lang="en-US" dirty="0" smtClean="0"/>
              <a:t>Note download time!</a:t>
            </a:r>
          </a:p>
          <a:p>
            <a:r>
              <a:rPr lang="en-US" dirty="0" smtClean="0"/>
              <a:t>Keep organized!</a:t>
            </a:r>
          </a:p>
          <a:p>
            <a:pPr lvl="1"/>
            <a:r>
              <a:rPr lang="en-US" dirty="0" smtClean="0"/>
              <a:t>One script, one task</a:t>
            </a:r>
          </a:p>
          <a:p>
            <a:pPr lvl="1"/>
            <a:r>
              <a:rPr lang="en-US" dirty="0" smtClean="0"/>
              <a:t>Name script, output, excel same (e.g., exit-times)</a:t>
            </a:r>
          </a:p>
          <a:p>
            <a:pPr lvl="1"/>
            <a:r>
              <a:rPr lang="en-US" dirty="0" smtClean="0"/>
              <a:t>README.txt with notes</a:t>
            </a:r>
          </a:p>
          <a:p>
            <a:r>
              <a:rPr lang="en-US" dirty="0" smtClean="0"/>
              <a:t>Watch font sizes </a:t>
            </a:r>
            <a:r>
              <a:rPr lang="en-US" dirty="0" smtClean="0">
                <a:sym typeface="Wingdings" panose="05000000000000000000" pitchFamily="2" charset="2"/>
              </a:rPr>
              <a:t> readable!  Chart checklist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Python functions (totally optional)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seconds = </a:t>
            </a:r>
            <a:r>
              <a:rPr lang="en-US" dirty="0" err="1" smtClean="0">
                <a:sym typeface="Wingdings" panose="05000000000000000000" pitchFamily="2" charset="2"/>
              </a:rPr>
              <a:t>getSeconds</a:t>
            </a:r>
            <a:r>
              <a:rPr lang="en-US" dirty="0" smtClean="0">
                <a:sym typeface="Wingdings" panose="05000000000000000000" pitchFamily="2" charset="2"/>
              </a:rPr>
              <a:t>(row[‘time])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Pay attention to Project 1 comments!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81800" y="1524000"/>
            <a:ext cx="2286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hlinkClick r:id="rId2"/>
              </a:rPr>
              <a:t>http://www.cs.wpi.edu/~</a:t>
            </a:r>
            <a:r>
              <a:rPr lang="en-US" sz="1600" dirty="0" smtClean="0">
                <a:hlinkClick r:id="rId2"/>
              </a:rPr>
              <a:t>imgd2905/d17/projects/proj2/mazetool-data.zip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69461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Short report</a:t>
            </a:r>
          </a:p>
          <a:p>
            <a:r>
              <a:rPr lang="en-US" dirty="0" smtClean="0"/>
              <a:t>Content key, but structure and writing matter</a:t>
            </a:r>
          </a:p>
          <a:p>
            <a:r>
              <a:rPr lang="en-US" dirty="0" smtClean="0"/>
              <a:t>Consider:</a:t>
            </a:r>
          </a:p>
          <a:p>
            <a:pPr lvl="1"/>
            <a:r>
              <a:rPr lang="en-US" dirty="0" smtClean="0"/>
              <a:t>Ease of extracting information</a:t>
            </a:r>
          </a:p>
          <a:p>
            <a:pPr lvl="1"/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Concise and precise</a:t>
            </a:r>
          </a:p>
          <a:p>
            <a:pPr lvl="1"/>
            <a:r>
              <a:rPr lang="en-US" dirty="0" smtClean="0"/>
              <a:t>Clarity</a:t>
            </a:r>
          </a:p>
          <a:p>
            <a:pPr lvl="1"/>
            <a:r>
              <a:rPr lang="en-US" dirty="0" smtClean="0"/>
              <a:t>Grammar/English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Part 0 – Level design, too</a:t>
            </a:r>
          </a:p>
          <a:p>
            <a:r>
              <a:rPr lang="en-US" dirty="0" smtClean="0"/>
              <a:t>Sections</a:t>
            </a:r>
          </a:p>
          <a:p>
            <a:pPr lvl="1"/>
            <a:r>
              <a:rPr lang="en-US" dirty="0" smtClean="0"/>
              <a:t>Brief method, chart, message</a:t>
            </a:r>
          </a:p>
          <a:p>
            <a:r>
              <a:rPr lang="en-US" dirty="0" smtClean="0"/>
              <a:t>Charts/tables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Number and caption</a:t>
            </a:r>
            <a:endParaRPr lang="en-US" dirty="0"/>
          </a:p>
          <a:p>
            <a:pPr lvl="1"/>
            <a:r>
              <a:rPr lang="en-US" dirty="0" smtClean="0"/>
              <a:t>Referred </a:t>
            </a:r>
            <a:r>
              <a:rPr lang="en-US" dirty="0"/>
              <a:t>to by </a:t>
            </a:r>
            <a:r>
              <a:rPr lang="en-US" dirty="0" smtClean="0"/>
              <a:t>number</a:t>
            </a:r>
          </a:p>
          <a:p>
            <a:pPr lvl="1"/>
            <a:r>
              <a:rPr lang="en-US" dirty="0" smtClean="0"/>
              <a:t>Labeled axes</a:t>
            </a:r>
            <a:endParaRPr lang="en-US" dirty="0"/>
          </a:p>
          <a:p>
            <a:pPr lvl="1"/>
            <a:r>
              <a:rPr lang="en-US" dirty="0" smtClean="0"/>
              <a:t>Explained trend lines</a:t>
            </a:r>
            <a:endParaRPr lang="en-US" dirty="0"/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Chart checklist</a:t>
            </a:r>
            <a:endParaRPr lang="en-US" i="1" dirty="0" smtClean="0"/>
          </a:p>
          <a:p>
            <a:pPr lvl="1"/>
            <a:r>
              <a:rPr lang="en-US" i="1" dirty="0" smtClean="0"/>
              <a:t>Message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5893226"/>
            <a:ext cx="4572000" cy="830997"/>
          </a:xfrm>
          <a:prstGeom prst="rect">
            <a:avLst/>
          </a:prstGeom>
          <a:ln w="19050">
            <a:solidFill>
              <a:schemeClr val="tx1"/>
            </a:solidFill>
            <a:prstDash val="sysDash"/>
          </a:ln>
        </p:spPr>
        <p:txBody>
          <a:bodyPr>
            <a:spAutoFit/>
          </a:bodyPr>
          <a:lstStyle/>
          <a:p>
            <a:pPr algn="ctr"/>
            <a:r>
              <a:rPr lang="en-US" sz="2400" dirty="0"/>
              <a:t>Online via </a:t>
            </a:r>
            <a:r>
              <a:rPr lang="en-US" sz="2400" dirty="0">
                <a:hlinkClick r:id="rId2"/>
              </a:rPr>
              <a:t>http://ia.wpi.edu/2905/</a:t>
            </a:r>
            <a:r>
              <a:rPr lang="en-US" sz="2400" dirty="0"/>
              <a:t> </a:t>
            </a:r>
          </a:p>
          <a:p>
            <a:pPr algn="ctr"/>
            <a:r>
              <a:rPr lang="en-US" sz="2400" dirty="0"/>
              <a:t>PDF only!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5356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9154" y="152400"/>
            <a:ext cx="8229600" cy="1143000"/>
          </a:xfrm>
        </p:spPr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54" y="1524000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Part </a:t>
            </a:r>
            <a:r>
              <a:rPr lang="en-US" dirty="0" smtClean="0"/>
              <a:t>0 (Level Design) </a:t>
            </a:r>
            <a:r>
              <a:rPr lang="en-US" dirty="0" smtClean="0"/>
              <a:t>- 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8000"/>
                </a:solidFill>
              </a:rPr>
              <a:t>10</a:t>
            </a:r>
            <a:r>
              <a:rPr lang="en-US" dirty="0" smtClean="0">
                <a:solidFill>
                  <a:srgbClr val="008000"/>
                </a:solidFill>
              </a:rPr>
              <a:t>%</a:t>
            </a:r>
            <a:r>
              <a:rPr lang="en-US" dirty="0" smtClean="0"/>
              <a:t> </a:t>
            </a:r>
          </a:p>
          <a:p>
            <a:r>
              <a:rPr lang="en-US" dirty="0" smtClean="0"/>
              <a:t>Part </a:t>
            </a:r>
            <a:r>
              <a:rPr lang="en-US" dirty="0" smtClean="0"/>
              <a:t>1 (Maze Runs) </a:t>
            </a:r>
            <a:r>
              <a:rPr lang="en-US" dirty="0" smtClean="0"/>
              <a:t>-  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8000"/>
                </a:solidFill>
              </a:rPr>
              <a:t>35%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Part </a:t>
            </a:r>
            <a:r>
              <a:rPr lang="en-US" dirty="0" smtClean="0"/>
              <a:t>2 (Win Tally) </a:t>
            </a:r>
            <a:r>
              <a:rPr lang="en-US" dirty="0" smtClean="0"/>
              <a:t>- 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008000"/>
                </a:solidFill>
              </a:rPr>
              <a:t>25%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Part </a:t>
            </a:r>
            <a:r>
              <a:rPr lang="en-US" dirty="0" smtClean="0"/>
              <a:t>3 (Maze Times) </a:t>
            </a:r>
            <a:r>
              <a:rPr lang="en-US" dirty="0" smtClean="0"/>
              <a:t>- 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8000"/>
                </a:solidFill>
              </a:rPr>
              <a:t>20%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Part 4 (Maze Compare) - 	</a:t>
            </a:r>
            <a:r>
              <a:rPr lang="en-US" dirty="0" smtClean="0">
                <a:solidFill>
                  <a:srgbClr val="008000"/>
                </a:solidFill>
              </a:rPr>
              <a:t>10%</a:t>
            </a:r>
            <a:endParaRPr lang="en-US" dirty="0" smtClean="0">
              <a:solidFill>
                <a:srgbClr val="008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 smtClean="0"/>
              <a:t>visible in report!</a:t>
            </a:r>
          </a:p>
          <a:p>
            <a:endParaRPr lang="en-US" dirty="0"/>
          </a:p>
          <a:p>
            <a:r>
              <a:rPr lang="en-US" dirty="0" smtClean="0"/>
              <a:t>(Late – </a:t>
            </a:r>
            <a:r>
              <a:rPr lang="en-US" dirty="0" smtClean="0">
                <a:solidFill>
                  <a:srgbClr val="C00000"/>
                </a:solidFill>
              </a:rPr>
              <a:t>10% </a:t>
            </a:r>
            <a:r>
              <a:rPr lang="en-US" dirty="0" smtClean="0"/>
              <a:t>per day)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8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Rubric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219200"/>
            <a:ext cx="79248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100-90</a:t>
            </a:r>
            <a:r>
              <a:rPr lang="en-US" dirty="0">
                <a:solidFill>
                  <a:srgbClr val="008000"/>
                </a:solidFill>
              </a:rPr>
              <a:t>. </a:t>
            </a:r>
            <a:r>
              <a:rPr lang="en-US" dirty="0"/>
              <a:t>The submission clearly exceeds requirements. All Parts of the project have been completed or nearly completed. The report is clearly organized and well-written, charts and tables are clearly labeled and described and messages provided about each Part of the analysis.</a:t>
            </a:r>
          </a:p>
          <a:p>
            <a:r>
              <a:rPr lang="en-US" b="1" dirty="0">
                <a:solidFill>
                  <a:srgbClr val="669900"/>
                </a:solidFill>
              </a:rPr>
              <a:t>89-80</a:t>
            </a:r>
            <a:r>
              <a:rPr lang="en-US" dirty="0">
                <a:solidFill>
                  <a:srgbClr val="669900"/>
                </a:solidFill>
              </a:rPr>
              <a:t>. </a:t>
            </a:r>
            <a:r>
              <a:rPr lang="en-US" dirty="0"/>
              <a:t>The submission meets requirements. Parts 0-3 of the project have been completed or nearly completed, but perhaps not Part 4. The report is organized and well-written, charts and tables are labeled and described and messages provided about most of the analysis.</a:t>
            </a:r>
          </a:p>
          <a:p>
            <a:r>
              <a:rPr lang="en-US" b="1" dirty="0">
                <a:solidFill>
                  <a:srgbClr val="CCCC00"/>
                </a:solidFill>
              </a:rPr>
              <a:t>79-70</a:t>
            </a:r>
            <a:r>
              <a:rPr lang="en-US" dirty="0">
                <a:solidFill>
                  <a:srgbClr val="CCCC00"/>
                </a:solidFill>
              </a:rPr>
              <a:t>. </a:t>
            </a:r>
            <a:r>
              <a:rPr lang="en-US" dirty="0"/>
              <a:t>The submission barely meets requirements. Parts 0-2 parts of the project have been completed or nearly completed, and some of Part 3, but not Part 4. The report is semi-organized and semi-well-written, charts and tables are somewhat labeled and described, but parts may be missing. Messages are not always clearly provided for the analysis.</a:t>
            </a:r>
          </a:p>
          <a:p>
            <a:r>
              <a:rPr lang="en-US" b="1" dirty="0">
                <a:solidFill>
                  <a:srgbClr val="FFC000"/>
                </a:solidFill>
              </a:rPr>
              <a:t>69-60</a:t>
            </a:r>
            <a:r>
              <a:rPr lang="en-US" dirty="0">
                <a:solidFill>
                  <a:srgbClr val="FFC000"/>
                </a:solidFill>
              </a:rPr>
              <a:t>. </a:t>
            </a:r>
            <a:r>
              <a:rPr lang="en-US" dirty="0"/>
              <a:t>The project fails to meet requirements in some places. Parts 0-1 of </a:t>
            </a:r>
            <a:r>
              <a:rPr lang="en-US" dirty="0" smtClean="0"/>
              <a:t>the </a:t>
            </a:r>
            <a:r>
              <a:rPr lang="en-US" dirty="0"/>
              <a:t>project has been completed or nearly completed, and some of Part 2, but not Parts 3 or 4. The report is not well-organized nor well-written, charts and tables are not labeled or may be missing. Messages are not always provided for the analysis.</a:t>
            </a:r>
          </a:p>
          <a:p>
            <a:r>
              <a:rPr lang="en-US" b="1" dirty="0">
                <a:solidFill>
                  <a:srgbClr val="C00000"/>
                </a:solidFill>
              </a:rPr>
              <a:t>59-0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/>
              <a:t>The project does not meet requirements. Besides Part 0, and maybe Part 1, no other part of the project has been completed. The report is not well-organized nor well-written, charts and tables are not labeled and/or are missing. Messages are not consistently provided for the analysis.</a:t>
            </a:r>
          </a:p>
        </p:txBody>
      </p:sp>
    </p:spTree>
    <p:extLst>
      <p:ext uri="{BB962C8B-B14F-4D97-AF65-F5344CB8AC3E}">
        <p14:creationId xmlns:p14="http://schemas.microsoft.com/office/powerpoint/2010/main" val="3367804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 </a:t>
            </a:r>
            <a:r>
              <a:rPr lang="en-US" i="1" dirty="0" smtClean="0"/>
              <a:t>complete</a:t>
            </a:r>
            <a:r>
              <a:rPr lang="en-US" dirty="0" smtClean="0"/>
              <a:t> game analytics pipeline</a:t>
            </a:r>
          </a:p>
          <a:p>
            <a:pPr lvl="1"/>
            <a:r>
              <a:rPr lang="en-US" dirty="0" smtClean="0"/>
              <a:t>Get </a:t>
            </a:r>
            <a:r>
              <a:rPr lang="en-US" dirty="0"/>
              <a:t>your “arms around” full pipeline: simple game and level to how </a:t>
            </a:r>
            <a:r>
              <a:rPr lang="en-US" dirty="0" smtClean="0"/>
              <a:t>it went</a:t>
            </a:r>
            <a:endParaRPr lang="en-US" dirty="0" smtClean="0"/>
          </a:p>
          <a:p>
            <a:r>
              <a:rPr lang="en-US" dirty="0" smtClean="0"/>
              <a:t>Apply </a:t>
            </a:r>
            <a:r>
              <a:rPr lang="en-US" dirty="0" smtClean="0"/>
              <a:t>to </a:t>
            </a:r>
            <a:r>
              <a:rPr lang="en-US" i="1" dirty="0" err="1" smtClean="0"/>
              <a:t>Mazetool</a:t>
            </a:r>
            <a:r>
              <a:rPr lang="en-US" dirty="0" smtClean="0"/>
              <a:t> (</a:t>
            </a:r>
            <a:r>
              <a:rPr lang="en-US" dirty="0" err="1" smtClean="0"/>
              <a:t>Perlenspiel</a:t>
            </a:r>
            <a:r>
              <a:rPr lang="en-US" dirty="0" smtClean="0"/>
              <a:t> game)</a:t>
            </a:r>
            <a:endParaRPr lang="en-US" i="1" dirty="0" smtClean="0"/>
          </a:p>
          <a:p>
            <a:r>
              <a:rPr lang="en-US" dirty="0" smtClean="0"/>
              <a:t>Pipeline: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Here, have control over game level, access and understanding to “full” game</a:t>
            </a:r>
          </a:p>
          <a:p>
            <a:r>
              <a:rPr lang="en-US" dirty="0" smtClean="0"/>
              <a:t>Re-inforce analytics skills (scripts, data, tools) </a:t>
            </a:r>
            <a:r>
              <a:rPr lang="en-US" dirty="0" smtClean="0">
                <a:sym typeface="Wingdings" panose="05000000000000000000" pitchFamily="2" charset="2"/>
              </a:rPr>
              <a:t> preparing for own exploration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8" name="Picture 12" descr="https://c.s-microsoft.com/en-sa/CMSImages/lrn-exam-word-logo.png?version=1b223930-d340-e8cf-83da-9687fa6194f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794" y="3475037"/>
            <a:ext cx="1883818" cy="97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2313918" y="3425357"/>
            <a:ext cx="1627380" cy="1076480"/>
            <a:chOff x="2198435" y="4501728"/>
            <a:chExt cx="1627380" cy="1076480"/>
          </a:xfrm>
        </p:grpSpPr>
        <p:pic>
          <p:nvPicPr>
            <p:cNvPr id="7" name="Picture 6" descr="https://qph.ec.quoracdn.net/main-qimg-09f317d882a98243b3eb173b3e48510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8435" y="4798899"/>
              <a:ext cx="1627380" cy="7793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6" descr="Image result for python logo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4501728"/>
              <a:ext cx="1452251" cy="4200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" name="Picture 18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322" y="3672018"/>
            <a:ext cx="1610628" cy="583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>
            <a:off x="1786794" y="3963597"/>
            <a:ext cx="381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996594" y="3963597"/>
            <a:ext cx="381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358794" y="3963597"/>
            <a:ext cx="3810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spielmatrix.com/wordpress/wp-content/uploads/2013/03/Perlenspiel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87545"/>
            <a:ext cx="917185" cy="91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[Mazetool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56" y="3482662"/>
            <a:ext cx="1019174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541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28745"/>
            <a:ext cx="8229600" cy="1143000"/>
          </a:xfrm>
        </p:spPr>
        <p:txBody>
          <a:bodyPr/>
          <a:lstStyle/>
          <a:p>
            <a:r>
              <a:rPr lang="en-US" dirty="0" err="1" smtClean="0"/>
              <a:t>Mazetool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73600" y="1371600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Provides events:</a:t>
            </a:r>
          </a:p>
          <a:p>
            <a:pPr lvl="1"/>
            <a:r>
              <a:rPr lang="en-US" dirty="0" smtClean="0"/>
              <a:t>Clicks</a:t>
            </a:r>
          </a:p>
          <a:p>
            <a:pPr lvl="1"/>
            <a:r>
              <a:rPr lang="en-US" dirty="0" smtClean="0"/>
              <a:t>Gold</a:t>
            </a:r>
          </a:p>
          <a:p>
            <a:pPr lvl="1"/>
            <a:r>
              <a:rPr lang="en-US" dirty="0" smtClean="0"/>
              <a:t>Exit</a:t>
            </a:r>
          </a:p>
          <a:p>
            <a:r>
              <a:rPr lang="en-US" dirty="0" smtClean="0"/>
              <a:t>Data: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Spaces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67200" y="5085968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hlinkClick r:id="rId2"/>
              </a:rPr>
              <a:t>http://users.wpi.edu/~bmoriarty/imgd2905/mazetool/cover.html</a:t>
            </a:r>
            <a:r>
              <a:rPr lang="en-US" sz="2000" dirty="0"/>
              <a:t>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82600" y="1371600"/>
            <a:ext cx="4038600" cy="2590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Simple maze game</a:t>
            </a:r>
          </a:p>
          <a:p>
            <a:pPr lvl="1"/>
            <a:r>
              <a:rPr lang="en-US" dirty="0"/>
              <a:t>Get 10 gold pieces</a:t>
            </a:r>
          </a:p>
          <a:p>
            <a:pPr lvl="1"/>
            <a:r>
              <a:rPr lang="en-US" dirty="0"/>
              <a:t>Get to exit</a:t>
            </a:r>
          </a:p>
          <a:p>
            <a:r>
              <a:rPr lang="en-US" dirty="0"/>
              <a:t>Can create own level!</a:t>
            </a:r>
          </a:p>
          <a:p>
            <a:pPr lvl="1"/>
            <a:r>
              <a:rPr lang="en-US" dirty="0"/>
              <a:t>Re-generate maze</a:t>
            </a:r>
          </a:p>
          <a:p>
            <a:pPr lvl="1"/>
            <a:r>
              <a:rPr lang="en-US" dirty="0"/>
              <a:t>Move gold</a:t>
            </a:r>
          </a:p>
          <a:p>
            <a:pPr lvl="1"/>
            <a:r>
              <a:rPr lang="en-US" dirty="0"/>
              <a:t>Move start and </a:t>
            </a:r>
            <a:r>
              <a:rPr lang="en-US" dirty="0" smtClean="0"/>
              <a:t>exit</a:t>
            </a:r>
            <a:endParaRPr lang="en-US" dirty="0"/>
          </a:p>
        </p:txBody>
      </p:sp>
      <p:pic>
        <p:nvPicPr>
          <p:cNvPr id="3074" name="Picture 2" descr="[Mazetool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083854"/>
            <a:ext cx="2493231" cy="249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21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 0 </a:t>
            </a:r>
            <a:r>
              <a:rPr lang="en-US" dirty="0" smtClean="0"/>
              <a:t>– Design and Play</a:t>
            </a:r>
            <a:endParaRPr lang="en-US" dirty="0"/>
          </a:p>
          <a:p>
            <a:r>
              <a:rPr lang="en-US" dirty="0"/>
              <a:t>Part 1 </a:t>
            </a:r>
            <a:r>
              <a:rPr lang="en-US" dirty="0" smtClean="0"/>
              <a:t>– Maze Running</a:t>
            </a:r>
            <a:endParaRPr lang="en-US" dirty="0"/>
          </a:p>
          <a:p>
            <a:r>
              <a:rPr lang="en-US" dirty="0"/>
              <a:t>Part 2 </a:t>
            </a:r>
            <a:r>
              <a:rPr lang="en-US" dirty="0" smtClean="0"/>
              <a:t>– Win Tally</a:t>
            </a:r>
            <a:endParaRPr lang="en-US" dirty="0"/>
          </a:p>
          <a:p>
            <a:r>
              <a:rPr lang="en-US" dirty="0"/>
              <a:t>Part 3 </a:t>
            </a:r>
            <a:r>
              <a:rPr lang="en-US" dirty="0" smtClean="0"/>
              <a:t>– Maze Time</a:t>
            </a:r>
            <a:endParaRPr lang="en-US" dirty="0"/>
          </a:p>
          <a:p>
            <a:r>
              <a:rPr lang="en-US" dirty="0"/>
              <a:t>Part 4 </a:t>
            </a:r>
            <a:r>
              <a:rPr lang="en-US" dirty="0" smtClean="0"/>
              <a:t>– Maze Analysis</a:t>
            </a:r>
          </a:p>
          <a:p>
            <a:r>
              <a:rPr lang="en-US" dirty="0" smtClean="0"/>
              <a:t>Hints</a:t>
            </a:r>
            <a:endParaRPr lang="en-US" dirty="0"/>
          </a:p>
          <a:p>
            <a:r>
              <a:rPr lang="en-US" dirty="0" err="1" smtClean="0"/>
              <a:t>Writeup</a:t>
            </a:r>
            <a:r>
              <a:rPr lang="en-US" dirty="0" smtClean="0"/>
              <a:t> and Submission</a:t>
            </a:r>
            <a:endParaRPr lang="en-US" dirty="0"/>
          </a:p>
          <a:p>
            <a:r>
              <a:rPr lang="en-US" dirty="0" smtClean="0"/>
              <a:t>Grading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349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0 </a:t>
            </a:r>
            <a:r>
              <a:rPr lang="en-US" dirty="0" smtClean="0"/>
              <a:t>–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Read </a:t>
            </a:r>
            <a:r>
              <a:rPr lang="en-US" dirty="0" err="1" smtClean="0"/>
              <a:t>Mazetool</a:t>
            </a:r>
            <a:r>
              <a:rPr lang="en-US" dirty="0" smtClean="0"/>
              <a:t> documentation</a:t>
            </a:r>
          </a:p>
          <a:p>
            <a:r>
              <a:rPr lang="en-US" dirty="0" smtClean="0"/>
              <a:t>Play to understand game</a:t>
            </a:r>
          </a:p>
          <a:p>
            <a:pPr lvl="1"/>
            <a:r>
              <a:rPr lang="en-US" dirty="0" smtClean="0"/>
              <a:t>3 to 5 random levels</a:t>
            </a:r>
          </a:p>
          <a:p>
            <a:pPr lvl="1"/>
            <a:r>
              <a:rPr lang="en-US" dirty="0" smtClean="0"/>
              <a:t>2 to 4 custom levels</a:t>
            </a:r>
          </a:p>
          <a:p>
            <a:pPr lvl="1"/>
            <a:r>
              <a:rPr lang="en-US" dirty="0" smtClean="0"/>
              <a:t>Look at data (email) </a:t>
            </a:r>
            <a:r>
              <a:rPr lang="en-US" dirty="0" smtClean="0">
                <a:sym typeface="Wingdings" panose="05000000000000000000" pitchFamily="2" charset="2"/>
              </a:rPr>
              <a:t> understand content related to player experience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</a:t>
            </a:r>
            <a:r>
              <a:rPr lang="en-US" i="1" dirty="0" smtClean="0">
                <a:sym typeface="Wingdings" panose="05000000000000000000" pitchFamily="2" charset="2"/>
              </a:rPr>
              <a:t>one</a:t>
            </a:r>
            <a:r>
              <a:rPr lang="en-US" dirty="0" smtClean="0">
                <a:sym typeface="Wingdings" panose="05000000000000000000" pitchFamily="2" charset="2"/>
              </a:rPr>
              <a:t> maze for user study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When tested (by you)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  “Save”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ym typeface="Wingdings" panose="05000000000000000000" pitchFamily="2" charset="2"/>
              </a:rPr>
              <a:t>Take screenshot</a:t>
            </a:r>
          </a:p>
          <a:p>
            <a:r>
              <a:rPr lang="en-US" dirty="0" smtClean="0"/>
              <a:t>Decide time to “win”</a:t>
            </a:r>
          </a:p>
          <a:p>
            <a:r>
              <a:rPr lang="en-US" dirty="0" smtClean="0"/>
              <a:t>Determine shortest </a:t>
            </a:r>
            <a:r>
              <a:rPr lang="en-US" dirty="0"/>
              <a:t>path </a:t>
            </a:r>
            <a:r>
              <a:rPr lang="en-US" dirty="0" smtClean="0"/>
              <a:t>in spaces</a:t>
            </a:r>
          </a:p>
          <a:p>
            <a:r>
              <a:rPr lang="en-US" dirty="0" smtClean="0"/>
              <a:t>Determine fewest clicks</a:t>
            </a:r>
          </a:p>
          <a:p>
            <a:r>
              <a:rPr lang="en-US" dirty="0" smtClean="0"/>
              <a:t>Determine shortest time either:</a:t>
            </a:r>
          </a:p>
          <a:p>
            <a:pPr lvl="1"/>
            <a:r>
              <a:rPr lang="en-US" dirty="0" smtClean="0"/>
              <a:t>Measuring </a:t>
            </a:r>
            <a:r>
              <a:rPr lang="en-US" dirty="0"/>
              <a:t>by </a:t>
            </a:r>
            <a:r>
              <a:rPr lang="en-US" dirty="0" smtClean="0"/>
              <a:t>running</a:t>
            </a:r>
          </a:p>
          <a:p>
            <a:pPr lvl="1"/>
            <a:r>
              <a:rPr lang="en-US" dirty="0" smtClean="0"/>
              <a:t>Estimate based on spaces and speed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6130071"/>
            <a:ext cx="5579156" cy="46166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Unlike for Project 1, you </a:t>
            </a:r>
            <a:r>
              <a:rPr lang="en-US" sz="2400" i="1" dirty="0"/>
              <a:t>do</a:t>
            </a:r>
            <a:r>
              <a:rPr lang="en-US" sz="2400" dirty="0"/>
              <a:t> write </a:t>
            </a:r>
            <a:r>
              <a:rPr lang="en-US" sz="2400" dirty="0" smtClean="0"/>
              <a:t>up Part 0!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950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0 –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Visit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Different than game!  </a:t>
            </a:r>
            <a:r>
              <a:rPr lang="en-US" dirty="0" smtClean="0">
                <a:sym typeface="Wingdings" panose="05000000000000000000" pitchFamily="2" charset="2"/>
              </a:rPr>
              <a:t> play only</a:t>
            </a:r>
          </a:p>
          <a:p>
            <a:r>
              <a:rPr lang="en-US" dirty="0"/>
              <a:t>Take list of usernames</a:t>
            </a:r>
          </a:p>
          <a:p>
            <a:pPr lvl="1"/>
            <a:r>
              <a:rPr lang="en-US" dirty="0" smtClean="0"/>
              <a:t>Shuffled</a:t>
            </a:r>
          </a:p>
          <a:p>
            <a:r>
              <a:rPr lang="en-US" dirty="0" smtClean="0"/>
              <a:t>Enter first name</a:t>
            </a:r>
          </a:p>
          <a:p>
            <a:r>
              <a:rPr lang="en-US" dirty="0" smtClean="0"/>
              <a:t>Play once!</a:t>
            </a:r>
          </a:p>
          <a:p>
            <a:r>
              <a:rPr lang="en-US" dirty="0" smtClean="0"/>
              <a:t>Repeat for all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4098" name="Picture 2" descr="https://www.wpi.edu/sites/default/files/2017/02/22/DSC_2851_digital%2050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0" y="2762346"/>
            <a:ext cx="32385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23900" y="2133600"/>
            <a:ext cx="350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3"/>
              </a:rPr>
              <a:t>http://users.wpi.edu/~</a:t>
            </a:r>
            <a:r>
              <a:rPr lang="en-US" dirty="0" smtClean="0">
                <a:hlinkClick r:id="rId3"/>
              </a:rPr>
              <a:t>bmoriarty/imgd2905/mazetool/mazeplay.html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811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10000" cy="1143000"/>
          </a:xfrm>
        </p:spPr>
        <p:txBody>
          <a:bodyPr/>
          <a:lstStyle/>
          <a:p>
            <a:r>
              <a:rPr lang="en-US" dirty="0" smtClean="0"/>
              <a:t>Part 0 – Tools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Extract maze data (email)</a:t>
            </a:r>
          </a:p>
          <a:p>
            <a:pPr lvl="1"/>
            <a:r>
              <a:rPr lang="en-US" dirty="0" smtClean="0"/>
              <a:t>Multiple files this time</a:t>
            </a:r>
          </a:p>
          <a:p>
            <a:r>
              <a:rPr lang="en-US" dirty="0" smtClean="0"/>
              <a:t>Apply “parse.py”</a:t>
            </a:r>
          </a:p>
          <a:p>
            <a:r>
              <a:rPr lang="en-US" dirty="0" smtClean="0"/>
              <a:t>Make sure it works</a:t>
            </a:r>
          </a:p>
          <a:p>
            <a:r>
              <a:rPr lang="en-US" dirty="0" smtClean="0"/>
              <a:t>Understand each line!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Will modify for your analysis</a:t>
            </a:r>
          </a:p>
          <a:p>
            <a:r>
              <a:rPr lang="en-US" dirty="0" smtClean="0"/>
              <a:t>Also, see comment to convert time to seconds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78546"/>
            <a:ext cx="4304769" cy="239974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7611" y="2971800"/>
            <a:ext cx="1565946" cy="367447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63070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2831" y="152400"/>
            <a:ext cx="8229600" cy="1143000"/>
          </a:xfrm>
        </p:spPr>
        <p:txBody>
          <a:bodyPr/>
          <a:lstStyle/>
          <a:p>
            <a:r>
              <a:rPr lang="en-US" dirty="0" smtClean="0"/>
              <a:t>Part 1 - Maze Running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1999" y="1417638"/>
            <a:ext cx="7940431" cy="9143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Select “short” and “long” runs</a:t>
            </a:r>
          </a:p>
          <a:p>
            <a:r>
              <a:rPr lang="en-US" dirty="0" smtClean="0"/>
              <a:t>Draw </a:t>
            </a:r>
            <a:r>
              <a:rPr lang="en-US" i="1" dirty="0" smtClean="0"/>
              <a:t>time series </a:t>
            </a:r>
            <a:r>
              <a:rPr lang="en-US" dirty="0" smtClean="0"/>
              <a:t>chart</a:t>
            </a:r>
            <a:endParaRPr lang="en-US" dirty="0"/>
          </a:p>
        </p:txBody>
      </p:sp>
      <p:pic>
        <p:nvPicPr>
          <p:cNvPr id="6146" name="Picture 2" descr="[distance-vs-time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802" y="2454274"/>
            <a:ext cx="4201701" cy="3489325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97802" y="6400800"/>
            <a:ext cx="4528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smtClean="0"/>
              <a:t>Note Web page tip on “additional trend line”)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051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Part 2 – Win Tally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Based on your “win” time, compute tally</a:t>
            </a:r>
          </a:p>
          <a:p>
            <a:endParaRPr lang="en-US" dirty="0" smtClean="0"/>
          </a:p>
          <a:p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Need formulas: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7170" name="Picture 2" descr="[win-tally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000160"/>
            <a:ext cx="3348399" cy="2690813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[Spreadsheet Pie Sample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4" y="4953000"/>
            <a:ext cx="3534508" cy="95625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908216"/>
              </p:ext>
            </p:extLst>
          </p:nvPr>
        </p:nvGraphicFramePr>
        <p:xfrm>
          <a:off x="691662" y="3881224"/>
          <a:ext cx="3321048" cy="415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Bitmap Image" r:id="rId6" imgW="1676520" imgH="209520" progId="Paint.Picture">
                  <p:embed/>
                </p:oleObj>
              </mc:Choice>
              <mc:Fallback>
                <p:oleObj name="Bitmap Image" r:id="rId6" imgW="1676520" imgH="209520" progId="Paint.Pictur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91662" y="3881224"/>
                        <a:ext cx="3321048" cy="4151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1662" y="4345567"/>
            <a:ext cx="2971800" cy="390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44087" y="1722834"/>
            <a:ext cx="1133475" cy="1219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0" y="2297610"/>
            <a:ext cx="26228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Draw pie chart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9193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3611</TotalTime>
  <Words>812</Words>
  <Application>Microsoft Office PowerPoint</Application>
  <PresentationFormat>On-screen Show (4:3)</PresentationFormat>
  <Paragraphs>155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Paintbrush Picture</vt:lpstr>
      <vt:lpstr>Mazetool Analytics</vt:lpstr>
      <vt:lpstr>Overview</vt:lpstr>
      <vt:lpstr>Mazetool</vt:lpstr>
      <vt:lpstr>Parts</vt:lpstr>
      <vt:lpstr>Part 0 – Design</vt:lpstr>
      <vt:lpstr>Part 0 – Play</vt:lpstr>
      <vt:lpstr>Part 0 – Tools </vt:lpstr>
      <vt:lpstr>Part 1 - Maze Running</vt:lpstr>
      <vt:lpstr>Part 2 – Win Tally</vt:lpstr>
      <vt:lpstr>Part 3 – Maze Time</vt:lpstr>
      <vt:lpstr>Part 4 – Maze Analysis</vt:lpstr>
      <vt:lpstr>Hints</vt:lpstr>
      <vt:lpstr>Write Up</vt:lpstr>
      <vt:lpstr>Grading</vt:lpstr>
      <vt:lpstr>Rubric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Mark Claypool</cp:lastModifiedBy>
  <cp:revision>88</cp:revision>
  <cp:lastPrinted>2016-08-25T14:33:07Z</cp:lastPrinted>
  <dcterms:created xsi:type="dcterms:W3CDTF">2012-01-13T01:01:36Z</dcterms:created>
  <dcterms:modified xsi:type="dcterms:W3CDTF">2017-03-23T12:00:04Z</dcterms:modified>
</cp:coreProperties>
</file>