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57" r:id="rId4"/>
    <p:sldId id="265" r:id="rId5"/>
    <p:sldId id="275" r:id="rId6"/>
    <p:sldId id="276" r:id="rId7"/>
    <p:sldId id="278" r:id="rId8"/>
    <p:sldId id="277" r:id="rId9"/>
    <p:sldId id="258" r:id="rId10"/>
    <p:sldId id="259" r:id="rId11"/>
    <p:sldId id="260" r:id="rId12"/>
    <p:sldId id="261" r:id="rId13"/>
    <p:sldId id="267" r:id="rId14"/>
    <p:sldId id="268" r:id="rId15"/>
    <p:sldId id="262" r:id="rId16"/>
    <p:sldId id="263" r:id="rId17"/>
    <p:sldId id="264" r:id="rId18"/>
    <p:sldId id="270" r:id="rId19"/>
    <p:sldId id="273" r:id="rId20"/>
    <p:sldId id="269" r:id="rId21"/>
    <p:sldId id="274" r:id="rId22"/>
    <p:sldId id="279" r:id="rId23"/>
    <p:sldId id="280" r:id="rId24"/>
    <p:sldId id="282" r:id="rId25"/>
    <p:sldId id="281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CC00"/>
    <a:srgbClr val="66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in_000\Desktop\proj3-php\Project3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in_000\Desktop\proj3-php\Project3fina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Cumulative Distribution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'Part 2'!$A$26:$A$47</c:f>
              <c:numCache>
                <c:formatCode>General</c:formatCode>
                <c:ptCount val="22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441</c:v>
                </c:pt>
                <c:pt idx="9">
                  <c:v>506</c:v>
                </c:pt>
                <c:pt idx="10">
                  <c:v>625</c:v>
                </c:pt>
                <c:pt idx="11">
                  <c:v>625</c:v>
                </c:pt>
                <c:pt idx="12">
                  <c:v>693</c:v>
                </c:pt>
                <c:pt idx="13">
                  <c:v>800</c:v>
                </c:pt>
                <c:pt idx="14">
                  <c:v>900</c:v>
                </c:pt>
                <c:pt idx="15">
                  <c:v>1000</c:v>
                </c:pt>
                <c:pt idx="16">
                  <c:v>1024</c:v>
                </c:pt>
                <c:pt idx="17">
                  <c:v>1024</c:v>
                </c:pt>
                <c:pt idx="18">
                  <c:v>1500</c:v>
                </c:pt>
                <c:pt idx="19">
                  <c:v>1760</c:v>
                </c:pt>
                <c:pt idx="20">
                  <c:v>1785</c:v>
                </c:pt>
                <c:pt idx="21">
                  <c:v>2744</c:v>
                </c:pt>
              </c:numCache>
            </c:numRef>
          </c:xVal>
          <c:yVal>
            <c:numRef>
              <c:f>'Part 2'!$B$26:$B$47</c:f>
              <c:numCache>
                <c:formatCode>General</c:formatCode>
                <c:ptCount val="22"/>
                <c:pt idx="0">
                  <c:v>4.5454545454545456E-2</c:v>
                </c:pt>
                <c:pt idx="1">
                  <c:v>9.0909090909090912E-2</c:v>
                </c:pt>
                <c:pt idx="2">
                  <c:v>0.13636363636363635</c:v>
                </c:pt>
                <c:pt idx="3">
                  <c:v>0.18181818181818182</c:v>
                </c:pt>
                <c:pt idx="4">
                  <c:v>0.22727272727272727</c:v>
                </c:pt>
                <c:pt idx="5">
                  <c:v>0.27272727272727271</c:v>
                </c:pt>
                <c:pt idx="6">
                  <c:v>0.31818181818181818</c:v>
                </c:pt>
                <c:pt idx="7">
                  <c:v>0.36363636363636365</c:v>
                </c:pt>
                <c:pt idx="8">
                  <c:v>0.40909090909090912</c:v>
                </c:pt>
                <c:pt idx="9">
                  <c:v>0.45454545454545453</c:v>
                </c:pt>
                <c:pt idx="10">
                  <c:v>0.5</c:v>
                </c:pt>
                <c:pt idx="11">
                  <c:v>0.54545454545454541</c:v>
                </c:pt>
                <c:pt idx="12">
                  <c:v>0.59090909090909094</c:v>
                </c:pt>
                <c:pt idx="13">
                  <c:v>0.63636363636363635</c:v>
                </c:pt>
                <c:pt idx="14">
                  <c:v>0.68181818181818177</c:v>
                </c:pt>
                <c:pt idx="15">
                  <c:v>0.72727272727272729</c:v>
                </c:pt>
                <c:pt idx="16">
                  <c:v>0.77272727272727271</c:v>
                </c:pt>
                <c:pt idx="17">
                  <c:v>0.81818181818181823</c:v>
                </c:pt>
                <c:pt idx="18">
                  <c:v>0.86363636363636365</c:v>
                </c:pt>
                <c:pt idx="19">
                  <c:v>0.90909090909090906</c:v>
                </c:pt>
                <c:pt idx="20">
                  <c:v>0.95454545454545459</c:v>
                </c:pt>
                <c:pt idx="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DF-40BB-B5E8-A388245E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694792"/>
        <c:axId val="676697144"/>
      </c:scatterChart>
      <c:valAx>
        <c:axId val="676694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Map 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97144"/>
        <c:crosses val="autoZero"/>
        <c:crossBetween val="midCat"/>
      </c:valAx>
      <c:valAx>
        <c:axId val="6766971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Distrubution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94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Cumulative Distribution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'Part 2'!$A$26:$A$47</c:f>
              <c:numCache>
                <c:formatCode>General</c:formatCode>
                <c:ptCount val="22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441</c:v>
                </c:pt>
                <c:pt idx="9">
                  <c:v>506</c:v>
                </c:pt>
                <c:pt idx="10">
                  <c:v>625</c:v>
                </c:pt>
                <c:pt idx="11">
                  <c:v>625</c:v>
                </c:pt>
                <c:pt idx="12">
                  <c:v>693</c:v>
                </c:pt>
                <c:pt idx="13">
                  <c:v>800</c:v>
                </c:pt>
                <c:pt idx="14">
                  <c:v>900</c:v>
                </c:pt>
                <c:pt idx="15">
                  <c:v>1000</c:v>
                </c:pt>
                <c:pt idx="16">
                  <c:v>1024</c:v>
                </c:pt>
                <c:pt idx="17">
                  <c:v>1024</c:v>
                </c:pt>
                <c:pt idx="18">
                  <c:v>1500</c:v>
                </c:pt>
                <c:pt idx="19">
                  <c:v>1760</c:v>
                </c:pt>
                <c:pt idx="20">
                  <c:v>1785</c:v>
                </c:pt>
                <c:pt idx="21">
                  <c:v>2744</c:v>
                </c:pt>
              </c:numCache>
            </c:numRef>
          </c:xVal>
          <c:yVal>
            <c:numRef>
              <c:f>'Part 2'!$B$26:$B$47</c:f>
              <c:numCache>
                <c:formatCode>General</c:formatCode>
                <c:ptCount val="22"/>
                <c:pt idx="0">
                  <c:v>4.5454545454545456E-2</c:v>
                </c:pt>
                <c:pt idx="1">
                  <c:v>9.0909090909090912E-2</c:v>
                </c:pt>
                <c:pt idx="2">
                  <c:v>0.13636363636363635</c:v>
                </c:pt>
                <c:pt idx="3">
                  <c:v>0.18181818181818182</c:v>
                </c:pt>
                <c:pt idx="4">
                  <c:v>0.22727272727272727</c:v>
                </c:pt>
                <c:pt idx="5">
                  <c:v>0.27272727272727271</c:v>
                </c:pt>
                <c:pt idx="6">
                  <c:v>0.31818181818181818</c:v>
                </c:pt>
                <c:pt idx="7">
                  <c:v>0.36363636363636365</c:v>
                </c:pt>
                <c:pt idx="8">
                  <c:v>0.40909090909090912</c:v>
                </c:pt>
                <c:pt idx="9">
                  <c:v>0.45454545454545453</c:v>
                </c:pt>
                <c:pt idx="10">
                  <c:v>0.5</c:v>
                </c:pt>
                <c:pt idx="11">
                  <c:v>0.54545454545454541</c:v>
                </c:pt>
                <c:pt idx="12">
                  <c:v>0.59090909090909094</c:v>
                </c:pt>
                <c:pt idx="13">
                  <c:v>0.63636363636363635</c:v>
                </c:pt>
                <c:pt idx="14">
                  <c:v>0.68181818181818177</c:v>
                </c:pt>
                <c:pt idx="15">
                  <c:v>0.72727272727272729</c:v>
                </c:pt>
                <c:pt idx="16">
                  <c:v>0.77272727272727271</c:v>
                </c:pt>
                <c:pt idx="17">
                  <c:v>0.81818181818181823</c:v>
                </c:pt>
                <c:pt idx="18">
                  <c:v>0.86363636363636365</c:v>
                </c:pt>
                <c:pt idx="19">
                  <c:v>0.90909090909090906</c:v>
                </c:pt>
                <c:pt idx="20">
                  <c:v>0.95454545454545459</c:v>
                </c:pt>
                <c:pt idx="2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CDF-40BB-B5E8-A388245E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694792"/>
        <c:axId val="676697144"/>
      </c:scatterChart>
      <c:valAx>
        <c:axId val="676694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Map 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97144"/>
        <c:crosses val="autoZero"/>
        <c:crossBetween val="midCat"/>
      </c:valAx>
      <c:valAx>
        <c:axId val="6766971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Distrubution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94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0.39785</cdr:x>
      <cdr:y>0.2793</cdr:y>
    </cdr:from>
    <cdr:to>
      <cdr:x>0.51075</cdr:x>
      <cdr:y>0.41895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2819400" y="1066800"/>
          <a:ext cx="800100" cy="5334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pi.edu/~imgd2905/d17/projects/proj3/tagpro-data.zi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pi.edu/~imgd2905/d17/projects/proj3/tagpro-data.zi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TagPro</a:t>
            </a:r>
            <a:r>
              <a:rPr lang="en-US" sz="4800" dirty="0" smtClean="0"/>
              <a:t> Analytics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767931"/>
            <a:ext cx="50292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Project 3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[TagPr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2432627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08471"/>
            <a:ext cx="4956806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Grading Postmortem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Smoothed Lines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32663488"/>
              </p:ext>
            </p:extLst>
          </p:nvPr>
        </p:nvGraphicFramePr>
        <p:xfrm>
          <a:off x="1028700" y="1828800"/>
          <a:ext cx="70866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6059487"/>
            <a:ext cx="4556697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505200" y="2590800"/>
            <a:ext cx="685800" cy="609600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97" y="342900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Impossible!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27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for Volatile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Downloaded and analyzed: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http://www.cs.wpi.edu/~</a:t>
            </a:r>
            <a:r>
              <a:rPr lang="en-US" sz="2000" dirty="0" smtClean="0">
                <a:hlinkClick r:id="rId2"/>
              </a:rPr>
              <a:t>imgd2905/d17/projects/proj3/tagpro-data.zip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What’s wrong with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2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for Volatile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Downloaded and analyzed: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http://www.cs.wpi.edu/~</a:t>
            </a:r>
            <a:r>
              <a:rPr lang="en-US" sz="2000" dirty="0" smtClean="0">
                <a:hlinkClick r:id="rId2"/>
              </a:rPr>
              <a:t>imgd2905/d17/projects/proj3/tagpro-data.zip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What’s wrong with that?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Data set changed over time!  </a:t>
            </a:r>
            <a:r>
              <a:rPr lang="en-US" dirty="0" smtClean="0"/>
              <a:t>Added data pretty much every day from Friday, March 31</a:t>
            </a:r>
            <a:r>
              <a:rPr lang="en-US" baseline="30000" dirty="0" smtClean="0"/>
              <a:t>st</a:t>
            </a:r>
            <a:r>
              <a:rPr lang="en-US" dirty="0" smtClean="0"/>
              <a:t> to Friday April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data set was downloaded may impact results</a:t>
            </a:r>
          </a:p>
          <a:p>
            <a:pPr lvl="1"/>
            <a:r>
              <a:rPr lang="en-US" dirty="0" smtClean="0"/>
              <a:t>Especially data that shows outliers (e.g., min/max)</a:t>
            </a:r>
          </a:p>
          <a:p>
            <a:r>
              <a:rPr lang="en-US" dirty="0" smtClean="0"/>
              <a:t>Maybe true of </a:t>
            </a:r>
            <a:r>
              <a:rPr lang="en-US" dirty="0" err="1" smtClean="0"/>
              <a:t>TagPro</a:t>
            </a:r>
            <a:r>
              <a:rPr lang="en-US" dirty="0" smtClean="0"/>
              <a:t> datasets, too!</a:t>
            </a:r>
          </a:p>
        </p:txBody>
      </p:sp>
    </p:spTree>
    <p:extLst>
      <p:ext uri="{BB962C8B-B14F-4D97-AF65-F5344CB8AC3E}">
        <p14:creationId xmlns:p14="http://schemas.microsoft.com/office/powerpoint/2010/main" val="191935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Testing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my map</a:t>
            </a:r>
          </a:p>
          <a:p>
            <a:r>
              <a:rPr lang="en-US" dirty="0" smtClean="0"/>
              <a:t>Here is the analysis of gameplay on my map</a:t>
            </a:r>
          </a:p>
          <a:p>
            <a:r>
              <a:rPr lang="en-US" dirty="0" smtClean="0"/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97076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Testing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Here is my map</a:t>
            </a:r>
          </a:p>
          <a:p>
            <a:r>
              <a:rPr lang="en-US" dirty="0" smtClean="0"/>
              <a:t>Here is the analysis of gameplay on my map</a:t>
            </a:r>
          </a:p>
          <a:p>
            <a:r>
              <a:rPr lang="en-US" dirty="0" smtClean="0"/>
              <a:t>What’s missing?</a:t>
            </a:r>
          </a:p>
          <a:p>
            <a:r>
              <a:rPr lang="en-US" dirty="0" smtClean="0"/>
              <a:t>Number of players (e.g., 2v2)</a:t>
            </a:r>
          </a:p>
          <a:p>
            <a:r>
              <a:rPr lang="en-US" dirty="0" smtClean="0"/>
              <a:t>Number of map runs (e.g., 2)</a:t>
            </a:r>
          </a:p>
          <a:p>
            <a:r>
              <a:rPr lang="en-US" dirty="0" err="1" smtClean="0"/>
              <a:t>TagPro</a:t>
            </a:r>
            <a:r>
              <a:rPr lang="en-US" dirty="0" smtClean="0"/>
              <a:t> experience of players</a:t>
            </a:r>
          </a:p>
          <a:p>
            <a:endParaRPr lang="en-US" dirty="0"/>
          </a:p>
          <a:p>
            <a:r>
              <a:rPr lang="en-US" dirty="0" smtClean="0"/>
              <a:t>Ditto for </a:t>
            </a:r>
            <a:r>
              <a:rPr lang="en-US" dirty="0" err="1" smtClean="0"/>
              <a:t>TagPro</a:t>
            </a:r>
            <a:r>
              <a:rPr lang="en-US" dirty="0" smtClean="0"/>
              <a:t> matches downloaded.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008000"/>
                </a:solidFill>
              </a:rPr>
              <a:t>Downloaded </a:t>
            </a:r>
            <a:r>
              <a:rPr lang="en-US" smtClean="0">
                <a:solidFill>
                  <a:srgbClr val="008000"/>
                </a:solidFill>
              </a:rPr>
              <a:t>1000 matches”  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Ok, but </a:t>
            </a:r>
            <a:r>
              <a:rPr lang="en-US" i="1" dirty="0" smtClean="0"/>
              <a:t>which</a:t>
            </a:r>
            <a:r>
              <a:rPr lang="en-US" dirty="0" smtClean="0"/>
              <a:t> 1000?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Succinctly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</a:p>
          <a:p>
            <a:r>
              <a:rPr lang="en-US" dirty="0" smtClean="0"/>
              <a:t>“I decided that I wanted to investigate the number of pops that a player had </a:t>
            </a:r>
            <a:r>
              <a:rPr lang="en-US" dirty="0" smtClean="0"/>
              <a:t>while moving the balloon in the map”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Succinctly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What’s wrong with this?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8000"/>
                </a:solidFill>
              </a:rPr>
              <a:t>I decided that I wanted </a:t>
            </a:r>
            <a:r>
              <a:rPr lang="en-US" dirty="0" smtClean="0"/>
              <a:t>to investigate the number of pops that a player had </a:t>
            </a:r>
            <a:r>
              <a:rPr lang="en-US" dirty="0" smtClean="0">
                <a:solidFill>
                  <a:srgbClr val="008000"/>
                </a:solidFill>
              </a:rPr>
              <a:t>while moving the balloon in the map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Better?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955973"/>
            <a:ext cx="22860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Everything is “I decided” and probably “I wanted”!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29200" y="1676400"/>
            <a:ext cx="1447800" cy="5334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4572000"/>
            <a:ext cx="213360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That’s what the player always does!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29200" y="3779838"/>
            <a:ext cx="1600200" cy="7159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3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Succinctly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What’s wrong with this?</a:t>
            </a:r>
          </a:p>
          <a:p>
            <a:r>
              <a:rPr lang="en-US" dirty="0" smtClean="0"/>
              <a:t>“I decided that I wanted to analyze the number of pops that a player had while moving the balloon in the map”</a:t>
            </a:r>
          </a:p>
          <a:p>
            <a:r>
              <a:rPr lang="en-US" dirty="0" smtClean="0"/>
              <a:t>Better?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I analyzed pops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Even better, dive right in: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Figure X shows pop analysis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Analysis do the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chart is interesting because …”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What’s wrong with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3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Analysis do the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chart is interesting because …”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What’s wrong with this?</a:t>
            </a:r>
          </a:p>
          <a:p>
            <a:pPr lvl="1"/>
            <a:endParaRPr lang="en-US" dirty="0"/>
          </a:p>
          <a:p>
            <a:r>
              <a:rPr lang="en-US" dirty="0"/>
              <a:t>Let the reader decide if the chart is interesting!</a:t>
            </a:r>
          </a:p>
          <a:p>
            <a:r>
              <a:rPr lang="en-US" dirty="0"/>
              <a:t>If you make interesting charts, the messages will speak for themselves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8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Projects improving!</a:t>
            </a:r>
          </a:p>
          <a:p>
            <a:r>
              <a:rPr lang="en-US" dirty="0" smtClean="0"/>
              <a:t>Clearer charts, better descriptions</a:t>
            </a:r>
          </a:p>
          <a:p>
            <a:r>
              <a:rPr lang="en-US" dirty="0" smtClean="0"/>
              <a:t>Same grades, but </a:t>
            </a:r>
            <a:r>
              <a:rPr lang="en-US" smtClean="0"/>
              <a:t>stricter criteria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Some people still making same mistakes</a:t>
            </a:r>
          </a:p>
          <a:p>
            <a:pPr lvl="1"/>
            <a:r>
              <a:rPr lang="en-US" dirty="0" smtClean="0"/>
              <a:t>Double-check old guidelines!</a:t>
            </a:r>
          </a:p>
          <a:p>
            <a:r>
              <a:rPr lang="en-US" dirty="0" smtClean="0"/>
              <a:t>New problems to note</a:t>
            </a:r>
          </a:p>
          <a:p>
            <a:pPr lvl="1"/>
            <a:r>
              <a:rPr lang="en-US" dirty="0" smtClean="0"/>
              <a:t>This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6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Analysis do the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I was surprised by the </a:t>
            </a:r>
            <a:r>
              <a:rPr lang="en-US" dirty="0" smtClean="0"/>
              <a:t>result…”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008000"/>
                </a:solidFill>
              </a:rPr>
              <a:t>What’s wrong with this?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98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Analysis do the Talking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I was surprised by the </a:t>
            </a:r>
            <a:r>
              <a:rPr lang="en-US" dirty="0" smtClean="0"/>
              <a:t>result…”</a:t>
            </a:r>
          </a:p>
          <a:p>
            <a:pPr lvl="1"/>
            <a:endParaRPr lang="en-US" dirty="0" smtClean="0"/>
          </a:p>
          <a:p>
            <a:pPr lvl="1"/>
            <a:r>
              <a:rPr lang="en-US" dirty="0">
                <a:solidFill>
                  <a:srgbClr val="008000"/>
                </a:solidFill>
              </a:rPr>
              <a:t>What’s wrong with this?</a:t>
            </a:r>
          </a:p>
          <a:p>
            <a:pPr lvl="1"/>
            <a:endParaRPr lang="en-US" dirty="0"/>
          </a:p>
          <a:p>
            <a:r>
              <a:rPr lang="en-US" dirty="0" smtClean="0"/>
              <a:t>You may have been surprised, the reader may not</a:t>
            </a:r>
          </a:p>
          <a:p>
            <a:r>
              <a:rPr lang="en-US" dirty="0" smtClean="0"/>
              <a:t>Also, if you setup the problem, the reader will be with you</a:t>
            </a:r>
          </a:p>
          <a:p>
            <a:pPr lvl="1"/>
            <a:r>
              <a:rPr lang="en-US" dirty="0" smtClean="0"/>
              <a:t>e.g., Motivate why pops may increase with spikes.  Analyze.  Show chart.  Pops don’t increase with pops.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Reader </a:t>
            </a:r>
            <a:r>
              <a:rPr lang="en-US" dirty="0" smtClean="0"/>
              <a:t>will be surprised!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5834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Sanity Check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2" y="1143000"/>
            <a:ext cx="8077200" cy="48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172200"/>
            <a:ext cx="4556697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77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Sanity Check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2" y="1143000"/>
            <a:ext cx="8077200" cy="487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172200"/>
            <a:ext cx="4556697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038600"/>
            <a:ext cx="19050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That’s </a:t>
            </a:r>
            <a:r>
              <a:rPr lang="en-US" sz="2400" dirty="0">
                <a:solidFill>
                  <a:srgbClr val="008000"/>
                </a:solidFill>
              </a:rPr>
              <a:t>only 10 </a:t>
            </a:r>
            <a:r>
              <a:rPr lang="en-US" sz="2400" dirty="0" smtClean="0">
                <a:solidFill>
                  <a:srgbClr val="008000"/>
                </a:solidFill>
              </a:rPr>
              <a:t>seconds!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67000" y="4869597"/>
            <a:ext cx="190500" cy="388203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1481623"/>
            <a:ext cx="19050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What’s ½ a capture?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1897121"/>
            <a:ext cx="642815" cy="84079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7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Sanity Check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34400" cy="4737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172200"/>
            <a:ext cx="4556697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295400"/>
            <a:ext cx="2978029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“… expanded with 1000 games”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20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Sanity Check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534400" cy="4737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6172200"/>
            <a:ext cx="4556697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295400"/>
            <a:ext cx="2978029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“… expanded with 1000 games”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869584"/>
            <a:ext cx="19050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There are not 1000 games here!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2249507"/>
            <a:ext cx="228600" cy="569893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1556956"/>
            <a:ext cx="990600" cy="179492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1875766"/>
            <a:ext cx="381000" cy="105434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1477" y="2636243"/>
            <a:ext cx="19812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Note, matches 1-1000 not 1000 games!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Distribution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28700" y="1143000"/>
            <a:ext cx="7086600" cy="5314950"/>
            <a:chOff x="1143000" y="1143000"/>
            <a:chExt cx="7086600" cy="5314950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143000"/>
              <a:ext cx="7086600" cy="5314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38600" y="1219200"/>
              <a:ext cx="2057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17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Variety of Maps!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6056"/>
            <a:ext cx="2846835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54761"/>
            <a:ext cx="4224736" cy="2459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392246"/>
            <a:ext cx="3620875" cy="2137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243081"/>
            <a:ext cx="2343216" cy="23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Some Beautiful Charts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52" y="1295400"/>
            <a:ext cx="7475896" cy="53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Beautiful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90068" cy="38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Beautiful Charts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1828800"/>
            <a:ext cx="6781800" cy="4495800"/>
            <a:chOff x="1066800" y="2209800"/>
            <a:chExt cx="6781800" cy="4495800"/>
          </a:xfrm>
        </p:grpSpPr>
        <p:grpSp>
          <p:nvGrpSpPr>
            <p:cNvPr id="6" name="Group 5"/>
            <p:cNvGrpSpPr/>
            <p:nvPr/>
          </p:nvGrpSpPr>
          <p:grpSpPr>
            <a:xfrm>
              <a:off x="1432152" y="2209800"/>
              <a:ext cx="6416448" cy="4419600"/>
              <a:chOff x="1432152" y="2209800"/>
              <a:chExt cx="6416448" cy="44196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2152" y="2209800"/>
                <a:ext cx="6279695" cy="43596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019800" y="5943600"/>
                <a:ext cx="18288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66800" y="6477000"/>
              <a:ext cx="5105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2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Beautiful Charts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760300" cy="49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Smoothed Lines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37523226"/>
              </p:ext>
            </p:extLst>
          </p:nvPr>
        </p:nvGraphicFramePr>
        <p:xfrm>
          <a:off x="1028700" y="1828800"/>
          <a:ext cx="70866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6059487"/>
            <a:ext cx="4681731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wrong with this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44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607</Words>
  <Application>Microsoft Office PowerPoint</Application>
  <PresentationFormat>On-screen Show (4:3)</PresentationFormat>
  <Paragraphs>113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TagPro Analytics</vt:lpstr>
      <vt:lpstr>Overall</vt:lpstr>
      <vt:lpstr>Grade Distribution</vt:lpstr>
      <vt:lpstr>Nice Variety of Maps!</vt:lpstr>
      <vt:lpstr>Some Beautiful Charts</vt:lpstr>
      <vt:lpstr>Some Beautiful Charts</vt:lpstr>
      <vt:lpstr>Some Beautiful Charts</vt:lpstr>
      <vt:lpstr>Some Beautiful Charts</vt:lpstr>
      <vt:lpstr>Don’t Use Smoothed Lines</vt:lpstr>
      <vt:lpstr>Don’t Use Smoothed Lines</vt:lpstr>
      <vt:lpstr>Dates for Volatile Data Sets</vt:lpstr>
      <vt:lpstr>Dates for Volatile Data Sets</vt:lpstr>
      <vt:lpstr>Include Testing Details</vt:lpstr>
      <vt:lpstr>Include Testing Details</vt:lpstr>
      <vt:lpstr>Write Succinctly</vt:lpstr>
      <vt:lpstr>Write Succinctly</vt:lpstr>
      <vt:lpstr>Write Succinctly</vt:lpstr>
      <vt:lpstr>Let the Analysis do the Talking</vt:lpstr>
      <vt:lpstr>Let the Analysis do the Talking</vt:lpstr>
      <vt:lpstr>Let the Analysis do the Talking</vt:lpstr>
      <vt:lpstr>Let the Analysis do the Talking</vt:lpstr>
      <vt:lpstr>Sanity Check</vt:lpstr>
      <vt:lpstr>Sanity Check</vt:lpstr>
      <vt:lpstr>Sanity Check</vt:lpstr>
      <vt:lpstr>Sanity Check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121</cp:revision>
  <cp:lastPrinted>2016-08-25T14:33:07Z</cp:lastPrinted>
  <dcterms:created xsi:type="dcterms:W3CDTF">2012-01-13T01:01:36Z</dcterms:created>
  <dcterms:modified xsi:type="dcterms:W3CDTF">2017-04-14T09:20:24Z</dcterms:modified>
</cp:coreProperties>
</file>