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257" r:id="rId4"/>
    <p:sldId id="288" r:id="rId5"/>
    <p:sldId id="286" r:id="rId6"/>
    <p:sldId id="287" r:id="rId7"/>
    <p:sldId id="284" r:id="rId8"/>
    <p:sldId id="285" r:id="rId9"/>
    <p:sldId id="289" r:id="rId10"/>
    <p:sldId id="290" r:id="rId11"/>
    <p:sldId id="292" r:id="rId12"/>
    <p:sldId id="294" r:id="rId13"/>
    <p:sldId id="295" r:id="rId14"/>
    <p:sldId id="296" r:id="rId15"/>
    <p:sldId id="297" r:id="rId16"/>
    <p:sldId id="298" r:id="rId17"/>
    <p:sldId id="301" r:id="rId18"/>
    <p:sldId id="302" r:id="rId19"/>
    <p:sldId id="299" r:id="rId20"/>
    <p:sldId id="303" r:id="rId21"/>
    <p:sldId id="305" r:id="rId22"/>
    <p:sldId id="307" r:id="rId23"/>
    <p:sldId id="306" r:id="rId24"/>
    <p:sldId id="304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CC00"/>
    <a:srgbClr val="66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9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1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League of Legends Game 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05400"/>
            <a:ext cx="5029200" cy="140573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Project 4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3597" y="308471"/>
            <a:ext cx="4956806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smtClean="0"/>
              <a:t>Grading Postmortem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277" y="2702902"/>
            <a:ext cx="4333446" cy="19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Missing on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What’s missing?</a:t>
            </a:r>
          </a:p>
          <a:p>
            <a:pPr marL="0" indent="0" algn="ctr">
              <a:buNone/>
            </a:pPr>
            <a:r>
              <a:rPr lang="en-US" dirty="0" smtClean="0"/>
              <a:t>“I analyzed a League of Legends </a:t>
            </a:r>
            <a:r>
              <a:rPr lang="en-US" dirty="0" err="1" smtClean="0"/>
              <a:t>summoner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err="1" smtClean="0"/>
              <a:t>Summoner</a:t>
            </a:r>
            <a:r>
              <a:rPr lang="en-US" dirty="0" smtClean="0"/>
              <a:t> </a:t>
            </a:r>
            <a:r>
              <a:rPr lang="en-US" i="1" dirty="0" smtClean="0"/>
              <a:t>profile</a:t>
            </a:r>
          </a:p>
          <a:p>
            <a:pPr lvl="1"/>
            <a:r>
              <a:rPr lang="en-US" dirty="0" smtClean="0"/>
              <a:t>Minimum: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</a:p>
          <a:p>
            <a:pPr lvl="1"/>
            <a:r>
              <a:rPr lang="en-US" dirty="0" smtClean="0"/>
              <a:t>Better: </a:t>
            </a:r>
            <a:r>
              <a:rPr lang="en-US" dirty="0" smtClean="0">
                <a:solidFill>
                  <a:srgbClr val="0070C0"/>
                </a:solidFill>
              </a:rPr>
              <a:t>Rank</a:t>
            </a:r>
          </a:p>
          <a:p>
            <a:pPr lvl="1"/>
            <a:r>
              <a:rPr lang="en-US" dirty="0"/>
              <a:t>Even </a:t>
            </a:r>
            <a:r>
              <a:rPr lang="en-US" dirty="0" smtClean="0"/>
              <a:t>Better: </a:t>
            </a:r>
            <a:r>
              <a:rPr lang="en-US" dirty="0">
                <a:solidFill>
                  <a:srgbClr val="0070C0"/>
                </a:solidFill>
              </a:rPr>
              <a:t>dates</a:t>
            </a:r>
            <a:r>
              <a:rPr lang="en-US" dirty="0"/>
              <a:t> of match numbers pulled</a:t>
            </a:r>
          </a:p>
          <a:p>
            <a:pPr lvl="1"/>
            <a:r>
              <a:rPr lang="en-US" dirty="0" smtClean="0"/>
              <a:t>Even </a:t>
            </a:r>
            <a:r>
              <a:rPr lang="en-US" dirty="0" err="1" smtClean="0"/>
              <a:t>Betterer</a:t>
            </a:r>
            <a:r>
              <a:rPr lang="en-US" dirty="0" smtClean="0"/>
              <a:t>: actual </a:t>
            </a:r>
            <a:r>
              <a:rPr lang="en-US" dirty="0" smtClean="0">
                <a:solidFill>
                  <a:srgbClr val="0070C0"/>
                </a:solidFill>
              </a:rPr>
              <a:t>match numbers </a:t>
            </a:r>
            <a:r>
              <a:rPr lang="en-US" dirty="0" smtClean="0"/>
              <a:t>pulled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Relative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0200"/>
            <a:ext cx="7149532" cy="5035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2133600"/>
            <a:ext cx="3432499" cy="156966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“Winners have about 12k more gold than losers”</a:t>
            </a:r>
          </a:p>
          <a:p>
            <a:pPr algn="ctr"/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What’s missing?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40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Relative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0200"/>
            <a:ext cx="7149532" cy="5035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2133600"/>
            <a:ext cx="3432499" cy="156966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“Winners have about 12k more gold than losers”</a:t>
            </a:r>
          </a:p>
          <a:p>
            <a:pPr algn="ctr"/>
            <a:endParaRPr lang="en-US" sz="2400" dirty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What’s missing?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419222"/>
            <a:ext cx="4880299" cy="1200329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does this compare to </a:t>
            </a:r>
            <a:r>
              <a:rPr lang="en-US" sz="2400" dirty="0" smtClean="0">
                <a:solidFill>
                  <a:srgbClr val="008000"/>
                </a:solidFill>
              </a:rPr>
              <a:t>total gold</a:t>
            </a:r>
            <a:r>
              <a:rPr lang="en-US" sz="2400" dirty="0" smtClean="0"/>
              <a:t>?</a:t>
            </a:r>
          </a:p>
          <a:p>
            <a:pPr algn="ctr"/>
            <a:r>
              <a:rPr lang="en-US" sz="2400" dirty="0" smtClean="0"/>
              <a:t>How much does this matter in-game (e.g., how much do items cost)?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09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Comparisons Easy for Reader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What’s wrong with this?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8000"/>
                </a:solidFill>
              </a:rPr>
              <a:t>Figure </a:t>
            </a:r>
            <a:r>
              <a:rPr lang="en-US" dirty="0">
                <a:solidFill>
                  <a:srgbClr val="008000"/>
                </a:solidFill>
              </a:rPr>
              <a:t>9 </a:t>
            </a:r>
            <a:r>
              <a:rPr lang="en-US" dirty="0">
                <a:solidFill>
                  <a:srgbClr val="000000"/>
                </a:solidFill>
              </a:rPr>
              <a:t>shows game duration in minutes versus total gold earned per match. It is the same graph as </a:t>
            </a:r>
            <a:r>
              <a:rPr lang="en-US" dirty="0">
                <a:solidFill>
                  <a:srgbClr val="008000"/>
                </a:solidFill>
              </a:rPr>
              <a:t>Figure 2</a:t>
            </a:r>
            <a:r>
              <a:rPr lang="en-US" dirty="0">
                <a:solidFill>
                  <a:srgbClr val="000000"/>
                </a:solidFill>
              </a:rPr>
              <a:t>, only using </a:t>
            </a:r>
            <a:r>
              <a:rPr lang="en-US" dirty="0" err="1">
                <a:solidFill>
                  <a:srgbClr val="000000"/>
                </a:solidFill>
              </a:rPr>
              <a:t>Summoner</a:t>
            </a:r>
            <a:r>
              <a:rPr lang="en-US" dirty="0">
                <a:solidFill>
                  <a:srgbClr val="000000"/>
                </a:solidFill>
              </a:rPr>
              <a:t> B versus </a:t>
            </a:r>
            <a:r>
              <a:rPr lang="en-US" dirty="0" err="1">
                <a:solidFill>
                  <a:srgbClr val="000000"/>
                </a:solidFill>
              </a:rPr>
              <a:t>Summoner</a:t>
            </a:r>
            <a:r>
              <a:rPr lang="en-US" dirty="0">
                <a:solidFill>
                  <a:srgbClr val="000000"/>
                </a:solidFill>
              </a:rPr>
              <a:t> A as the seed. </a:t>
            </a:r>
            <a:r>
              <a:rPr lang="en-US" dirty="0" smtClean="0">
                <a:solidFill>
                  <a:srgbClr val="000000"/>
                </a:solidFill>
              </a:rPr>
              <a:t> Compared to Figure 2, the data in Figure </a:t>
            </a:r>
            <a:r>
              <a:rPr lang="en-US" dirty="0">
                <a:solidFill>
                  <a:srgbClr val="000000"/>
                </a:solidFill>
              </a:rPr>
              <a:t>9 </a:t>
            </a:r>
            <a:r>
              <a:rPr lang="en-US" dirty="0" smtClean="0">
                <a:solidFill>
                  <a:srgbClr val="000000"/>
                </a:solidFill>
              </a:rPr>
              <a:t>is …”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0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Comparisons Easy for Reader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What’s wrong with this?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 smtClean="0">
                <a:solidFill>
                  <a:srgbClr val="008000"/>
                </a:solidFill>
              </a:rPr>
              <a:t>Figure </a:t>
            </a:r>
            <a:r>
              <a:rPr lang="en-US" dirty="0">
                <a:solidFill>
                  <a:srgbClr val="008000"/>
                </a:solidFill>
              </a:rPr>
              <a:t>9 </a:t>
            </a:r>
            <a:r>
              <a:rPr lang="en-US" dirty="0">
                <a:solidFill>
                  <a:srgbClr val="000000"/>
                </a:solidFill>
              </a:rPr>
              <a:t>shows game duration in minutes versus total gold earned per match. It is the same graph as </a:t>
            </a:r>
            <a:r>
              <a:rPr lang="en-US" dirty="0">
                <a:solidFill>
                  <a:srgbClr val="008000"/>
                </a:solidFill>
              </a:rPr>
              <a:t>Figure 2</a:t>
            </a:r>
            <a:r>
              <a:rPr lang="en-US" dirty="0">
                <a:solidFill>
                  <a:srgbClr val="000000"/>
                </a:solidFill>
              </a:rPr>
              <a:t>, only using </a:t>
            </a:r>
            <a:r>
              <a:rPr lang="en-US" dirty="0" err="1">
                <a:solidFill>
                  <a:srgbClr val="000000"/>
                </a:solidFill>
              </a:rPr>
              <a:t>Summoner</a:t>
            </a:r>
            <a:r>
              <a:rPr lang="en-US" dirty="0">
                <a:solidFill>
                  <a:srgbClr val="000000"/>
                </a:solidFill>
              </a:rPr>
              <a:t> B versus </a:t>
            </a:r>
            <a:r>
              <a:rPr lang="en-US" dirty="0" err="1">
                <a:solidFill>
                  <a:srgbClr val="000000"/>
                </a:solidFill>
              </a:rPr>
              <a:t>Summoner</a:t>
            </a:r>
            <a:r>
              <a:rPr lang="en-US" dirty="0">
                <a:solidFill>
                  <a:srgbClr val="000000"/>
                </a:solidFill>
              </a:rPr>
              <a:t> A as the seed. </a:t>
            </a:r>
            <a:r>
              <a:rPr lang="en-US" dirty="0" smtClean="0">
                <a:solidFill>
                  <a:srgbClr val="000000"/>
                </a:solidFill>
              </a:rPr>
              <a:t> Compared to Figure 2, the data in Figure </a:t>
            </a:r>
            <a:r>
              <a:rPr lang="en-US" dirty="0">
                <a:solidFill>
                  <a:srgbClr val="000000"/>
                </a:solidFill>
              </a:rPr>
              <a:t>9 </a:t>
            </a:r>
            <a:r>
              <a:rPr lang="en-US" dirty="0" smtClean="0">
                <a:solidFill>
                  <a:srgbClr val="000000"/>
                </a:solidFill>
              </a:rPr>
              <a:t>is …”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Figure 2 was many pages ago!  Reader can’t remember, need to flip pages, and still hard to compare!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Put figures next to each other.  Or, if possible, same graph separate trend lines!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98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Side by Side Comparisons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64" y="3505200"/>
            <a:ext cx="5257800" cy="3023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070" y="533400"/>
            <a:ext cx="4525930" cy="2438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8800" y="2350055"/>
            <a:ext cx="32766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What’s wrong with these?</a:t>
            </a:r>
          </a:p>
        </p:txBody>
      </p:sp>
    </p:spTree>
    <p:extLst>
      <p:ext uri="{BB962C8B-B14F-4D97-AF65-F5344CB8AC3E}">
        <p14:creationId xmlns:p14="http://schemas.microsoft.com/office/powerpoint/2010/main" val="416781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Side by Side Comparisons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70" y="533400"/>
            <a:ext cx="452593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64" y="3505200"/>
            <a:ext cx="5257800" cy="30232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8800" y="2350055"/>
            <a:ext cx="3276600" cy="415498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What’s wrong with these?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Different x-range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Different sizes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Can’t compare y-axis (only able to do one axis at a time)</a:t>
            </a:r>
          </a:p>
          <a:p>
            <a:r>
              <a:rPr lang="en-US" sz="2400" dirty="0" smtClean="0"/>
              <a:t>Better: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</a:t>
            </a:r>
            <a:r>
              <a:rPr lang="en-US" sz="2400" dirty="0" smtClean="0"/>
              <a:t>ne graph, multiple trend lines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39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KDA versus Rank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200"/>
            <a:ext cx="7130738" cy="4207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35976"/>
            <a:ext cx="4267200" cy="70788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What’s wrong with just presenting this chart without additional information?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03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KDA versus Rank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200"/>
            <a:ext cx="7130738" cy="4207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35976"/>
            <a:ext cx="4267200" cy="70788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What’s wrong with just presenting this chart without additional information?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1535976"/>
            <a:ext cx="3581400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How many players at each rank? (akin to sample size)</a:t>
            </a:r>
          </a:p>
          <a:p>
            <a:pPr algn="ctr"/>
            <a:r>
              <a:rPr lang="en-US" sz="2000" dirty="0" smtClean="0"/>
              <a:t>And what’s the spread?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671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KDA versus Rank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00200"/>
            <a:ext cx="4343400" cy="281231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38201" y="480731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Table 1 shows the number of players from each rank that </a:t>
            </a:r>
            <a:r>
              <a:rPr lang="en-US" sz="2400" dirty="0" smtClean="0"/>
              <a:t>were </a:t>
            </a:r>
            <a:r>
              <a:rPr lang="en-US" sz="2400" dirty="0"/>
              <a:t>in the 100 matches gathered. There were only 4 bronze players in any of the 100 matches, and only 1 challenger, </a:t>
            </a:r>
            <a:r>
              <a:rPr lang="en-US" sz="2400" dirty="0">
                <a:solidFill>
                  <a:srgbClr val="0070C0"/>
                </a:solidFill>
              </a:rPr>
              <a:t>so they </a:t>
            </a:r>
            <a:r>
              <a:rPr lang="en-US" sz="2400" dirty="0" smtClean="0">
                <a:solidFill>
                  <a:srgbClr val="0070C0"/>
                </a:solidFill>
              </a:rPr>
              <a:t>are removed </a:t>
            </a:r>
            <a:r>
              <a:rPr lang="en-US" sz="2400" dirty="0">
                <a:solidFill>
                  <a:srgbClr val="0070C0"/>
                </a:solidFill>
              </a:rPr>
              <a:t>in the following analysis</a:t>
            </a:r>
            <a:r>
              <a:rPr lang="en-US" sz="2400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2558476"/>
            <a:ext cx="2025555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Improvement?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5246" y="1219200"/>
            <a:ext cx="4040188" cy="639762"/>
          </a:xfrm>
        </p:spPr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5246" y="1858962"/>
            <a:ext cx="4040188" cy="3951288"/>
          </a:xfrm>
        </p:spPr>
        <p:txBody>
          <a:bodyPr/>
          <a:lstStyle/>
          <a:p>
            <a:r>
              <a:rPr lang="en-US" dirty="0" smtClean="0"/>
              <a:t>Projects still improving, (albeit more slowly)</a:t>
            </a:r>
          </a:p>
          <a:p>
            <a:r>
              <a:rPr lang="en-US" dirty="0" smtClean="0"/>
              <a:t>Better analysis text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3071" y="1219200"/>
            <a:ext cx="4041775" cy="639762"/>
          </a:xfrm>
        </p:spPr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3071" y="1858962"/>
            <a:ext cx="4041775" cy="3951288"/>
          </a:xfrm>
        </p:spPr>
        <p:txBody>
          <a:bodyPr/>
          <a:lstStyle/>
          <a:p>
            <a:r>
              <a:rPr lang="en-US" dirty="0" smtClean="0"/>
              <a:t>Some stagnation in  improvement</a:t>
            </a:r>
          </a:p>
          <a:p>
            <a:pPr lvl="1"/>
            <a:r>
              <a:rPr lang="en-US" dirty="0" smtClean="0"/>
              <a:t>Attendance in class?</a:t>
            </a:r>
          </a:p>
          <a:p>
            <a:pPr lvl="1"/>
            <a:r>
              <a:rPr lang="en-US" dirty="0" smtClean="0"/>
              <a:t>Attention to detail?</a:t>
            </a:r>
          </a:p>
          <a:p>
            <a:r>
              <a:rPr lang="en-US" dirty="0" smtClean="0"/>
              <a:t>New problems to note</a:t>
            </a:r>
          </a:p>
          <a:p>
            <a:pPr lvl="1"/>
            <a:r>
              <a:rPr lang="en-US" dirty="0" smtClean="0"/>
              <a:t>This deck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7608" y="3657600"/>
            <a:ext cx="4187825" cy="310854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Notes</a:t>
            </a:r>
          </a:p>
          <a:p>
            <a:r>
              <a:rPr lang="en-US" sz="2400" dirty="0" smtClean="0"/>
              <a:t>Former criteria still pertain!</a:t>
            </a:r>
          </a:p>
          <a:p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 Review</a:t>
            </a:r>
            <a:endParaRPr lang="en-US" sz="2400" dirty="0" smtClean="0"/>
          </a:p>
          <a:p>
            <a:r>
              <a:rPr lang="en-US" sz="2400" dirty="0" smtClean="0"/>
              <a:t>Attention to detail </a:t>
            </a:r>
            <a:r>
              <a:rPr lang="en-US" sz="2400" i="1" dirty="0" smtClean="0"/>
              <a:t>is</a:t>
            </a:r>
            <a:r>
              <a:rPr lang="en-US" sz="2400" dirty="0" smtClean="0"/>
              <a:t> important!</a:t>
            </a:r>
          </a:p>
          <a:p>
            <a:endParaRPr lang="en-US" sz="2400" dirty="0" smtClean="0"/>
          </a:p>
          <a:p>
            <a:r>
              <a:rPr lang="en-US" sz="2400" dirty="0" smtClean="0"/>
              <a:t>If do not </a:t>
            </a:r>
            <a:r>
              <a:rPr lang="en-US" sz="2400" dirty="0" smtClean="0">
                <a:solidFill>
                  <a:srgbClr val="0070C0"/>
                </a:solidFill>
              </a:rPr>
              <a:t>understand comments,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0070C0"/>
                </a:solidFill>
              </a:rPr>
              <a:t>what is missing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0070C0"/>
                </a:solidFill>
              </a:rPr>
              <a:t>how to fix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>
                <a:sym typeface="Wingdings" panose="05000000000000000000" pitchFamily="2" charset="2"/>
              </a:rPr>
              <a:t> Come </a:t>
            </a:r>
            <a:r>
              <a:rPr lang="en-US" sz="2400" dirty="0" smtClean="0"/>
              <a:t>see 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5560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KDA versus Rank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00200"/>
            <a:ext cx="4343400" cy="281231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38201" y="480731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Table 1 shows the number of players from each rank that </a:t>
            </a:r>
            <a:r>
              <a:rPr lang="en-US" sz="2400" dirty="0" smtClean="0"/>
              <a:t>were </a:t>
            </a:r>
            <a:r>
              <a:rPr lang="en-US" sz="2400" dirty="0"/>
              <a:t>in the 100 matches gathered. There were only 4 bronze players in any of the 100 matches, and only 1 challenger, </a:t>
            </a:r>
            <a:r>
              <a:rPr lang="en-US" sz="2400" dirty="0">
                <a:solidFill>
                  <a:srgbClr val="0070C0"/>
                </a:solidFill>
              </a:rPr>
              <a:t>so they </a:t>
            </a:r>
            <a:r>
              <a:rPr lang="en-US" sz="2400" dirty="0" smtClean="0">
                <a:solidFill>
                  <a:srgbClr val="0070C0"/>
                </a:solidFill>
              </a:rPr>
              <a:t>are removed </a:t>
            </a:r>
            <a:r>
              <a:rPr lang="en-US" sz="2400" dirty="0">
                <a:solidFill>
                  <a:srgbClr val="0070C0"/>
                </a:solidFill>
              </a:rPr>
              <a:t>in the following analysis</a:t>
            </a:r>
            <a:r>
              <a:rPr lang="en-US" sz="2400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2558476"/>
            <a:ext cx="2025555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Improvement?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6096000" y="3326074"/>
            <a:ext cx="2468882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Order of </a:t>
            </a:r>
            <a:r>
              <a:rPr lang="en-US" sz="2400" dirty="0" smtClean="0"/>
              <a:t>ranks (</a:t>
            </a:r>
            <a:r>
              <a:rPr lang="en-US" sz="2400" dirty="0" smtClean="0"/>
              <a:t>consider)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235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54" y="130908"/>
            <a:ext cx="8229600" cy="1143000"/>
          </a:xfrm>
        </p:spPr>
        <p:txBody>
          <a:bodyPr/>
          <a:lstStyle/>
          <a:p>
            <a:r>
              <a:rPr lang="en-US" dirty="0" smtClean="0"/>
              <a:t>Hedges and Intensifiers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54" y="1143000"/>
            <a:ext cx="8229600" cy="4876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What’s wrong with this?</a:t>
            </a:r>
          </a:p>
          <a:p>
            <a:pPr marL="457200" lvl="1" indent="0">
              <a:buNone/>
            </a:pPr>
            <a:r>
              <a:rPr lang="en-US" sz="2000" dirty="0" smtClean="0"/>
              <a:t>“This proves that the team with more gold always wins the game”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What’s wrong with this?</a:t>
            </a:r>
          </a:p>
          <a:p>
            <a:pPr marL="457200" lvl="1" indent="0">
              <a:buNone/>
            </a:pPr>
            <a:r>
              <a:rPr lang="en-US" sz="2000" dirty="0" smtClean="0"/>
              <a:t>“This data might suggest that the team with more gold may possibly win some of the games”</a:t>
            </a:r>
          </a:p>
        </p:txBody>
      </p:sp>
    </p:spTree>
    <p:extLst>
      <p:ext uri="{BB962C8B-B14F-4D97-AF65-F5344CB8AC3E}">
        <p14:creationId xmlns:p14="http://schemas.microsoft.com/office/powerpoint/2010/main" val="1207030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54" y="130908"/>
            <a:ext cx="8229600" cy="1143000"/>
          </a:xfrm>
        </p:spPr>
        <p:txBody>
          <a:bodyPr/>
          <a:lstStyle/>
          <a:p>
            <a:r>
              <a:rPr lang="en-US" dirty="0" smtClean="0"/>
              <a:t>Hedges and Intensifiers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54" y="1143000"/>
            <a:ext cx="8229600" cy="4876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What’s wrong with this?</a:t>
            </a:r>
          </a:p>
          <a:p>
            <a:pPr marL="457200" lvl="1" indent="0">
              <a:buNone/>
            </a:pPr>
            <a:r>
              <a:rPr lang="en-US" sz="2000" dirty="0" smtClean="0"/>
              <a:t>“This proves that the team with more gold always wins the game”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What’s wrong with this?</a:t>
            </a:r>
          </a:p>
          <a:p>
            <a:pPr marL="457200" lvl="1" indent="0">
              <a:buNone/>
            </a:pPr>
            <a:r>
              <a:rPr lang="en-US" sz="2000" dirty="0" smtClean="0"/>
              <a:t>“This data might suggest that the team with more gold may possibly win some of the games”</a:t>
            </a:r>
          </a:p>
          <a:p>
            <a:r>
              <a:rPr lang="en-US" sz="2400" dirty="0"/>
              <a:t>Better:</a:t>
            </a:r>
          </a:p>
          <a:p>
            <a:pPr marL="457200" lvl="1" indent="0">
              <a:buNone/>
            </a:pPr>
            <a:r>
              <a:rPr lang="en-US" sz="2000" dirty="0"/>
              <a:t>“This data suggests </a:t>
            </a:r>
            <a:r>
              <a:rPr lang="en-US" sz="2000" dirty="0" smtClean="0"/>
              <a:t>the </a:t>
            </a:r>
            <a:r>
              <a:rPr lang="en-US" sz="2000" dirty="0"/>
              <a:t>team with more gold </a:t>
            </a:r>
            <a:r>
              <a:rPr lang="en-US" sz="2000" dirty="0" smtClean="0"/>
              <a:t>usually wins </a:t>
            </a:r>
            <a:r>
              <a:rPr lang="en-US" sz="2000" dirty="0"/>
              <a:t>the game”</a:t>
            </a:r>
          </a:p>
          <a:p>
            <a:r>
              <a:rPr lang="en-US" sz="2400" dirty="0" smtClean="0"/>
              <a:t>Important to strike </a:t>
            </a:r>
            <a:r>
              <a:rPr lang="en-US" sz="2400" i="1" dirty="0" smtClean="0"/>
              <a:t>tone</a:t>
            </a:r>
            <a:r>
              <a:rPr lang="en-US" sz="2400" dirty="0" smtClean="0"/>
              <a:t> – give reader confidence in analysis</a:t>
            </a:r>
          </a:p>
          <a:p>
            <a:pPr lvl="1"/>
            <a:r>
              <a:rPr lang="en-US" sz="2400" dirty="0" smtClean="0"/>
              <a:t>Don’t overstate so reader confident (character)</a:t>
            </a:r>
          </a:p>
          <a:p>
            <a:pPr lvl="1"/>
            <a:r>
              <a:rPr lang="en-US" sz="2400" dirty="0" smtClean="0"/>
              <a:t>Don’t be so uncertain that reader doesn’t believe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Hedge: </a:t>
            </a:r>
            <a:r>
              <a:rPr lang="en-US" sz="2400" dirty="0" smtClean="0"/>
              <a:t>“suggest”, “might”, “may” – qualifies uncertainty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Intensifier</a:t>
            </a:r>
            <a:r>
              <a:rPr lang="en-US" sz="2400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“prove”, “always” – increase certainty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248400"/>
            <a:ext cx="3374257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Other </a:t>
            </a:r>
            <a:r>
              <a:rPr lang="en-US" sz="2000" dirty="0" smtClean="0">
                <a:solidFill>
                  <a:srgbClr val="008000"/>
                </a:solidFill>
              </a:rPr>
              <a:t>hedges</a:t>
            </a:r>
            <a:r>
              <a:rPr lang="en-US" sz="2000" dirty="0" smtClean="0">
                <a:solidFill>
                  <a:srgbClr val="0070C0"/>
                </a:solidFill>
              </a:rPr>
              <a:t> and </a:t>
            </a:r>
            <a:r>
              <a:rPr lang="en-US" sz="2000" dirty="0" smtClean="0">
                <a:solidFill>
                  <a:srgbClr val="C00000"/>
                </a:solidFill>
              </a:rPr>
              <a:t>intensifiers</a:t>
            </a:r>
            <a:r>
              <a:rPr lang="en-US" sz="2000" dirty="0" smtClean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87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Hedges and Intensifiers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Intensifiers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u="sng" dirty="0" smtClean="0"/>
              <a:t>Very</a:t>
            </a:r>
            <a:r>
              <a:rPr lang="en-US" dirty="0" smtClean="0"/>
              <a:t>, quite, </a:t>
            </a:r>
            <a:r>
              <a:rPr lang="en-US" u="sng" dirty="0" smtClean="0"/>
              <a:t>clearly</a:t>
            </a:r>
            <a:r>
              <a:rPr lang="en-US" dirty="0" smtClean="0"/>
              <a:t>, certainly, always, </a:t>
            </a:r>
            <a:r>
              <a:rPr lang="en-US" u="sng" dirty="0" smtClean="0"/>
              <a:t>prove</a:t>
            </a:r>
            <a:r>
              <a:rPr lang="en-US" dirty="0" smtClean="0"/>
              <a:t>, crucial, central…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Hedges:</a:t>
            </a:r>
          </a:p>
          <a:p>
            <a:pPr lvl="1"/>
            <a:r>
              <a:rPr lang="en-US" dirty="0" smtClean="0"/>
              <a:t>Usually, often, sometimes, possibly, most, many might, could, suggest, indicate …</a:t>
            </a:r>
          </a:p>
          <a:p>
            <a:r>
              <a:rPr lang="en-US" dirty="0" smtClean="0"/>
              <a:t>Confident writers use </a:t>
            </a:r>
            <a:r>
              <a:rPr lang="en-US" dirty="0" smtClean="0">
                <a:solidFill>
                  <a:srgbClr val="008000"/>
                </a:solidFill>
              </a:rPr>
              <a:t>hedges</a:t>
            </a:r>
            <a:r>
              <a:rPr lang="en-US" dirty="0" smtClean="0"/>
              <a:t> more </a:t>
            </a:r>
            <a:r>
              <a:rPr lang="en-US" dirty="0" smtClean="0"/>
              <a:t>often then </a:t>
            </a:r>
            <a:r>
              <a:rPr lang="en-US" dirty="0" smtClean="0">
                <a:solidFill>
                  <a:srgbClr val="C00000"/>
                </a:solidFill>
              </a:rPr>
              <a:t>intensifiers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Becomes more persuasive!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readers see sentence that begins “Undoubtedly”, “Clearly”, “There is no question” … reflexively think opposite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93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Thoughts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everything second look, critical eye</a:t>
            </a:r>
          </a:p>
          <a:p>
            <a:pPr lvl="1"/>
            <a:r>
              <a:rPr lang="en-US" dirty="0" smtClean="0"/>
              <a:t>Can this be better?  Clearer?  Fewer words? Missing details?</a:t>
            </a:r>
          </a:p>
          <a:p>
            <a:r>
              <a:rPr lang="en-US" dirty="0" smtClean="0"/>
              <a:t>More is not better</a:t>
            </a:r>
          </a:p>
          <a:p>
            <a:r>
              <a:rPr lang="en-US" dirty="0" smtClean="0"/>
              <a:t>Attention to detail important</a:t>
            </a:r>
          </a:p>
        </p:txBody>
      </p:sp>
    </p:spTree>
    <p:extLst>
      <p:ext uri="{BB962C8B-B14F-4D97-AF65-F5344CB8AC3E}">
        <p14:creationId xmlns:p14="http://schemas.microsoft.com/office/powerpoint/2010/main" val="12958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Distribution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6294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7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77878"/>
            <a:ext cx="5351026" cy="459432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</a:t>
            </a:r>
            <a:r>
              <a:rPr lang="en-US" dirty="0" smtClean="0"/>
              <a:t>Charts!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0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</a:t>
            </a:r>
            <a:r>
              <a:rPr lang="en-US" dirty="0" smtClean="0"/>
              <a:t>Charts!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7239000" cy="490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1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</a:t>
            </a:r>
            <a:r>
              <a:rPr lang="en-US" dirty="0" smtClean="0"/>
              <a:t>Charts!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2600"/>
            <a:ext cx="7790658" cy="458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8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Charts!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7848600" cy="53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8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</a:t>
            </a:r>
            <a:r>
              <a:rPr lang="en-US" dirty="0" smtClean="0"/>
              <a:t>Charts!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6417991" cy="44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57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Missing on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What’s missing?</a:t>
            </a:r>
          </a:p>
          <a:p>
            <a:pPr marL="0" indent="0" algn="ctr">
              <a:buNone/>
            </a:pPr>
            <a:r>
              <a:rPr lang="en-US" dirty="0" smtClean="0"/>
              <a:t>“I analyzed a League of Legends </a:t>
            </a:r>
            <a:r>
              <a:rPr lang="en-US" dirty="0" err="1" smtClean="0"/>
              <a:t>summoner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0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803</Words>
  <Application>Microsoft Office PowerPoint</Application>
  <PresentationFormat>On-screen Show (4:3)</PresentationFormat>
  <Paragraphs>114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League of Legends Game Analytics</vt:lpstr>
      <vt:lpstr>Overall</vt:lpstr>
      <vt:lpstr>Grade Distribution</vt:lpstr>
      <vt:lpstr>Nice Charts!</vt:lpstr>
      <vt:lpstr>Nice Charts!</vt:lpstr>
      <vt:lpstr>Nice Charts!</vt:lpstr>
      <vt:lpstr>Nice Charts!</vt:lpstr>
      <vt:lpstr>Nice Charts!</vt:lpstr>
      <vt:lpstr>Details Missing on Data Collection</vt:lpstr>
      <vt:lpstr>Details Missing on Data Collection</vt:lpstr>
      <vt:lpstr>It’s All Relative</vt:lpstr>
      <vt:lpstr>It’s All Relative</vt:lpstr>
      <vt:lpstr>Make Comparisons Easy for Reader</vt:lpstr>
      <vt:lpstr>Make Comparisons Easy for Reader</vt:lpstr>
      <vt:lpstr>Side by Side Comparisons</vt:lpstr>
      <vt:lpstr>Side by Side Comparisons</vt:lpstr>
      <vt:lpstr>KDA versus Rank</vt:lpstr>
      <vt:lpstr>KDA versus Rank</vt:lpstr>
      <vt:lpstr>KDA versus Rank</vt:lpstr>
      <vt:lpstr>KDA versus Rank</vt:lpstr>
      <vt:lpstr>Hedges and Intensifiers</vt:lpstr>
      <vt:lpstr>Hedges and Intensifiers</vt:lpstr>
      <vt:lpstr>Hedges and Intensifiers</vt:lpstr>
      <vt:lpstr>Final Thoughts 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140</cp:revision>
  <cp:lastPrinted>2016-08-25T14:33:07Z</cp:lastPrinted>
  <dcterms:created xsi:type="dcterms:W3CDTF">2012-01-13T01:01:36Z</dcterms:created>
  <dcterms:modified xsi:type="dcterms:W3CDTF">2017-04-24T21:24:47Z</dcterms:modified>
</cp:coreProperties>
</file>