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70" r:id="rId9"/>
    <p:sldId id="271" r:id="rId10"/>
    <p:sldId id="272" r:id="rId11"/>
    <p:sldId id="273" r:id="rId12"/>
    <p:sldId id="267" r:id="rId13"/>
    <p:sldId id="257" r:id="rId14"/>
    <p:sldId id="274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CC00"/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eb.cs.wpi.edu/~imgd2905/d17/projects/proj1/setu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League of Legends Game Analytics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Project 4</a:t>
            </a: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 – </a:t>
            </a:r>
            <a:r>
              <a:rPr lang="en-US" dirty="0" err="1" smtClean="0"/>
              <a:t>PuckHunt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Your Data</a:t>
            </a:r>
          </a:p>
          <a:p>
            <a:pPr lvl="1"/>
            <a:r>
              <a:rPr lang="en-US" dirty="0" smtClean="0"/>
              <a:t>Average time to hit target versus delay</a:t>
            </a:r>
          </a:p>
          <a:p>
            <a:r>
              <a:rPr lang="en-US" dirty="0" smtClean="0"/>
              <a:t>All Data, one of:</a:t>
            </a:r>
          </a:p>
          <a:p>
            <a:pPr lvl="1"/>
            <a:r>
              <a:rPr lang="en-US" dirty="0"/>
              <a:t>Average time to hit versus speed (impulse) </a:t>
            </a:r>
          </a:p>
          <a:p>
            <a:pPr lvl="1"/>
            <a:r>
              <a:rPr lang="en-US" dirty="0"/>
              <a:t>Number of trigger pulls versus delay </a:t>
            </a:r>
          </a:p>
          <a:p>
            <a:pPr lvl="1"/>
            <a:r>
              <a:rPr lang="en-US" dirty="0"/>
              <a:t>Number of trigger pulls versus speed </a:t>
            </a:r>
          </a:p>
          <a:p>
            <a:pPr lvl="1"/>
            <a:r>
              <a:rPr lang="en-US" dirty="0" err="1"/>
              <a:t>Thumbstick</a:t>
            </a:r>
            <a:r>
              <a:rPr lang="en-US" dirty="0"/>
              <a:t> movement versus delay </a:t>
            </a:r>
          </a:p>
          <a:p>
            <a:pPr lvl="1"/>
            <a:r>
              <a:rPr lang="en-US" dirty="0" err="1"/>
              <a:t>Thumbstick</a:t>
            </a:r>
            <a:r>
              <a:rPr lang="en-US" dirty="0"/>
              <a:t> movement versus speed </a:t>
            </a:r>
          </a:p>
          <a:p>
            <a:pPr lvl="1"/>
            <a:r>
              <a:rPr lang="en-US" dirty="0"/>
              <a:t>Distributions of catch times for delay and/or speed </a:t>
            </a:r>
          </a:p>
          <a:p>
            <a:pPr lvl="1"/>
            <a:r>
              <a:rPr lang="en-US" dirty="0"/>
              <a:t>Another aspect of your own choosing </a:t>
            </a:r>
            <a:endParaRPr lang="en-US" dirty="0" smtClean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2057400"/>
            <a:ext cx="3722812" cy="35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Remember to sleep</a:t>
            </a:r>
          </a:p>
          <a:p>
            <a:r>
              <a:rPr lang="en-US" dirty="0" smtClean="0"/>
              <a:t>Instead of pulling each time, consider: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38" y="2460466"/>
            <a:ext cx="5791200" cy="219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8" y="5130346"/>
            <a:ext cx="5486400" cy="16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2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Sections with analysis</a:t>
            </a:r>
          </a:p>
          <a:p>
            <a:r>
              <a:rPr lang="en-US" dirty="0" smtClean="0"/>
              <a:t>All previous guidelines on charts, analysis, dissemination hold!</a:t>
            </a:r>
          </a:p>
          <a:p>
            <a:r>
              <a:rPr lang="en-US" dirty="0" smtClean="0"/>
              <a:t>Don’t need to describe </a:t>
            </a:r>
            <a:r>
              <a:rPr lang="en-US" dirty="0" err="1" smtClean="0"/>
              <a:t>PuckHunt</a:t>
            </a:r>
            <a:r>
              <a:rPr lang="en-US" dirty="0" smtClean="0"/>
              <a:t>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5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 – Gold			</a:t>
            </a:r>
            <a:r>
              <a:rPr lang="en-US" dirty="0" smtClean="0">
                <a:solidFill>
                  <a:srgbClr val="008000"/>
                </a:solidFill>
              </a:rPr>
              <a:t>40%</a:t>
            </a:r>
          </a:p>
          <a:p>
            <a:r>
              <a:rPr lang="en-US" dirty="0" smtClean="0"/>
              <a:t>Part 2 – Skill			</a:t>
            </a:r>
            <a:r>
              <a:rPr lang="en-US" dirty="0" smtClean="0">
                <a:solidFill>
                  <a:srgbClr val="008000"/>
                </a:solidFill>
              </a:rPr>
              <a:t>30%</a:t>
            </a:r>
          </a:p>
          <a:p>
            <a:r>
              <a:rPr lang="en-US" dirty="0" smtClean="0"/>
              <a:t>Part 3 – Compare 		</a:t>
            </a:r>
            <a:r>
              <a:rPr lang="en-US" dirty="0" smtClean="0">
                <a:solidFill>
                  <a:srgbClr val="008000"/>
                </a:solidFill>
              </a:rPr>
              <a:t>20%</a:t>
            </a:r>
          </a:p>
          <a:p>
            <a:r>
              <a:rPr lang="en-US" dirty="0" smtClean="0"/>
              <a:t>Part 4 – </a:t>
            </a:r>
            <a:r>
              <a:rPr lang="en-US" dirty="0" err="1" smtClean="0"/>
              <a:t>PuckHunt</a:t>
            </a:r>
            <a:r>
              <a:rPr lang="en-US" dirty="0" smtClean="0"/>
              <a:t> 		</a:t>
            </a:r>
            <a:r>
              <a:rPr lang="en-US" dirty="0" smtClean="0">
                <a:solidFill>
                  <a:srgbClr val="008000"/>
                </a:solidFill>
              </a:rPr>
              <a:t>10%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100-90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/>
              <a:t>The submission clearly exceeds requirements. All parts of the project have been completed or nearly completed. The report is clearly organized and well-written, charts and tables are clearly labeled and described and messages provided about each part of the analysis. </a:t>
            </a:r>
          </a:p>
          <a:p>
            <a:r>
              <a:rPr lang="en-US" b="1" dirty="0">
                <a:solidFill>
                  <a:srgbClr val="669900"/>
                </a:solidFill>
              </a:rPr>
              <a:t>89-80</a:t>
            </a:r>
            <a:r>
              <a:rPr lang="en-US" dirty="0">
                <a:solidFill>
                  <a:srgbClr val="669900"/>
                </a:solidFill>
              </a:rPr>
              <a:t>. </a:t>
            </a:r>
            <a:r>
              <a:rPr lang="en-US" dirty="0"/>
              <a:t>The submission meets requirements. The first 3 parts of the project have been completed or nearly completed, but not part 4. The report is organized and well-written, charts and tables are labeled and described and messages provided about most of the analysis. </a:t>
            </a:r>
          </a:p>
          <a:p>
            <a:r>
              <a:rPr lang="en-US" b="1" dirty="0">
                <a:solidFill>
                  <a:srgbClr val="CCCC00"/>
                </a:solidFill>
              </a:rPr>
              <a:t>79-70</a:t>
            </a:r>
            <a:r>
              <a:rPr lang="en-US" dirty="0"/>
              <a:t>. The submission barely meets requirements. The first 2 parts of the project have been completed or nearly completed, but not all of parts 3 or 4. The report is semi-organized and semi-well-written, charts and tables are somewhat labeled and described, but parts may be missing. Messages are not always clearly provided for the analysis. </a:t>
            </a:r>
          </a:p>
          <a:p>
            <a:r>
              <a:rPr lang="en-US" b="1" dirty="0">
                <a:solidFill>
                  <a:srgbClr val="FF9900"/>
                </a:solidFill>
              </a:rPr>
              <a:t>69-60</a:t>
            </a:r>
            <a:r>
              <a:rPr lang="en-US" dirty="0">
                <a:solidFill>
                  <a:srgbClr val="FF9900"/>
                </a:solidFill>
              </a:rPr>
              <a:t>. </a:t>
            </a:r>
            <a:r>
              <a:rPr lang="en-US" dirty="0"/>
              <a:t>The project fails to meet requirements in some places. The first part of the project has been completed or nearly completed, but not all of part 2 and not parts 3 or 4. The report is not well-organized nor well-written, charts and tables are not labeled or may be missing. Messages are not always provided for the analysis. </a:t>
            </a:r>
          </a:p>
          <a:p>
            <a:r>
              <a:rPr lang="en-US" b="1" dirty="0">
                <a:solidFill>
                  <a:srgbClr val="C00000"/>
                </a:solidFill>
              </a:rPr>
              <a:t>59-0</a:t>
            </a:r>
            <a:r>
              <a:rPr lang="en-US" dirty="0"/>
              <a:t>. The project does not meet requirements. No part of the project has been completed, or only </a:t>
            </a:r>
            <a:r>
              <a:rPr lang="en-US" dirty="0" smtClean="0"/>
              <a:t>part </a:t>
            </a:r>
            <a:r>
              <a:rPr lang="en-US" dirty="0"/>
              <a:t>1. The report is not well-organized nor well-written, charts and tables are not labeled and/or are missing. Messages are not consistently provided for the analysis.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Re-use League of Legends pipeline for more in-depth game analytics</a:t>
            </a:r>
            <a:endParaRPr lang="en-US" i="1" dirty="0" smtClean="0"/>
          </a:p>
          <a:p>
            <a:r>
              <a:rPr lang="en-US" dirty="0" smtClean="0"/>
              <a:t>Pipeline: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analysis of: gold, skill, “seed”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4" descr="https://s3-us-west-1.amazonaws.com/riot-api/img/riot-api-lan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562949"/>
            <a:ext cx="1166423" cy="11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c.s-microsoft.com/en-sa/CMSImages/lrn-exam-word-logo.png?version=1b223930-d340-e8cf-83da-9687fa6194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94" y="3657600"/>
            <a:ext cx="1883818" cy="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313918" y="3607920"/>
            <a:ext cx="1627380" cy="1076480"/>
            <a:chOff x="2198435" y="4501728"/>
            <a:chExt cx="1627380" cy="1076480"/>
          </a:xfrm>
        </p:grpSpPr>
        <p:pic>
          <p:nvPicPr>
            <p:cNvPr id="7" name="Picture 6" descr="https://qph.ec.quoracdn.net/main-qimg-09f317d882a98243b3eb173b3e4851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435" y="4798899"/>
              <a:ext cx="1627380" cy="77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Image result for python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01728"/>
              <a:ext cx="1452251" cy="42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22" y="3854581"/>
            <a:ext cx="1610628" cy="5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eague of legends logo 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32" y="2231604"/>
            <a:ext cx="1456845" cy="5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786794" y="4146160"/>
            <a:ext cx="381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6594" y="4146160"/>
            <a:ext cx="381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58794" y="4146160"/>
            <a:ext cx="381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4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 0 - Setup</a:t>
            </a:r>
          </a:p>
          <a:p>
            <a:r>
              <a:rPr lang="en-US" dirty="0"/>
              <a:t>Part 1 - </a:t>
            </a:r>
            <a:r>
              <a:rPr lang="en-US" dirty="0" smtClean="0"/>
              <a:t>Gold</a:t>
            </a:r>
            <a:endParaRPr lang="en-US" dirty="0"/>
          </a:p>
          <a:p>
            <a:r>
              <a:rPr lang="en-US" dirty="0"/>
              <a:t>Part 2 - </a:t>
            </a:r>
            <a:r>
              <a:rPr lang="en-US" dirty="0" smtClean="0"/>
              <a:t>Skill</a:t>
            </a:r>
            <a:endParaRPr lang="en-US" dirty="0"/>
          </a:p>
          <a:p>
            <a:r>
              <a:rPr lang="en-US" dirty="0"/>
              <a:t>Part 3 - </a:t>
            </a:r>
            <a:r>
              <a:rPr lang="en-US" dirty="0" smtClean="0"/>
              <a:t>Seed</a:t>
            </a:r>
            <a:endParaRPr lang="en-US" dirty="0"/>
          </a:p>
          <a:p>
            <a:r>
              <a:rPr lang="en-US" dirty="0"/>
              <a:t>Part 4 - </a:t>
            </a:r>
            <a:r>
              <a:rPr lang="en-US" dirty="0" err="1" smtClean="0"/>
              <a:t>PuckHunt</a:t>
            </a:r>
            <a:endParaRPr lang="en-US" dirty="0"/>
          </a:p>
          <a:p>
            <a:r>
              <a:rPr lang="en-US" dirty="0" err="1" smtClean="0"/>
              <a:t>Writeup</a:t>
            </a:r>
            <a:endParaRPr lang="en-US" dirty="0"/>
          </a:p>
          <a:p>
            <a:r>
              <a:rPr lang="en-US" dirty="0" smtClean="0"/>
              <a:t>Submission</a:t>
            </a:r>
            <a:endParaRPr lang="en-US" dirty="0"/>
          </a:p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4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0 -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705600" cy="47397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Named “part 0” since don’t write up </a:t>
            </a:r>
            <a:r>
              <a:rPr lang="en-US" dirty="0" smtClean="0">
                <a:sym typeface="Wingdings" panose="05000000000000000000" pitchFamily="2" charset="2"/>
              </a:rPr>
              <a:t> but critical for rest of project!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Refresh:</a:t>
            </a:r>
          </a:p>
          <a:p>
            <a:pPr marL="0" indent="0" algn="ctr">
              <a:buNone/>
            </a:pPr>
            <a:r>
              <a:rPr lang="en-US" sz="2200" dirty="0">
                <a:sym typeface="Wingdings" panose="05000000000000000000" pitchFamily="2" charset="2"/>
                <a:hlinkClick r:id="rId2"/>
              </a:rPr>
              <a:t>http://web.cs.wpi.edu/~</a:t>
            </a:r>
            <a:r>
              <a:rPr lang="en-US" sz="2200" dirty="0" smtClean="0">
                <a:sym typeface="Wingdings" panose="05000000000000000000" pitchFamily="2" charset="2"/>
                <a:hlinkClick r:id="rId2"/>
              </a:rPr>
              <a:t>imgd2905/d17/projects/proj1/setup.html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Select new </a:t>
            </a:r>
            <a:r>
              <a:rPr lang="en-US" dirty="0" err="1" smtClean="0">
                <a:sym typeface="Wingdings" panose="05000000000000000000" pitchFamily="2" charset="2"/>
              </a:rPr>
              <a:t>summoner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Must have 100+ ranked matches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Cannot use Faker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Scripts to:</a:t>
            </a:r>
          </a:p>
          <a:p>
            <a:pPr lvl="1"/>
            <a:r>
              <a:rPr lang="en-US" dirty="0" smtClean="0"/>
              <a:t>Get </a:t>
            </a:r>
            <a:r>
              <a:rPr lang="en-US" dirty="0" err="1" smtClean="0"/>
              <a:t>summoner</a:t>
            </a:r>
            <a:r>
              <a:rPr lang="en-US" dirty="0" smtClean="0"/>
              <a:t> </a:t>
            </a:r>
            <a:r>
              <a:rPr lang="en-US" dirty="0"/>
              <a:t>information </a:t>
            </a:r>
          </a:p>
          <a:p>
            <a:pPr lvl="1"/>
            <a:r>
              <a:rPr lang="en-US" dirty="0" smtClean="0"/>
              <a:t>Get list </a:t>
            </a:r>
            <a:r>
              <a:rPr lang="en-US" dirty="0"/>
              <a:t>of 100 matches </a:t>
            </a:r>
            <a:r>
              <a:rPr lang="en-US" dirty="0" smtClean="0"/>
              <a:t>(Classic </a:t>
            </a:r>
            <a:r>
              <a:rPr lang="en-US" dirty="0"/>
              <a:t>5v5) </a:t>
            </a:r>
          </a:p>
          <a:p>
            <a:pPr lvl="1"/>
            <a:r>
              <a:rPr lang="en-US" dirty="0" smtClean="0"/>
              <a:t>Get full </a:t>
            </a:r>
            <a:r>
              <a:rPr lang="en-US" dirty="0"/>
              <a:t>match statistics on each match 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48400" y="3352800"/>
            <a:ext cx="2743201" cy="2703441"/>
            <a:chOff x="6215062" y="3429000"/>
            <a:chExt cx="2743201" cy="2703441"/>
          </a:xfrm>
        </p:grpSpPr>
        <p:sp>
          <p:nvSpPr>
            <p:cNvPr id="5" name="Rectangle 4"/>
            <p:cNvSpPr/>
            <p:nvPr/>
          </p:nvSpPr>
          <p:spPr>
            <a:xfrm>
              <a:off x="6215062" y="5793887"/>
              <a:ext cx="2743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vignette3.wikia.nocookie.net/leagueoflegends/images/b/b2/Summoners.png/revision/latest?cb=20100816174916 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3429000"/>
              <a:ext cx="2371725" cy="2333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– The Golden Rule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86400" cy="38691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Gold earned over time, and for killing monsters and opposing Champions</a:t>
            </a:r>
          </a:p>
          <a:p>
            <a:r>
              <a:rPr lang="en-US" dirty="0" smtClean="0"/>
              <a:t>Gold important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buy items (e.g., weapons or armor)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makes Champions tougher</a:t>
            </a:r>
          </a:p>
          <a:p>
            <a:r>
              <a:rPr lang="en-US" i="1" dirty="0" smtClean="0"/>
              <a:t>Do gold analysis</a:t>
            </a:r>
          </a:p>
          <a:p>
            <a:r>
              <a:rPr lang="en-US" dirty="0" smtClean="0"/>
              <a:t>Total gold per match</a:t>
            </a:r>
          </a:p>
          <a:p>
            <a:r>
              <a:rPr lang="en-US" dirty="0" smtClean="0"/>
              <a:t>Gold per Champ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793" y="4000918"/>
            <a:ext cx="2674007" cy="21939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19558"/>
              </p:ext>
            </p:extLst>
          </p:nvPr>
        </p:nvGraphicFramePr>
        <p:xfrm>
          <a:off x="1066800" y="5545542"/>
          <a:ext cx="3581400" cy="116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5" imgW="3143160" imgH="1019160" progId="Paint.Picture">
                  <p:embed/>
                </p:oleObj>
              </mc:Choice>
              <mc:Fallback>
                <p:oleObj name="Bitmap Image" r:id="rId5" imgW="3143160" imgH="1019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545542"/>
                        <a:ext cx="3581400" cy="1161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943600" y="1295400"/>
            <a:ext cx="2960057" cy="2193192"/>
            <a:chOff x="5726743" y="1493838"/>
            <a:chExt cx="2960057" cy="21931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743" y="1493838"/>
              <a:ext cx="2960057" cy="2171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19800" y="3225365"/>
              <a:ext cx="1828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http://am-a.akamaihd.net/image?f=http://news.cdn.leagueoflegends.com/public/images/articles/2014/november_2014/CHAMPUP/PoppyHammers.png&amp;resize=819: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99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– The Golden Rule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Chart (e.g., histogram, cumulative distribution)</a:t>
            </a:r>
          </a:p>
          <a:p>
            <a:r>
              <a:rPr lang="en-US" dirty="0" smtClean="0"/>
              <a:t>Measure of central tendency and spread</a:t>
            </a:r>
          </a:p>
          <a:p>
            <a:r>
              <a:rPr lang="en-US" dirty="0" smtClean="0"/>
              <a:t>Gold per match versus duration</a:t>
            </a:r>
          </a:p>
          <a:p>
            <a:pPr lvl="1"/>
            <a:r>
              <a:rPr lang="en-US" dirty="0" smtClean="0"/>
              <a:t>Duration as in Project 1</a:t>
            </a:r>
          </a:p>
          <a:p>
            <a:pPr lvl="1"/>
            <a:r>
              <a:rPr lang="en-US" dirty="0" smtClean="0"/>
              <a:t>Chart (e.g., scatter plot)</a:t>
            </a:r>
          </a:p>
          <a:p>
            <a:r>
              <a:rPr lang="en-US" dirty="0" smtClean="0"/>
              <a:t>Team gold difference versus win percent</a:t>
            </a:r>
          </a:p>
          <a:p>
            <a:pPr lvl="1"/>
            <a:r>
              <a:rPr lang="en-US" dirty="0" smtClean="0"/>
              <a:t>Tally Team 0 gold, Team 1 gold</a:t>
            </a:r>
          </a:p>
          <a:p>
            <a:pPr lvl="1"/>
            <a:r>
              <a:rPr lang="en-US" dirty="0" smtClean="0"/>
              <a:t>Chart with analysis of how often more == win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8" y="5543457"/>
            <a:ext cx="4953000" cy="11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9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– It’s Skill, not Luck (1 of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708" y="1496754"/>
            <a:ext cx="74676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a lot of “random” in League of Legends</a:t>
            </a:r>
          </a:p>
          <a:p>
            <a:pPr lvl="1"/>
            <a:r>
              <a:rPr lang="en-US" dirty="0" smtClean="0"/>
              <a:t>Suggests skill is an aspect (tactics and strategy)</a:t>
            </a:r>
          </a:p>
          <a:p>
            <a:r>
              <a:rPr lang="en-US" i="1" dirty="0"/>
              <a:t>What are some differences in match data for higher ranked players versus lower ranked players?</a:t>
            </a:r>
            <a:endParaRPr lang="en-US" dirty="0" smtClean="0"/>
          </a:p>
          <a:p>
            <a:r>
              <a:rPr lang="en-US" dirty="0" smtClean="0"/>
              <a:t>Rank of players</a:t>
            </a:r>
          </a:p>
          <a:p>
            <a:r>
              <a:rPr lang="en-US" dirty="0" smtClean="0"/>
              <a:t>Matches with </a:t>
            </a:r>
            <a:r>
              <a:rPr lang="en-US" dirty="0" err="1" smtClean="0"/>
              <a:t>summoner</a:t>
            </a:r>
            <a:r>
              <a:rPr lang="en-US" dirty="0" smtClean="0"/>
              <a:t>, 10 per game</a:t>
            </a:r>
          </a:p>
          <a:p>
            <a:r>
              <a:rPr lang="en-US" dirty="0" smtClean="0"/>
              <a:t>Ranks: bronze, silver, gold, </a:t>
            </a:r>
            <a:r>
              <a:rPr lang="en-US" dirty="0" smtClean="0"/>
              <a:t>platinum</a:t>
            </a:r>
            <a:r>
              <a:rPr lang="en-US" smtClean="0"/>
              <a:t>, diamond, </a:t>
            </a:r>
            <a:r>
              <a:rPr lang="en-US" dirty="0" smtClean="0"/>
              <a:t>master, challenger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40" y="4267200"/>
            <a:ext cx="4115760" cy="1782762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562600"/>
            <a:ext cx="5557838" cy="12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3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– It’s Skill, not Luck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Gold versus Rank</a:t>
            </a:r>
          </a:p>
          <a:p>
            <a:pPr lvl="1"/>
            <a:r>
              <a:rPr lang="en-US" dirty="0" smtClean="0"/>
              <a:t>Chart (e.g., box chart), with spread (e.g., error bars)</a:t>
            </a:r>
          </a:p>
          <a:p>
            <a:r>
              <a:rPr lang="en-US" dirty="0" smtClean="0"/>
              <a:t>KDA versus Rank</a:t>
            </a:r>
          </a:p>
          <a:p>
            <a:pPr lvl="1"/>
            <a:r>
              <a:rPr lang="en-US" dirty="0" smtClean="0"/>
              <a:t>Kills, deaths, assists.  Ratio.</a:t>
            </a:r>
          </a:p>
          <a:p>
            <a:pPr lvl="1"/>
            <a:r>
              <a:rPr lang="en-US" dirty="0" smtClean="0"/>
              <a:t>Chart for spread and central tendency</a:t>
            </a:r>
          </a:p>
          <a:p>
            <a:r>
              <a:rPr lang="en-US" dirty="0" smtClean="0"/>
              <a:t>Creep Score (CS) versus Rank</a:t>
            </a:r>
          </a:p>
          <a:p>
            <a:pPr lvl="1"/>
            <a:r>
              <a:rPr lang="en-US" dirty="0" smtClean="0"/>
              <a:t>Minions killed</a:t>
            </a:r>
          </a:p>
          <a:p>
            <a:pPr lvl="1"/>
            <a:r>
              <a:rPr lang="en-US" dirty="0" smtClean="0"/>
              <a:t>Chart for spread and central tendency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1625600"/>
            <a:ext cx="3241456" cy="2176863"/>
            <a:chOff x="4572000" y="1625600"/>
            <a:chExt cx="3241456" cy="21768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4" y="1625600"/>
              <a:ext cx="1670489" cy="1981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572000" y="3571631"/>
              <a:ext cx="32414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https://people.rit.edu/~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rcd7972/230/project1/media/riven.png 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08938" y="4212215"/>
            <a:ext cx="4572000" cy="2096510"/>
            <a:chOff x="4108938" y="4212215"/>
            <a:chExt cx="4572000" cy="2096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219" y="4212215"/>
              <a:ext cx="2931438" cy="19178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108938" y="6093281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http://cdn.garenanow.com/webupdate/live/lolphweb/news/2014%20February/26/Rank%20Leagues.JPG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97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 – A Bad Seed?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100 matches, 1000 players</a:t>
            </a:r>
          </a:p>
          <a:p>
            <a:r>
              <a:rPr lang="en-US" dirty="0" smtClean="0"/>
              <a:t>But based on </a:t>
            </a:r>
            <a:r>
              <a:rPr lang="en-US" dirty="0" err="1" smtClean="0"/>
              <a:t>summoner</a:t>
            </a:r>
            <a:r>
              <a:rPr lang="en-US" dirty="0" smtClean="0"/>
              <a:t> chosen</a:t>
            </a:r>
          </a:p>
          <a:p>
            <a:r>
              <a:rPr lang="en-US" i="1" dirty="0" smtClean="0"/>
              <a:t>How much does that matter?</a:t>
            </a:r>
          </a:p>
          <a:p>
            <a:r>
              <a:rPr lang="en-US" dirty="0" smtClean="0"/>
              <a:t>Swap data with classmate</a:t>
            </a:r>
            <a:r>
              <a:rPr lang="en-US" dirty="0"/>
              <a:t> </a:t>
            </a:r>
            <a:r>
              <a:rPr lang="en-US" dirty="0" smtClean="0"/>
              <a:t>– Part 1 or Part 2</a:t>
            </a:r>
          </a:p>
          <a:p>
            <a:pPr lvl="1"/>
            <a:r>
              <a:rPr lang="en-US" dirty="0" smtClean="0"/>
              <a:t>Not “raw” data, but ready to draw </a:t>
            </a:r>
            <a:r>
              <a:rPr lang="en-US" dirty="0" err="1" smtClean="0"/>
              <a:t>charat</a:t>
            </a:r>
            <a:endParaRPr lang="en-US" dirty="0" smtClean="0"/>
          </a:p>
          <a:p>
            <a:r>
              <a:rPr lang="en-US" dirty="0" smtClean="0"/>
              <a:t>Compare to your data</a:t>
            </a:r>
          </a:p>
          <a:p>
            <a:pPr lvl="1"/>
            <a:r>
              <a:rPr lang="en-US" dirty="0" smtClean="0"/>
              <a:t>e.g., side by side or two trend lines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5334000" y="1219200"/>
            <a:ext cx="2743201" cy="2703441"/>
            <a:chOff x="6215062" y="3429000"/>
            <a:chExt cx="2743201" cy="2703441"/>
          </a:xfrm>
        </p:grpSpPr>
        <p:sp>
          <p:nvSpPr>
            <p:cNvPr id="6" name="Rectangle 5"/>
            <p:cNvSpPr/>
            <p:nvPr/>
          </p:nvSpPr>
          <p:spPr>
            <a:xfrm>
              <a:off x="6215062" y="5793887"/>
              <a:ext cx="2743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vignette3.wikia.nocookie.net/leagueoflegends/images/b/b2/Summoners.png/revision/latest?cb=20100816174916 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3429000"/>
              <a:ext cx="2371725" cy="23336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33999" y="4154559"/>
            <a:ext cx="2743201" cy="2703441"/>
            <a:chOff x="6215062" y="3429000"/>
            <a:chExt cx="2743201" cy="2703441"/>
          </a:xfrm>
        </p:grpSpPr>
        <p:sp>
          <p:nvSpPr>
            <p:cNvPr id="9" name="Rectangle 8"/>
            <p:cNvSpPr/>
            <p:nvPr/>
          </p:nvSpPr>
          <p:spPr>
            <a:xfrm>
              <a:off x="6215062" y="5793887"/>
              <a:ext cx="2743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vignette3.wikia.nocookie.net/leagueoflegends/images/b/b2/Summoners.png/revision/latest?cb=20100816174916 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3429000"/>
              <a:ext cx="2371725" cy="2333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11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832</Words>
  <Application>Microsoft Office PowerPoint</Application>
  <PresentationFormat>On-screen Show (4:3)</PresentationFormat>
  <Paragraphs>114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Bitmap Image</vt:lpstr>
      <vt:lpstr>League of Legends Game Analytics</vt:lpstr>
      <vt:lpstr>Overview</vt:lpstr>
      <vt:lpstr>Parts</vt:lpstr>
      <vt:lpstr>Part 0 - Setup</vt:lpstr>
      <vt:lpstr>Part 1 – The Golden Rule (1 of 2)</vt:lpstr>
      <vt:lpstr>Part 1 – The Golden Rule (2 of 2)</vt:lpstr>
      <vt:lpstr>Part 2 – It’s Skill, not Luck (1 of 2)</vt:lpstr>
      <vt:lpstr>Part 2 – It’s Skill, not Luck (2 of 2)</vt:lpstr>
      <vt:lpstr>Part 3 – A Bad Seed?</vt:lpstr>
      <vt:lpstr>Part 4 – PuckHunt </vt:lpstr>
      <vt:lpstr>Hints</vt:lpstr>
      <vt:lpstr>Write Up</vt:lpstr>
      <vt:lpstr>Grading</vt:lpstr>
      <vt:lpstr>Rubric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87</cp:revision>
  <cp:lastPrinted>2016-08-25T14:33:07Z</cp:lastPrinted>
  <dcterms:created xsi:type="dcterms:W3CDTF">2012-01-13T01:01:36Z</dcterms:created>
  <dcterms:modified xsi:type="dcterms:W3CDTF">2017-04-10T22:11:11Z</dcterms:modified>
</cp:coreProperties>
</file>