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CC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eb.cs.wpi.edu/~imgd2905/d17/projects/proj5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U-Pick Game Analytics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5975"/>
            <a:ext cx="8305800" cy="17526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Project 5</a:t>
            </a:r>
          </a:p>
          <a:p>
            <a:endParaRPr lang="en-US" sz="3600" dirty="0" smtClean="0">
              <a:solidFill>
                <a:srgbClr val="0070C0"/>
              </a:solidFill>
            </a:endParaRPr>
          </a:p>
          <a:p>
            <a:r>
              <a:rPr lang="en-US" sz="3600" dirty="0" smtClean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Curved Up Ribbon 4"/>
          <p:cNvSpPr/>
          <p:nvPr/>
        </p:nvSpPr>
        <p:spPr>
          <a:xfrm>
            <a:off x="1066800" y="457200"/>
            <a:ext cx="6934200" cy="1143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Highlights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28600" y="57912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http://web.cs.wpi.edu/~</a:t>
            </a:r>
            <a:r>
              <a:rPr lang="en-US" sz="2400" dirty="0" smtClean="0">
                <a:hlinkClick r:id="rId2"/>
              </a:rPr>
              <a:t>imgd2905/d17/projects/proj5/index.html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092"/>
            <a:ext cx="7543800" cy="796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Chance of Comeback vs. Gold @ 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0042" y="5904355"/>
            <a:ext cx="6324600" cy="801245"/>
          </a:xfrm>
          <a:ln>
            <a:solidFill>
              <a:schemeClr val="tx1"/>
            </a:solidFill>
            <a:prstDash val="dash"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00" dirty="0" smtClean="0"/>
              <a:t>X axis </a:t>
            </a:r>
            <a:r>
              <a:rPr lang="en-US" sz="1600" dirty="0"/>
              <a:t>shows </a:t>
            </a:r>
            <a:r>
              <a:rPr lang="en-US" sz="1600" dirty="0" smtClean="0"/>
              <a:t>gold </a:t>
            </a:r>
            <a:r>
              <a:rPr lang="en-US" sz="1600" dirty="0"/>
              <a:t>difference between teams at 20 </a:t>
            </a:r>
            <a:r>
              <a:rPr lang="en-US" sz="1600" dirty="0" smtClean="0"/>
              <a:t>minutes. Left </a:t>
            </a:r>
            <a:r>
              <a:rPr lang="en-US" sz="1600" dirty="0"/>
              <a:t>y axis shows </a:t>
            </a:r>
            <a:r>
              <a:rPr lang="en-US" sz="1600" dirty="0" smtClean="0"/>
              <a:t>count, </a:t>
            </a:r>
            <a:r>
              <a:rPr lang="en-US" sz="1600" dirty="0"/>
              <a:t>and </a:t>
            </a:r>
            <a:r>
              <a:rPr lang="en-US" sz="1600" dirty="0" smtClean="0"/>
              <a:t>right </a:t>
            </a:r>
            <a:r>
              <a:rPr lang="en-US" sz="1600" dirty="0"/>
              <a:t>y axis shows </a:t>
            </a:r>
            <a:r>
              <a:rPr lang="en-US" sz="1600" dirty="0" smtClean="0"/>
              <a:t>percentage </a:t>
            </a:r>
            <a:r>
              <a:rPr lang="en-US" sz="1600" dirty="0"/>
              <a:t>of times </a:t>
            </a:r>
            <a:r>
              <a:rPr lang="en-US" sz="1600" dirty="0" smtClean="0"/>
              <a:t>behind team </a:t>
            </a:r>
            <a:r>
              <a:rPr lang="en-US" sz="1600" dirty="0"/>
              <a:t>(had less gold at 20 minutes) won </a:t>
            </a:r>
            <a:r>
              <a:rPr lang="en-US" sz="1600" dirty="0" smtClean="0"/>
              <a:t>game</a:t>
            </a:r>
            <a:r>
              <a:rPr lang="en-US" sz="1600" dirty="0"/>
              <a:t>. Each “X” </a:t>
            </a:r>
            <a:r>
              <a:rPr lang="en-US" sz="1600" dirty="0" smtClean="0"/>
              <a:t> </a:t>
            </a:r>
            <a:r>
              <a:rPr lang="en-US" sz="1600" dirty="0"/>
              <a:t>corresponds to </a:t>
            </a:r>
            <a:r>
              <a:rPr lang="en-US" sz="1600" dirty="0" smtClean="0"/>
              <a:t>right </a:t>
            </a:r>
            <a:r>
              <a:rPr lang="en-US" sz="1600" dirty="0"/>
              <a:t>y axis</a:t>
            </a:r>
            <a:r>
              <a:rPr lang="en-US" sz="1600" dirty="0" smtClean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175322"/>
            <a:ext cx="6449084" cy="44849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53999" y="753720"/>
            <a:ext cx="3521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League of Legends </a:t>
            </a:r>
            <a:r>
              <a:rPr lang="en-US" sz="2000" dirty="0" smtClean="0">
                <a:solidFill>
                  <a:srgbClr val="0070C0"/>
                </a:solidFill>
              </a:rPr>
              <a:t>– Antony Qin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26" y="274278"/>
            <a:ext cx="625706" cy="6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5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162800" cy="75930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Blood and Winning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4205" y="5298211"/>
            <a:ext cx="6515589" cy="1371600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Winning after first blood versus losing after first blood. 62 </a:t>
            </a:r>
            <a:r>
              <a:rPr lang="en-US" dirty="0"/>
              <a:t>out of 100 of games ended with </a:t>
            </a:r>
            <a:r>
              <a:rPr lang="en-US" dirty="0" smtClean="0"/>
              <a:t>first blood </a:t>
            </a:r>
            <a:r>
              <a:rPr lang="en-US" dirty="0"/>
              <a:t>team achieving victory, </a:t>
            </a:r>
            <a:r>
              <a:rPr lang="en-US" dirty="0" smtClean="0"/>
              <a:t>and with </a:t>
            </a:r>
            <a:r>
              <a:rPr lang="en-US" dirty="0"/>
              <a:t>38 out of 100 of games ending in their defeat.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33600" y="1519783"/>
            <a:ext cx="4490362" cy="3429000"/>
            <a:chOff x="2133600" y="1219200"/>
            <a:chExt cx="4865924" cy="37338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1219200"/>
              <a:ext cx="4865924" cy="373380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133600" y="1219200"/>
              <a:ext cx="609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Black</a:t>
              </a:r>
              <a:endParaRPr 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4377" y="1230923"/>
              <a:ext cx="609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Gray</a:t>
              </a:r>
              <a:endParaRPr lang="en-US" sz="1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26" y="274278"/>
            <a:ext cx="625706" cy="625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0547" y="815635"/>
            <a:ext cx="3582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League of Legends </a:t>
            </a:r>
            <a:r>
              <a:rPr lang="en-US" sz="2000" dirty="0" smtClean="0">
                <a:solidFill>
                  <a:srgbClr val="0070C0"/>
                </a:solidFill>
              </a:rPr>
              <a:t>– Peter Nolan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56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6983621" cy="865128"/>
          </a:xfrm>
        </p:spPr>
        <p:txBody>
          <a:bodyPr>
            <a:normAutofit/>
          </a:bodyPr>
          <a:lstStyle/>
          <a:p>
            <a:r>
              <a:rPr lang="en-US" dirty="0" smtClean="0"/>
              <a:t>Heat Maps of Player Deaths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9641" y="5396817"/>
            <a:ext cx="6925537" cy="1096963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White shows where enemies died. Dense “clouds” show popular </a:t>
            </a:r>
            <a:r>
              <a:rPr lang="en-US" dirty="0"/>
              <a:t>strategy was to knock enemies back into corners and then kill them there.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65796" y="1061073"/>
            <a:ext cx="4812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Osmorrow</a:t>
            </a:r>
            <a:r>
              <a:rPr lang="en-US" sz="2000" dirty="0" smtClean="0"/>
              <a:t> (custom game) </a:t>
            </a:r>
            <a:r>
              <a:rPr lang="en-US" sz="2000" dirty="0" smtClean="0">
                <a:solidFill>
                  <a:srgbClr val="0070C0"/>
                </a:solidFill>
              </a:rPr>
              <a:t>– Matt Thompson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09" y="304800"/>
            <a:ext cx="766391" cy="766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109" y="1782600"/>
            <a:ext cx="7555782" cy="3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63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31262"/>
            <a:ext cx="8229600" cy="1143000"/>
          </a:xfrm>
        </p:spPr>
        <p:txBody>
          <a:bodyPr/>
          <a:lstStyle/>
          <a:p>
            <a:r>
              <a:rPr lang="en-US" dirty="0" smtClean="0"/>
              <a:t>Winning versus Dragons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04897" y="5845908"/>
            <a:ext cx="6934201" cy="868363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Chance </a:t>
            </a:r>
            <a:r>
              <a:rPr lang="en-US" dirty="0"/>
              <a:t>of winning </a:t>
            </a:r>
            <a:r>
              <a:rPr lang="en-US" dirty="0" smtClean="0"/>
              <a:t>based </a:t>
            </a:r>
            <a:r>
              <a:rPr lang="en-US" dirty="0"/>
              <a:t>on how many more </a:t>
            </a:r>
            <a:r>
              <a:rPr lang="en-US" dirty="0" smtClean="0"/>
              <a:t>Dragons killed. X </a:t>
            </a:r>
            <a:r>
              <a:rPr lang="en-US" dirty="0"/>
              <a:t>axis shows </a:t>
            </a:r>
            <a:r>
              <a:rPr lang="en-US" dirty="0" smtClean="0"/>
              <a:t> </a:t>
            </a:r>
            <a:r>
              <a:rPr lang="en-US" dirty="0"/>
              <a:t>difference in dragons slain by </a:t>
            </a:r>
            <a:r>
              <a:rPr lang="en-US" dirty="0" smtClean="0"/>
              <a:t>two </a:t>
            </a:r>
            <a:r>
              <a:rPr lang="en-US" dirty="0"/>
              <a:t>teams, while </a:t>
            </a:r>
            <a:r>
              <a:rPr lang="en-US" dirty="0" smtClean="0"/>
              <a:t>Y </a:t>
            </a:r>
            <a:r>
              <a:rPr lang="en-US" dirty="0"/>
              <a:t>axis </a:t>
            </a:r>
            <a:r>
              <a:rPr lang="en-US" dirty="0" smtClean="0"/>
              <a:t>shows percent likely team </a:t>
            </a:r>
            <a:r>
              <a:rPr lang="en-US" dirty="0"/>
              <a:t>with more dragons killed </a:t>
            </a:r>
            <a:r>
              <a:rPr lang="en-US" dirty="0" smtClean="0"/>
              <a:t>will </a:t>
            </a:r>
            <a:r>
              <a:rPr lang="en-US" dirty="0"/>
              <a:t>win.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53" y="1617521"/>
            <a:ext cx="7484693" cy="398356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112479" y="972590"/>
            <a:ext cx="4919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League of Legends </a:t>
            </a:r>
            <a:r>
              <a:rPr lang="en-US" sz="2000" dirty="0" smtClean="0">
                <a:solidFill>
                  <a:srgbClr val="0070C0"/>
                </a:solidFill>
              </a:rPr>
              <a:t>– Javier Marcos Fernandez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26" y="274278"/>
            <a:ext cx="625706" cy="6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6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495" y="146506"/>
            <a:ext cx="6248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Damage Reduction from Armor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5875" y="6176477"/>
            <a:ext cx="4985640" cy="605323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400" dirty="0" smtClean="0"/>
              <a:t>Reduction percent computed as formula based on weapon damage and armor amount.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98" y="1726379"/>
            <a:ext cx="6380195" cy="42132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17482" y="1089451"/>
            <a:ext cx="3242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Vainglory </a:t>
            </a:r>
            <a:r>
              <a:rPr lang="en-US" sz="2000" dirty="0" smtClean="0">
                <a:solidFill>
                  <a:srgbClr val="0070C0"/>
                </a:solidFill>
              </a:rPr>
              <a:t>– Edward Shaddock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735" y="609600"/>
            <a:ext cx="1163214" cy="8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0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446"/>
            <a:ext cx="70104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Cumulative Distribution of Duration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17" y="5657144"/>
            <a:ext cx="8549765" cy="986686"/>
          </a:xfrm>
          <a:ln w="12700"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900" dirty="0" smtClean="0"/>
              <a:t>X-axis </a:t>
            </a:r>
            <a:r>
              <a:rPr lang="en-US" sz="1900" dirty="0"/>
              <a:t>is </a:t>
            </a:r>
            <a:r>
              <a:rPr lang="en-US" sz="1900" dirty="0" smtClean="0"/>
              <a:t>duration </a:t>
            </a:r>
            <a:r>
              <a:rPr lang="en-US" sz="1900" dirty="0"/>
              <a:t>of </a:t>
            </a:r>
            <a:r>
              <a:rPr lang="en-US" sz="1900" dirty="0" smtClean="0"/>
              <a:t>match</a:t>
            </a:r>
            <a:r>
              <a:rPr lang="en-US" sz="1900" dirty="0"/>
              <a:t>, and </a:t>
            </a:r>
            <a:r>
              <a:rPr lang="en-US" sz="1900" dirty="0" smtClean="0"/>
              <a:t>Y-axis </a:t>
            </a:r>
            <a:r>
              <a:rPr lang="en-US" sz="1900" dirty="0"/>
              <a:t>is </a:t>
            </a:r>
            <a:r>
              <a:rPr lang="en-US" sz="1900" dirty="0" smtClean="0"/>
              <a:t>cumulative </a:t>
            </a:r>
            <a:r>
              <a:rPr lang="en-US" sz="1900" dirty="0"/>
              <a:t>percent. </a:t>
            </a:r>
            <a:r>
              <a:rPr lang="en-US" sz="1900" dirty="0" smtClean="0"/>
              <a:t>Blue </a:t>
            </a:r>
            <a:r>
              <a:rPr lang="en-US" sz="1900" dirty="0"/>
              <a:t>diamond series (left) is </a:t>
            </a:r>
            <a:r>
              <a:rPr lang="en-US" sz="1900" dirty="0" smtClean="0"/>
              <a:t>League </a:t>
            </a:r>
            <a:r>
              <a:rPr lang="en-US" sz="1900" dirty="0"/>
              <a:t>of </a:t>
            </a:r>
            <a:r>
              <a:rPr lang="en-US" sz="1900" dirty="0" smtClean="0"/>
              <a:t>Legends, </a:t>
            </a:r>
            <a:r>
              <a:rPr lang="en-US" sz="1900" dirty="0"/>
              <a:t>and </a:t>
            </a:r>
            <a:r>
              <a:rPr lang="en-US" sz="1900" dirty="0" smtClean="0"/>
              <a:t>orange </a:t>
            </a:r>
            <a:r>
              <a:rPr lang="en-US" sz="1900" dirty="0"/>
              <a:t>square series (right) is </a:t>
            </a:r>
            <a:r>
              <a:rPr lang="en-US" sz="1900" dirty="0" err="1" smtClean="0"/>
              <a:t>Dota</a:t>
            </a:r>
            <a:r>
              <a:rPr lang="en-US" sz="1900" dirty="0" smtClean="0"/>
              <a:t> 2. </a:t>
            </a:r>
            <a:r>
              <a:rPr lang="en-US" sz="1900" dirty="0" err="1"/>
              <a:t>Dota</a:t>
            </a:r>
            <a:r>
              <a:rPr lang="en-US" sz="1900" dirty="0"/>
              <a:t> 2 </a:t>
            </a:r>
            <a:r>
              <a:rPr lang="en-US" sz="1900" dirty="0" smtClean="0"/>
              <a:t>matches about </a:t>
            </a:r>
            <a:r>
              <a:rPr lang="en-US" sz="1900" dirty="0"/>
              <a:t>10 to 20 minutes longer than </a:t>
            </a:r>
            <a:r>
              <a:rPr lang="en-US" sz="1900" dirty="0" smtClean="0"/>
              <a:t>equivalent </a:t>
            </a:r>
            <a:r>
              <a:rPr lang="en-US" sz="1900" dirty="0"/>
              <a:t>League of Legends m</a:t>
            </a:r>
            <a:r>
              <a:rPr lang="en-US" sz="1900" dirty="0" smtClean="0"/>
              <a:t>atches.  </a:t>
            </a:r>
            <a:endParaRPr lang="en-US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9" y="1547349"/>
            <a:ext cx="8592962" cy="38748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57398" y="934703"/>
            <a:ext cx="4903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Dota</a:t>
            </a:r>
            <a:r>
              <a:rPr lang="en-US" sz="2000" dirty="0" smtClean="0"/>
              <a:t> 2 and League of Legends  </a:t>
            </a:r>
            <a:r>
              <a:rPr lang="en-US" sz="2000" dirty="0" smtClean="0">
                <a:solidFill>
                  <a:srgbClr val="0070C0"/>
                </a:solidFill>
              </a:rPr>
              <a:t>– Isaac Woods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26" y="274278"/>
            <a:ext cx="625706" cy="6257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9" y="225005"/>
            <a:ext cx="717009" cy="7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647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Comparison of Top 3 Most Picked Champions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5000"/>
            <a:ext cx="8229600" cy="1025813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Suggests </a:t>
            </a:r>
            <a:r>
              <a:rPr lang="en-US" sz="2000" dirty="0" err="1" smtClean="0"/>
              <a:t>Wukong</a:t>
            </a:r>
            <a:r>
              <a:rPr lang="en-US" sz="2000" dirty="0" smtClean="0"/>
              <a:t> </a:t>
            </a:r>
            <a:r>
              <a:rPr lang="en-US" sz="2000" dirty="0"/>
              <a:t>and Jinx </a:t>
            </a:r>
            <a:r>
              <a:rPr lang="en-US" sz="2000" dirty="0" smtClean="0"/>
              <a:t>similar </a:t>
            </a:r>
            <a:r>
              <a:rPr lang="en-US" sz="2000" dirty="0"/>
              <a:t>playstyles or roles in </a:t>
            </a:r>
            <a:r>
              <a:rPr lang="en-US" sz="2000" dirty="0" smtClean="0"/>
              <a:t>game since trend lines similar - Jinx’s </a:t>
            </a:r>
            <a:r>
              <a:rPr lang="en-US" sz="2000" dirty="0"/>
              <a:t>averages </a:t>
            </a:r>
            <a:r>
              <a:rPr lang="en-US" sz="2000" dirty="0" smtClean="0"/>
              <a:t>slightly </a:t>
            </a:r>
            <a:r>
              <a:rPr lang="en-US" sz="2000" dirty="0"/>
              <a:t>higher than </a:t>
            </a:r>
            <a:r>
              <a:rPr lang="en-US" sz="2000" dirty="0" err="1"/>
              <a:t>Wukong’s</a:t>
            </a:r>
            <a:r>
              <a:rPr lang="en-US" sz="2000" dirty="0"/>
              <a:t>. </a:t>
            </a:r>
            <a:r>
              <a:rPr lang="en-US" sz="2000" dirty="0" smtClean="0"/>
              <a:t>Thresh noticeably </a:t>
            </a:r>
            <a:r>
              <a:rPr lang="en-US" sz="2000" dirty="0"/>
              <a:t>different </a:t>
            </a:r>
            <a:r>
              <a:rPr lang="en-US" sz="2000" dirty="0" err="1" smtClean="0"/>
              <a:t>trendline</a:t>
            </a:r>
            <a:r>
              <a:rPr lang="en-US" sz="2000" dirty="0" smtClean="0"/>
              <a:t>, </a:t>
            </a:r>
            <a:r>
              <a:rPr lang="en-US" sz="2000" dirty="0"/>
              <a:t>specifically </a:t>
            </a:r>
            <a:r>
              <a:rPr lang="en-US" sz="2000" dirty="0" smtClean="0"/>
              <a:t>for average </a:t>
            </a:r>
            <a:r>
              <a:rPr lang="en-US" sz="2000" dirty="0"/>
              <a:t>gold and average creep score.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721" y="1359382"/>
            <a:ext cx="4786557" cy="41597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683983" y="820054"/>
            <a:ext cx="3776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League </a:t>
            </a:r>
            <a:r>
              <a:rPr lang="en-US" sz="2000" dirty="0" smtClean="0"/>
              <a:t>of Legends  </a:t>
            </a:r>
            <a:r>
              <a:rPr lang="en-US" sz="2000" dirty="0" smtClean="0">
                <a:solidFill>
                  <a:srgbClr val="0070C0"/>
                </a:solidFill>
              </a:rPr>
              <a:t>– </a:t>
            </a:r>
            <a:r>
              <a:rPr lang="en-US" sz="2000" dirty="0" smtClean="0">
                <a:solidFill>
                  <a:srgbClr val="0070C0"/>
                </a:solidFill>
              </a:rPr>
              <a:t>Adam Moran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26" y="274278"/>
            <a:ext cx="625706" cy="6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73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7277" y="104483"/>
            <a:ext cx="7234609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Accuracy of Character Classes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456570" y="6072554"/>
            <a:ext cx="6076022" cy="393651"/>
          </a:xfr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Average projectile accuracy </a:t>
            </a:r>
            <a:r>
              <a:rPr lang="en-US" sz="2000" dirty="0"/>
              <a:t>of </a:t>
            </a:r>
            <a:r>
              <a:rPr lang="en-US" sz="2000" dirty="0" smtClean="0"/>
              <a:t>different </a:t>
            </a:r>
            <a:r>
              <a:rPr lang="en-US" sz="2000" dirty="0"/>
              <a:t>playable classes.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89381" y="1601252"/>
            <a:ext cx="7010400" cy="41409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15378" y="1016650"/>
            <a:ext cx="635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Rumble (custom game)</a:t>
            </a:r>
            <a:r>
              <a:rPr lang="en-US" sz="2000" dirty="0" smtClean="0">
                <a:solidFill>
                  <a:srgbClr val="0070C0"/>
                </a:solidFill>
              </a:rPr>
              <a:t> – Alex </a:t>
            </a:r>
            <a:r>
              <a:rPr lang="en-US" sz="2400" dirty="0" smtClean="0">
                <a:solidFill>
                  <a:srgbClr val="0070C0"/>
                </a:solidFill>
              </a:rPr>
              <a:t>Hebert  and Sam Winter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009" y="304800"/>
            <a:ext cx="766391" cy="76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0646" y="156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of Win 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812680" y="5638800"/>
            <a:ext cx="5565532" cy="838200"/>
          </a:xfr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Cumulative distributions of win rates by character in League </a:t>
            </a:r>
            <a:r>
              <a:rPr lang="en-US" sz="2400" dirty="0" smtClean="0"/>
              <a:t>of Legends and </a:t>
            </a:r>
            <a:r>
              <a:rPr lang="en-US" sz="2400" dirty="0" err="1" smtClean="0"/>
              <a:t>Dota</a:t>
            </a:r>
            <a:r>
              <a:rPr lang="en-US" sz="2400" dirty="0" smtClean="0"/>
              <a:t> 2. 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172571" y="958576"/>
            <a:ext cx="4845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Dota</a:t>
            </a:r>
            <a:r>
              <a:rPr lang="en-US" sz="2000" dirty="0" smtClean="0"/>
              <a:t> 2 and League of Legends</a:t>
            </a:r>
            <a:r>
              <a:rPr lang="en-US" sz="2000" dirty="0" smtClean="0">
                <a:solidFill>
                  <a:srgbClr val="0070C0"/>
                </a:solidFill>
              </a:rPr>
              <a:t> – Ben </a:t>
            </a:r>
            <a:r>
              <a:rPr lang="en-US" sz="2000" dirty="0" err="1" smtClean="0">
                <a:solidFill>
                  <a:srgbClr val="0070C0"/>
                </a:solidFill>
              </a:rPr>
              <a:t>Huchley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2" y="1664901"/>
            <a:ext cx="8763000" cy="346762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26" y="274278"/>
            <a:ext cx="625706" cy="625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9" y="225005"/>
            <a:ext cx="717009" cy="7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0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15631"/>
            <a:ext cx="7421447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Average Damage versus Sample Size</a:t>
            </a:r>
            <a:endParaRPr lang="en-US" sz="3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56926" y="5943600"/>
            <a:ext cx="7686387" cy="685800"/>
          </a:xfr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/>
              <a:t>Taking an increasingly large sample results in results in stabilization of  average damage around 17900, suggesting sample size of 800 is needed.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1419817" y="840432"/>
            <a:ext cx="6245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League of Legends </a:t>
            </a:r>
            <a:r>
              <a:rPr lang="en-US" sz="2000" dirty="0" smtClean="0">
                <a:solidFill>
                  <a:srgbClr val="0070C0"/>
                </a:solidFill>
              </a:rPr>
              <a:t>– </a:t>
            </a:r>
            <a:r>
              <a:rPr lang="en-US" sz="2000" dirty="0" err="1" smtClean="0">
                <a:solidFill>
                  <a:srgbClr val="0070C0"/>
                </a:solidFill>
              </a:rPr>
              <a:t>Aaraon</a:t>
            </a:r>
            <a:r>
              <a:rPr lang="en-US" sz="2000" dirty="0" smtClean="0">
                <a:solidFill>
                  <a:srgbClr val="0070C0"/>
                </a:solidFill>
              </a:rPr>
              <a:t> Graham and Sienna McDowell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40542"/>
            <a:ext cx="7523841" cy="4497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626" y="274278"/>
            <a:ext cx="625706" cy="6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7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578"/>
            <a:ext cx="8229600" cy="1143000"/>
          </a:xfrm>
        </p:spPr>
        <p:txBody>
          <a:bodyPr/>
          <a:lstStyle/>
          <a:p>
            <a:r>
              <a:rPr lang="en-US" dirty="0" smtClean="0"/>
              <a:t>First Tower Win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5562600"/>
            <a:ext cx="7010399" cy="838200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smtClean="0"/>
              <a:t>Shows </a:t>
            </a:r>
            <a:r>
              <a:rPr lang="en-US" sz="2400" dirty="0" smtClean="0"/>
              <a:t>whether </a:t>
            </a:r>
            <a:r>
              <a:rPr lang="en-US" sz="2400" dirty="0"/>
              <a:t>or not </a:t>
            </a:r>
            <a:r>
              <a:rPr lang="en-US" sz="2400" dirty="0" smtClean="0"/>
              <a:t>team </a:t>
            </a:r>
            <a:r>
              <a:rPr lang="en-US" sz="2400" dirty="0"/>
              <a:t>that got first tower also won</a:t>
            </a:r>
            <a:r>
              <a:rPr lang="en-US" sz="2400" dirty="0" smtClean="0"/>
              <a:t>. </a:t>
            </a:r>
            <a:r>
              <a:rPr lang="en-US" sz="2400" dirty="0"/>
              <a:t>Teams that got first tower won about 70% of the </a:t>
            </a:r>
            <a:r>
              <a:rPr lang="en-US" sz="2400" dirty="0" smtClean="0"/>
              <a:t>time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83631"/>
            <a:ext cx="4267200" cy="33017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302084" y="1035523"/>
            <a:ext cx="453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League of Legends </a:t>
            </a:r>
            <a:r>
              <a:rPr lang="en-US" sz="2000" dirty="0" smtClean="0">
                <a:solidFill>
                  <a:srgbClr val="0070C0"/>
                </a:solidFill>
              </a:rPr>
              <a:t>– Elizabeth </a:t>
            </a:r>
            <a:r>
              <a:rPr lang="en-US" sz="2000" dirty="0" err="1" smtClean="0">
                <a:solidFill>
                  <a:srgbClr val="0070C0"/>
                </a:solidFill>
              </a:rPr>
              <a:t>Delmonaco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647" y="433263"/>
            <a:ext cx="625706" cy="62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88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775" y="26984"/>
            <a:ext cx="7162800" cy="958732"/>
          </a:xfrm>
        </p:spPr>
        <p:txBody>
          <a:bodyPr>
            <a:noAutofit/>
          </a:bodyPr>
          <a:lstStyle/>
          <a:p>
            <a:r>
              <a:rPr lang="en-US" sz="3400" dirty="0" smtClean="0"/>
              <a:t>Win Percentage when Second vs Class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588" y="5838092"/>
            <a:ext cx="7696200" cy="762000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/>
              <a:t>Average </a:t>
            </a:r>
            <a:r>
              <a:rPr lang="en-US" sz="2000" dirty="0"/>
              <a:t>percentage of winning players divided by class that </a:t>
            </a:r>
            <a:r>
              <a:rPr lang="en-US" sz="2000" dirty="0" smtClean="0"/>
              <a:t>went second (held </a:t>
            </a:r>
            <a:r>
              <a:rPr lang="en-US" sz="2000" dirty="0"/>
              <a:t>“The Coin</a:t>
            </a:r>
            <a:r>
              <a:rPr lang="en-US" sz="2000" dirty="0" smtClean="0"/>
              <a:t>.”) </a:t>
            </a:r>
            <a:r>
              <a:rPr lang="en-US" sz="2000" dirty="0"/>
              <a:t>All 9 classes featured in </a:t>
            </a:r>
            <a:r>
              <a:rPr lang="en-US" sz="2000" i="1" dirty="0"/>
              <a:t>Hearthstone </a:t>
            </a:r>
            <a:r>
              <a:rPr lang="en-US" sz="2000" dirty="0"/>
              <a:t>are </a:t>
            </a:r>
            <a:r>
              <a:rPr lang="en-US" sz="2000" dirty="0" smtClean="0"/>
              <a:t>included.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486128"/>
            <a:ext cx="6020350" cy="40848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19817" y="840432"/>
            <a:ext cx="5849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Hearthstone </a:t>
            </a:r>
            <a:r>
              <a:rPr lang="en-US" sz="2000" dirty="0" smtClean="0">
                <a:solidFill>
                  <a:srgbClr val="0070C0"/>
                </a:solidFill>
              </a:rPr>
              <a:t>– David Allen and Henry Wheeler-</a:t>
            </a:r>
            <a:r>
              <a:rPr lang="en-US" sz="2000" dirty="0" err="1" smtClean="0">
                <a:solidFill>
                  <a:srgbClr val="0070C0"/>
                </a:solidFill>
              </a:rPr>
              <a:t>Mackta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51424"/>
            <a:ext cx="834292" cy="8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9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6248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David Ortiz – Early, Mid, 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9065" y="5712484"/>
            <a:ext cx="6905869" cy="990600"/>
          </a:xfrm>
          <a:ln>
            <a:solidFill>
              <a:schemeClr val="tx1"/>
            </a:solidFill>
            <a:prstDash val="sysDash"/>
          </a:ln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Player </a:t>
            </a:r>
            <a:r>
              <a:rPr lang="en-US" dirty="0"/>
              <a:t>near </a:t>
            </a:r>
            <a:r>
              <a:rPr lang="en-US" dirty="0" smtClean="0"/>
              <a:t>career </a:t>
            </a:r>
            <a:r>
              <a:rPr lang="en-US" dirty="0"/>
              <a:t>end </a:t>
            </a:r>
            <a:r>
              <a:rPr lang="en-US" dirty="0" smtClean="0"/>
              <a:t>often playing </a:t>
            </a:r>
            <a:r>
              <a:rPr lang="en-US" dirty="0"/>
              <a:t>worse than </a:t>
            </a:r>
            <a:r>
              <a:rPr lang="en-US" dirty="0" smtClean="0"/>
              <a:t>when younger</a:t>
            </a:r>
            <a:r>
              <a:rPr lang="en-US" dirty="0"/>
              <a:t>. </a:t>
            </a:r>
            <a:r>
              <a:rPr lang="en-US" dirty="0" smtClean="0"/>
              <a:t>2003 was David Ortiz’ first </a:t>
            </a:r>
            <a:r>
              <a:rPr lang="en-US" dirty="0"/>
              <a:t>year with </a:t>
            </a:r>
            <a:r>
              <a:rPr lang="en-US" dirty="0" smtClean="0"/>
              <a:t>Red Sox, 2007 midway through career when Red Sox won World Series, and 2015 right </a:t>
            </a:r>
            <a:r>
              <a:rPr lang="en-US" dirty="0"/>
              <a:t>before </a:t>
            </a:r>
            <a:r>
              <a:rPr lang="en-US" dirty="0" smtClean="0"/>
              <a:t>end </a:t>
            </a:r>
            <a:r>
              <a:rPr lang="en-US" dirty="0"/>
              <a:t>of </a:t>
            </a:r>
            <a:r>
              <a:rPr lang="en-US" dirty="0" smtClean="0"/>
              <a:t>career</a:t>
            </a:r>
            <a:r>
              <a:rPr lang="en-US" dirty="0"/>
              <a:t>. </a:t>
            </a:r>
            <a:r>
              <a:rPr lang="en-US" dirty="0" smtClean="0"/>
              <a:t> The </a:t>
            </a:r>
            <a:r>
              <a:rPr lang="en-US" dirty="0"/>
              <a:t>legend does not disappoint, </a:t>
            </a:r>
            <a:r>
              <a:rPr lang="en-US" dirty="0" smtClean="0"/>
              <a:t>playing </a:t>
            </a:r>
            <a:r>
              <a:rPr lang="en-US" dirty="0"/>
              <a:t>better than he had at the start!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8" y="1386736"/>
            <a:ext cx="5862057" cy="42038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757040" y="882343"/>
            <a:ext cx="3853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Major League Baseball </a:t>
            </a:r>
            <a:r>
              <a:rPr lang="en-US" sz="2000" dirty="0" smtClean="0">
                <a:solidFill>
                  <a:srgbClr val="0070C0"/>
                </a:solidFill>
              </a:rPr>
              <a:t>– Evan Frost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733" y="282268"/>
            <a:ext cx="1065318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67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560" y="297110"/>
            <a:ext cx="7543800" cy="7169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29200"/>
            <a:ext cx="7417428" cy="1554163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dirty="0" smtClean="0"/>
              <a:t>Left is histogram </a:t>
            </a:r>
            <a:r>
              <a:rPr lang="en-US" sz="2400" dirty="0"/>
              <a:t>showing </a:t>
            </a:r>
            <a:r>
              <a:rPr lang="en-US" sz="2400" dirty="0" smtClean="0"/>
              <a:t>highest </a:t>
            </a:r>
            <a:r>
              <a:rPr lang="en-US" sz="2400" dirty="0"/>
              <a:t>level reached by players who went through the tutorial. </a:t>
            </a:r>
            <a:r>
              <a:rPr lang="en-US" sz="2400" dirty="0" smtClean="0"/>
              <a:t>Right is histogram </a:t>
            </a:r>
            <a:r>
              <a:rPr lang="en-US" sz="2400" dirty="0"/>
              <a:t>showing </a:t>
            </a:r>
            <a:r>
              <a:rPr lang="en-US" sz="2400" dirty="0" smtClean="0"/>
              <a:t>same </a:t>
            </a:r>
            <a:r>
              <a:rPr lang="en-US" sz="2400" dirty="0"/>
              <a:t>data, only for those who did not view </a:t>
            </a:r>
            <a:r>
              <a:rPr lang="en-US" sz="2400" dirty="0" smtClean="0"/>
              <a:t>tutorial</a:t>
            </a:r>
            <a:r>
              <a:rPr lang="en-US" sz="2400" dirty="0"/>
              <a:t>. </a:t>
            </a:r>
            <a:r>
              <a:rPr lang="en-US" sz="2400" dirty="0" smtClean="0"/>
              <a:t>Bucket </a:t>
            </a:r>
            <a:r>
              <a:rPr lang="en-US" sz="2400" dirty="0"/>
              <a:t>size for both histograms is three elements.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852263"/>
            <a:ext cx="8839200" cy="26520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1051135"/>
            <a:ext cx="4369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Boyhood (custom game) </a:t>
            </a:r>
            <a:r>
              <a:rPr lang="en-US" sz="2000" dirty="0" smtClean="0">
                <a:solidFill>
                  <a:srgbClr val="0070C0"/>
                </a:solidFill>
              </a:rPr>
              <a:t>– Bailey </a:t>
            </a:r>
            <a:r>
              <a:rPr lang="en-US" sz="2000" dirty="0" err="1" smtClean="0">
                <a:solidFill>
                  <a:srgbClr val="0070C0"/>
                </a:solidFill>
              </a:rPr>
              <a:t>Hostek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60" y="438052"/>
            <a:ext cx="812737" cy="71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3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0493" y="33215"/>
            <a:ext cx="7154984" cy="868362"/>
          </a:xfrm>
        </p:spPr>
        <p:txBody>
          <a:bodyPr/>
          <a:lstStyle/>
          <a:p>
            <a:r>
              <a:rPr lang="en-US" dirty="0" smtClean="0"/>
              <a:t>Titan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1026" y="5486400"/>
            <a:ext cx="6916173" cy="1219200"/>
          </a:xfrm>
          <a:ln w="12700">
            <a:solidFill>
              <a:schemeClr val="tx1"/>
            </a:solidFill>
            <a:prstDash val="sysDash"/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Best Anti-Titan/Anti-Pilot Class was Ion. Tone was best against AI. Least suited to Anti-Personnel Tactics was </a:t>
            </a:r>
            <a:r>
              <a:rPr lang="en-US" sz="2400" dirty="0" err="1" smtClean="0"/>
              <a:t>Northstar</a:t>
            </a:r>
            <a:r>
              <a:rPr lang="en-US" sz="2400" dirty="0" smtClean="0"/>
              <a:t>. Ronin was weakest against other Titans.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908" y="1396432"/>
            <a:ext cx="7194775" cy="371014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53998" y="806412"/>
            <a:ext cx="2667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Titanfall</a:t>
            </a:r>
            <a:r>
              <a:rPr lang="en-US" sz="2000" dirty="0" smtClean="0"/>
              <a:t> 2 </a:t>
            </a:r>
            <a:r>
              <a:rPr lang="en-US" sz="2000" dirty="0" smtClean="0">
                <a:solidFill>
                  <a:srgbClr val="0070C0"/>
                </a:solidFill>
              </a:rPr>
              <a:t>– Sean Welch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10" y="258864"/>
            <a:ext cx="2328190" cy="4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62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4859</TotalTime>
  <Words>660</Words>
  <Application>Microsoft Office PowerPoint</Application>
  <PresentationFormat>On-screen Show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U-Pick Game Analytics</vt:lpstr>
      <vt:lpstr>Accuracy of Character Classes</vt:lpstr>
      <vt:lpstr>Distribution of Win Rates</vt:lpstr>
      <vt:lpstr>Average Damage versus Sample Size</vt:lpstr>
      <vt:lpstr>First Tower Win Rate</vt:lpstr>
      <vt:lpstr>Win Percentage when Second vs Class</vt:lpstr>
      <vt:lpstr>David Ortiz – Early, Mid, Late</vt:lpstr>
      <vt:lpstr>Impact of Tutorial</vt:lpstr>
      <vt:lpstr>Titan Comparison</vt:lpstr>
      <vt:lpstr>Chance of Comeback vs. Gold @ 20</vt:lpstr>
      <vt:lpstr>First Blood and Winning</vt:lpstr>
      <vt:lpstr>Heat Maps of Player Deaths</vt:lpstr>
      <vt:lpstr>Winning versus Dragons</vt:lpstr>
      <vt:lpstr>Damage Reduction from Armor</vt:lpstr>
      <vt:lpstr>Cumulative Distribution of Duration</vt:lpstr>
      <vt:lpstr>Comparison of Top 3 Most Picked Champions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144</cp:revision>
  <cp:lastPrinted>2016-08-25T14:33:07Z</cp:lastPrinted>
  <dcterms:created xsi:type="dcterms:W3CDTF">2012-01-13T01:01:36Z</dcterms:created>
  <dcterms:modified xsi:type="dcterms:W3CDTF">2017-05-02T11:11:44Z</dcterms:modified>
</cp:coreProperties>
</file>