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7"/>
  </p:notesMasterIdLst>
  <p:handoutMasterIdLst>
    <p:handoutMasterId r:id="rId18"/>
  </p:handoutMasterIdLst>
  <p:sldIdLst>
    <p:sldId id="256" r:id="rId2"/>
    <p:sldId id="258" r:id="rId3"/>
    <p:sldId id="259" r:id="rId4"/>
    <p:sldId id="275" r:id="rId5"/>
    <p:sldId id="276" r:id="rId6"/>
    <p:sldId id="277" r:id="rId7"/>
    <p:sldId id="278" r:id="rId8"/>
    <p:sldId id="279" r:id="rId9"/>
    <p:sldId id="280" r:id="rId10"/>
    <p:sldId id="281" r:id="rId11"/>
    <p:sldId id="282" r:id="rId12"/>
    <p:sldId id="284" r:id="rId13"/>
    <p:sldId id="285" r:id="rId14"/>
    <p:sldId id="257" r:id="rId15"/>
    <p:sldId id="274" r:id="rId1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9900"/>
    <a:srgbClr val="CCCC00"/>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428"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C91837E6-FE4A-460D-B195-BE410E58F0F7}" type="datetimeFigureOut">
              <a:rPr lang="en-US" smtClean="0"/>
              <a:t>4/19/2017</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205C0558-F855-45ED-ACAF-E6473478856E}" type="slidenum">
              <a:rPr lang="en-US" smtClean="0"/>
              <a:t>‹#›</a:t>
            </a:fld>
            <a:endParaRPr lang="en-US"/>
          </a:p>
        </p:txBody>
      </p:sp>
    </p:spTree>
    <p:extLst>
      <p:ext uri="{BB962C8B-B14F-4D97-AF65-F5344CB8AC3E}">
        <p14:creationId xmlns:p14="http://schemas.microsoft.com/office/powerpoint/2010/main" val="1634989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3E04472-30A7-4BFD-AE42-4B7DAF897217}" type="datetimeFigureOut">
              <a:rPr lang="en-US" smtClean="0"/>
              <a:t>4/19/2017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E66B3BC-8BDF-474F-B3DF-8718E0B078FB}" type="slidenum">
              <a:rPr lang="en-US" smtClean="0"/>
              <a:t>‹#›</a:t>
            </a:fld>
            <a:endParaRPr lang="en-US"/>
          </a:p>
        </p:txBody>
      </p:sp>
    </p:spTree>
    <p:extLst>
      <p:ext uri="{BB962C8B-B14F-4D97-AF65-F5344CB8AC3E}">
        <p14:creationId xmlns:p14="http://schemas.microsoft.com/office/powerpoint/2010/main" val="3138190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66B3BC-8BDF-474F-B3DF-8718E0B078FB}" type="slidenum">
              <a:rPr lang="en-US" smtClean="0"/>
              <a:t>11</a:t>
            </a:fld>
            <a:endParaRPr lang="en-US"/>
          </a:p>
        </p:txBody>
      </p:sp>
    </p:spTree>
    <p:extLst>
      <p:ext uri="{BB962C8B-B14F-4D97-AF65-F5344CB8AC3E}">
        <p14:creationId xmlns:p14="http://schemas.microsoft.com/office/powerpoint/2010/main" val="4112184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60C008-1EDC-44A7-AC30-7905F8BCA6C7}"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C9293-5C27-409B-A660-D1E4A9C75A15}" type="slidenum">
              <a:rPr lang="en-US" smtClean="0"/>
              <a:t>‹#›</a:t>
            </a:fld>
            <a:endParaRPr lang="en-US"/>
          </a:p>
        </p:txBody>
      </p:sp>
    </p:spTree>
    <p:extLst>
      <p:ext uri="{BB962C8B-B14F-4D97-AF65-F5344CB8AC3E}">
        <p14:creationId xmlns:p14="http://schemas.microsoft.com/office/powerpoint/2010/main" val="3037699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60C008-1EDC-44A7-AC30-7905F8BCA6C7}"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C9293-5C27-409B-A660-D1E4A9C75A15}" type="slidenum">
              <a:rPr lang="en-US" smtClean="0"/>
              <a:t>‹#›</a:t>
            </a:fld>
            <a:endParaRPr lang="en-US"/>
          </a:p>
        </p:txBody>
      </p:sp>
    </p:spTree>
    <p:extLst>
      <p:ext uri="{BB962C8B-B14F-4D97-AF65-F5344CB8AC3E}">
        <p14:creationId xmlns:p14="http://schemas.microsoft.com/office/powerpoint/2010/main" val="2400721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60C008-1EDC-44A7-AC30-7905F8BCA6C7}"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C9293-5C27-409B-A660-D1E4A9C75A15}" type="slidenum">
              <a:rPr lang="en-US" smtClean="0"/>
              <a:t>‹#›</a:t>
            </a:fld>
            <a:endParaRPr lang="en-US"/>
          </a:p>
        </p:txBody>
      </p:sp>
    </p:spTree>
    <p:extLst>
      <p:ext uri="{BB962C8B-B14F-4D97-AF65-F5344CB8AC3E}">
        <p14:creationId xmlns:p14="http://schemas.microsoft.com/office/powerpoint/2010/main" val="787792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60C008-1EDC-44A7-AC30-7905F8BCA6C7}"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C9293-5C27-409B-A660-D1E4A9C75A15}" type="slidenum">
              <a:rPr lang="en-US" smtClean="0"/>
              <a:t>‹#›</a:t>
            </a:fld>
            <a:endParaRPr lang="en-US"/>
          </a:p>
        </p:txBody>
      </p:sp>
    </p:spTree>
    <p:extLst>
      <p:ext uri="{BB962C8B-B14F-4D97-AF65-F5344CB8AC3E}">
        <p14:creationId xmlns:p14="http://schemas.microsoft.com/office/powerpoint/2010/main" val="167691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60C008-1EDC-44A7-AC30-7905F8BCA6C7}"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C9293-5C27-409B-A660-D1E4A9C75A15}" type="slidenum">
              <a:rPr lang="en-US" smtClean="0"/>
              <a:t>‹#›</a:t>
            </a:fld>
            <a:endParaRPr lang="en-US"/>
          </a:p>
        </p:txBody>
      </p:sp>
    </p:spTree>
    <p:extLst>
      <p:ext uri="{BB962C8B-B14F-4D97-AF65-F5344CB8AC3E}">
        <p14:creationId xmlns:p14="http://schemas.microsoft.com/office/powerpoint/2010/main" val="1856667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60C008-1EDC-44A7-AC30-7905F8BCA6C7}"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C9293-5C27-409B-A660-D1E4A9C75A15}" type="slidenum">
              <a:rPr lang="en-US" smtClean="0"/>
              <a:t>‹#›</a:t>
            </a:fld>
            <a:endParaRPr lang="en-US"/>
          </a:p>
        </p:txBody>
      </p:sp>
    </p:spTree>
    <p:extLst>
      <p:ext uri="{BB962C8B-B14F-4D97-AF65-F5344CB8AC3E}">
        <p14:creationId xmlns:p14="http://schemas.microsoft.com/office/powerpoint/2010/main" val="1398767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60C008-1EDC-44A7-AC30-7905F8BCA6C7}" type="datetimeFigureOut">
              <a:rPr lang="en-US" smtClean="0"/>
              <a:t>4/19/2017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6C9293-5C27-409B-A660-D1E4A9C75A15}" type="slidenum">
              <a:rPr lang="en-US" smtClean="0"/>
              <a:t>‹#›</a:t>
            </a:fld>
            <a:endParaRPr lang="en-US"/>
          </a:p>
        </p:txBody>
      </p:sp>
    </p:spTree>
    <p:extLst>
      <p:ext uri="{BB962C8B-B14F-4D97-AF65-F5344CB8AC3E}">
        <p14:creationId xmlns:p14="http://schemas.microsoft.com/office/powerpoint/2010/main" val="140114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60C008-1EDC-44A7-AC30-7905F8BCA6C7}" type="datetimeFigureOut">
              <a:rPr lang="en-US" smtClean="0"/>
              <a:t>4/19/2017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6C9293-5C27-409B-A660-D1E4A9C75A15}" type="slidenum">
              <a:rPr lang="en-US" smtClean="0"/>
              <a:t>‹#›</a:t>
            </a:fld>
            <a:endParaRPr lang="en-US"/>
          </a:p>
        </p:txBody>
      </p:sp>
    </p:spTree>
    <p:extLst>
      <p:ext uri="{BB962C8B-B14F-4D97-AF65-F5344CB8AC3E}">
        <p14:creationId xmlns:p14="http://schemas.microsoft.com/office/powerpoint/2010/main" val="3503845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60C008-1EDC-44A7-AC30-7905F8BCA6C7}" type="datetimeFigureOut">
              <a:rPr lang="en-US" smtClean="0"/>
              <a:t>4/19/2017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6C9293-5C27-409B-A660-D1E4A9C75A15}" type="slidenum">
              <a:rPr lang="en-US" smtClean="0"/>
              <a:t>‹#›</a:t>
            </a:fld>
            <a:endParaRPr lang="en-US"/>
          </a:p>
        </p:txBody>
      </p:sp>
    </p:spTree>
    <p:extLst>
      <p:ext uri="{BB962C8B-B14F-4D97-AF65-F5344CB8AC3E}">
        <p14:creationId xmlns:p14="http://schemas.microsoft.com/office/powerpoint/2010/main" val="143773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60C008-1EDC-44A7-AC30-7905F8BCA6C7}"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C9293-5C27-409B-A660-D1E4A9C75A15}" type="slidenum">
              <a:rPr lang="en-US" smtClean="0"/>
              <a:t>‹#›</a:t>
            </a:fld>
            <a:endParaRPr lang="en-US"/>
          </a:p>
        </p:txBody>
      </p:sp>
    </p:spTree>
    <p:extLst>
      <p:ext uri="{BB962C8B-B14F-4D97-AF65-F5344CB8AC3E}">
        <p14:creationId xmlns:p14="http://schemas.microsoft.com/office/powerpoint/2010/main" val="1113218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60C008-1EDC-44A7-AC30-7905F8BCA6C7}"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C9293-5C27-409B-A660-D1E4A9C75A15}" type="slidenum">
              <a:rPr lang="en-US" smtClean="0"/>
              <a:t>‹#›</a:t>
            </a:fld>
            <a:endParaRPr lang="en-US"/>
          </a:p>
        </p:txBody>
      </p:sp>
    </p:spTree>
    <p:extLst>
      <p:ext uri="{BB962C8B-B14F-4D97-AF65-F5344CB8AC3E}">
        <p14:creationId xmlns:p14="http://schemas.microsoft.com/office/powerpoint/2010/main" val="1013493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60C008-1EDC-44A7-AC30-7905F8BCA6C7}" type="datetimeFigureOut">
              <a:rPr lang="en-US" smtClean="0"/>
              <a:t>4/19/2017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6C9293-5C27-409B-A660-D1E4A9C75A15}" type="slidenum">
              <a:rPr lang="en-US" smtClean="0"/>
              <a:t>‹#›</a:t>
            </a:fld>
            <a:endParaRPr lang="en-US"/>
          </a:p>
        </p:txBody>
      </p:sp>
    </p:spTree>
    <p:extLst>
      <p:ext uri="{BB962C8B-B14F-4D97-AF65-F5344CB8AC3E}">
        <p14:creationId xmlns:p14="http://schemas.microsoft.com/office/powerpoint/2010/main" val="282409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eb.cs.wpi.edu/~imgd2905/d17/projects/proj1/index.html#grading" TargetMode="External"/><Relationship Id="rId2" Type="http://schemas.openxmlformats.org/officeDocument/2006/relationships/image" Target="../media/image17.jpg"/><Relationship Id="rId1" Type="http://schemas.openxmlformats.org/officeDocument/2006/relationships/slideLayout" Target="../slideLayouts/slideLayout4.xml"/><Relationship Id="rId5" Type="http://schemas.openxmlformats.org/officeDocument/2006/relationships/hyperlink" Target="http://web.cs.wpi.edu/~imgd2905/d17/projects/proj3/index.html#grading" TargetMode="External"/><Relationship Id="rId4" Type="http://schemas.openxmlformats.org/officeDocument/2006/relationships/hyperlink" Target="http://web.cs.wpi.edu/~imgd2905/d17/projects/proj2/index.html#gradin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5" Type="http://schemas.openxmlformats.org/officeDocument/2006/relationships/image" Target="../media/image5.gif"/><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4.gif"/><Relationship Id="rId1" Type="http://schemas.openxmlformats.org/officeDocument/2006/relationships/slideLayout" Target="../slideLayouts/slideLayout4.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 Id="rId6" Type="http://schemas.openxmlformats.org/officeDocument/2006/relationships/hyperlink" Target="http://web.cs.wpi.edu/~imgd2905/d17/projects/proj5/examples/" TargetMode="External"/><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600200"/>
            <a:ext cx="8077200" cy="1470025"/>
          </a:xfrm>
        </p:spPr>
        <p:txBody>
          <a:bodyPr>
            <a:normAutofit/>
          </a:bodyPr>
          <a:lstStyle/>
          <a:p>
            <a:r>
              <a:rPr lang="en-US" sz="4800" dirty="0" smtClean="0"/>
              <a:t>U-Pick Game Analytics</a:t>
            </a:r>
            <a:endParaRPr lang="en-US" sz="4800" dirty="0"/>
          </a:p>
        </p:txBody>
      </p:sp>
      <p:sp>
        <p:nvSpPr>
          <p:cNvPr id="3" name="Subtitle 2"/>
          <p:cNvSpPr>
            <a:spLocks noGrp="1"/>
          </p:cNvSpPr>
          <p:nvPr>
            <p:ph type="subTitle" idx="1"/>
          </p:nvPr>
        </p:nvSpPr>
        <p:spPr>
          <a:xfrm>
            <a:off x="457200" y="3355975"/>
            <a:ext cx="8305800" cy="1752600"/>
          </a:xfrm>
        </p:spPr>
        <p:txBody>
          <a:bodyPr>
            <a:noAutofit/>
          </a:bodyPr>
          <a:lstStyle/>
          <a:p>
            <a:r>
              <a:rPr lang="en-US" sz="3600" dirty="0" smtClean="0">
                <a:solidFill>
                  <a:srgbClr val="0070C0"/>
                </a:solidFill>
              </a:rPr>
              <a:t>Project 5</a:t>
            </a:r>
          </a:p>
          <a:p>
            <a:endParaRPr lang="en-US" sz="3600" dirty="0" smtClean="0">
              <a:solidFill>
                <a:srgbClr val="0070C0"/>
              </a:solidFill>
            </a:endParaRPr>
          </a:p>
          <a:p>
            <a:r>
              <a:rPr lang="en-US" sz="3600" dirty="0" smtClean="0">
                <a:solidFill>
                  <a:srgbClr val="0070C0"/>
                </a:solidFill>
              </a:rPr>
              <a:t>IMGD 2905</a:t>
            </a:r>
          </a:p>
          <a:p>
            <a:endParaRPr lang="en-US" sz="3600" dirty="0">
              <a:solidFill>
                <a:srgbClr val="0070C0"/>
              </a:solidFill>
            </a:endParaRPr>
          </a:p>
        </p:txBody>
      </p:sp>
    </p:spTree>
    <p:extLst>
      <p:ext uri="{BB962C8B-B14F-4D97-AF65-F5344CB8AC3E}">
        <p14:creationId xmlns:p14="http://schemas.microsoft.com/office/powerpoint/2010/main" val="2294755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 Grading Guide</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solidFill>
                  <a:srgbClr val="0070C0"/>
                </a:solidFill>
              </a:rPr>
              <a:t>Points</a:t>
            </a:r>
            <a:r>
              <a:rPr lang="en-US" dirty="0" smtClean="0"/>
              <a:t> to be allocated</a:t>
            </a:r>
          </a:p>
          <a:p>
            <a:r>
              <a:rPr lang="en-US" dirty="0" smtClean="0"/>
              <a:t>Based </a:t>
            </a:r>
            <a:r>
              <a:rPr lang="en-US" dirty="0"/>
              <a:t>on amount of </a:t>
            </a:r>
            <a:r>
              <a:rPr lang="en-US" dirty="0" smtClean="0"/>
              <a:t>effort, relevance to class</a:t>
            </a:r>
          </a:p>
          <a:p>
            <a:pPr lvl="1"/>
            <a:r>
              <a:rPr lang="en-US" dirty="0" smtClean="0"/>
              <a:t>e.g</a:t>
            </a:r>
            <a:r>
              <a:rPr lang="en-US" dirty="0"/>
              <a:t>., game setup, data pipeline, analysis of </a:t>
            </a:r>
            <a:r>
              <a:rPr lang="en-US" dirty="0" smtClean="0"/>
              <a:t>players</a:t>
            </a:r>
          </a:p>
          <a:p>
            <a:r>
              <a:rPr lang="en-US" dirty="0" smtClean="0"/>
              <a:t>Emphasis </a:t>
            </a:r>
            <a:r>
              <a:rPr lang="en-US" dirty="0"/>
              <a:t>must </a:t>
            </a:r>
            <a:r>
              <a:rPr lang="en-US" dirty="0">
                <a:solidFill>
                  <a:srgbClr val="0070C0"/>
                </a:solidFill>
              </a:rPr>
              <a:t>prioritize </a:t>
            </a:r>
            <a:r>
              <a:rPr lang="en-US" dirty="0" smtClean="0">
                <a:solidFill>
                  <a:srgbClr val="0070C0"/>
                </a:solidFill>
              </a:rPr>
              <a:t>final analysis</a:t>
            </a:r>
          </a:p>
          <a:p>
            <a:pPr lvl="1"/>
            <a:r>
              <a:rPr lang="en-US" dirty="0" smtClean="0"/>
              <a:t>Some leeway</a:t>
            </a:r>
          </a:p>
          <a:p>
            <a:r>
              <a:rPr lang="en-US" dirty="0" smtClean="0"/>
              <a:t>Note, entire contributions in final report</a:t>
            </a:r>
          </a:p>
          <a:p>
            <a:r>
              <a:rPr lang="en-US" dirty="0" smtClean="0"/>
              <a:t>Submit final </a:t>
            </a:r>
            <a:r>
              <a:rPr lang="en-US" dirty="0"/>
              <a:t>version of </a:t>
            </a:r>
            <a:r>
              <a:rPr lang="en-US" dirty="0" smtClean="0"/>
              <a:t>  </a:t>
            </a:r>
            <a:r>
              <a:rPr lang="en-US" dirty="0"/>
              <a:t>guide with </a:t>
            </a:r>
            <a:r>
              <a:rPr lang="en-US" dirty="0" smtClean="0"/>
              <a:t>report</a:t>
            </a:r>
          </a:p>
          <a:p>
            <a:pPr lvl="1"/>
            <a:r>
              <a:rPr lang="en-US" dirty="0" smtClean="0"/>
              <a:t>Revised </a:t>
            </a:r>
            <a:r>
              <a:rPr lang="en-US" dirty="0"/>
              <a:t>to reflect </a:t>
            </a:r>
            <a:r>
              <a:rPr lang="en-US" dirty="0" smtClean="0"/>
              <a:t>actual</a:t>
            </a:r>
            <a:endParaRPr lang="en-US" dirty="0"/>
          </a:p>
        </p:txBody>
      </p:sp>
      <p:grpSp>
        <p:nvGrpSpPr>
          <p:cNvPr id="7" name="Group 6"/>
          <p:cNvGrpSpPr/>
          <p:nvPr/>
        </p:nvGrpSpPr>
        <p:grpSpPr>
          <a:xfrm>
            <a:off x="5486400" y="1433269"/>
            <a:ext cx="2514600" cy="3124200"/>
            <a:chOff x="5334000" y="1695511"/>
            <a:chExt cx="2539209" cy="3474421"/>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0" y="1695511"/>
              <a:ext cx="2539209" cy="3105089"/>
            </a:xfrm>
            <a:prstGeom prst="rect">
              <a:avLst/>
            </a:prstGeom>
          </p:spPr>
        </p:pic>
        <p:sp>
          <p:nvSpPr>
            <p:cNvPr id="6" name="Rectangle 5"/>
            <p:cNvSpPr/>
            <p:nvPr/>
          </p:nvSpPr>
          <p:spPr>
            <a:xfrm>
              <a:off x="5479654" y="4800600"/>
              <a:ext cx="2247900" cy="369332"/>
            </a:xfrm>
            <a:prstGeom prst="rect">
              <a:avLst/>
            </a:prstGeom>
          </p:spPr>
          <p:txBody>
            <a:bodyPr wrap="square">
              <a:spAutoFit/>
            </a:bodyPr>
            <a:lstStyle/>
            <a:p>
              <a:pPr algn="ctr"/>
              <a:r>
                <a:rPr lang="en-US" sz="900" dirty="0">
                  <a:solidFill>
                    <a:schemeClr val="bg1">
                      <a:lumMod val="50000"/>
                    </a:schemeClr>
                  </a:solidFill>
                </a:rPr>
                <a:t>http://www.dentonisd.org/cms/lib/TX21000245/Centricity/Domain/8618/grades2.jpg</a:t>
              </a:r>
            </a:p>
          </p:txBody>
        </p:sp>
      </p:grpSp>
      <p:sp>
        <p:nvSpPr>
          <p:cNvPr id="8" name="TextBox 7"/>
          <p:cNvSpPr txBox="1"/>
          <p:nvPr/>
        </p:nvSpPr>
        <p:spPr>
          <a:xfrm>
            <a:off x="6019800" y="4876800"/>
            <a:ext cx="1668534" cy="1631216"/>
          </a:xfrm>
          <a:prstGeom prst="rect">
            <a:avLst/>
          </a:prstGeom>
          <a:noFill/>
          <a:ln w="19050">
            <a:solidFill>
              <a:schemeClr val="tx1"/>
            </a:solidFill>
            <a:prstDash val="sysDash"/>
          </a:ln>
        </p:spPr>
        <p:txBody>
          <a:bodyPr wrap="none" rtlCol="0">
            <a:spAutoFit/>
          </a:bodyPr>
          <a:lstStyle/>
          <a:p>
            <a:pPr algn="ctr"/>
            <a:r>
              <a:rPr lang="en-US" sz="2000" dirty="0" smtClean="0"/>
              <a:t>See examples:</a:t>
            </a:r>
          </a:p>
          <a:p>
            <a:pPr algn="ctr"/>
            <a:r>
              <a:rPr lang="en-US" sz="2000" dirty="0" smtClean="0">
                <a:hlinkClick r:id="rId3"/>
              </a:rPr>
              <a:t>Project 1</a:t>
            </a:r>
            <a:r>
              <a:rPr lang="en-US" sz="2000" dirty="0" smtClean="0"/>
              <a:t> </a:t>
            </a:r>
          </a:p>
          <a:p>
            <a:pPr algn="ctr"/>
            <a:r>
              <a:rPr lang="en-US" sz="2000" dirty="0" smtClean="0">
                <a:hlinkClick r:id="rId4"/>
              </a:rPr>
              <a:t>Project 2</a:t>
            </a:r>
            <a:r>
              <a:rPr lang="en-US" sz="2000" dirty="0" smtClean="0"/>
              <a:t> </a:t>
            </a:r>
          </a:p>
          <a:p>
            <a:pPr algn="ctr"/>
            <a:r>
              <a:rPr lang="en-US" sz="2000" dirty="0" smtClean="0">
                <a:hlinkClick r:id="rId5"/>
              </a:rPr>
              <a:t>Project 3</a:t>
            </a:r>
            <a:r>
              <a:rPr lang="en-US" sz="2000" dirty="0" smtClean="0"/>
              <a:t> </a:t>
            </a:r>
          </a:p>
          <a:p>
            <a:pPr algn="ctr"/>
            <a:r>
              <a:rPr lang="en-US" sz="2000" dirty="0" smtClean="0">
                <a:hlinkClick r:id="rId4"/>
              </a:rPr>
              <a:t>Project 4</a:t>
            </a:r>
            <a:r>
              <a:rPr lang="en-US" sz="2000" dirty="0" smtClean="0"/>
              <a:t> </a:t>
            </a:r>
            <a:endParaRPr lang="en-US" sz="2000" dirty="0"/>
          </a:p>
        </p:txBody>
      </p:sp>
    </p:spTree>
    <p:extLst>
      <p:ext uri="{BB962C8B-B14F-4D97-AF65-F5344CB8AC3E}">
        <p14:creationId xmlns:p14="http://schemas.microsoft.com/office/powerpoint/2010/main" val="1790757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 Notes </a:t>
            </a:r>
            <a:endParaRPr lang="en-US" dirty="0"/>
          </a:p>
        </p:txBody>
      </p:sp>
      <p:sp>
        <p:nvSpPr>
          <p:cNvPr id="3" name="Content Placeholder 2"/>
          <p:cNvSpPr>
            <a:spLocks noGrp="1"/>
          </p:cNvSpPr>
          <p:nvPr>
            <p:ph idx="1"/>
          </p:nvPr>
        </p:nvSpPr>
        <p:spPr>
          <a:xfrm>
            <a:off x="457200" y="1600200"/>
            <a:ext cx="7543800" cy="4525963"/>
          </a:xfrm>
        </p:spPr>
        <p:txBody>
          <a:bodyPr>
            <a:normAutofit fontScale="85000" lnSpcReduction="20000"/>
          </a:bodyPr>
          <a:lstStyle/>
          <a:p>
            <a:r>
              <a:rPr lang="en-US" dirty="0" smtClean="0">
                <a:solidFill>
                  <a:srgbClr val="0070C0"/>
                </a:solidFill>
              </a:rPr>
              <a:t>“Size” </a:t>
            </a:r>
            <a:r>
              <a:rPr lang="en-US" dirty="0" smtClean="0"/>
              <a:t>about same </a:t>
            </a:r>
            <a:r>
              <a:rPr lang="en-US" dirty="0"/>
              <a:t>as </a:t>
            </a:r>
            <a:r>
              <a:rPr lang="en-US" dirty="0" smtClean="0"/>
              <a:t>previous projects</a:t>
            </a:r>
          </a:p>
          <a:p>
            <a:pPr lvl="1"/>
            <a:r>
              <a:rPr lang="en-US" dirty="0" smtClean="0"/>
              <a:t>(</a:t>
            </a:r>
            <a:r>
              <a:rPr lang="en-US" dirty="0"/>
              <a:t>i.e., plan on about 10 hours </a:t>
            </a:r>
            <a:r>
              <a:rPr lang="en-US" dirty="0" smtClean="0"/>
              <a:t>per person total</a:t>
            </a:r>
            <a:r>
              <a:rPr lang="en-US" dirty="0"/>
              <a:t>, including </a:t>
            </a:r>
            <a:r>
              <a:rPr lang="en-US" dirty="0" smtClean="0"/>
              <a:t>proposal)</a:t>
            </a:r>
          </a:p>
          <a:p>
            <a:r>
              <a:rPr lang="en-US" dirty="0" smtClean="0"/>
              <a:t>Unlike previous, </a:t>
            </a:r>
            <a:r>
              <a:rPr lang="en-US" dirty="0"/>
              <a:t>you </a:t>
            </a:r>
            <a:r>
              <a:rPr lang="en-US" dirty="0" smtClean="0"/>
              <a:t>“</a:t>
            </a:r>
            <a:r>
              <a:rPr lang="en-US" dirty="0" smtClean="0">
                <a:solidFill>
                  <a:srgbClr val="008000"/>
                </a:solidFill>
              </a:rPr>
              <a:t>figure out</a:t>
            </a:r>
            <a:r>
              <a:rPr lang="en-US" dirty="0" smtClean="0"/>
              <a:t>” analytics pipeline</a:t>
            </a:r>
          </a:p>
          <a:p>
            <a:pPr lvl="1"/>
            <a:r>
              <a:rPr lang="en-US" dirty="0" smtClean="0"/>
              <a:t>Suggests </a:t>
            </a:r>
            <a:r>
              <a:rPr lang="en-US" dirty="0"/>
              <a:t>slightly less analysis (i.e., fewer charts</a:t>
            </a:r>
            <a:r>
              <a:rPr lang="en-US" dirty="0" smtClean="0"/>
              <a:t>)</a:t>
            </a:r>
          </a:p>
          <a:p>
            <a:pPr lvl="1"/>
            <a:r>
              <a:rPr lang="en-US" dirty="0" smtClean="0"/>
              <a:t>Unless </a:t>
            </a:r>
            <a:r>
              <a:rPr lang="en-US" dirty="0" err="1"/>
              <a:t>TagPro</a:t>
            </a:r>
            <a:r>
              <a:rPr lang="en-US" dirty="0"/>
              <a:t>, </a:t>
            </a:r>
            <a:r>
              <a:rPr lang="en-US" dirty="0" err="1" smtClean="0"/>
              <a:t>Mazetool</a:t>
            </a:r>
            <a:r>
              <a:rPr lang="en-US" dirty="0" smtClean="0"/>
              <a:t> or League </a:t>
            </a:r>
            <a:r>
              <a:rPr lang="en-US" dirty="0"/>
              <a:t>of Legends, </a:t>
            </a:r>
            <a:r>
              <a:rPr lang="en-US" dirty="0" smtClean="0"/>
              <a:t>since known pipeline </a:t>
            </a:r>
          </a:p>
          <a:p>
            <a:r>
              <a:rPr lang="en-US" dirty="0" smtClean="0"/>
              <a:t>Group project about </a:t>
            </a:r>
            <a:r>
              <a:rPr lang="en-US" dirty="0" smtClean="0">
                <a:solidFill>
                  <a:srgbClr val="0070C0"/>
                </a:solidFill>
              </a:rPr>
              <a:t>50</a:t>
            </a:r>
            <a:r>
              <a:rPr lang="en-US" dirty="0">
                <a:solidFill>
                  <a:srgbClr val="0070C0"/>
                </a:solidFill>
              </a:rPr>
              <a:t>% </a:t>
            </a:r>
            <a:r>
              <a:rPr lang="en-US" dirty="0" smtClean="0">
                <a:solidFill>
                  <a:srgbClr val="0070C0"/>
                </a:solidFill>
              </a:rPr>
              <a:t>“bigger” </a:t>
            </a:r>
            <a:r>
              <a:rPr lang="en-US" dirty="0"/>
              <a:t>than </a:t>
            </a:r>
            <a:r>
              <a:rPr lang="en-US" dirty="0" smtClean="0"/>
              <a:t>solo project</a:t>
            </a:r>
            <a:endParaRPr lang="en-US" dirty="0"/>
          </a:p>
          <a:p>
            <a:r>
              <a:rPr lang="en-US" dirty="0" smtClean="0"/>
              <a:t>Proposal </a:t>
            </a:r>
            <a:r>
              <a:rPr lang="en-US" dirty="0">
                <a:solidFill>
                  <a:srgbClr val="008000"/>
                </a:solidFill>
              </a:rPr>
              <a:t>text</a:t>
            </a:r>
            <a:r>
              <a:rPr lang="en-US" dirty="0"/>
              <a:t> </a:t>
            </a:r>
            <a:r>
              <a:rPr lang="en-US" dirty="0" smtClean="0"/>
              <a:t>about </a:t>
            </a:r>
            <a:r>
              <a:rPr lang="en-US" dirty="0"/>
              <a:t>1-2 pages at </a:t>
            </a:r>
            <a:r>
              <a:rPr lang="en-US" dirty="0" smtClean="0"/>
              <a:t>most</a:t>
            </a:r>
          </a:p>
          <a:p>
            <a:pPr lvl="1"/>
            <a:r>
              <a:rPr lang="en-US" dirty="0" smtClean="0"/>
              <a:t>But doc longer </a:t>
            </a:r>
            <a:r>
              <a:rPr lang="en-US" dirty="0"/>
              <a:t>with </a:t>
            </a:r>
            <a:r>
              <a:rPr lang="en-US" dirty="0" smtClean="0"/>
              <a:t>charts and screen shots</a:t>
            </a:r>
            <a:endParaRPr lang="en-US" dirty="0"/>
          </a:p>
        </p:txBody>
      </p:sp>
      <p:grpSp>
        <p:nvGrpSpPr>
          <p:cNvPr id="10" name="Group 9"/>
          <p:cNvGrpSpPr/>
          <p:nvPr/>
        </p:nvGrpSpPr>
        <p:grpSpPr>
          <a:xfrm>
            <a:off x="7543800" y="1583951"/>
            <a:ext cx="1352550" cy="1574328"/>
            <a:chOff x="7467600" y="381000"/>
            <a:chExt cx="1352550" cy="1574328"/>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7600" y="381000"/>
              <a:ext cx="1352550" cy="1352550"/>
            </a:xfrm>
            <a:prstGeom prst="rect">
              <a:avLst/>
            </a:prstGeom>
          </p:spPr>
        </p:pic>
        <p:sp>
          <p:nvSpPr>
            <p:cNvPr id="9" name="Rectangle 8"/>
            <p:cNvSpPr/>
            <p:nvPr/>
          </p:nvSpPr>
          <p:spPr>
            <a:xfrm>
              <a:off x="7536177" y="1724496"/>
              <a:ext cx="1215397" cy="230832"/>
            </a:xfrm>
            <a:prstGeom prst="rect">
              <a:avLst/>
            </a:prstGeom>
          </p:spPr>
          <p:txBody>
            <a:bodyPr wrap="none">
              <a:spAutoFit/>
            </a:bodyPr>
            <a:lstStyle/>
            <a:p>
              <a:r>
                <a:rPr lang="en-US" sz="900" dirty="0">
                  <a:solidFill>
                    <a:schemeClr val="bg1">
                      <a:lumMod val="50000"/>
                    </a:schemeClr>
                  </a:solidFill>
                </a:rPr>
                <a:t>https://goo.gl/efReCu</a:t>
              </a:r>
            </a:p>
          </p:txBody>
        </p:sp>
      </p:grpSp>
    </p:spTree>
    <p:extLst>
      <p:ext uri="{BB962C8B-B14F-4D97-AF65-F5344CB8AC3E}">
        <p14:creationId xmlns:p14="http://schemas.microsoft.com/office/powerpoint/2010/main" val="3236918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Hints</a:t>
            </a:r>
            <a:endParaRPr lang="en-US" dirty="0"/>
          </a:p>
        </p:txBody>
      </p:sp>
      <p:sp>
        <p:nvSpPr>
          <p:cNvPr id="5" name="Content Placeholder 4"/>
          <p:cNvSpPr>
            <a:spLocks noGrp="1"/>
          </p:cNvSpPr>
          <p:nvPr>
            <p:ph sz="half" idx="1"/>
          </p:nvPr>
        </p:nvSpPr>
        <p:spPr>
          <a:xfrm>
            <a:off x="457200" y="1417638"/>
            <a:ext cx="5257800" cy="5059362"/>
          </a:xfrm>
        </p:spPr>
        <p:txBody>
          <a:bodyPr>
            <a:normAutofit fontScale="92500" lnSpcReduction="10000"/>
          </a:bodyPr>
          <a:lstStyle/>
          <a:p>
            <a:pPr eaLnBrk="0" fontAlgn="base" hangingPunct="0">
              <a:spcBef>
                <a:spcPct val="0"/>
              </a:spcBef>
              <a:spcAft>
                <a:spcPct val="0"/>
              </a:spcAft>
            </a:pPr>
            <a:r>
              <a:rPr lang="en-US" altLang="en-US" dirty="0" smtClean="0" bmk=""/>
              <a:t>Many </a:t>
            </a:r>
            <a:r>
              <a:rPr lang="en-US" altLang="en-US" dirty="0" bmk=""/>
              <a:t>possible </a:t>
            </a:r>
            <a:r>
              <a:rPr lang="en-US" altLang="en-US" dirty="0" smtClean="0" bmk=""/>
              <a:t>suitable games</a:t>
            </a:r>
          </a:p>
          <a:p>
            <a:pPr lvl="1" eaLnBrk="0" fontAlgn="base" hangingPunct="0">
              <a:spcBef>
                <a:spcPct val="0"/>
              </a:spcBef>
              <a:spcAft>
                <a:spcPct val="0"/>
              </a:spcAft>
            </a:pPr>
            <a:r>
              <a:rPr lang="en-US" altLang="en-US" dirty="0" smtClean="0" bmk=""/>
              <a:t>Can run </a:t>
            </a:r>
            <a:r>
              <a:rPr lang="en-US" altLang="en-US" dirty="0" bmk=""/>
              <a:t>ideas by </a:t>
            </a:r>
            <a:r>
              <a:rPr lang="en-US" altLang="en-US" dirty="0" smtClean="0" bmk=""/>
              <a:t>me (</a:t>
            </a:r>
            <a:r>
              <a:rPr lang="en-US" altLang="en-US" dirty="0" bmk=""/>
              <a:t>in person or via email) </a:t>
            </a:r>
            <a:r>
              <a:rPr lang="en-US" altLang="en-US" dirty="0" smtClean="0" bmk=""/>
              <a:t>before</a:t>
            </a:r>
          </a:p>
          <a:p>
            <a:pPr lvl="1" eaLnBrk="0" fontAlgn="base" hangingPunct="0">
              <a:spcBef>
                <a:spcPct val="0"/>
              </a:spcBef>
              <a:spcAft>
                <a:spcPct val="0"/>
              </a:spcAft>
            </a:pPr>
            <a:r>
              <a:rPr lang="en-US" altLang="en-US" dirty="0" smtClean="0" bmk="">
                <a:solidFill>
                  <a:srgbClr val="0070C0"/>
                </a:solidFill>
              </a:rPr>
              <a:t>Access to data </a:t>
            </a:r>
            <a:r>
              <a:rPr lang="en-US" altLang="en-US" dirty="0" smtClean="0" bmk=""/>
              <a:t>is key</a:t>
            </a:r>
          </a:p>
          <a:p>
            <a:pPr eaLnBrk="0" fontAlgn="base" hangingPunct="0">
              <a:spcBef>
                <a:spcPct val="0"/>
              </a:spcBef>
              <a:spcAft>
                <a:spcPct val="0"/>
              </a:spcAft>
            </a:pPr>
            <a:r>
              <a:rPr lang="en-US" altLang="en-US" dirty="0" smtClean="0" bmk=""/>
              <a:t>Remember</a:t>
            </a:r>
            <a:r>
              <a:rPr lang="en-US" altLang="en-US" dirty="0" bmk=""/>
              <a:t>, </a:t>
            </a:r>
            <a:r>
              <a:rPr lang="en-US" altLang="en-US" dirty="0" smtClean="0" bmk=""/>
              <a:t>new game takes time</a:t>
            </a:r>
          </a:p>
          <a:p>
            <a:pPr lvl="1" eaLnBrk="0" fontAlgn="base" hangingPunct="0">
              <a:spcBef>
                <a:spcPct val="0"/>
              </a:spcBef>
              <a:spcAft>
                <a:spcPct val="0"/>
              </a:spcAft>
            </a:pPr>
            <a:r>
              <a:rPr lang="en-US" altLang="en-US" dirty="0" smtClean="0" bmk=""/>
              <a:t>Data available (e.g., score?, duration?)</a:t>
            </a:r>
          </a:p>
          <a:p>
            <a:pPr lvl="1" eaLnBrk="0" fontAlgn="base" hangingPunct="0">
              <a:spcBef>
                <a:spcPct val="0"/>
              </a:spcBef>
              <a:spcAft>
                <a:spcPct val="0"/>
              </a:spcAft>
            </a:pPr>
            <a:r>
              <a:rPr lang="en-US" altLang="en-US" dirty="0" smtClean="0" bmk=""/>
              <a:t>Format of data (e.g</a:t>
            </a:r>
            <a:r>
              <a:rPr lang="en-US" altLang="en-US" dirty="0" bmk=""/>
              <a:t>., </a:t>
            </a:r>
            <a:r>
              <a:rPr lang="en-US" altLang="en-US" dirty="0" err="1" smtClean="0" bmk="">
                <a:latin typeface="Consolas" panose="020B0609020204030204" pitchFamily="49" charset="0"/>
              </a:rPr>
              <a:t>json</a:t>
            </a:r>
            <a:r>
              <a:rPr lang="en-US" altLang="en-US" dirty="0" bmk=""/>
              <a:t>? </a:t>
            </a:r>
            <a:r>
              <a:rPr lang="en-US" altLang="en-US" dirty="0" smtClean="0" bmk=""/>
              <a:t> log files?)</a:t>
            </a:r>
          </a:p>
          <a:p>
            <a:pPr lvl="1" eaLnBrk="0" fontAlgn="base" hangingPunct="0">
              <a:spcBef>
                <a:spcPct val="0"/>
              </a:spcBef>
              <a:spcAft>
                <a:spcPct val="0"/>
              </a:spcAft>
            </a:pPr>
            <a:r>
              <a:rPr lang="en-US" altLang="en-US" dirty="0" smtClean="0" bmk=""/>
              <a:t>Scripts needed?</a:t>
            </a:r>
          </a:p>
          <a:p>
            <a:pPr eaLnBrk="0" fontAlgn="base" hangingPunct="0">
              <a:spcBef>
                <a:spcPct val="0"/>
              </a:spcBef>
              <a:spcAft>
                <a:spcPct val="0"/>
              </a:spcAft>
            </a:pPr>
            <a:r>
              <a:rPr lang="en-US" altLang="en-US" dirty="0" smtClean="0" bmk=""/>
              <a:t>Your </a:t>
            </a:r>
            <a:r>
              <a:rPr lang="en-US" altLang="en-US" dirty="0" smtClean="0" bmk="">
                <a:solidFill>
                  <a:srgbClr val="008000"/>
                </a:solidFill>
              </a:rPr>
              <a:t>own game </a:t>
            </a:r>
            <a:r>
              <a:rPr lang="en-US" altLang="en-US" dirty="0" smtClean="0" bmk=""/>
              <a:t>ok</a:t>
            </a:r>
          </a:p>
          <a:p>
            <a:pPr lvl="1" eaLnBrk="0" fontAlgn="base" hangingPunct="0">
              <a:spcBef>
                <a:spcPct val="0"/>
              </a:spcBef>
              <a:spcAft>
                <a:spcPct val="0"/>
              </a:spcAft>
            </a:pPr>
            <a:r>
              <a:rPr lang="en-US" altLang="en-US" dirty="0" smtClean="0" bmk=""/>
              <a:t>But emphasis </a:t>
            </a:r>
            <a:r>
              <a:rPr lang="en-US" altLang="en-US" i="1" dirty="0" bmk="">
                <a:solidFill>
                  <a:srgbClr val="C00000"/>
                </a:solidFill>
              </a:rPr>
              <a:t>must</a:t>
            </a:r>
            <a:r>
              <a:rPr lang="en-US" altLang="en-US" dirty="0" bmk=""/>
              <a:t> be </a:t>
            </a:r>
            <a:r>
              <a:rPr lang="en-US" altLang="en-US" dirty="0" smtClean="0" bmk=""/>
              <a:t>analytics</a:t>
            </a:r>
          </a:p>
          <a:p>
            <a:pPr lvl="1" eaLnBrk="0" fontAlgn="base" hangingPunct="0">
              <a:spcBef>
                <a:spcPct val="0"/>
              </a:spcBef>
              <a:spcAft>
                <a:spcPct val="0"/>
              </a:spcAft>
            </a:pPr>
            <a:r>
              <a:rPr lang="en-US" altLang="en-US" i="1" dirty="0" smtClean="0" bmk=""/>
              <a:t>Not</a:t>
            </a:r>
            <a:r>
              <a:rPr lang="en-US" altLang="en-US" dirty="0" smtClean="0" bmk=""/>
              <a:t> instrumenting game </a:t>
            </a:r>
          </a:p>
          <a:p>
            <a:pPr lvl="1" eaLnBrk="0" fontAlgn="base" hangingPunct="0">
              <a:spcBef>
                <a:spcPct val="0"/>
              </a:spcBef>
              <a:spcAft>
                <a:spcPct val="0"/>
              </a:spcAft>
            </a:pPr>
            <a:r>
              <a:rPr lang="en-US" altLang="en-US" i="1" dirty="0" smtClean="0" bmk=""/>
              <a:t>Not</a:t>
            </a:r>
            <a:r>
              <a:rPr lang="en-US" altLang="en-US" dirty="0" smtClean="0" bmk=""/>
              <a:t> developing game</a:t>
            </a:r>
          </a:p>
          <a:p>
            <a:pPr eaLnBrk="0" fontAlgn="base" hangingPunct="0">
              <a:spcBef>
                <a:spcPct val="0"/>
              </a:spcBef>
              <a:spcAft>
                <a:spcPct val="0"/>
              </a:spcAft>
            </a:pPr>
            <a:r>
              <a:rPr lang="en-US" altLang="en-US" dirty="0" smtClean="0" bmk=""/>
              <a:t>Playtesting </a:t>
            </a:r>
            <a:r>
              <a:rPr lang="en-US" altLang="en-US" dirty="0" bmk=""/>
              <a:t>to gather data </a:t>
            </a:r>
            <a:r>
              <a:rPr lang="en-US" altLang="en-US" dirty="0" bmk="">
                <a:solidFill>
                  <a:srgbClr val="C00000"/>
                </a:solidFill>
              </a:rPr>
              <a:t>cannot</a:t>
            </a:r>
            <a:r>
              <a:rPr lang="en-US" altLang="en-US" dirty="0" bmk=""/>
              <a:t> be </a:t>
            </a:r>
            <a:r>
              <a:rPr lang="en-US" altLang="en-US" dirty="0" smtClean="0" bmk=""/>
              <a:t>major</a:t>
            </a:r>
          </a:p>
          <a:p>
            <a:endParaRPr lang="en-US" dirty="0"/>
          </a:p>
        </p:txBody>
      </p:sp>
      <p:grpSp>
        <p:nvGrpSpPr>
          <p:cNvPr id="9" name="Group 8"/>
          <p:cNvGrpSpPr/>
          <p:nvPr/>
        </p:nvGrpSpPr>
        <p:grpSpPr>
          <a:xfrm>
            <a:off x="6012962" y="1981200"/>
            <a:ext cx="2438400" cy="3202504"/>
            <a:chOff x="5791200" y="1828800"/>
            <a:chExt cx="2438400" cy="3202504"/>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59105" y="1828800"/>
              <a:ext cx="2102591" cy="3048000"/>
            </a:xfrm>
            <a:prstGeom prst="rect">
              <a:avLst/>
            </a:prstGeom>
          </p:spPr>
        </p:pic>
        <p:sp>
          <p:nvSpPr>
            <p:cNvPr id="8" name="Rectangle 7"/>
            <p:cNvSpPr/>
            <p:nvPr/>
          </p:nvSpPr>
          <p:spPr>
            <a:xfrm>
              <a:off x="5791200" y="4648200"/>
              <a:ext cx="2438400" cy="383104"/>
            </a:xfrm>
            <a:prstGeom prst="rect">
              <a:avLst/>
            </a:prstGeom>
          </p:spPr>
          <p:txBody>
            <a:bodyPr wrap="square">
              <a:spAutoFit/>
            </a:bodyPr>
            <a:lstStyle/>
            <a:p>
              <a:pPr algn="ctr"/>
              <a:r>
                <a:rPr lang="en-US" sz="900" dirty="0">
                  <a:solidFill>
                    <a:schemeClr val="bg1">
                      <a:lumMod val="50000"/>
                    </a:schemeClr>
                  </a:solidFill>
                </a:rPr>
                <a:t>http://blueclay.com.au/wp-content/uploads/2013/10/hints-and-tips-2.jpg</a:t>
              </a:r>
            </a:p>
          </p:txBody>
        </p:sp>
      </p:grpSp>
    </p:spTree>
    <p:extLst>
      <p:ext uri="{BB962C8B-B14F-4D97-AF65-F5344CB8AC3E}">
        <p14:creationId xmlns:p14="http://schemas.microsoft.com/office/powerpoint/2010/main" val="2143516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Writeup</a:t>
            </a:r>
            <a:endParaRPr lang="en-US" dirty="0"/>
          </a:p>
        </p:txBody>
      </p:sp>
      <p:sp>
        <p:nvSpPr>
          <p:cNvPr id="4" name="Content Placeholder 3"/>
          <p:cNvSpPr>
            <a:spLocks noGrp="1"/>
          </p:cNvSpPr>
          <p:nvPr>
            <p:ph sz="half" idx="1"/>
          </p:nvPr>
        </p:nvSpPr>
        <p:spPr/>
        <p:txBody>
          <a:bodyPr>
            <a:normAutofit fontScale="92500" lnSpcReduction="10000"/>
          </a:bodyPr>
          <a:lstStyle/>
          <a:p>
            <a:r>
              <a:rPr lang="en-US" dirty="0" smtClean="0"/>
              <a:t>Report on analysis</a:t>
            </a:r>
          </a:p>
          <a:p>
            <a:r>
              <a:rPr lang="en-US" dirty="0" smtClean="0"/>
              <a:t>Describe game</a:t>
            </a:r>
          </a:p>
          <a:p>
            <a:r>
              <a:rPr lang="en-US" dirty="0" smtClean="0"/>
              <a:t>Describe methodology</a:t>
            </a:r>
          </a:p>
          <a:p>
            <a:r>
              <a:rPr lang="en-US" dirty="0" smtClean="0"/>
              <a:t>Organize analysis results</a:t>
            </a:r>
          </a:p>
          <a:p>
            <a:r>
              <a:rPr lang="en-US" dirty="0" smtClean="0"/>
              <a:t>Provide grading guide</a:t>
            </a:r>
          </a:p>
          <a:p>
            <a:endParaRPr lang="en-US" dirty="0" smtClean="0"/>
          </a:p>
          <a:p>
            <a:r>
              <a:rPr lang="en-US" dirty="0" smtClean="0"/>
              <a:t>Can re-use proposal, as appropriate</a:t>
            </a:r>
            <a:endParaRPr lang="en-US" dirty="0"/>
          </a:p>
          <a:p>
            <a:r>
              <a:rPr lang="en-US" dirty="0" smtClean="0"/>
              <a:t>All guidelines (writing, charts) hold!</a:t>
            </a:r>
            <a:endParaRPr lang="en-US" dirty="0"/>
          </a:p>
        </p:txBody>
      </p:sp>
      <p:grpSp>
        <p:nvGrpSpPr>
          <p:cNvPr id="8" name="Group 7"/>
          <p:cNvGrpSpPr/>
          <p:nvPr/>
        </p:nvGrpSpPr>
        <p:grpSpPr>
          <a:xfrm>
            <a:off x="4724400" y="1635369"/>
            <a:ext cx="3810000" cy="4031639"/>
            <a:chOff x="2571750" y="1428750"/>
            <a:chExt cx="4000500" cy="400050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1750" y="1428750"/>
              <a:ext cx="4000500" cy="4000500"/>
            </a:xfrm>
            <a:prstGeom prst="rect">
              <a:avLst/>
            </a:prstGeom>
          </p:spPr>
        </p:pic>
        <p:sp>
          <p:nvSpPr>
            <p:cNvPr id="7" name="Rectangle 6"/>
            <p:cNvSpPr/>
            <p:nvPr/>
          </p:nvSpPr>
          <p:spPr>
            <a:xfrm>
              <a:off x="3543300" y="4953000"/>
              <a:ext cx="2057400" cy="369332"/>
            </a:xfrm>
            <a:prstGeom prst="rect">
              <a:avLst/>
            </a:prstGeom>
          </p:spPr>
          <p:txBody>
            <a:bodyPr wrap="square">
              <a:spAutoFit/>
            </a:bodyPr>
            <a:lstStyle/>
            <a:p>
              <a:pPr algn="ctr"/>
              <a:r>
                <a:rPr lang="en-US" sz="900" dirty="0">
                  <a:solidFill>
                    <a:schemeClr val="bg1">
                      <a:lumMod val="50000"/>
                    </a:schemeClr>
                  </a:solidFill>
                </a:rPr>
                <a:t>http://ec.europa.eu/environment/waste/reporting/images/173649127.jpg</a:t>
              </a:r>
            </a:p>
          </p:txBody>
        </p:sp>
      </p:grpSp>
    </p:spTree>
    <p:extLst>
      <p:ext uri="{BB962C8B-B14F-4D97-AF65-F5344CB8AC3E}">
        <p14:creationId xmlns:p14="http://schemas.microsoft.com/office/powerpoint/2010/main" val="3453091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Grading</a:t>
            </a:r>
            <a:endParaRPr lang="en-US" dirty="0"/>
          </a:p>
        </p:txBody>
      </p:sp>
      <p:sp>
        <p:nvSpPr>
          <p:cNvPr id="7" name="Content Placeholder 6"/>
          <p:cNvSpPr>
            <a:spLocks noGrp="1"/>
          </p:cNvSpPr>
          <p:nvPr>
            <p:ph sz="half" idx="1"/>
          </p:nvPr>
        </p:nvSpPr>
        <p:spPr/>
        <p:txBody>
          <a:bodyPr>
            <a:normAutofit/>
          </a:bodyPr>
          <a:lstStyle/>
          <a:p>
            <a:r>
              <a:rPr lang="en-US" dirty="0" smtClean="0"/>
              <a:t>Part 1 – Proposal		</a:t>
            </a:r>
            <a:r>
              <a:rPr lang="en-US" dirty="0" smtClean="0">
                <a:solidFill>
                  <a:srgbClr val="008000"/>
                </a:solidFill>
              </a:rPr>
              <a:t>20%</a:t>
            </a:r>
          </a:p>
          <a:p>
            <a:r>
              <a:rPr lang="en-US" dirty="0" smtClean="0"/>
              <a:t>Part 2 – Report		</a:t>
            </a:r>
            <a:r>
              <a:rPr lang="en-US" dirty="0">
                <a:solidFill>
                  <a:srgbClr val="008000"/>
                </a:solidFill>
              </a:rPr>
              <a:t>8</a:t>
            </a:r>
            <a:r>
              <a:rPr lang="en-US" dirty="0" smtClean="0">
                <a:solidFill>
                  <a:srgbClr val="008000"/>
                </a:solidFill>
              </a:rPr>
              <a:t>0%</a:t>
            </a:r>
          </a:p>
          <a:p>
            <a:pPr lvl="1"/>
            <a:r>
              <a:rPr lang="en-US" dirty="0" smtClean="0"/>
              <a:t>Broken down by </a:t>
            </a:r>
            <a:r>
              <a:rPr lang="en-US" i="1" dirty="0" smtClean="0"/>
              <a:t>your</a:t>
            </a:r>
            <a:r>
              <a:rPr lang="en-US" dirty="0" smtClean="0"/>
              <a:t> grading guide</a:t>
            </a:r>
          </a:p>
          <a:p>
            <a:pPr lvl="1"/>
            <a:r>
              <a:rPr lang="en-US" dirty="0" smtClean="0"/>
              <a:t>Must have </a:t>
            </a:r>
            <a:r>
              <a:rPr lang="en-US" dirty="0" smtClean="0">
                <a:solidFill>
                  <a:srgbClr val="0070C0"/>
                </a:solidFill>
              </a:rPr>
              <a:t>3 charts minimum</a:t>
            </a:r>
            <a:r>
              <a:rPr lang="en-US" dirty="0" smtClean="0"/>
              <a:t>, </a:t>
            </a:r>
            <a:r>
              <a:rPr lang="en-US" dirty="0" smtClean="0">
                <a:solidFill>
                  <a:srgbClr val="0070C0"/>
                </a:solidFill>
              </a:rPr>
              <a:t>3 </a:t>
            </a:r>
            <a:r>
              <a:rPr lang="en-US" smtClean="0">
                <a:solidFill>
                  <a:srgbClr val="0070C0"/>
                </a:solidFill>
              </a:rPr>
              <a:t>different types</a:t>
            </a:r>
            <a:endParaRPr lang="en-US" dirty="0" smtClean="0">
              <a:solidFill>
                <a:srgbClr val="0070C0"/>
              </a:solidFill>
            </a:endParaRPr>
          </a:p>
        </p:txBody>
      </p:sp>
      <p:grpSp>
        <p:nvGrpSpPr>
          <p:cNvPr id="8" name="Group 7"/>
          <p:cNvGrpSpPr/>
          <p:nvPr/>
        </p:nvGrpSpPr>
        <p:grpSpPr>
          <a:xfrm>
            <a:off x="4724400" y="1752600"/>
            <a:ext cx="3759200" cy="2994146"/>
            <a:chOff x="4724400" y="1598246"/>
            <a:chExt cx="3759200" cy="2994146"/>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4400" y="1598246"/>
              <a:ext cx="3759200" cy="2819400"/>
            </a:xfrm>
            <a:prstGeom prst="rect">
              <a:avLst/>
            </a:prstGeom>
          </p:spPr>
        </p:pic>
        <p:sp>
          <p:nvSpPr>
            <p:cNvPr id="6" name="Rectangle 5"/>
            <p:cNvSpPr/>
            <p:nvPr/>
          </p:nvSpPr>
          <p:spPr>
            <a:xfrm>
              <a:off x="5384800" y="4223060"/>
              <a:ext cx="2438400" cy="369332"/>
            </a:xfrm>
            <a:prstGeom prst="rect">
              <a:avLst/>
            </a:prstGeom>
          </p:spPr>
          <p:txBody>
            <a:bodyPr wrap="square">
              <a:spAutoFit/>
            </a:bodyPr>
            <a:lstStyle/>
            <a:p>
              <a:pPr algn="ctr"/>
              <a:r>
                <a:rPr lang="en-US" sz="900" dirty="0">
                  <a:solidFill>
                    <a:schemeClr val="bg1">
                      <a:lumMod val="50000"/>
                    </a:schemeClr>
                  </a:solidFill>
                </a:rPr>
                <a:t>https://www.mathworks.com/help/examples/graphics/win64/CreatePieChartExample_02.png</a:t>
              </a:r>
            </a:p>
          </p:txBody>
        </p:sp>
      </p:grpSp>
    </p:spTree>
    <p:extLst>
      <p:ext uri="{BB962C8B-B14F-4D97-AF65-F5344CB8AC3E}">
        <p14:creationId xmlns:p14="http://schemas.microsoft.com/office/powerpoint/2010/main" val="8648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Rubric</a:t>
            </a:r>
            <a:endParaRPr lang="en-US" dirty="0"/>
          </a:p>
        </p:txBody>
      </p:sp>
      <p:sp>
        <p:nvSpPr>
          <p:cNvPr id="3" name="Content Placeholder 2"/>
          <p:cNvSpPr>
            <a:spLocks noGrp="1"/>
          </p:cNvSpPr>
          <p:nvPr>
            <p:ph idx="1"/>
          </p:nvPr>
        </p:nvSpPr>
        <p:spPr>
          <a:xfrm>
            <a:off x="457200" y="1295400"/>
            <a:ext cx="8229600" cy="5410200"/>
          </a:xfrm>
        </p:spPr>
        <p:txBody>
          <a:bodyPr>
            <a:normAutofit fontScale="55000" lnSpcReduction="20000"/>
          </a:bodyPr>
          <a:lstStyle/>
          <a:p>
            <a:r>
              <a:rPr lang="en-US" b="1" dirty="0">
                <a:solidFill>
                  <a:srgbClr val="008000"/>
                </a:solidFill>
              </a:rPr>
              <a:t>100-90</a:t>
            </a:r>
            <a:r>
              <a:rPr lang="en-US" dirty="0">
                <a:solidFill>
                  <a:srgbClr val="008000"/>
                </a:solidFill>
              </a:rPr>
              <a:t>. </a:t>
            </a:r>
            <a:r>
              <a:rPr lang="en-US" dirty="0"/>
              <a:t>The submission clearly exceeds requirements. All parts of the project have been thoroughly completed. The proposal and report are clearly organized and well-written, charts and tables are clearly labeled and described and messages provided about each part of the analysis. </a:t>
            </a:r>
          </a:p>
          <a:p>
            <a:r>
              <a:rPr lang="en-US" b="1" dirty="0">
                <a:solidFill>
                  <a:srgbClr val="669900"/>
                </a:solidFill>
              </a:rPr>
              <a:t>89-80</a:t>
            </a:r>
            <a:r>
              <a:rPr lang="en-US" dirty="0">
                <a:solidFill>
                  <a:srgbClr val="669900"/>
                </a:solidFill>
              </a:rPr>
              <a:t>. </a:t>
            </a:r>
            <a:r>
              <a:rPr lang="en-US" dirty="0"/>
              <a:t>The submission meets requirements. All parts of the project have been completed or nearly completed. The proposal and report are organized and well-written, charts and tables are clearly labeled and described and messages provided about each part of the analysis. </a:t>
            </a:r>
          </a:p>
          <a:p>
            <a:r>
              <a:rPr lang="en-US" b="1" dirty="0">
                <a:solidFill>
                  <a:srgbClr val="CCCC00"/>
                </a:solidFill>
              </a:rPr>
              <a:t>79-70</a:t>
            </a:r>
            <a:r>
              <a:rPr lang="en-US" dirty="0">
                <a:solidFill>
                  <a:srgbClr val="CCCC00"/>
                </a:solidFill>
              </a:rPr>
              <a:t>. </a:t>
            </a:r>
            <a:r>
              <a:rPr lang="en-US" dirty="0"/>
              <a:t>The submission barely meets requirements. Most parts of the project are completed or nearly completed, but some may be missing. The proposal and report are somewhat disorganized or not well-written. Charts and tables are clearly labeled, but there may be issues with the description and messages provided about each part of the analysis. </a:t>
            </a:r>
          </a:p>
          <a:p>
            <a:r>
              <a:rPr lang="en-US" b="1" dirty="0">
                <a:solidFill>
                  <a:srgbClr val="FF9900"/>
                </a:solidFill>
              </a:rPr>
              <a:t>69-60</a:t>
            </a:r>
            <a:r>
              <a:rPr lang="en-US" dirty="0">
                <a:solidFill>
                  <a:srgbClr val="FF9900"/>
                </a:solidFill>
              </a:rPr>
              <a:t>. </a:t>
            </a:r>
            <a:r>
              <a:rPr lang="en-US" dirty="0"/>
              <a:t>The project fails to meet requirements in some places. Not all parts of the project are completed. The proposal and report are disorganized and not well-written. Charts and tables are not clear nor up to standards described in class. Messages are not always provided for the analysis. </a:t>
            </a:r>
          </a:p>
          <a:p>
            <a:r>
              <a:rPr lang="en-US" b="1" dirty="0">
                <a:solidFill>
                  <a:srgbClr val="C00000"/>
                </a:solidFill>
              </a:rPr>
              <a:t>59-0</a:t>
            </a:r>
            <a:r>
              <a:rPr lang="en-US" dirty="0">
                <a:solidFill>
                  <a:srgbClr val="C00000"/>
                </a:solidFill>
              </a:rPr>
              <a:t>. </a:t>
            </a:r>
            <a:r>
              <a:rPr lang="en-US" dirty="0"/>
              <a:t>The project does not meet requirements. Many parts of the project are not completed. The proposal and report are disorganized and poorly written. Charts and tables are not clear nor up to standards described in class. Messages are generally not provided for the analysis. </a:t>
            </a:r>
          </a:p>
        </p:txBody>
      </p:sp>
    </p:spTree>
    <p:extLst>
      <p:ext uri="{BB962C8B-B14F-4D97-AF65-F5344CB8AC3E}">
        <p14:creationId xmlns:p14="http://schemas.microsoft.com/office/powerpoint/2010/main" val="1457450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t>Overview</a:t>
            </a:r>
            <a:endParaRPr lang="en-US" dirty="0"/>
          </a:p>
        </p:txBody>
      </p:sp>
      <p:sp>
        <p:nvSpPr>
          <p:cNvPr id="3" name="Content Placeholder 2"/>
          <p:cNvSpPr>
            <a:spLocks noGrp="1"/>
          </p:cNvSpPr>
          <p:nvPr>
            <p:ph sz="half" idx="1"/>
          </p:nvPr>
        </p:nvSpPr>
        <p:spPr>
          <a:xfrm>
            <a:off x="457200" y="2819400"/>
            <a:ext cx="4038600" cy="3306763"/>
          </a:xfrm>
        </p:spPr>
        <p:txBody>
          <a:bodyPr>
            <a:normAutofit/>
          </a:bodyPr>
          <a:lstStyle/>
          <a:p>
            <a:r>
              <a:rPr lang="en-US" dirty="0" smtClean="0"/>
              <a:t>Pick game</a:t>
            </a:r>
          </a:p>
          <a:p>
            <a:r>
              <a:rPr lang="en-US" dirty="0" smtClean="0"/>
              <a:t>Determine pipeline</a:t>
            </a:r>
          </a:p>
          <a:p>
            <a:r>
              <a:rPr lang="en-US" dirty="0" smtClean="0"/>
              <a:t>Plan analysis (charts)</a:t>
            </a:r>
          </a:p>
          <a:p>
            <a:r>
              <a:rPr lang="en-US" dirty="0" smtClean="0"/>
              <a:t>Propose</a:t>
            </a:r>
          </a:p>
          <a:p>
            <a:r>
              <a:rPr lang="en-US" dirty="0" smtClean="0">
                <a:solidFill>
                  <a:srgbClr val="008000"/>
                </a:solidFill>
              </a:rPr>
              <a:t>Do it!</a:t>
            </a:r>
          </a:p>
          <a:p>
            <a:r>
              <a:rPr lang="en-US" dirty="0" smtClean="0"/>
              <a:t>Write it up</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3297777"/>
            <a:ext cx="4038600" cy="1130808"/>
          </a:xfrm>
        </p:spPr>
      </p:pic>
      <p:sp>
        <p:nvSpPr>
          <p:cNvPr id="12" name="Rectangle 11"/>
          <p:cNvSpPr/>
          <p:nvPr/>
        </p:nvSpPr>
        <p:spPr>
          <a:xfrm>
            <a:off x="1464034" y="1772932"/>
            <a:ext cx="6215932" cy="584775"/>
          </a:xfrm>
          <a:prstGeom prst="rect">
            <a:avLst/>
          </a:prstGeom>
        </p:spPr>
        <p:txBody>
          <a:bodyPr wrap="none">
            <a:spAutoFit/>
          </a:bodyPr>
          <a:lstStyle/>
          <a:p>
            <a:r>
              <a:rPr lang="en-US" sz="3200" dirty="0"/>
              <a:t>Analytics on game of your choosing!</a:t>
            </a:r>
          </a:p>
        </p:txBody>
      </p:sp>
      <p:sp>
        <p:nvSpPr>
          <p:cNvPr id="14" name="TextBox 13"/>
          <p:cNvSpPr txBox="1"/>
          <p:nvPr/>
        </p:nvSpPr>
        <p:spPr>
          <a:xfrm>
            <a:off x="5274009" y="5257800"/>
            <a:ext cx="2786981" cy="523220"/>
          </a:xfrm>
          <a:prstGeom prst="rect">
            <a:avLst/>
          </a:prstGeom>
          <a:noFill/>
          <a:ln w="19050">
            <a:solidFill>
              <a:schemeClr val="accent1"/>
            </a:solidFill>
            <a:prstDash val="sysDash"/>
          </a:ln>
        </p:spPr>
        <p:txBody>
          <a:bodyPr wrap="none" rtlCol="0">
            <a:spAutoFit/>
          </a:bodyPr>
          <a:lstStyle/>
          <a:p>
            <a:r>
              <a:rPr lang="en-US" sz="2800" dirty="0" smtClean="0">
                <a:solidFill>
                  <a:srgbClr val="0070C0"/>
                </a:solidFill>
              </a:rPr>
              <a:t>Solo or group of 2</a:t>
            </a:r>
            <a:endParaRPr lang="en-US" sz="2800" dirty="0">
              <a:solidFill>
                <a:srgbClr val="0070C0"/>
              </a:solidFill>
            </a:endParaRPr>
          </a:p>
        </p:txBody>
      </p:sp>
    </p:spTree>
    <p:extLst>
      <p:ext uri="{BB962C8B-B14F-4D97-AF65-F5344CB8AC3E}">
        <p14:creationId xmlns:p14="http://schemas.microsoft.com/office/powerpoint/2010/main" val="1807541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a:t>
            </a:r>
            <a:endParaRPr lang="en-US" dirty="0"/>
          </a:p>
        </p:txBody>
      </p:sp>
      <p:sp>
        <p:nvSpPr>
          <p:cNvPr id="3" name="Content Placeholder 2"/>
          <p:cNvSpPr>
            <a:spLocks noGrp="1"/>
          </p:cNvSpPr>
          <p:nvPr>
            <p:ph idx="1"/>
          </p:nvPr>
        </p:nvSpPr>
        <p:spPr/>
        <p:txBody>
          <a:bodyPr>
            <a:normAutofit/>
          </a:bodyPr>
          <a:lstStyle/>
          <a:p>
            <a:r>
              <a:rPr lang="en-US" dirty="0" smtClean="0">
                <a:solidFill>
                  <a:srgbClr val="0070C0"/>
                </a:solidFill>
              </a:rPr>
              <a:t>Part </a:t>
            </a:r>
            <a:r>
              <a:rPr lang="en-US" dirty="0">
                <a:solidFill>
                  <a:srgbClr val="0070C0"/>
                </a:solidFill>
              </a:rPr>
              <a:t>1 </a:t>
            </a:r>
            <a:r>
              <a:rPr lang="en-US" dirty="0"/>
              <a:t>- </a:t>
            </a:r>
            <a:r>
              <a:rPr lang="en-US" dirty="0" smtClean="0"/>
              <a:t>Proposal</a:t>
            </a:r>
            <a:endParaRPr lang="en-US" dirty="0"/>
          </a:p>
          <a:p>
            <a:r>
              <a:rPr lang="en-US" dirty="0">
                <a:solidFill>
                  <a:srgbClr val="0070C0"/>
                </a:solidFill>
              </a:rPr>
              <a:t>Part 2 </a:t>
            </a:r>
            <a:r>
              <a:rPr lang="en-US" dirty="0"/>
              <a:t>- </a:t>
            </a:r>
            <a:r>
              <a:rPr lang="en-US" dirty="0" smtClean="0"/>
              <a:t>Project</a:t>
            </a:r>
            <a:endParaRPr lang="en-US" dirty="0"/>
          </a:p>
          <a:p>
            <a:r>
              <a:rPr lang="en-US" dirty="0" smtClean="0"/>
              <a:t>Hints</a:t>
            </a:r>
            <a:endParaRPr lang="en-US" dirty="0"/>
          </a:p>
          <a:p>
            <a:r>
              <a:rPr lang="en-US" dirty="0" err="1" smtClean="0"/>
              <a:t>Writeup</a:t>
            </a:r>
            <a:endParaRPr lang="en-US" dirty="0"/>
          </a:p>
          <a:p>
            <a:r>
              <a:rPr lang="en-US" dirty="0" smtClean="0"/>
              <a:t>Submission</a:t>
            </a:r>
            <a:endParaRPr lang="en-US" dirty="0"/>
          </a:p>
          <a:p>
            <a:r>
              <a:rPr lang="en-US" dirty="0" smtClean="0"/>
              <a:t>Grading</a:t>
            </a:r>
            <a:endParaRPr lang="en-US" dirty="0"/>
          </a:p>
        </p:txBody>
      </p:sp>
    </p:spTree>
    <p:extLst>
      <p:ext uri="{BB962C8B-B14F-4D97-AF65-F5344CB8AC3E}">
        <p14:creationId xmlns:p14="http://schemas.microsoft.com/office/powerpoint/2010/main" val="2649349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Due 1/3</a:t>
            </a:r>
            <a:r>
              <a:rPr lang="en-US" baseline="30000" dirty="0" smtClean="0"/>
              <a:t>rd</a:t>
            </a:r>
            <a:r>
              <a:rPr lang="en-US" dirty="0" smtClean="0"/>
              <a:t> of the way in</a:t>
            </a:r>
          </a:p>
          <a:p>
            <a:r>
              <a:rPr lang="en-US" dirty="0" smtClean="0"/>
              <a:t>Written, turned in</a:t>
            </a:r>
          </a:p>
          <a:p>
            <a:endParaRPr lang="en-US" dirty="0" smtClean="0"/>
          </a:p>
          <a:p>
            <a:pPr marL="514350" indent="-457200">
              <a:buFont typeface="+mj-lt"/>
              <a:buAutoNum type="arabicPeriod"/>
            </a:pPr>
            <a:r>
              <a:rPr lang="en-US" dirty="0" smtClean="0"/>
              <a:t>“</a:t>
            </a:r>
            <a:r>
              <a:rPr lang="en-US" dirty="0" smtClean="0">
                <a:solidFill>
                  <a:srgbClr val="0070C0"/>
                </a:solidFill>
              </a:rPr>
              <a:t>Look before you leap</a:t>
            </a:r>
            <a:r>
              <a:rPr lang="en-US" dirty="0" smtClean="0"/>
              <a:t>” – investigate game, and game data, before using</a:t>
            </a:r>
          </a:p>
          <a:p>
            <a:pPr marL="514350" indent="-457200">
              <a:buFont typeface="+mj-lt"/>
              <a:buAutoNum type="arabicPeriod"/>
            </a:pPr>
            <a:r>
              <a:rPr lang="en-US" dirty="0" smtClean="0">
                <a:solidFill>
                  <a:srgbClr val="0070C0"/>
                </a:solidFill>
              </a:rPr>
              <a:t>Allow for feedback </a:t>
            </a:r>
            <a:r>
              <a:rPr lang="en-US" dirty="0" smtClean="0"/>
              <a:t>– adjust scope and content</a:t>
            </a:r>
          </a:p>
          <a:p>
            <a:endParaRPr lang="en-US" dirty="0" smtClean="0"/>
          </a:p>
          <a:p>
            <a:endParaRPr lang="en-US" dirty="0"/>
          </a:p>
        </p:txBody>
      </p:sp>
      <p:grpSp>
        <p:nvGrpSpPr>
          <p:cNvPr id="17" name="Group 16"/>
          <p:cNvGrpSpPr/>
          <p:nvPr/>
        </p:nvGrpSpPr>
        <p:grpSpPr>
          <a:xfrm>
            <a:off x="4950960" y="846138"/>
            <a:ext cx="3886199" cy="2475114"/>
            <a:chOff x="5011442" y="1219200"/>
            <a:chExt cx="3886199" cy="2475114"/>
          </a:xfrm>
        </p:grpSpPr>
        <p:pic>
          <p:nvPicPr>
            <p:cNvPr id="18" name="Content Placeholder 6"/>
            <p:cNvPicPr>
              <a:picLocks noChangeAspect="1"/>
            </p:cNvPicPr>
            <p:nvPr/>
          </p:nvPicPr>
          <p:blipFill>
            <a:blip r:embed="rId2"/>
            <a:stretch>
              <a:fillRect/>
            </a:stretch>
          </p:blipFill>
          <p:spPr>
            <a:xfrm>
              <a:off x="5943601" y="1219200"/>
              <a:ext cx="2021882" cy="2252097"/>
            </a:xfrm>
            <a:prstGeom prst="rect">
              <a:avLst/>
            </a:prstGeom>
          </p:spPr>
        </p:pic>
        <p:sp>
          <p:nvSpPr>
            <p:cNvPr id="19" name="Rectangle 18"/>
            <p:cNvSpPr/>
            <p:nvPr/>
          </p:nvSpPr>
          <p:spPr>
            <a:xfrm>
              <a:off x="5011442" y="3463482"/>
              <a:ext cx="3886199" cy="230832"/>
            </a:xfrm>
            <a:prstGeom prst="rect">
              <a:avLst/>
            </a:prstGeom>
          </p:spPr>
          <p:txBody>
            <a:bodyPr wrap="square">
              <a:spAutoFit/>
            </a:bodyPr>
            <a:lstStyle/>
            <a:p>
              <a:pPr algn="ctr"/>
              <a:r>
                <a:rPr lang="en-US" sz="900" dirty="0">
                  <a:solidFill>
                    <a:schemeClr val="bg1">
                      <a:lumMod val="50000"/>
                    </a:schemeClr>
                  </a:solidFill>
                </a:rPr>
                <a:t>http://www.multifacet-software.com/assets/images/projectproposal.jpg</a:t>
              </a:r>
            </a:p>
          </p:txBody>
        </p:sp>
      </p:grpSp>
      <p:grpSp>
        <p:nvGrpSpPr>
          <p:cNvPr id="22" name="Group 21"/>
          <p:cNvGrpSpPr/>
          <p:nvPr/>
        </p:nvGrpSpPr>
        <p:grpSpPr>
          <a:xfrm>
            <a:off x="4608059" y="4038600"/>
            <a:ext cx="4572000" cy="2393007"/>
            <a:chOff x="4608059" y="4038600"/>
            <a:chExt cx="4572000" cy="2393007"/>
          </a:xfrm>
        </p:grpSpPr>
        <p:pic>
          <p:nvPicPr>
            <p:cNvPr id="20" name="Picture 19"/>
            <p:cNvPicPr>
              <a:picLocks noChangeAspect="1"/>
            </p:cNvPicPr>
            <p:nvPr/>
          </p:nvPicPr>
          <p:blipFill>
            <a:blip r:embed="rId3"/>
            <a:stretch>
              <a:fillRect/>
            </a:stretch>
          </p:blipFill>
          <p:spPr>
            <a:xfrm>
              <a:off x="5248623" y="4038600"/>
              <a:ext cx="3290872" cy="2162175"/>
            </a:xfrm>
            <a:prstGeom prst="rect">
              <a:avLst/>
            </a:prstGeom>
          </p:spPr>
        </p:pic>
        <p:sp>
          <p:nvSpPr>
            <p:cNvPr id="21" name="Rectangle 20"/>
            <p:cNvSpPr/>
            <p:nvPr/>
          </p:nvSpPr>
          <p:spPr>
            <a:xfrm>
              <a:off x="4608059" y="6200775"/>
              <a:ext cx="4572000" cy="230832"/>
            </a:xfrm>
            <a:prstGeom prst="rect">
              <a:avLst/>
            </a:prstGeom>
          </p:spPr>
          <p:txBody>
            <a:bodyPr>
              <a:spAutoFit/>
            </a:bodyPr>
            <a:lstStyle/>
            <a:p>
              <a:pPr algn="ctr"/>
              <a:r>
                <a:rPr lang="en-US" sz="900" dirty="0">
                  <a:solidFill>
                    <a:schemeClr val="bg1">
                      <a:lumMod val="50000"/>
                    </a:schemeClr>
                  </a:solidFill>
                </a:rPr>
                <a:t>http://bridgepartnersconsulting.com/_ui/img/insights/Look-Before-Leap_Hero-Image.jpg</a:t>
              </a:r>
            </a:p>
          </p:txBody>
        </p:sp>
      </p:grpSp>
      <p:pic>
        <p:nvPicPr>
          <p:cNvPr id="24" name="Pictur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06947" y="5220816"/>
            <a:ext cx="1098577" cy="911682"/>
          </a:xfrm>
          <a:prstGeom prst="rect">
            <a:avLst/>
          </a:prstGeom>
        </p:spPr>
      </p:pic>
      <p:pic>
        <p:nvPicPr>
          <p:cNvPr id="26" name="Picture 2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54124" y="5173677"/>
            <a:ext cx="1165293" cy="1095375"/>
          </a:xfrm>
          <a:prstGeom prst="rect">
            <a:avLst/>
          </a:prstGeom>
        </p:spPr>
      </p:pic>
      <p:sp>
        <p:nvSpPr>
          <p:cNvPr id="27" name="TextBox 26"/>
          <p:cNvSpPr txBox="1"/>
          <p:nvPr/>
        </p:nvSpPr>
        <p:spPr>
          <a:xfrm>
            <a:off x="7717289" y="4290182"/>
            <a:ext cx="375424" cy="584775"/>
          </a:xfrm>
          <a:prstGeom prst="rect">
            <a:avLst/>
          </a:prstGeom>
          <a:noFill/>
        </p:spPr>
        <p:txBody>
          <a:bodyPr wrap="none" rtlCol="0">
            <a:spAutoFit/>
          </a:bodyPr>
          <a:lstStyle/>
          <a:p>
            <a:r>
              <a:rPr lang="en-US" sz="3200" dirty="0" smtClean="0"/>
              <a:t>?</a:t>
            </a:r>
            <a:endParaRPr lang="en-US" sz="3200" dirty="0"/>
          </a:p>
        </p:txBody>
      </p:sp>
    </p:spTree>
    <p:extLst>
      <p:ext uri="{BB962C8B-B14F-4D97-AF65-F5344CB8AC3E}">
        <p14:creationId xmlns:p14="http://schemas.microsoft.com/office/powerpoint/2010/main" val="4261410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 Heading </a:t>
            </a:r>
            <a:endParaRPr lang="en-US" dirty="0"/>
          </a:p>
        </p:txBody>
      </p:sp>
      <p:sp>
        <p:nvSpPr>
          <p:cNvPr id="4" name="Content Placeholder 3"/>
          <p:cNvSpPr>
            <a:spLocks noGrp="1"/>
          </p:cNvSpPr>
          <p:nvPr>
            <p:ph sz="half" idx="1"/>
          </p:nvPr>
        </p:nvSpPr>
        <p:spPr>
          <a:xfrm>
            <a:off x="457200" y="1614732"/>
            <a:ext cx="4038600" cy="4525963"/>
          </a:xfrm>
        </p:spPr>
        <p:txBody>
          <a:bodyPr/>
          <a:lstStyle/>
          <a:p>
            <a:r>
              <a:rPr lang="en-US" dirty="0" smtClean="0"/>
              <a:t>Project </a:t>
            </a:r>
            <a:r>
              <a:rPr lang="en-US" dirty="0">
                <a:solidFill>
                  <a:srgbClr val="0070C0"/>
                </a:solidFill>
              </a:rPr>
              <a:t>title</a:t>
            </a:r>
            <a:r>
              <a:rPr lang="en-US" dirty="0"/>
              <a:t> (creativity welcome) </a:t>
            </a:r>
            <a:endParaRPr lang="en-US" dirty="0" smtClean="0"/>
          </a:p>
          <a:p>
            <a:r>
              <a:rPr lang="en-US" dirty="0" smtClean="0"/>
              <a:t>Student </a:t>
            </a:r>
            <a:r>
              <a:rPr lang="en-US" dirty="0">
                <a:solidFill>
                  <a:srgbClr val="0070C0"/>
                </a:solidFill>
              </a:rPr>
              <a:t>name(s</a:t>
            </a:r>
            <a:r>
              <a:rPr lang="en-US" dirty="0" smtClean="0"/>
              <a:t>)</a:t>
            </a:r>
          </a:p>
          <a:p>
            <a:pPr lvl="1"/>
            <a:r>
              <a:rPr lang="en-US" dirty="0" smtClean="0"/>
              <a:t>Solo</a:t>
            </a:r>
          </a:p>
          <a:p>
            <a:pPr lvl="1"/>
            <a:r>
              <a:rPr lang="en-US" dirty="0" smtClean="0"/>
              <a:t>Group </a:t>
            </a:r>
            <a:r>
              <a:rPr lang="en-US" dirty="0"/>
              <a:t>of two, </a:t>
            </a:r>
            <a:r>
              <a:rPr lang="en-US" dirty="0" smtClean="0"/>
              <a:t>max</a:t>
            </a:r>
            <a:endParaRPr lang="en-US" dirty="0"/>
          </a:p>
          <a:p>
            <a:endParaRPr lang="en-US" dirty="0"/>
          </a:p>
        </p:txBody>
      </p:sp>
      <p:grpSp>
        <p:nvGrpSpPr>
          <p:cNvPr id="10" name="Group 9"/>
          <p:cNvGrpSpPr/>
          <p:nvPr/>
        </p:nvGrpSpPr>
        <p:grpSpPr>
          <a:xfrm>
            <a:off x="6019800" y="1676400"/>
            <a:ext cx="2438400" cy="2731532"/>
            <a:chOff x="3352800" y="2209800"/>
            <a:chExt cx="2438400" cy="2731532"/>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2800" y="2209800"/>
              <a:ext cx="2438400" cy="2438400"/>
            </a:xfrm>
            <a:prstGeom prst="rect">
              <a:avLst/>
            </a:prstGeom>
          </p:spPr>
        </p:pic>
        <p:sp>
          <p:nvSpPr>
            <p:cNvPr id="9" name="Rectangle 8"/>
            <p:cNvSpPr/>
            <p:nvPr/>
          </p:nvSpPr>
          <p:spPr>
            <a:xfrm>
              <a:off x="3543300" y="4572000"/>
              <a:ext cx="2057400" cy="369332"/>
            </a:xfrm>
            <a:prstGeom prst="rect">
              <a:avLst/>
            </a:prstGeom>
          </p:spPr>
          <p:txBody>
            <a:bodyPr wrap="square">
              <a:spAutoFit/>
            </a:bodyPr>
            <a:lstStyle/>
            <a:p>
              <a:pPr algn="ctr"/>
              <a:r>
                <a:rPr lang="en-US" sz="900" dirty="0">
                  <a:solidFill>
                    <a:schemeClr val="bg1">
                      <a:lumMod val="50000"/>
                    </a:schemeClr>
                  </a:solidFill>
                </a:rPr>
                <a:t>http://inspectorgrapes.com/uploads/3/4/9/8/34985878/2000897_orig.png</a:t>
              </a:r>
            </a:p>
          </p:txBody>
        </p:sp>
      </p:grpSp>
    </p:spTree>
    <p:extLst>
      <p:ext uri="{BB962C8B-B14F-4D97-AF65-F5344CB8AC3E}">
        <p14:creationId xmlns:p14="http://schemas.microsoft.com/office/powerpoint/2010/main" val="4200933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 Game Overview </a:t>
            </a:r>
            <a:endParaRPr lang="en-US" dirty="0"/>
          </a:p>
        </p:txBody>
      </p:sp>
      <p:sp>
        <p:nvSpPr>
          <p:cNvPr id="4" name="Content Placeholder 3"/>
          <p:cNvSpPr>
            <a:spLocks noGrp="1"/>
          </p:cNvSpPr>
          <p:nvPr>
            <p:ph sz="half" idx="1"/>
          </p:nvPr>
        </p:nvSpPr>
        <p:spPr>
          <a:xfrm>
            <a:off x="1447800" y="4953000"/>
            <a:ext cx="6510620" cy="1066800"/>
          </a:xfrm>
        </p:spPr>
        <p:txBody>
          <a:bodyPr>
            <a:normAutofit/>
          </a:bodyPr>
          <a:lstStyle/>
          <a:p>
            <a:r>
              <a:rPr lang="en-US" dirty="0" smtClean="0"/>
              <a:t>Brief </a:t>
            </a:r>
            <a:r>
              <a:rPr lang="en-US" dirty="0" smtClean="0">
                <a:solidFill>
                  <a:srgbClr val="0070C0"/>
                </a:solidFill>
              </a:rPr>
              <a:t>description of game </a:t>
            </a:r>
            <a:r>
              <a:rPr lang="en-US" dirty="0" smtClean="0"/>
              <a:t>and gameplay</a:t>
            </a:r>
          </a:p>
          <a:p>
            <a:pPr lvl="1"/>
            <a:r>
              <a:rPr lang="en-US" dirty="0" smtClean="0"/>
              <a:t>As relates to analysis</a:t>
            </a:r>
          </a:p>
          <a:p>
            <a:endParaRPr lang="en-US" dirty="0"/>
          </a:p>
          <a:p>
            <a:endParaRPr lang="en-US" dirty="0"/>
          </a:p>
        </p:txBody>
      </p:sp>
      <p:grpSp>
        <p:nvGrpSpPr>
          <p:cNvPr id="23" name="Group 22"/>
          <p:cNvGrpSpPr/>
          <p:nvPr/>
        </p:nvGrpSpPr>
        <p:grpSpPr>
          <a:xfrm>
            <a:off x="4845814" y="2407101"/>
            <a:ext cx="2180120" cy="1872003"/>
            <a:chOff x="6391146" y="1906427"/>
            <a:chExt cx="2180120" cy="1872003"/>
          </a:xfrm>
        </p:grpSpPr>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8265" y="1948640"/>
              <a:ext cx="1113001" cy="92365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91146" y="1906427"/>
              <a:ext cx="1067119" cy="1067119"/>
            </a:xfrm>
            <a:prstGeom prst="rect">
              <a:avLst/>
            </a:prstGeom>
          </p:spPr>
        </p:pic>
        <p:pic>
          <p:nvPicPr>
            <p:cNvPr id="22" name="Picture 21"/>
            <p:cNvPicPr>
              <a:picLocks noChangeAspect="1"/>
            </p:cNvPicPr>
            <p:nvPr/>
          </p:nvPicPr>
          <p:blipFill>
            <a:blip r:embed="rId4"/>
            <a:stretch>
              <a:fillRect/>
            </a:stretch>
          </p:blipFill>
          <p:spPr>
            <a:xfrm>
              <a:off x="7255540" y="3006905"/>
              <a:ext cx="866775" cy="771525"/>
            </a:xfrm>
            <a:prstGeom prst="rect">
              <a:avLst/>
            </a:prstGeom>
          </p:spPr>
        </p:pic>
      </p:grpSp>
      <p:sp>
        <p:nvSpPr>
          <p:cNvPr id="24" name="TextBox 23"/>
          <p:cNvSpPr txBox="1"/>
          <p:nvPr/>
        </p:nvSpPr>
        <p:spPr>
          <a:xfrm>
            <a:off x="5038898" y="1862934"/>
            <a:ext cx="1793953" cy="523220"/>
          </a:xfrm>
          <a:prstGeom prst="rect">
            <a:avLst/>
          </a:prstGeom>
          <a:noFill/>
        </p:spPr>
        <p:txBody>
          <a:bodyPr wrap="none" rtlCol="0">
            <a:spAutoFit/>
          </a:bodyPr>
          <a:lstStyle/>
          <a:p>
            <a:r>
              <a:rPr lang="en-US" sz="2800" u="sng" dirty="0" smtClean="0"/>
              <a:t>New Game</a:t>
            </a:r>
            <a:endParaRPr lang="en-US" sz="2800" u="sng" dirty="0"/>
          </a:p>
        </p:txBody>
      </p:sp>
      <p:grpSp>
        <p:nvGrpSpPr>
          <p:cNvPr id="21" name="Group 20"/>
          <p:cNvGrpSpPr/>
          <p:nvPr/>
        </p:nvGrpSpPr>
        <p:grpSpPr>
          <a:xfrm>
            <a:off x="1459523" y="2481072"/>
            <a:ext cx="1905000" cy="1343212"/>
            <a:chOff x="2474546" y="1724350"/>
            <a:chExt cx="1905000" cy="1343212"/>
          </a:xfrm>
        </p:grpSpPr>
        <p:pic>
          <p:nvPicPr>
            <p:cNvPr id="18" name="Picture 6" descr="File:TagPro log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74546" y="2734649"/>
              <a:ext cx="1905000" cy="332913"/>
            </a:xfrm>
            <a:prstGeom prst="rect">
              <a:avLst/>
            </a:prstGeom>
            <a:noFill/>
            <a:extLst>
              <a:ext uri="{909E8E84-426E-40DD-AFC4-6F175D3DCCD1}">
                <a14:hiddenFill xmlns:a14="http://schemas.microsoft.com/office/drawing/2010/main">
                  <a:solidFill>
                    <a:srgbClr val="FFFFFF"/>
                  </a:solidFill>
                </a14:hiddenFill>
              </a:ext>
            </a:extLst>
          </p:spPr>
        </p:pic>
        <p:grpSp>
          <p:nvGrpSpPr>
            <p:cNvPr id="20" name="Group 19"/>
            <p:cNvGrpSpPr/>
            <p:nvPr/>
          </p:nvGrpSpPr>
          <p:grpSpPr>
            <a:xfrm>
              <a:off x="2512646" y="1724350"/>
              <a:ext cx="1828800" cy="838200"/>
              <a:chOff x="2534783" y="1724350"/>
              <a:chExt cx="1828800" cy="838200"/>
            </a:xfrm>
          </p:grpSpPr>
          <p:pic>
            <p:nvPicPr>
              <p:cNvPr id="17" name="Picture 4" descr="http://gaming.corsair.com/~/media/gaming/rgb%20profile/cuprofile%20files/2016/12/23/profile%20images/league-of-legends-6c6a.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25383" y="1724350"/>
                <a:ext cx="838200" cy="8382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534783" y="1794894"/>
                <a:ext cx="697113" cy="697113"/>
              </a:xfrm>
              <a:prstGeom prst="rect">
                <a:avLst/>
              </a:prstGeom>
            </p:spPr>
          </p:pic>
        </p:grpSp>
      </p:grpSp>
      <p:sp>
        <p:nvSpPr>
          <p:cNvPr id="25" name="TextBox 24"/>
          <p:cNvSpPr txBox="1"/>
          <p:nvPr/>
        </p:nvSpPr>
        <p:spPr>
          <a:xfrm>
            <a:off x="1224871" y="1907075"/>
            <a:ext cx="2374304" cy="523220"/>
          </a:xfrm>
          <a:prstGeom prst="rect">
            <a:avLst/>
          </a:prstGeom>
          <a:noFill/>
        </p:spPr>
        <p:txBody>
          <a:bodyPr wrap="none" rtlCol="0">
            <a:spAutoFit/>
          </a:bodyPr>
          <a:lstStyle/>
          <a:p>
            <a:r>
              <a:rPr lang="en-US" sz="2800" u="sng" dirty="0" smtClean="0"/>
              <a:t>Previous Game</a:t>
            </a:r>
            <a:endParaRPr lang="en-US" sz="2800" u="sng" dirty="0"/>
          </a:p>
        </p:txBody>
      </p:sp>
      <p:sp>
        <p:nvSpPr>
          <p:cNvPr id="3" name="TextBox 2"/>
          <p:cNvSpPr txBox="1"/>
          <p:nvPr/>
        </p:nvSpPr>
        <p:spPr>
          <a:xfrm>
            <a:off x="788982" y="4094438"/>
            <a:ext cx="3246081" cy="369332"/>
          </a:xfrm>
          <a:prstGeom prst="rect">
            <a:avLst/>
          </a:prstGeom>
          <a:noFill/>
        </p:spPr>
        <p:txBody>
          <a:bodyPr wrap="none" rtlCol="0">
            <a:spAutoFit/>
          </a:bodyPr>
          <a:lstStyle/>
          <a:p>
            <a:r>
              <a:rPr lang="en-US" dirty="0" smtClean="0"/>
              <a:t>(Note, must do all new analysis!)</a:t>
            </a:r>
            <a:endParaRPr lang="en-US" dirty="0"/>
          </a:p>
        </p:txBody>
      </p:sp>
    </p:spTree>
    <p:extLst>
      <p:ext uri="{BB962C8B-B14F-4D97-AF65-F5344CB8AC3E}">
        <p14:creationId xmlns:p14="http://schemas.microsoft.com/office/powerpoint/2010/main" val="1621220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 Pipeline </a:t>
            </a:r>
            <a:endParaRPr lang="en-US" dirty="0"/>
          </a:p>
        </p:txBody>
      </p:sp>
      <p:sp>
        <p:nvSpPr>
          <p:cNvPr id="3" name="Content Placeholder 2"/>
          <p:cNvSpPr>
            <a:spLocks noGrp="1"/>
          </p:cNvSpPr>
          <p:nvPr>
            <p:ph idx="1"/>
          </p:nvPr>
        </p:nvSpPr>
        <p:spPr>
          <a:xfrm>
            <a:off x="457200" y="3422893"/>
            <a:ext cx="8229600" cy="2749307"/>
          </a:xfrm>
        </p:spPr>
        <p:txBody>
          <a:bodyPr>
            <a:normAutofit lnSpcReduction="10000"/>
          </a:bodyPr>
          <a:lstStyle/>
          <a:p>
            <a:r>
              <a:rPr lang="en-US" dirty="0" smtClean="0"/>
              <a:t>Brief </a:t>
            </a:r>
            <a:r>
              <a:rPr lang="en-US" dirty="0" smtClean="0">
                <a:solidFill>
                  <a:srgbClr val="0070C0"/>
                </a:solidFill>
              </a:rPr>
              <a:t>description of pipeline</a:t>
            </a:r>
          </a:p>
          <a:p>
            <a:pPr lvl="1"/>
            <a:r>
              <a:rPr lang="en-US" dirty="0" smtClean="0"/>
              <a:t>New </a:t>
            </a:r>
            <a:r>
              <a:rPr lang="en-US" dirty="0"/>
              <a:t>scripts/tools </a:t>
            </a:r>
            <a:r>
              <a:rPr lang="en-US" dirty="0" smtClean="0"/>
              <a:t>needed</a:t>
            </a:r>
          </a:p>
          <a:p>
            <a:pPr lvl="1"/>
            <a:r>
              <a:rPr lang="en-US" dirty="0" smtClean="0"/>
              <a:t>Playtesting needed (as appropriate)</a:t>
            </a:r>
          </a:p>
          <a:p>
            <a:pPr lvl="1"/>
            <a:r>
              <a:rPr lang="en-US" dirty="0" smtClean="0"/>
              <a:t>Data </a:t>
            </a:r>
            <a:r>
              <a:rPr lang="en-US" dirty="0"/>
              <a:t>available for </a:t>
            </a:r>
            <a:r>
              <a:rPr lang="en-US" dirty="0" smtClean="0"/>
              <a:t>analysis</a:t>
            </a:r>
          </a:p>
          <a:p>
            <a:pPr lvl="2"/>
            <a:r>
              <a:rPr lang="en-US" dirty="0" smtClean="0"/>
              <a:t>Details </a:t>
            </a:r>
            <a:r>
              <a:rPr lang="en-US" dirty="0"/>
              <a:t>on </a:t>
            </a:r>
            <a:r>
              <a:rPr lang="en-US" dirty="0" smtClean="0"/>
              <a:t>exact </a:t>
            </a:r>
            <a:r>
              <a:rPr lang="en-US" dirty="0"/>
              <a:t>fields (e.g., game duration</a:t>
            </a:r>
            <a:r>
              <a:rPr lang="en-US" dirty="0" smtClean="0"/>
              <a:t>)</a:t>
            </a:r>
          </a:p>
          <a:p>
            <a:pPr lvl="2"/>
            <a:r>
              <a:rPr lang="en-US" dirty="0" smtClean="0"/>
              <a:t>Details on format (e.g., </a:t>
            </a:r>
            <a:r>
              <a:rPr lang="en-US" dirty="0" err="1" smtClean="0"/>
              <a:t>json</a:t>
            </a:r>
            <a:r>
              <a:rPr lang="en-US" dirty="0" smtClean="0"/>
              <a:t>)</a:t>
            </a:r>
            <a:endParaRPr lang="en-US" dirty="0"/>
          </a:p>
        </p:txBody>
      </p:sp>
      <p:grpSp>
        <p:nvGrpSpPr>
          <p:cNvPr id="25" name="Group 24"/>
          <p:cNvGrpSpPr/>
          <p:nvPr/>
        </p:nvGrpSpPr>
        <p:grpSpPr>
          <a:xfrm>
            <a:off x="645100" y="1828800"/>
            <a:ext cx="8014346" cy="1173162"/>
            <a:chOff x="596254" y="2165599"/>
            <a:chExt cx="8014346" cy="1173162"/>
          </a:xfrm>
        </p:grpSpPr>
        <p:sp>
          <p:nvSpPr>
            <p:cNvPr id="26" name="Rectangle 25"/>
            <p:cNvSpPr/>
            <p:nvPr/>
          </p:nvSpPr>
          <p:spPr>
            <a:xfrm>
              <a:off x="596254" y="2165599"/>
              <a:ext cx="1600200" cy="1173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Game</a:t>
              </a:r>
              <a:endParaRPr lang="en-US" sz="2000" dirty="0"/>
            </a:p>
          </p:txBody>
        </p:sp>
        <p:sp>
          <p:nvSpPr>
            <p:cNvPr id="27" name="Rectangle 26"/>
            <p:cNvSpPr/>
            <p:nvPr/>
          </p:nvSpPr>
          <p:spPr>
            <a:xfrm>
              <a:off x="2734303" y="2165599"/>
              <a:ext cx="1600200" cy="1173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Raw Data</a:t>
              </a:r>
              <a:endParaRPr lang="en-US" sz="2000" dirty="0"/>
            </a:p>
          </p:txBody>
        </p:sp>
        <p:sp>
          <p:nvSpPr>
            <p:cNvPr id="28" name="Rectangle 27"/>
            <p:cNvSpPr/>
            <p:nvPr/>
          </p:nvSpPr>
          <p:spPr>
            <a:xfrm>
              <a:off x="4872352" y="2165599"/>
              <a:ext cx="1600200" cy="1173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Extracted Data</a:t>
              </a:r>
              <a:endParaRPr lang="en-US" sz="2000" dirty="0"/>
            </a:p>
          </p:txBody>
        </p:sp>
        <p:sp>
          <p:nvSpPr>
            <p:cNvPr id="29" name="Rectangle 28"/>
            <p:cNvSpPr/>
            <p:nvPr/>
          </p:nvSpPr>
          <p:spPr>
            <a:xfrm>
              <a:off x="7010400" y="2165599"/>
              <a:ext cx="1600200" cy="1173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Analysis</a:t>
              </a:r>
              <a:endParaRPr lang="en-US" sz="2000" dirty="0"/>
            </a:p>
          </p:txBody>
        </p:sp>
        <p:cxnSp>
          <p:nvCxnSpPr>
            <p:cNvPr id="30" name="Straight Arrow Connector 29"/>
            <p:cNvCxnSpPr/>
            <p:nvPr/>
          </p:nvCxnSpPr>
          <p:spPr>
            <a:xfrm>
              <a:off x="6553200" y="2752180"/>
              <a:ext cx="364637"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4419600" y="2752180"/>
              <a:ext cx="364637"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2286000" y="2752180"/>
              <a:ext cx="364637"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326591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 Charts </a:t>
            </a:r>
            <a:endParaRPr lang="en-US" dirty="0"/>
          </a:p>
        </p:txBody>
      </p:sp>
      <p:sp>
        <p:nvSpPr>
          <p:cNvPr id="3" name="Content Placeholder 2"/>
          <p:cNvSpPr>
            <a:spLocks noGrp="1"/>
          </p:cNvSpPr>
          <p:nvPr>
            <p:ph sz="half" idx="1"/>
          </p:nvPr>
        </p:nvSpPr>
        <p:spPr>
          <a:xfrm>
            <a:off x="228600" y="1600200"/>
            <a:ext cx="4267200" cy="4525963"/>
          </a:xfrm>
        </p:spPr>
        <p:txBody>
          <a:bodyPr>
            <a:normAutofit fontScale="85000" lnSpcReduction="20000"/>
          </a:bodyPr>
          <a:lstStyle/>
          <a:p>
            <a:r>
              <a:rPr lang="en-US" dirty="0" smtClean="0"/>
              <a:t>Hand drawn</a:t>
            </a:r>
          </a:p>
          <a:p>
            <a:r>
              <a:rPr lang="en-US" dirty="0" smtClean="0"/>
              <a:t>Show </a:t>
            </a:r>
            <a:r>
              <a:rPr lang="en-US" dirty="0" smtClean="0">
                <a:solidFill>
                  <a:srgbClr val="0070C0"/>
                </a:solidFill>
              </a:rPr>
              <a:t>intended </a:t>
            </a:r>
            <a:r>
              <a:rPr lang="en-US" dirty="0">
                <a:solidFill>
                  <a:srgbClr val="0070C0"/>
                </a:solidFill>
              </a:rPr>
              <a:t>visual </a:t>
            </a:r>
            <a:r>
              <a:rPr lang="en-US" dirty="0" smtClean="0">
                <a:solidFill>
                  <a:srgbClr val="0070C0"/>
                </a:solidFill>
              </a:rPr>
              <a:t>analysis</a:t>
            </a:r>
          </a:p>
          <a:p>
            <a:r>
              <a:rPr lang="en-US" dirty="0" smtClean="0"/>
              <a:t>Labeled axes</a:t>
            </a:r>
          </a:p>
          <a:p>
            <a:pPr lvl="1"/>
            <a:r>
              <a:rPr lang="en-US" dirty="0" smtClean="0"/>
              <a:t>No numbers, units</a:t>
            </a:r>
          </a:p>
          <a:p>
            <a:r>
              <a:rPr lang="en-US" dirty="0" smtClean="0"/>
              <a:t>Clearly </a:t>
            </a:r>
            <a:r>
              <a:rPr lang="en-US" dirty="0"/>
              <a:t>depict </a:t>
            </a:r>
            <a:r>
              <a:rPr lang="en-US" dirty="0" smtClean="0"/>
              <a:t>trends/relationships</a:t>
            </a:r>
          </a:p>
          <a:p>
            <a:endParaRPr lang="en-US" dirty="0" smtClean="0"/>
          </a:p>
          <a:p>
            <a:r>
              <a:rPr lang="en-US" dirty="0" smtClean="0"/>
              <a:t>Minimum </a:t>
            </a:r>
            <a:r>
              <a:rPr lang="en-US" dirty="0" smtClean="0">
                <a:solidFill>
                  <a:srgbClr val="008000"/>
                </a:solidFill>
              </a:rPr>
              <a:t>3 charts</a:t>
            </a:r>
          </a:p>
          <a:p>
            <a:r>
              <a:rPr lang="en-US" dirty="0" smtClean="0"/>
              <a:t>Minimum </a:t>
            </a:r>
            <a:r>
              <a:rPr lang="en-US" dirty="0" smtClean="0">
                <a:solidFill>
                  <a:srgbClr val="008000"/>
                </a:solidFill>
              </a:rPr>
              <a:t>3 different kinds</a:t>
            </a:r>
          </a:p>
          <a:p>
            <a:r>
              <a:rPr lang="en-US" dirty="0" smtClean="0"/>
              <a:t>(Bonus</a:t>
            </a:r>
            <a:r>
              <a:rPr lang="en-US" smtClean="0"/>
              <a:t>: </a:t>
            </a:r>
            <a:r>
              <a:rPr lang="en-US" smtClean="0"/>
              <a:t>+3 </a:t>
            </a:r>
            <a:r>
              <a:rPr lang="en-US" dirty="0" smtClean="0"/>
              <a:t>if one additional chart is normal probability plot)</a:t>
            </a:r>
          </a:p>
          <a:p>
            <a:r>
              <a:rPr lang="en-US" dirty="0" smtClean="0"/>
              <a:t>Tables where appropriate</a:t>
            </a:r>
            <a:endParaRPr lang="en-US" dirty="0"/>
          </a:p>
          <a:p>
            <a:endParaRPr lang="en-US" dirty="0" smtClean="0"/>
          </a:p>
          <a:p>
            <a:endParaRPr lang="en-US" dirty="0"/>
          </a:p>
        </p:txBody>
      </p:sp>
      <p:grpSp>
        <p:nvGrpSpPr>
          <p:cNvPr id="11" name="Group 10"/>
          <p:cNvGrpSpPr/>
          <p:nvPr/>
        </p:nvGrpSpPr>
        <p:grpSpPr>
          <a:xfrm>
            <a:off x="4525108" y="2286000"/>
            <a:ext cx="4535891" cy="3052434"/>
            <a:chOff x="2399046" y="1261447"/>
            <a:chExt cx="4535891" cy="3052434"/>
          </a:xfrm>
        </p:grpSpPr>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245215">
              <a:off x="2399046" y="1261447"/>
              <a:ext cx="1704644" cy="1302557"/>
            </a:xfrm>
            <a:prstGeom prst="rect">
              <a:avLst/>
            </a:prstGeom>
          </p:spPr>
        </p:pic>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625075">
              <a:off x="4343400" y="3124200"/>
              <a:ext cx="2591537" cy="1171587"/>
            </a:xfrm>
            <a:prstGeom prst="rect">
              <a:avLst/>
            </a:prstGeom>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1242990">
              <a:off x="4495800" y="1295400"/>
              <a:ext cx="1749138" cy="1452581"/>
            </a:xfrm>
            <a:prstGeom prst="rect">
              <a:avLst/>
            </a:prstGeom>
          </p:spPr>
        </p:pic>
        <p:pic>
          <p:nvPicPr>
            <p:cNvPr id="15"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043470">
              <a:off x="2446807" y="3020773"/>
              <a:ext cx="1609121" cy="1293108"/>
            </a:xfrm>
            <a:prstGeom prst="rect">
              <a:avLst/>
            </a:prstGeom>
          </p:spPr>
        </p:pic>
      </p:grpSp>
      <p:sp>
        <p:nvSpPr>
          <p:cNvPr id="16" name="TextBox 15"/>
          <p:cNvSpPr txBox="1"/>
          <p:nvPr/>
        </p:nvSpPr>
        <p:spPr>
          <a:xfrm>
            <a:off x="4572000" y="5867400"/>
            <a:ext cx="4208973" cy="707886"/>
          </a:xfrm>
          <a:prstGeom prst="rect">
            <a:avLst/>
          </a:prstGeom>
          <a:noFill/>
          <a:ln w="19050">
            <a:solidFill>
              <a:schemeClr val="accent1"/>
            </a:solidFill>
            <a:prstDash val="sysDot"/>
          </a:ln>
        </p:spPr>
        <p:txBody>
          <a:bodyPr wrap="none" rtlCol="0">
            <a:spAutoFit/>
          </a:bodyPr>
          <a:lstStyle/>
          <a:p>
            <a:pPr marL="285750" indent="-285750">
              <a:buFont typeface="Arial" panose="020B0604020202020204" pitchFamily="34" charset="0"/>
              <a:buChar char="•"/>
            </a:pPr>
            <a:r>
              <a:rPr lang="en-US" sz="2000" smtClean="0">
                <a:solidFill>
                  <a:srgbClr val="0070C0"/>
                </a:solidFill>
              </a:rPr>
              <a:t>Important for planning</a:t>
            </a:r>
          </a:p>
          <a:p>
            <a:pPr marL="285750" indent="-285750">
              <a:buFont typeface="Arial" panose="020B0604020202020204" pitchFamily="34" charset="0"/>
              <a:buChar char="•"/>
            </a:pPr>
            <a:r>
              <a:rPr lang="en-US" sz="2000" smtClean="0">
                <a:solidFill>
                  <a:srgbClr val="0070C0"/>
                </a:solidFill>
              </a:rPr>
              <a:t>Drives methodology, data wrangling</a:t>
            </a:r>
            <a:endParaRPr lang="en-US" sz="2000" dirty="0">
              <a:solidFill>
                <a:srgbClr val="0070C0"/>
              </a:solidFill>
            </a:endParaRPr>
          </a:p>
        </p:txBody>
      </p:sp>
      <p:sp>
        <p:nvSpPr>
          <p:cNvPr id="17" name="Rectangle 16"/>
          <p:cNvSpPr/>
          <p:nvPr/>
        </p:nvSpPr>
        <p:spPr>
          <a:xfrm>
            <a:off x="5688153" y="1634203"/>
            <a:ext cx="2209800" cy="461665"/>
          </a:xfrm>
          <a:prstGeom prst="rect">
            <a:avLst/>
          </a:prstGeom>
        </p:spPr>
        <p:txBody>
          <a:bodyPr wrap="square">
            <a:spAutoFit/>
          </a:bodyPr>
          <a:lstStyle/>
          <a:p>
            <a:pPr algn="ctr"/>
            <a:r>
              <a:rPr lang="en-US" sz="2400" dirty="0" smtClean="0">
                <a:hlinkClick r:id="rId6"/>
              </a:rPr>
              <a:t>Examples</a:t>
            </a:r>
            <a:r>
              <a:rPr lang="en-US" sz="2400" dirty="0" smtClean="0"/>
              <a:t> </a:t>
            </a:r>
            <a:endParaRPr lang="en-US" sz="2400" dirty="0"/>
          </a:p>
        </p:txBody>
      </p:sp>
    </p:spTree>
    <p:extLst>
      <p:ext uri="{BB962C8B-B14F-4D97-AF65-F5344CB8AC3E}">
        <p14:creationId xmlns:p14="http://schemas.microsoft.com/office/powerpoint/2010/main" val="1638089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 Timeline </a:t>
            </a:r>
            <a:endParaRPr lang="en-US" dirty="0"/>
          </a:p>
        </p:txBody>
      </p:sp>
      <p:sp>
        <p:nvSpPr>
          <p:cNvPr id="3" name="Content Placeholder 2"/>
          <p:cNvSpPr>
            <a:spLocks noGrp="1"/>
          </p:cNvSpPr>
          <p:nvPr>
            <p:ph idx="1"/>
          </p:nvPr>
        </p:nvSpPr>
        <p:spPr>
          <a:xfrm>
            <a:off x="457200" y="1600201"/>
            <a:ext cx="8229600" cy="1016414"/>
          </a:xfrm>
        </p:spPr>
        <p:txBody>
          <a:bodyPr>
            <a:normAutofit fontScale="92500" lnSpcReduction="10000"/>
          </a:bodyPr>
          <a:lstStyle/>
          <a:p>
            <a:r>
              <a:rPr lang="en-US" i="1" dirty="0" smtClean="0"/>
              <a:t>Major</a:t>
            </a:r>
            <a:r>
              <a:rPr lang="en-US" dirty="0" smtClean="0"/>
              <a:t> tasks</a:t>
            </a:r>
          </a:p>
          <a:p>
            <a:r>
              <a:rPr lang="en-US" dirty="0" smtClean="0"/>
              <a:t>Team? </a:t>
            </a:r>
            <a:r>
              <a:rPr lang="en-US" dirty="0" smtClean="0">
                <a:sym typeface="Wingdings" panose="05000000000000000000" pitchFamily="2" charset="2"/>
              </a:rPr>
              <a:t> </a:t>
            </a:r>
            <a:r>
              <a:rPr lang="en-US" dirty="0" smtClean="0"/>
              <a:t>Particularly important to coordinate</a:t>
            </a:r>
          </a:p>
        </p:txBody>
      </p:sp>
      <p:grpSp>
        <p:nvGrpSpPr>
          <p:cNvPr id="5" name="Group 4"/>
          <p:cNvGrpSpPr/>
          <p:nvPr/>
        </p:nvGrpSpPr>
        <p:grpSpPr>
          <a:xfrm>
            <a:off x="1243012" y="2971800"/>
            <a:ext cx="6657975" cy="3742241"/>
            <a:chOff x="1143000" y="2133600"/>
            <a:chExt cx="6657975" cy="3742241"/>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2133600"/>
              <a:ext cx="6657975" cy="3742241"/>
            </a:xfrm>
            <a:prstGeom prst="rect">
              <a:avLst/>
            </a:prstGeom>
          </p:spPr>
        </p:pic>
        <p:sp>
          <p:nvSpPr>
            <p:cNvPr id="7" name="TextBox 6"/>
            <p:cNvSpPr txBox="1"/>
            <p:nvPr/>
          </p:nvSpPr>
          <p:spPr>
            <a:xfrm>
              <a:off x="2057400" y="3404314"/>
              <a:ext cx="1143000" cy="584775"/>
            </a:xfrm>
            <a:prstGeom prst="rect">
              <a:avLst/>
            </a:prstGeom>
            <a:solidFill>
              <a:schemeClr val="bg1">
                <a:lumMod val="95000"/>
              </a:schemeClr>
            </a:solidFill>
          </p:spPr>
          <p:txBody>
            <a:bodyPr wrap="square" rtlCol="0">
              <a:spAutoFit/>
            </a:bodyPr>
            <a:lstStyle/>
            <a:p>
              <a:pPr algn="ctr"/>
              <a:r>
                <a:rPr lang="en-US" sz="1600" dirty="0" smtClean="0"/>
                <a:t>Gather Game Data</a:t>
              </a:r>
              <a:endParaRPr lang="en-US" sz="1600" dirty="0"/>
            </a:p>
          </p:txBody>
        </p:sp>
        <p:sp>
          <p:nvSpPr>
            <p:cNvPr id="8" name="TextBox 7"/>
            <p:cNvSpPr txBox="1"/>
            <p:nvPr/>
          </p:nvSpPr>
          <p:spPr>
            <a:xfrm>
              <a:off x="3200400" y="4640077"/>
              <a:ext cx="1143000" cy="584775"/>
            </a:xfrm>
            <a:prstGeom prst="rect">
              <a:avLst/>
            </a:prstGeom>
            <a:solidFill>
              <a:schemeClr val="bg1">
                <a:lumMod val="95000"/>
              </a:schemeClr>
            </a:solidFill>
          </p:spPr>
          <p:txBody>
            <a:bodyPr wrap="square" rtlCol="0">
              <a:spAutoFit/>
            </a:bodyPr>
            <a:lstStyle/>
            <a:p>
              <a:pPr algn="ctr"/>
              <a:r>
                <a:rPr lang="en-US" sz="1600" dirty="0" smtClean="0"/>
                <a:t>Analyze Duration</a:t>
              </a:r>
              <a:endParaRPr lang="en-US" sz="1600" dirty="0"/>
            </a:p>
          </p:txBody>
        </p:sp>
        <p:sp>
          <p:nvSpPr>
            <p:cNvPr id="9" name="TextBox 8"/>
            <p:cNvSpPr txBox="1"/>
            <p:nvPr/>
          </p:nvSpPr>
          <p:spPr>
            <a:xfrm>
              <a:off x="5334000" y="4637350"/>
              <a:ext cx="1143000" cy="584775"/>
            </a:xfrm>
            <a:prstGeom prst="rect">
              <a:avLst/>
            </a:prstGeom>
            <a:solidFill>
              <a:schemeClr val="bg1">
                <a:lumMod val="95000"/>
              </a:schemeClr>
            </a:solidFill>
          </p:spPr>
          <p:txBody>
            <a:bodyPr wrap="square" rtlCol="0">
              <a:spAutoFit/>
            </a:bodyPr>
            <a:lstStyle/>
            <a:p>
              <a:pPr algn="ctr"/>
              <a:r>
                <a:rPr lang="en-US" sz="1600" dirty="0" smtClean="0"/>
                <a:t>First Draft Done</a:t>
              </a:r>
              <a:endParaRPr lang="en-US" sz="1600" dirty="0"/>
            </a:p>
          </p:txBody>
        </p:sp>
        <p:sp>
          <p:nvSpPr>
            <p:cNvPr id="10" name="TextBox 9"/>
            <p:cNvSpPr txBox="1"/>
            <p:nvPr/>
          </p:nvSpPr>
          <p:spPr>
            <a:xfrm>
              <a:off x="6477000" y="3336613"/>
              <a:ext cx="1143000" cy="584775"/>
            </a:xfrm>
            <a:prstGeom prst="rect">
              <a:avLst/>
            </a:prstGeom>
            <a:solidFill>
              <a:schemeClr val="bg1">
                <a:lumMod val="95000"/>
              </a:schemeClr>
            </a:solidFill>
          </p:spPr>
          <p:txBody>
            <a:bodyPr wrap="square" rtlCol="0">
              <a:spAutoFit/>
            </a:bodyPr>
            <a:lstStyle/>
            <a:p>
              <a:pPr algn="ctr"/>
              <a:r>
                <a:rPr lang="en-US" sz="1600" dirty="0" smtClean="0"/>
                <a:t>Second Draft Done</a:t>
              </a:r>
              <a:endParaRPr lang="en-US" sz="1600" dirty="0"/>
            </a:p>
          </p:txBody>
        </p:sp>
        <p:sp>
          <p:nvSpPr>
            <p:cNvPr id="11" name="TextBox 10"/>
            <p:cNvSpPr txBox="1"/>
            <p:nvPr/>
          </p:nvSpPr>
          <p:spPr>
            <a:xfrm>
              <a:off x="4357687" y="3445345"/>
              <a:ext cx="1143000" cy="584775"/>
            </a:xfrm>
            <a:prstGeom prst="rect">
              <a:avLst/>
            </a:prstGeom>
            <a:solidFill>
              <a:schemeClr val="bg1">
                <a:lumMod val="95000"/>
              </a:schemeClr>
            </a:solidFill>
          </p:spPr>
          <p:txBody>
            <a:bodyPr wrap="square" rtlCol="0">
              <a:spAutoFit/>
            </a:bodyPr>
            <a:lstStyle/>
            <a:p>
              <a:pPr algn="ctr"/>
              <a:r>
                <a:rPr lang="en-US" sz="1600" dirty="0" smtClean="0"/>
                <a:t>Analyze Score</a:t>
              </a:r>
              <a:endParaRPr lang="en-US" sz="1600" dirty="0"/>
            </a:p>
          </p:txBody>
        </p:sp>
        <p:sp>
          <p:nvSpPr>
            <p:cNvPr id="12" name="TextBox 11"/>
            <p:cNvSpPr txBox="1"/>
            <p:nvPr/>
          </p:nvSpPr>
          <p:spPr>
            <a:xfrm>
              <a:off x="2095499" y="2525909"/>
              <a:ext cx="4752975" cy="523220"/>
            </a:xfrm>
            <a:prstGeom prst="rect">
              <a:avLst/>
            </a:prstGeom>
            <a:solidFill>
              <a:schemeClr val="bg1">
                <a:lumMod val="95000"/>
              </a:schemeClr>
            </a:solidFill>
          </p:spPr>
          <p:txBody>
            <a:bodyPr wrap="square" rtlCol="0">
              <a:spAutoFit/>
            </a:bodyPr>
            <a:lstStyle/>
            <a:p>
              <a:pPr algn="ctr"/>
              <a:r>
                <a:rPr lang="en-US" sz="2800" u="sng" dirty="0" smtClean="0"/>
                <a:t>Timeline for Awesome  Project</a:t>
              </a:r>
              <a:endParaRPr lang="en-US" sz="2800" u="sng" dirty="0"/>
            </a:p>
          </p:txBody>
        </p:sp>
      </p:grpSp>
    </p:spTree>
    <p:extLst>
      <p:ext uri="{BB962C8B-B14F-4D97-AF65-F5344CB8AC3E}">
        <p14:creationId xmlns:p14="http://schemas.microsoft.com/office/powerpoint/2010/main" val="8324993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4584</TotalTime>
  <Words>796</Words>
  <Application>Microsoft Office PowerPoint</Application>
  <PresentationFormat>On-screen Show (4:3)</PresentationFormat>
  <Paragraphs>137</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Consolas</vt:lpstr>
      <vt:lpstr>Wingdings</vt:lpstr>
      <vt:lpstr>Office Theme</vt:lpstr>
      <vt:lpstr>U-Pick Game Analytics</vt:lpstr>
      <vt:lpstr>Overview</vt:lpstr>
      <vt:lpstr>Parts</vt:lpstr>
      <vt:lpstr>Proposal</vt:lpstr>
      <vt:lpstr>Proposal – Heading </vt:lpstr>
      <vt:lpstr>Proposal – Game Overview </vt:lpstr>
      <vt:lpstr>Proposal – Pipeline </vt:lpstr>
      <vt:lpstr>Proposal – Charts </vt:lpstr>
      <vt:lpstr>Proposal – Timeline </vt:lpstr>
      <vt:lpstr>Proposal – Grading Guide</vt:lpstr>
      <vt:lpstr>Proposal – Notes </vt:lpstr>
      <vt:lpstr>Hints</vt:lpstr>
      <vt:lpstr>Writeup</vt:lpstr>
      <vt:lpstr>Grading</vt:lpstr>
      <vt:lpstr>Rubric</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dc:title>
  <dc:creator>Mark Claypool</dc:creator>
  <cp:lastModifiedBy>Mark Claypool</cp:lastModifiedBy>
  <cp:revision>118</cp:revision>
  <cp:lastPrinted>2016-08-25T14:33:07Z</cp:lastPrinted>
  <dcterms:created xsi:type="dcterms:W3CDTF">2012-01-13T01:01:36Z</dcterms:created>
  <dcterms:modified xsi:type="dcterms:W3CDTF">2017-04-19T19:11:23Z</dcterms:modified>
</cp:coreProperties>
</file>