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73" r:id="rId12"/>
    <p:sldId id="267" r:id="rId13"/>
    <p:sldId id="272" r:id="rId14"/>
    <p:sldId id="271" r:id="rId15"/>
    <p:sldId id="268" r:id="rId16"/>
    <p:sldId id="274" r:id="rId17"/>
    <p:sldId id="275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9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9C83FB-F7BD-4BB3-8405-B1C1E302277A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589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9CB5EF-34BD-4075-8171-98B5E3F82104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3653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A71633E-189C-4C30-9E69-9795816FA1D7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323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4021" indent="-286161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4647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2505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0364" indent="-228929" defTabSz="966591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8224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6082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3941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1800" indent="-228929" defTabSz="96659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A2DEA2-DE43-4AAB-AC5C-D6ADC4DEA71A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 w="12700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832" y="4561327"/>
            <a:ext cx="5365540" cy="4318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251" tIns="48626" rIns="97251" bIns="48626"/>
          <a:lstStyle/>
          <a:p>
            <a:pPr defTabSz="965001">
              <a:spcBef>
                <a:spcPct val="0"/>
              </a:spcBef>
            </a:pPr>
            <a:endParaRPr lang="en-US" sz="2500"/>
          </a:p>
        </p:txBody>
      </p:sp>
    </p:spTree>
    <p:extLst>
      <p:ext uri="{BB962C8B-B14F-4D97-AF65-F5344CB8AC3E}">
        <p14:creationId xmlns:p14="http://schemas.microsoft.com/office/powerpoint/2010/main" val="286337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3000/a13/timeline.html" TargetMode="External"/><Relationship Id="rId2" Type="http://schemas.openxmlformats.org/officeDocument/2006/relationships/hyperlink" Target="http://www.cs.wpi.edu/~imgd2905/d17/timelin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pi.edu/~imgd2905/d1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mgd2905-all@cs.wpi.edu" TargetMode="External"/><Relationship Id="rId5" Type="http://schemas.openxmlformats.org/officeDocument/2006/relationships/hyperlink" Target="mailto:imgd2905-staff@cs.wpi.edu" TargetMode="External"/><Relationship Id="rId4" Type="http://schemas.openxmlformats.org/officeDocument/2006/relationships/hyperlink" Target="mailto:claypool@cs.wpi.ed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a.wpi.edu/imgd2905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Data Analysis for Game Development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Administrative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5</a:t>
            </a:r>
            <a:r>
              <a:rPr lang="en-US" dirty="0" smtClean="0"/>
              <a:t> projects, </a:t>
            </a:r>
            <a:r>
              <a:rPr lang="en-US" dirty="0" smtClean="0">
                <a:solidFill>
                  <a:srgbClr val="008000"/>
                </a:solidFill>
              </a:rPr>
              <a:t>60% </a:t>
            </a:r>
            <a:r>
              <a:rPr lang="en-US" dirty="0" smtClean="0"/>
              <a:t>of grade total</a:t>
            </a:r>
          </a:p>
          <a:p>
            <a:r>
              <a:rPr lang="en-US" dirty="0" smtClean="0"/>
              <a:t>Do game analysis on actual game data!</a:t>
            </a:r>
          </a:p>
          <a:p>
            <a:r>
              <a:rPr lang="en-US" dirty="0" smtClean="0"/>
              <a:t>Use game analytics pipeline</a:t>
            </a:r>
          </a:p>
          <a:p>
            <a:pPr lvl="1"/>
            <a:r>
              <a:rPr lang="en-US" dirty="0" smtClean="0"/>
              <a:t>Typical flow for game (and other) analytics</a:t>
            </a:r>
          </a:p>
          <a:p>
            <a:pPr lvl="1"/>
            <a:r>
              <a:rPr lang="en-US" dirty="0" smtClean="0"/>
              <a:t>Common tools used for analytics</a:t>
            </a:r>
          </a:p>
          <a:p>
            <a:r>
              <a:rPr lang="en-US" dirty="0" smtClean="0"/>
              <a:t>Multiple instances of analysis</a:t>
            </a:r>
          </a:p>
          <a:p>
            <a:pPr lvl="1"/>
            <a:r>
              <a:rPr lang="en-US" dirty="0" smtClean="0"/>
              <a:t>Apply, become skilled with methods of synthesis, interpretation, presentation</a:t>
            </a:r>
          </a:p>
          <a:p>
            <a:r>
              <a:rPr lang="en-US" dirty="0" smtClean="0"/>
              <a:t>“Lather, rinse, repeat”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Project 1 </a:t>
            </a:r>
            <a:r>
              <a:rPr lang="en-US" dirty="0" smtClean="0"/>
              <a:t>– today!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3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Everyone 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/>
              <a:t> presentation   </a:t>
            </a:r>
            <a:r>
              <a:rPr lang="en-US" dirty="0" smtClean="0">
                <a:solidFill>
                  <a:srgbClr val="008000"/>
                </a:solidFill>
              </a:rPr>
              <a:t>10% </a:t>
            </a:r>
            <a:r>
              <a:rPr lang="en-US" dirty="0"/>
              <a:t>of grade </a:t>
            </a:r>
            <a:r>
              <a:rPr lang="en-US" dirty="0" smtClean="0"/>
              <a:t>total</a:t>
            </a:r>
          </a:p>
          <a:p>
            <a:r>
              <a:rPr lang="en-US" dirty="0" smtClean="0"/>
              <a:t>In-class, maximum 8 minutes long</a:t>
            </a:r>
          </a:p>
          <a:p>
            <a:pPr lvl="1"/>
            <a:r>
              <a:rPr lang="en-US" dirty="0" smtClean="0"/>
              <a:t>Leave time for critique</a:t>
            </a:r>
          </a:p>
          <a:p>
            <a:r>
              <a:rPr lang="en-US" dirty="0" smtClean="0"/>
              <a:t>Content drawn from projects</a:t>
            </a:r>
          </a:p>
          <a:p>
            <a:r>
              <a:rPr lang="en-US" dirty="0" smtClean="0"/>
              <a:t>5 people chosen at random from each project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Peer-critique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Feedback </a:t>
            </a:r>
            <a:r>
              <a:rPr lang="en-US" dirty="0"/>
              <a:t>to become better presenters</a:t>
            </a:r>
            <a:r>
              <a:rPr lang="en-US" dirty="0" smtClean="0"/>
              <a:t>!</a:t>
            </a:r>
          </a:p>
          <a:p>
            <a:r>
              <a:rPr lang="en-US" i="1" dirty="0"/>
              <a:t>Everyone</a:t>
            </a:r>
            <a:r>
              <a:rPr lang="en-US" dirty="0"/>
              <a:t> will provide for </a:t>
            </a:r>
            <a:r>
              <a:rPr lang="en-US" i="1" dirty="0"/>
              <a:t>every</a:t>
            </a:r>
            <a:r>
              <a:rPr lang="en-US" dirty="0"/>
              <a:t> presenter</a:t>
            </a:r>
          </a:p>
          <a:p>
            <a:pPr lvl="1"/>
            <a:r>
              <a:rPr lang="en-US" dirty="0" smtClean="0"/>
              <a:t>Short, written form</a:t>
            </a:r>
          </a:p>
          <a:p>
            <a:r>
              <a:rPr lang="en-US" dirty="0" smtClean="0"/>
              <a:t>Presenter will review</a:t>
            </a:r>
          </a:p>
          <a:p>
            <a:pPr lvl="1"/>
            <a:r>
              <a:rPr lang="en-US" dirty="0" smtClean="0"/>
              <a:t>Turn in short, written reflection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49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the class Web page</a:t>
            </a:r>
          </a:p>
          <a:p>
            <a:r>
              <a:rPr lang="en-US" dirty="0" smtClean="0"/>
              <a:t>PowerPoint and PDF</a:t>
            </a:r>
          </a:p>
          <a:p>
            <a:r>
              <a:rPr lang="en-US" dirty="0" smtClean="0"/>
              <a:t>Caution!  Don’t rely upon slides alone! Use them as supplementary material</a:t>
            </a:r>
          </a:p>
          <a:p>
            <a:pPr lvl="1"/>
            <a:r>
              <a:rPr lang="en-US" dirty="0" smtClean="0"/>
              <a:t>(come to class)</a:t>
            </a:r>
          </a:p>
        </p:txBody>
      </p:sp>
    </p:spTree>
    <p:extLst>
      <p:ext uri="{BB962C8B-B14F-4D97-AF65-F5344CB8AC3E}">
        <p14:creationId xmlns:p14="http://schemas.microsoft.com/office/powerpoint/2010/main" val="315266045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Tentative</a:t>
            </a:r>
            <a:r>
              <a:rPr lang="en-US" dirty="0"/>
              <a:t> timeline for dates for exams and </a:t>
            </a:r>
            <a:r>
              <a:rPr lang="en-US" dirty="0" smtClean="0"/>
              <a:t>projects</a:t>
            </a:r>
            <a:endParaRPr lang="en-US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order to help you </a:t>
            </a:r>
            <a:r>
              <a:rPr lang="en-US" dirty="0" smtClean="0"/>
              <a:t>plan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http://www.cs.wpi.edu/~imgd2905/d17/timeline.html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dirty="0" smtClean="0"/>
          </a:p>
          <a:p>
            <a:r>
              <a:rPr lang="en-US" dirty="0" smtClean="0"/>
              <a:t>Will notify if update</a:t>
            </a:r>
            <a:endParaRPr lang="en-US" dirty="0" smtClean="0">
              <a:hlinkClick r:id="rId3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71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Class?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Gain proficiency using </a:t>
            </a:r>
            <a:r>
              <a:rPr lang="en-US" dirty="0">
                <a:solidFill>
                  <a:srgbClr val="0070C0"/>
                </a:solidFill>
              </a:rPr>
              <a:t>modern tools </a:t>
            </a:r>
            <a:r>
              <a:rPr lang="en-US" dirty="0"/>
              <a:t>for </a:t>
            </a:r>
            <a:r>
              <a:rPr lang="en-US" dirty="0">
                <a:solidFill>
                  <a:srgbClr val="008000"/>
                </a:solidFill>
              </a:rPr>
              <a:t>data acquisition</a:t>
            </a:r>
            <a:r>
              <a:rPr lang="en-US" dirty="0"/>
              <a:t> and </a:t>
            </a:r>
            <a:r>
              <a:rPr lang="en-US" dirty="0" smtClean="0">
                <a:solidFill>
                  <a:srgbClr val="008000"/>
                </a:solidFill>
              </a:rPr>
              <a:t>analysis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/>
              <a:t>Understand basic </a:t>
            </a:r>
            <a:r>
              <a:rPr lang="en-US" dirty="0">
                <a:solidFill>
                  <a:srgbClr val="008000"/>
                </a:solidFill>
              </a:rPr>
              <a:t>probability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statistics</a:t>
            </a:r>
            <a:r>
              <a:rPr lang="en-US" dirty="0"/>
              <a:t> as it applies to </a:t>
            </a:r>
            <a:r>
              <a:rPr lang="en-US" dirty="0">
                <a:solidFill>
                  <a:srgbClr val="008000"/>
                </a:solidFill>
              </a:rPr>
              <a:t>data </a:t>
            </a:r>
            <a:r>
              <a:rPr lang="en-US" dirty="0" smtClean="0">
                <a:solidFill>
                  <a:srgbClr val="008000"/>
                </a:solidFill>
              </a:rPr>
              <a:t>analysis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dirty="0"/>
              <a:t>Develop skills for </a:t>
            </a:r>
            <a:r>
              <a:rPr lang="en-US" dirty="0">
                <a:solidFill>
                  <a:srgbClr val="0070C0"/>
                </a:solidFill>
              </a:rPr>
              <a:t>presenting</a:t>
            </a:r>
            <a:r>
              <a:rPr lang="en-US" dirty="0"/>
              <a:t> game data analysis both orally and in written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Objectives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</a:t>
            </a:r>
            <a:r>
              <a:rPr lang="en-US" dirty="0" smtClean="0">
                <a:solidFill>
                  <a:srgbClr val="0070C0"/>
                </a:solidFill>
              </a:rPr>
              <a:t>spreadsheet</a:t>
            </a:r>
            <a:r>
              <a:rPr lang="en-US" dirty="0" smtClean="0"/>
              <a:t> to </a:t>
            </a:r>
            <a:r>
              <a:rPr lang="en-US" dirty="0">
                <a:solidFill>
                  <a:srgbClr val="008000"/>
                </a:solidFill>
              </a:rPr>
              <a:t>analyze</a:t>
            </a:r>
            <a:r>
              <a:rPr lang="en-US" dirty="0"/>
              <a:t> and visualize game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smtClean="0">
                <a:solidFill>
                  <a:srgbClr val="0070C0"/>
                </a:solidFill>
              </a:rPr>
              <a:t>scripting </a:t>
            </a:r>
            <a:r>
              <a:rPr lang="en-US" dirty="0">
                <a:solidFill>
                  <a:srgbClr val="0070C0"/>
                </a:solidFill>
              </a:rPr>
              <a:t>language </a:t>
            </a:r>
            <a:r>
              <a:rPr lang="en-US" dirty="0" smtClean="0"/>
              <a:t>to </a:t>
            </a:r>
            <a:r>
              <a:rPr lang="en-US" dirty="0"/>
              <a:t>extract and clean data recorded from </a:t>
            </a:r>
            <a:r>
              <a:rPr lang="en-US" dirty="0" smtClean="0"/>
              <a:t> game</a:t>
            </a:r>
            <a:endParaRPr lang="en-US" dirty="0"/>
          </a:p>
          <a:p>
            <a:r>
              <a:rPr lang="en-US" dirty="0"/>
              <a:t>Apply </a:t>
            </a:r>
            <a:r>
              <a:rPr lang="en-US" dirty="0">
                <a:solidFill>
                  <a:srgbClr val="008000"/>
                </a:solidFill>
              </a:rPr>
              <a:t>summary statistics </a:t>
            </a:r>
            <a:r>
              <a:rPr lang="en-US" dirty="0"/>
              <a:t>to game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Compute </a:t>
            </a:r>
            <a:r>
              <a:rPr lang="en-US" dirty="0">
                <a:solidFill>
                  <a:srgbClr val="008000"/>
                </a:solidFill>
              </a:rPr>
              <a:t>probability distributions </a:t>
            </a:r>
            <a:r>
              <a:rPr lang="en-US" dirty="0"/>
              <a:t>for game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/>
              <a:t>Write </a:t>
            </a:r>
            <a:r>
              <a:rPr lang="en-US" dirty="0">
                <a:solidFill>
                  <a:srgbClr val="0070C0"/>
                </a:solidFill>
              </a:rPr>
              <a:t>reports</a:t>
            </a:r>
            <a:r>
              <a:rPr lang="en-US" dirty="0"/>
              <a:t> with graphs and tables illustrating </a:t>
            </a:r>
            <a:r>
              <a:rPr lang="en-US" dirty="0" smtClean="0">
                <a:solidFill>
                  <a:srgbClr val="008000"/>
                </a:solidFill>
              </a:rPr>
              <a:t>analysis</a:t>
            </a:r>
            <a:r>
              <a:rPr lang="en-US" dirty="0" smtClean="0"/>
              <a:t> </a:t>
            </a:r>
            <a:r>
              <a:rPr lang="en-US" dirty="0"/>
              <a:t>of game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Present</a:t>
            </a:r>
            <a:r>
              <a:rPr lang="en-US" dirty="0"/>
              <a:t> </a:t>
            </a:r>
            <a:r>
              <a:rPr lang="en-US" dirty="0" smtClean="0"/>
              <a:t>game </a:t>
            </a:r>
            <a:r>
              <a:rPr lang="en-US" dirty="0"/>
              <a:t>dataset report </a:t>
            </a:r>
            <a:r>
              <a:rPr lang="en-US" dirty="0" smtClean="0"/>
              <a:t> </a:t>
            </a:r>
            <a:r>
              <a:rPr lang="en-US" dirty="0"/>
              <a:t>using appropriate visual </a:t>
            </a:r>
            <a:r>
              <a:rPr lang="en-US" dirty="0" smtClean="0"/>
              <a:t>aids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81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Class? – Other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WPI IMGD requirements</a:t>
            </a:r>
          </a:p>
          <a:p>
            <a:pPr lvl="1">
              <a:lnSpc>
                <a:spcPct val="90000"/>
              </a:lnSpc>
            </a:pPr>
            <a:r>
              <a:rPr lang="en-US" sz="2600" dirty="0" err="1" smtClean="0"/>
              <a:t>Gotta</a:t>
            </a:r>
            <a:r>
              <a:rPr lang="en-US" sz="2600" dirty="0" smtClean="0"/>
              <a:t> take </a:t>
            </a:r>
            <a:r>
              <a:rPr lang="en-US" sz="2600" dirty="0" smtClean="0">
                <a:solidFill>
                  <a:srgbClr val="008000"/>
                </a:solidFill>
              </a:rPr>
              <a:t>Math/Quantitative Science</a:t>
            </a: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Statistics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000"/>
                </a:solidFill>
              </a:rPr>
              <a:t>Probability</a:t>
            </a:r>
            <a:r>
              <a:rPr lang="en-US" dirty="0" smtClean="0"/>
              <a:t> useful for game design and development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8000"/>
                </a:solidFill>
              </a:rPr>
              <a:t>Game Analytics </a:t>
            </a:r>
            <a:r>
              <a:rPr lang="en-US" dirty="0" smtClean="0"/>
              <a:t>similar to other forms of analytics (e.g., Data Science)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Fun!</a:t>
            </a:r>
          </a:p>
          <a:p>
            <a:pPr>
              <a:lnSpc>
                <a:spcPct val="90000"/>
              </a:lnSpc>
            </a:pPr>
            <a:r>
              <a:rPr lang="en-US" dirty="0"/>
              <a:t>Game </a:t>
            </a:r>
            <a:r>
              <a:rPr lang="en-US" dirty="0" smtClean="0"/>
              <a:t>analysis </a:t>
            </a:r>
            <a:r>
              <a:rPr lang="en-US" dirty="0"/>
              <a:t>increasingly important (jobs!)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025663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00400" cy="1143000"/>
          </a:xfrm>
        </p:spPr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431" y="1828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Duties</a:t>
            </a:r>
          </a:p>
          <a:p>
            <a:pPr lvl="1"/>
            <a:r>
              <a:rPr lang="en-US" dirty="0" smtClean="0"/>
              <a:t>Advise</a:t>
            </a:r>
            <a:r>
              <a:rPr lang="en-US" dirty="0"/>
              <a:t>, define </a:t>
            </a:r>
            <a:r>
              <a:rPr lang="en-US" dirty="0" smtClean="0"/>
              <a:t>implement gameplay </a:t>
            </a:r>
            <a:r>
              <a:rPr lang="en-US" dirty="0"/>
              <a:t>data to ensure </a:t>
            </a:r>
            <a:r>
              <a:rPr lang="en-US" dirty="0" smtClean="0"/>
              <a:t>understanding </a:t>
            </a:r>
            <a:r>
              <a:rPr lang="en-US" dirty="0"/>
              <a:t>of </a:t>
            </a:r>
            <a:r>
              <a:rPr lang="en-US" dirty="0" smtClean="0"/>
              <a:t>player </a:t>
            </a:r>
            <a:r>
              <a:rPr lang="en-US" dirty="0"/>
              <a:t>experience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insights that impact game design and improve </a:t>
            </a:r>
            <a:r>
              <a:rPr lang="en-US" dirty="0" smtClean="0"/>
              <a:t>quality</a:t>
            </a:r>
            <a:endParaRPr lang="en-US" dirty="0"/>
          </a:p>
          <a:p>
            <a:pPr lvl="1"/>
            <a:r>
              <a:rPr lang="en-US" dirty="0" smtClean="0"/>
              <a:t>Create </a:t>
            </a:r>
            <a:r>
              <a:rPr lang="en-US" dirty="0"/>
              <a:t>and maintain player segmentation </a:t>
            </a:r>
            <a:r>
              <a:rPr lang="en-US" dirty="0" smtClean="0"/>
              <a:t>that allows understanding of engagement </a:t>
            </a:r>
            <a:r>
              <a:rPr lang="en-US" dirty="0"/>
              <a:t>and </a:t>
            </a:r>
            <a:r>
              <a:rPr lang="en-US" dirty="0" smtClean="0"/>
              <a:t>spending</a:t>
            </a:r>
            <a:endParaRPr lang="en-US" dirty="0"/>
          </a:p>
          <a:p>
            <a:pPr lvl="1"/>
            <a:r>
              <a:rPr lang="en-US" dirty="0" smtClean="0"/>
              <a:t>Mine </a:t>
            </a:r>
            <a:r>
              <a:rPr lang="en-US" dirty="0"/>
              <a:t>data sets and develop dashboard for live service teams, game developers </a:t>
            </a:r>
          </a:p>
          <a:p>
            <a:pPr lvl="1"/>
            <a:r>
              <a:rPr lang="en-US" dirty="0" smtClean="0"/>
              <a:t>Devise </a:t>
            </a:r>
            <a:r>
              <a:rPr lang="en-US" dirty="0"/>
              <a:t>and implement A/B experiments to test acquisition, </a:t>
            </a:r>
            <a:r>
              <a:rPr lang="en-US" dirty="0" smtClean="0"/>
              <a:t>engagement</a:t>
            </a:r>
            <a:endParaRPr lang="en-US" dirty="0"/>
          </a:p>
          <a:p>
            <a:pPr lvl="1"/>
            <a:r>
              <a:rPr lang="en-US" dirty="0" smtClean="0"/>
              <a:t>Present </a:t>
            </a:r>
            <a:r>
              <a:rPr lang="en-US" dirty="0"/>
              <a:t>finding and provide </a:t>
            </a:r>
            <a:r>
              <a:rPr lang="en-US" dirty="0" smtClean="0"/>
              <a:t>recommendations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431" y="1828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Requirements</a:t>
            </a:r>
          </a:p>
          <a:p>
            <a:pPr lvl="1"/>
            <a:r>
              <a:rPr lang="en-US" sz="2600" dirty="0"/>
              <a:t>BS/BA degree Stats, Math, Econ, CS or related</a:t>
            </a:r>
          </a:p>
          <a:p>
            <a:pPr lvl="1"/>
            <a:r>
              <a:rPr lang="en-US" sz="2600" dirty="0" smtClean="0"/>
              <a:t>Experience with SQL</a:t>
            </a:r>
            <a:endParaRPr lang="en-US" sz="2600" dirty="0"/>
          </a:p>
          <a:p>
            <a:pPr lvl="1"/>
            <a:r>
              <a:rPr lang="en-US" sz="2600" dirty="0" smtClean="0"/>
              <a:t>Experience </a:t>
            </a:r>
            <a:r>
              <a:rPr lang="en-US" sz="2600" dirty="0"/>
              <a:t>with data visualization </a:t>
            </a:r>
            <a:r>
              <a:rPr lang="en-US" sz="2600" dirty="0" smtClean="0"/>
              <a:t>packages</a:t>
            </a:r>
          </a:p>
          <a:p>
            <a:pPr lvl="1"/>
            <a:r>
              <a:rPr lang="en-US" sz="2600" dirty="0" smtClean="0"/>
              <a:t>Experience </a:t>
            </a:r>
            <a:r>
              <a:rPr lang="en-US" sz="2600" dirty="0"/>
              <a:t>with statistical </a:t>
            </a:r>
            <a:r>
              <a:rPr lang="en-US" sz="2600" dirty="0" smtClean="0"/>
              <a:t>software</a:t>
            </a:r>
          </a:p>
          <a:p>
            <a:pPr lvl="1"/>
            <a:r>
              <a:rPr lang="en-US" sz="2600" dirty="0" smtClean="0"/>
              <a:t>Experience with Amazon cloud services</a:t>
            </a:r>
            <a:endParaRPr lang="en-US" sz="2600" dirty="0"/>
          </a:p>
          <a:p>
            <a:pPr lvl="1"/>
            <a:r>
              <a:rPr lang="en-US" sz="2600" dirty="0" smtClean="0"/>
              <a:t>Have </a:t>
            </a:r>
            <a:r>
              <a:rPr lang="en-US" sz="2600" dirty="0"/>
              <a:t>created and presented visualizations and insights to various business groups</a:t>
            </a:r>
          </a:p>
          <a:p>
            <a:pPr lvl="1"/>
            <a:r>
              <a:rPr lang="en-US" sz="2600" dirty="0" smtClean="0"/>
              <a:t>Passion </a:t>
            </a:r>
            <a:r>
              <a:rPr lang="en-US" sz="2600" dirty="0"/>
              <a:t>for video games preferred</a:t>
            </a:r>
          </a:p>
          <a:p>
            <a:endParaRPr lang="en-US" dirty="0"/>
          </a:p>
        </p:txBody>
      </p:sp>
      <p:pic>
        <p:nvPicPr>
          <p:cNvPr id="4098" name="Picture 2" descr="Sony Interactive Entertain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0969"/>
            <a:ext cx="1198064" cy="71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24469" y="348975"/>
            <a:ext cx="335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Game Play Data Analyst, Sony Interactive Entertainment</a:t>
            </a:r>
          </a:p>
        </p:txBody>
      </p:sp>
    </p:spTree>
    <p:extLst>
      <p:ext uri="{BB962C8B-B14F-4D97-AF65-F5344CB8AC3E}">
        <p14:creationId xmlns:p14="http://schemas.microsoft.com/office/powerpoint/2010/main" val="794911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1143000"/>
          </a:xfrm>
        </p:spPr>
        <p:txBody>
          <a:bodyPr/>
          <a:lstStyle/>
          <a:p>
            <a:r>
              <a:rPr lang="en-US" dirty="0" smtClean="0"/>
              <a:t>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615" y="1981200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Duties</a:t>
            </a:r>
          </a:p>
          <a:p>
            <a:pPr lvl="1" fontAlgn="base"/>
            <a:r>
              <a:rPr lang="en-US" dirty="0" smtClean="0"/>
              <a:t>Aggregate </a:t>
            </a:r>
            <a:r>
              <a:rPr lang="en-US" dirty="0"/>
              <a:t>and analyze petabytes of game data </a:t>
            </a:r>
            <a:r>
              <a:rPr lang="en-US" dirty="0" smtClean="0"/>
              <a:t>from </a:t>
            </a:r>
            <a:r>
              <a:rPr lang="en-US" dirty="0"/>
              <a:t>various sources </a:t>
            </a:r>
            <a:endParaRPr lang="en-US" dirty="0" smtClean="0"/>
          </a:p>
          <a:p>
            <a:pPr lvl="1" fontAlgn="base"/>
            <a:r>
              <a:rPr lang="en-US" dirty="0" smtClean="0"/>
              <a:t>Prep data </a:t>
            </a:r>
            <a:r>
              <a:rPr lang="en-US" dirty="0"/>
              <a:t>for deeper analysis and/or reporting</a:t>
            </a:r>
          </a:p>
          <a:p>
            <a:pPr lvl="1" fontAlgn="base"/>
            <a:r>
              <a:rPr lang="en-US" dirty="0"/>
              <a:t>Organize </a:t>
            </a:r>
            <a:r>
              <a:rPr lang="en-US" dirty="0" smtClean="0"/>
              <a:t>collected data into </a:t>
            </a:r>
            <a:r>
              <a:rPr lang="en-US" dirty="0"/>
              <a:t>reliable intel that informs Rioters </a:t>
            </a:r>
            <a:r>
              <a:rPr lang="en-US" dirty="0" smtClean="0"/>
              <a:t>to improve player </a:t>
            </a:r>
            <a:r>
              <a:rPr lang="en-US" dirty="0"/>
              <a:t>experience</a:t>
            </a:r>
          </a:p>
          <a:p>
            <a:pPr lvl="1" fontAlgn="base"/>
            <a:r>
              <a:rPr lang="en-US" dirty="0"/>
              <a:t>Work with decision-makers to understand </a:t>
            </a:r>
            <a:r>
              <a:rPr lang="en-US" dirty="0" smtClean="0"/>
              <a:t>goals</a:t>
            </a:r>
            <a:r>
              <a:rPr lang="en-US" dirty="0"/>
              <a:t>, identify opportunities, and inform </a:t>
            </a:r>
            <a:r>
              <a:rPr lang="en-US" dirty="0" smtClean="0"/>
              <a:t>decisions </a:t>
            </a:r>
            <a:r>
              <a:rPr lang="en-US" dirty="0"/>
              <a:t>across </a:t>
            </a:r>
            <a:r>
              <a:rPr lang="en-US" dirty="0" smtClean="0"/>
              <a:t>company</a:t>
            </a:r>
            <a:endParaRPr lang="en-US" dirty="0"/>
          </a:p>
          <a:p>
            <a:pPr lvl="1" fontAlgn="base"/>
            <a:r>
              <a:rPr lang="en-US" dirty="0"/>
              <a:t>Create awesome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615" y="1981200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Requirements</a:t>
            </a:r>
          </a:p>
          <a:p>
            <a:pPr lvl="1"/>
            <a:r>
              <a:rPr lang="en-US" dirty="0"/>
              <a:t>BS/BA degree Stats, Math, Econ, CS or related</a:t>
            </a:r>
          </a:p>
          <a:p>
            <a:pPr lvl="2"/>
            <a:r>
              <a:rPr lang="en-US" dirty="0" smtClean="0"/>
              <a:t>Graduate degree preferred</a:t>
            </a:r>
          </a:p>
          <a:p>
            <a:pPr lvl="1"/>
            <a:r>
              <a:rPr lang="en-US" dirty="0" smtClean="0"/>
              <a:t>Business savvy</a:t>
            </a:r>
          </a:p>
          <a:p>
            <a:pPr lvl="1"/>
            <a:r>
              <a:rPr lang="en-US" dirty="0" smtClean="0"/>
              <a:t>Technically adept</a:t>
            </a:r>
          </a:p>
          <a:p>
            <a:pPr lvl="2"/>
            <a:r>
              <a:rPr lang="en-US" dirty="0" smtClean="0"/>
              <a:t>SQL, Python</a:t>
            </a:r>
          </a:p>
          <a:p>
            <a:pPr lvl="2"/>
            <a:r>
              <a:rPr lang="en-US" dirty="0"/>
              <a:t>Excel, </a:t>
            </a:r>
            <a:r>
              <a:rPr lang="en-US" dirty="0" smtClean="0"/>
              <a:t>PowerPoint</a:t>
            </a:r>
          </a:p>
          <a:p>
            <a:pPr lvl="1"/>
            <a:r>
              <a:rPr lang="en-US" dirty="0" smtClean="0"/>
              <a:t>Communicator</a:t>
            </a:r>
          </a:p>
          <a:p>
            <a:pPr lvl="2"/>
            <a:r>
              <a:rPr lang="en-US" dirty="0" smtClean="0"/>
              <a:t>Reports clear, and concise</a:t>
            </a:r>
          </a:p>
          <a:p>
            <a:pPr lvl="2"/>
            <a:r>
              <a:rPr lang="en-US" dirty="0" smtClean="0"/>
              <a:t>Presentations to variety of audiences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7200" y="665334"/>
            <a:ext cx="167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Analyst</a:t>
            </a:r>
            <a:r>
              <a:rPr lang="en-US" sz="2400" b="1" dirty="0"/>
              <a:t>, </a:t>
            </a:r>
            <a:r>
              <a:rPr lang="en-US" sz="2400" b="1" dirty="0" smtClean="0"/>
              <a:t>Riot Games</a:t>
            </a:r>
            <a:endParaRPr lang="en-US" sz="2400" b="1" dirty="0"/>
          </a:p>
        </p:txBody>
      </p:sp>
      <p:pic>
        <p:nvPicPr>
          <p:cNvPr id="5122" name="Picture 2" descr="Image result for riot game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3400"/>
            <a:ext cx="1409700" cy="109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23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Admin Stuff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645373977"/>
      </p:ext>
    </p:extLst>
  </p:cSld>
  <p:clrMapOvr>
    <a:masterClrMapping/>
  </p:clrMapOvr>
  <p:transition spd="slow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 smtClean="0"/>
              <a:t>Professor Background</a:t>
            </a:r>
            <a:br>
              <a:rPr lang="en-US" dirty="0" smtClean="0"/>
            </a:br>
            <a:r>
              <a:rPr lang="en-US" dirty="0" smtClean="0"/>
              <a:t>(Who am I?)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  <a:noFill/>
        </p:spPr>
        <p:txBody>
          <a:bodyPr lIns="92075" tIns="46038" rIns="92075" bIns="46038">
            <a:normAutofit fontScale="92500" lnSpcReduction="20000"/>
          </a:bodyPr>
          <a:lstStyle/>
          <a:p>
            <a:r>
              <a:rPr lang="en-US" dirty="0" smtClean="0"/>
              <a:t>Mark Claypool (professor, “Mark”)</a:t>
            </a:r>
          </a:p>
          <a:p>
            <a:pPr lvl="1"/>
            <a:r>
              <a:rPr lang="en-US" sz="2400" dirty="0" smtClean="0"/>
              <a:t>Professor</a:t>
            </a:r>
          </a:p>
          <a:p>
            <a:pPr lvl="1"/>
            <a:r>
              <a:rPr lang="en-US" sz="2400" dirty="0" smtClean="0"/>
              <a:t>Computer Science</a:t>
            </a:r>
          </a:p>
          <a:p>
            <a:pPr lvl="1"/>
            <a:r>
              <a:rPr lang="en-US" sz="2400" dirty="0" smtClean="0"/>
              <a:t>Interactive Media and Game Development</a:t>
            </a:r>
          </a:p>
          <a:p>
            <a:r>
              <a:rPr lang="en-US" dirty="0" smtClean="0"/>
              <a:t>Research interests</a:t>
            </a:r>
          </a:p>
          <a:p>
            <a:pPr lvl="1"/>
            <a:r>
              <a:rPr lang="en-US" sz="2400" dirty="0" smtClean="0"/>
              <a:t>Multimedia performance</a:t>
            </a:r>
          </a:p>
          <a:p>
            <a:pPr lvl="1"/>
            <a:r>
              <a:rPr lang="en-US" sz="2400" dirty="0" smtClean="0"/>
              <a:t>Congestion control (protocols, AQM)</a:t>
            </a:r>
          </a:p>
          <a:p>
            <a:pPr lvl="1"/>
            <a:r>
              <a:rPr lang="en-US" sz="2400" dirty="0" smtClean="0"/>
              <a:t>Wireless networking</a:t>
            </a:r>
          </a:p>
          <a:p>
            <a:pPr lvl="1"/>
            <a:r>
              <a:rPr lang="en-US" sz="2400" dirty="0" smtClean="0"/>
              <a:t>Network games</a:t>
            </a:r>
          </a:p>
          <a:p>
            <a:r>
              <a:rPr lang="en-US" sz="2800" dirty="0" smtClean="0"/>
              <a:t>Current gamin’</a:t>
            </a:r>
          </a:p>
          <a:p>
            <a:pPr lvl="1"/>
            <a:r>
              <a:rPr lang="en-US" sz="2400" dirty="0" err="1" smtClean="0"/>
              <a:t>Overwatch</a:t>
            </a:r>
            <a:endParaRPr lang="en-US" sz="2400" dirty="0" smtClean="0"/>
          </a:p>
          <a:p>
            <a:pPr lvl="1"/>
            <a:r>
              <a:rPr lang="en-US" sz="2400" dirty="0" smtClean="0"/>
              <a:t>League of Legends</a:t>
            </a:r>
          </a:p>
          <a:p>
            <a:pPr lvl="1"/>
            <a:r>
              <a:rPr lang="en-US" sz="2400" dirty="0" smtClean="0"/>
              <a:t>Nuclear Throne</a:t>
            </a:r>
          </a:p>
        </p:txBody>
      </p:sp>
      <p:pic>
        <p:nvPicPr>
          <p:cNvPr id="1026" name="Picture 2" descr="https://t7.rbxcdn.com/88ce445e0d7ea70d1e61df0976fd84f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46" y="5171831"/>
            <a:ext cx="1070463" cy="107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aming.corsair.com/~/media/gaming/rgb%20profile/cuprofile%20files/2016/12/23/profile%20images/league-of-legends-6c6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246" y="528796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320607">
            <a:off x="6079245" y="3777220"/>
            <a:ext cx="1625894" cy="40011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 analysis!</a:t>
            </a:r>
            <a:endParaRPr lang="en-US" sz="2000" dirty="0"/>
          </a:p>
        </p:txBody>
      </p:sp>
      <p:pic>
        <p:nvPicPr>
          <p:cNvPr id="1030" name="Picture 6" descr="http://nuclearthrone.com/press/fish_updateart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909" y="50292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000462"/>
      </p:ext>
    </p:extLst>
  </p:cSld>
  <p:clrMapOvr>
    <a:masterClrMapping/>
  </p:clrMapOvr>
  <p:transition spd="slow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Background</a:t>
            </a:r>
            <a:br>
              <a:rPr lang="en-US" dirty="0"/>
            </a:br>
            <a:r>
              <a:rPr lang="en-US" dirty="0"/>
              <a:t>(Who are you?)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Year?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Major? 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IMGD Art or Tech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Other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dirty="0" smtClean="0"/>
              <a:t>Background? 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Statistics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Probability</a:t>
            </a:r>
          </a:p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/>
            </a:pPr>
            <a:endParaRPr lang="en-US" dirty="0" smtClean="0"/>
          </a:p>
          <a:p>
            <a:pPr marL="914400" lvl="1" indent="-514350">
              <a:buSzPct val="85000"/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343400" cy="4144963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tx1"/>
              </a:buClr>
              <a:buSzPct val="85000"/>
              <a:buFont typeface="+mj-lt"/>
              <a:buAutoNum type="arabicPeriod" startAt="4"/>
            </a:pPr>
            <a:r>
              <a:rPr lang="en-US" dirty="0"/>
              <a:t>Tools?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/>
              <a:t>Python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Excel</a:t>
            </a:r>
          </a:p>
          <a:p>
            <a:pPr marL="514350" indent="-514350">
              <a:buSzPct val="85000"/>
              <a:buFont typeface="+mj-lt"/>
              <a:buAutoNum type="arabicPeriod" startAt="4"/>
            </a:pPr>
            <a:r>
              <a:rPr lang="en-US" dirty="0" smtClean="0"/>
              <a:t>Platform </a:t>
            </a:r>
            <a:r>
              <a:rPr lang="en-US" dirty="0"/>
              <a:t>of Choice?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/>
              <a:t>Windows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Linux</a:t>
            </a:r>
          </a:p>
          <a:p>
            <a:pPr marL="914400" lvl="1" indent="-514350">
              <a:buClr>
                <a:srgbClr val="008000"/>
              </a:buClr>
              <a:buSzPct val="85000"/>
              <a:buFont typeface="+mj-lt"/>
              <a:buAutoNum type="alphaLcPeriod"/>
            </a:pPr>
            <a:r>
              <a:rPr lang="en-US" dirty="0" smtClean="0"/>
              <a:t>Mac</a:t>
            </a:r>
            <a:endParaRPr lang="en-US" dirty="0"/>
          </a:p>
          <a:p>
            <a:pPr marL="400050" lvl="1" indent="0">
              <a:buClr>
                <a:schemeClr val="tx1"/>
              </a:buClr>
              <a:buSzPct val="85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44800"/>
      </p:ext>
    </p:extLst>
  </p:cSld>
  <p:clrMapOvr>
    <a:masterClrMapping/>
  </p:clrMapOvr>
  <p:transition spd="slow">
    <p:cover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Syllabus Stuff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3"/>
              </a:rPr>
              <a:t>http://www.cs.wpi.edu/~imgd2905/d17</a:t>
            </a:r>
            <a:endParaRPr lang="en-US" dirty="0" smtClean="0"/>
          </a:p>
          <a:p>
            <a:r>
              <a:rPr lang="en-US" dirty="0" smtClean="0"/>
              <a:t>Class:   M, T, </a:t>
            </a:r>
            <a:r>
              <a:rPr lang="en-US" dirty="0" err="1" smtClean="0"/>
              <a:t>Th</a:t>
            </a:r>
            <a:r>
              <a:rPr lang="en-US" dirty="0" smtClean="0"/>
              <a:t>, Fr    </a:t>
            </a:r>
            <a:r>
              <a:rPr lang="en-US" dirty="0" smtClean="0"/>
              <a:t>10-10:50am</a:t>
            </a:r>
            <a:endParaRPr lang="en-US" dirty="0" smtClean="0"/>
          </a:p>
          <a:p>
            <a:r>
              <a:rPr lang="en-US" dirty="0" smtClean="0"/>
              <a:t>SA: </a:t>
            </a:r>
            <a:r>
              <a:rPr lang="en-US" dirty="0" smtClean="0">
                <a:solidFill>
                  <a:srgbClr val="009900"/>
                </a:solidFill>
              </a:rPr>
              <a:t>Charlie </a:t>
            </a:r>
            <a:r>
              <a:rPr lang="en-US" dirty="0" err="1" smtClean="0">
                <a:solidFill>
                  <a:srgbClr val="009900"/>
                </a:solidFill>
              </a:rPr>
              <a:t>Lovering</a:t>
            </a:r>
            <a:endParaRPr lang="en-US" dirty="0" smtClean="0">
              <a:solidFill>
                <a:srgbClr val="009900"/>
              </a:solidFill>
            </a:endParaRPr>
          </a:p>
          <a:p>
            <a:pPr lvl="1"/>
            <a:r>
              <a:rPr lang="en-US" dirty="0" smtClean="0"/>
              <a:t>Office hours, forum, grading, class prep, help sessions</a:t>
            </a:r>
          </a:p>
          <a:p>
            <a:r>
              <a:rPr lang="en-US" dirty="0" smtClean="0"/>
              <a:t>Office hours:</a:t>
            </a:r>
          </a:p>
          <a:p>
            <a:pPr lvl="1"/>
            <a:r>
              <a:rPr lang="en-US" dirty="0" smtClean="0"/>
              <a:t>Claypool (FLB24): </a:t>
            </a:r>
            <a:r>
              <a:rPr lang="en-US" dirty="0">
                <a:solidFill>
                  <a:srgbClr val="0070C0"/>
                </a:solidFill>
              </a:rPr>
              <a:t>Mo</a:t>
            </a:r>
            <a:r>
              <a:rPr lang="en-US" dirty="0"/>
              <a:t> 1-2pm, </a:t>
            </a:r>
            <a:r>
              <a:rPr lang="en-US" dirty="0" err="1">
                <a:solidFill>
                  <a:srgbClr val="0070C0"/>
                </a:solidFill>
              </a:rPr>
              <a:t>Tu</a:t>
            </a:r>
            <a:r>
              <a:rPr lang="en-US" dirty="0"/>
              <a:t> 3-4pm, </a:t>
            </a:r>
            <a:r>
              <a:rPr lang="en-US" dirty="0" err="1">
                <a:solidFill>
                  <a:srgbClr val="0070C0"/>
                </a:solidFill>
              </a:rPr>
              <a:t>Th</a:t>
            </a:r>
            <a:r>
              <a:rPr lang="en-US" dirty="0"/>
              <a:t> 3-4pm</a:t>
            </a:r>
            <a:endParaRPr lang="en-US" dirty="0" smtClean="0"/>
          </a:p>
          <a:p>
            <a:pPr lvl="1"/>
            <a:r>
              <a:rPr lang="en-US" dirty="0" err="1" smtClean="0"/>
              <a:t>Lovering</a:t>
            </a:r>
            <a:r>
              <a:rPr lang="en-US" dirty="0" smtClean="0"/>
              <a:t> (FLA22): </a:t>
            </a:r>
            <a:r>
              <a:rPr lang="en-US" dirty="0">
                <a:solidFill>
                  <a:srgbClr val="0070C0"/>
                </a:solidFill>
              </a:rPr>
              <a:t>Mo</a:t>
            </a:r>
            <a:r>
              <a:rPr lang="en-US" dirty="0"/>
              <a:t> 5:30-7pm, </a:t>
            </a:r>
            <a:r>
              <a:rPr lang="en-US" dirty="0" err="1">
                <a:solidFill>
                  <a:srgbClr val="0070C0"/>
                </a:solidFill>
              </a:rPr>
              <a:t>Th</a:t>
            </a:r>
            <a:r>
              <a:rPr lang="en-US" dirty="0"/>
              <a:t> 5:30-7pm</a:t>
            </a:r>
            <a:endParaRPr lang="en-US" dirty="0" smtClean="0"/>
          </a:p>
          <a:p>
            <a:pPr lvl="1"/>
            <a:r>
              <a:rPr lang="en-US" dirty="0" smtClean="0"/>
              <a:t>Or by appointment</a:t>
            </a:r>
          </a:p>
          <a:p>
            <a:r>
              <a:rPr lang="en-US" dirty="0" smtClean="0"/>
              <a:t>Email</a:t>
            </a:r>
          </a:p>
          <a:p>
            <a:pPr lvl="1"/>
            <a:r>
              <a:rPr lang="en-US" sz="2400" dirty="0" smtClean="0">
                <a:hlinkClick r:id="rId4"/>
              </a:rPr>
              <a:t>claypool@cs.wpi.edu</a:t>
            </a:r>
            <a:r>
              <a:rPr lang="en-US" sz="2400" dirty="0" smtClean="0"/>
              <a:t> (me)</a:t>
            </a:r>
          </a:p>
          <a:p>
            <a:pPr lvl="1"/>
            <a:r>
              <a:rPr lang="en-US" sz="2400" dirty="0" smtClean="0">
                <a:hlinkClick r:id="rId5"/>
              </a:rPr>
              <a:t>imgd2905-staff@cs.wpi.edu</a:t>
            </a:r>
            <a:r>
              <a:rPr lang="en-US" sz="2400" dirty="0" smtClean="0"/>
              <a:t> </a:t>
            </a:r>
            <a:r>
              <a:rPr lang="en-US" sz="2400" dirty="0" smtClean="0"/>
              <a:t>(me + SA)</a:t>
            </a:r>
          </a:p>
          <a:p>
            <a:pPr lvl="1"/>
            <a:r>
              <a:rPr lang="en-US" sz="2400" dirty="0" smtClean="0">
                <a:hlinkClick r:id="rId6"/>
              </a:rPr>
              <a:t>imgd2905-all@cs.wpi.edu</a:t>
            </a:r>
            <a:r>
              <a:rPr lang="en-US" sz="2400" dirty="0" smtClean="0"/>
              <a:t> </a:t>
            </a:r>
            <a:r>
              <a:rPr lang="en-US" sz="2400" dirty="0" smtClean="0"/>
              <a:t>(class + staff)</a:t>
            </a:r>
          </a:p>
        </p:txBody>
      </p:sp>
    </p:spTree>
    <p:extLst>
      <p:ext uri="{BB962C8B-B14F-4D97-AF65-F5344CB8AC3E}">
        <p14:creationId xmlns:p14="http://schemas.microsoft.com/office/powerpoint/2010/main" val="138838970"/>
      </p:ext>
    </p:extLst>
  </p:cSld>
  <p:clrMapOvr>
    <a:masterClrMapping/>
  </p:clrMapOvr>
  <p:transition spd="slow"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David M. Levine and David F. </a:t>
            </a:r>
            <a:r>
              <a:rPr lang="en-US" dirty="0" smtClean="0"/>
              <a:t>Stephan</a:t>
            </a:r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 smtClean="0">
                <a:solidFill>
                  <a:srgbClr val="008000"/>
                </a:solidFill>
              </a:rPr>
              <a:t>Even </a:t>
            </a:r>
            <a:r>
              <a:rPr lang="en-US" sz="3200" dirty="0">
                <a:solidFill>
                  <a:srgbClr val="008000"/>
                </a:solidFill>
              </a:rPr>
              <a:t>You Can Learn Statistics and </a:t>
            </a:r>
            <a:r>
              <a:rPr lang="en-US" sz="3200" dirty="0" smtClean="0">
                <a:solidFill>
                  <a:srgbClr val="008000"/>
                </a:solidFill>
              </a:rPr>
              <a:t>Analytics</a:t>
            </a:r>
            <a:r>
              <a:rPr lang="en-US" sz="3200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/>
              <a:t> </a:t>
            </a:r>
            <a:r>
              <a:rPr lang="en-US" dirty="0" smtClean="0"/>
              <a:t>ed. </a:t>
            </a:r>
            <a:r>
              <a:rPr lang="en-US" i="1" dirty="0" smtClean="0"/>
              <a:t>Pearson</a:t>
            </a:r>
            <a:r>
              <a:rPr lang="en-US" dirty="0"/>
              <a:t>, </a:t>
            </a:r>
            <a:r>
              <a:rPr lang="en-US" dirty="0" smtClean="0"/>
              <a:t>2015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Unfortunate name, but good content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depth to provide foundation for analytics</a:t>
            </a:r>
          </a:p>
          <a:p>
            <a:r>
              <a:rPr lang="en-US" dirty="0" smtClean="0"/>
              <a:t>Good examples, but not game-centric</a:t>
            </a:r>
          </a:p>
        </p:txBody>
      </p:sp>
      <p:pic>
        <p:nvPicPr>
          <p:cNvPr id="2050" name="Picture 2" descr="https://www.pearsonhighered.com/assets/bigcovers/0/1/3/3/0133382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812925"/>
            <a:ext cx="3294835" cy="431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647282"/>
      </p:ext>
    </p:extLst>
  </p:cSld>
  <p:clrMapOvr>
    <a:masterClrMapping/>
  </p:clrMapOvr>
  <p:transition spd="slow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analysis tools and pipeline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Visualizing and presenting data</a:t>
            </a:r>
          </a:p>
          <a:p>
            <a:r>
              <a:rPr lang="en-US" dirty="0"/>
              <a:t>Probability</a:t>
            </a:r>
          </a:p>
          <a:p>
            <a:r>
              <a:rPr lang="en-US" dirty="0"/>
              <a:t>Hypothesis testing</a:t>
            </a:r>
          </a:p>
          <a:p>
            <a:r>
              <a:rPr lang="en-US" dirty="0"/>
              <a:t>Regression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topics to game data!</a:t>
            </a:r>
          </a:p>
          <a:p>
            <a:pPr lvl="1"/>
            <a:r>
              <a:rPr lang="en-US" dirty="0" smtClean="0"/>
              <a:t>Commercial and custom</a:t>
            </a:r>
          </a:p>
          <a:p>
            <a:pPr lvl="1"/>
            <a:r>
              <a:rPr lang="en-US" dirty="0" smtClean="0"/>
              <a:t>New and old</a:t>
            </a:r>
          </a:p>
        </p:txBody>
      </p:sp>
      <p:pic>
        <p:nvPicPr>
          <p:cNvPr id="3074" name="Picture 2" descr="Image result for perlenspie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110038"/>
            <a:ext cx="1181100" cy="103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gaming.corsair.com/~/media/gaming/rgb%20profile/cuprofile%20files/2016/12/23/profile%20images/league-of-legends-6c6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317024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ile:TagPro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562600"/>
            <a:ext cx="2286000" cy="399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025313"/>
      </p:ext>
    </p:extLst>
  </p:cSld>
  <p:clrMapOvr>
    <a:masterClrMapping/>
  </p:clrMapOvr>
  <p:transition spd="slow">
    <p:cover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Course Structure</a:t>
            </a:r>
          </a:p>
        </p:txBody>
      </p:sp>
      <p:sp>
        <p:nvSpPr>
          <p:cNvPr id="11267" name="Rectangle 10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Prerequisites</a:t>
            </a:r>
          </a:p>
          <a:p>
            <a:pPr lvl="1"/>
            <a:r>
              <a:rPr lang="en-US" dirty="0" smtClean="0"/>
              <a:t>College algebra</a:t>
            </a:r>
          </a:p>
          <a:p>
            <a:pPr lvl="1"/>
            <a:r>
              <a:rPr lang="en-US" dirty="0" smtClean="0"/>
              <a:t>No programming, stats, probability expected</a:t>
            </a:r>
          </a:p>
          <a:p>
            <a:pPr lvl="1"/>
            <a:r>
              <a:rPr lang="en-US" dirty="0" smtClean="0"/>
              <a:t>No game analytics experience required</a:t>
            </a:r>
            <a:endParaRPr lang="en-US" sz="2400" dirty="0" smtClean="0"/>
          </a:p>
          <a:p>
            <a:r>
              <a:rPr lang="en-US" dirty="0" smtClean="0"/>
              <a:t>Grading</a:t>
            </a:r>
          </a:p>
          <a:p>
            <a:pPr lvl="1"/>
            <a:r>
              <a:rPr lang="en-US" sz="2400" dirty="0" smtClean="0"/>
              <a:t>Exams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8000"/>
                </a:solidFill>
              </a:rPr>
              <a:t>30%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/>
            <a:r>
              <a:rPr lang="en-US" sz="2400" dirty="0" smtClean="0"/>
              <a:t>Projects (</a:t>
            </a:r>
            <a:r>
              <a:rPr lang="en-US" sz="2400" dirty="0" smtClean="0">
                <a:solidFill>
                  <a:srgbClr val="008000"/>
                </a:solidFill>
              </a:rPr>
              <a:t>6</a:t>
            </a:r>
            <a:r>
              <a:rPr lang="en-US" sz="2400" dirty="0">
                <a:solidFill>
                  <a:srgbClr val="008000"/>
                </a:solidFill>
              </a:rPr>
              <a:t>0</a:t>
            </a:r>
            <a:r>
              <a:rPr lang="en-US" sz="2400" dirty="0" smtClean="0">
                <a:solidFill>
                  <a:srgbClr val="008000"/>
                </a:solidFill>
              </a:rPr>
              <a:t>%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Presentation(</a:t>
            </a:r>
            <a:r>
              <a:rPr lang="en-US" sz="2400" dirty="0" smtClean="0">
                <a:solidFill>
                  <a:srgbClr val="008000"/>
                </a:solidFill>
              </a:rPr>
              <a:t>10%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On the </a:t>
            </a:r>
            <a:r>
              <a:rPr lang="en-US" sz="2400" i="1" dirty="0"/>
              <a:t>Instruct Assist </a:t>
            </a:r>
            <a:r>
              <a:rPr lang="en-US" sz="2400" dirty="0"/>
              <a:t>Website: </a:t>
            </a:r>
            <a:r>
              <a:rPr lang="en-US" sz="2400" dirty="0" smtClean="0">
                <a:hlinkClick r:id="rId2"/>
              </a:rPr>
              <a:t>https://ia.wpi.edu/imgd2905/</a:t>
            </a:r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 smtClean="0"/>
              <a:t>Authenticate </a:t>
            </a:r>
            <a:r>
              <a:rPr lang="en-US" sz="2000" dirty="0"/>
              <a:t>with WPI login and password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4976295"/>
      </p:ext>
    </p:extLst>
  </p:cSld>
  <p:clrMapOvr>
    <a:masterClrMapping/>
  </p:clrMapOvr>
  <p:transition spd="slow"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2</a:t>
            </a:r>
            <a:r>
              <a:rPr lang="en-US" dirty="0"/>
              <a:t> exams, </a:t>
            </a:r>
            <a:r>
              <a:rPr lang="en-US" dirty="0">
                <a:solidFill>
                  <a:srgbClr val="008000"/>
                </a:solidFill>
              </a:rPr>
              <a:t>30% </a:t>
            </a:r>
            <a:r>
              <a:rPr lang="en-US" dirty="0"/>
              <a:t>of grade total</a:t>
            </a:r>
          </a:p>
          <a:p>
            <a:r>
              <a:rPr lang="en-US" dirty="0" smtClean="0"/>
              <a:t>Mid-term, Final (non-cumulative)</a:t>
            </a:r>
          </a:p>
          <a:p>
            <a:r>
              <a:rPr lang="en-US" dirty="0" smtClean="0"/>
              <a:t>Closed-note, Closed-paper, Closed-friend</a:t>
            </a:r>
          </a:p>
          <a:p>
            <a:r>
              <a:rPr lang="en-US" dirty="0" smtClean="0"/>
              <a:t>Generally, on material in class, but may have some parts from project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Test mastery of concepts that may not be evident from project reports</a:t>
            </a:r>
          </a:p>
        </p:txBody>
      </p:sp>
    </p:spTree>
    <p:extLst>
      <p:ext uri="{BB962C8B-B14F-4D97-AF65-F5344CB8AC3E}">
        <p14:creationId xmlns:p14="http://schemas.microsoft.com/office/powerpoint/2010/main" val="7731011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3426</TotalTime>
  <Words>796</Words>
  <Application>Microsoft Office PowerPoint</Application>
  <PresentationFormat>On-screen Show (4:3)</PresentationFormat>
  <Paragraphs>179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Office Theme</vt:lpstr>
      <vt:lpstr>Data Analysis for Game Development</vt:lpstr>
      <vt:lpstr>Outline</vt:lpstr>
      <vt:lpstr>Professor Background (Who am I?)</vt:lpstr>
      <vt:lpstr>Student Background (Who are you?)</vt:lpstr>
      <vt:lpstr>Syllabus Stuff</vt:lpstr>
      <vt:lpstr>Text Book</vt:lpstr>
      <vt:lpstr>Class Topics</vt:lpstr>
      <vt:lpstr>Course Structure</vt:lpstr>
      <vt:lpstr>Exams</vt:lpstr>
      <vt:lpstr>Projects</vt:lpstr>
      <vt:lpstr>Presentation</vt:lpstr>
      <vt:lpstr>Slides</vt:lpstr>
      <vt:lpstr>Timeline</vt:lpstr>
      <vt:lpstr>Why This Class? </vt:lpstr>
      <vt:lpstr>Why This Class? – Other</vt:lpstr>
      <vt:lpstr>Jobs</vt:lpstr>
      <vt:lpstr>Jobs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75</cp:revision>
  <cp:lastPrinted>2016-08-25T14:33:07Z</cp:lastPrinted>
  <dcterms:created xsi:type="dcterms:W3CDTF">2012-01-13T01:01:36Z</dcterms:created>
  <dcterms:modified xsi:type="dcterms:W3CDTF">2017-03-13T15:19:16Z</dcterms:modified>
</cp:coreProperties>
</file>