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4" r:id="rId3"/>
    <p:sldId id="269" r:id="rId4"/>
    <p:sldId id="277" r:id="rId5"/>
    <p:sldId id="276" r:id="rId6"/>
    <p:sldId id="270" r:id="rId7"/>
    <p:sldId id="271" r:id="rId8"/>
    <p:sldId id="278" r:id="rId9"/>
    <p:sldId id="273" r:id="rId10"/>
    <p:sldId id="275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42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15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EB06D5-69B6-4826-9F0E-A7D4263A2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57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mycariboonow.com/wp-content/uploads/2016/02/Population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eydifferences.com/wp-content/uploads/2016/04/census-vs-sample.jp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.com/cimages/videopreview/true-experimental-design_102058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9be7037176ebed526de6-851b178cb1fa40a3535f993be03d0145.r77.cf2.rackcdn.com/06782FAB-622E-4735-8750-12FB60221F61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qph.ec.quoracdn.net/main-qimg-058791361f10bc9a0339823e1e01d3ec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hyperlink" Target="http://www.mayersmemorial.com/pictures/content/122253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hyperlink" Target="https://i.ytimg.com/vi/qtLnBz6lbRQ/maxresdefault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0772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Fundamentals of Statistics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19415"/>
            <a:ext cx="4572000" cy="1752600"/>
          </a:xfrm>
        </p:spPr>
        <p:txBody>
          <a:bodyPr>
            <a:noAutofit/>
          </a:bodyPr>
          <a:lstStyle/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87355" y="3355975"/>
            <a:ext cx="1769291" cy="2839383"/>
            <a:chOff x="5638800" y="3427273"/>
            <a:chExt cx="1769291" cy="2839383"/>
          </a:xfrm>
        </p:grpSpPr>
        <p:pic>
          <p:nvPicPr>
            <p:cNvPr id="5" name="Picture 2" descr="https://www.pearsonhighered.com/assets/bigcovers/0/1/3/3/0133382664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3950493"/>
              <a:ext cx="1769291" cy="23161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719700" y="3427273"/>
              <a:ext cx="16074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Chapter 1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Using </a:t>
            </a:r>
            <a:r>
              <a:rPr lang="en-US" altLang="en-US" dirty="0"/>
              <a:t>Sample Data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The word “sample” comes from </a:t>
            </a:r>
            <a:r>
              <a:rPr lang="en-US" altLang="en-US" dirty="0" smtClean="0"/>
              <a:t>same </a:t>
            </a:r>
            <a:r>
              <a:rPr lang="en-US" altLang="en-US" dirty="0"/>
              <a:t>root word as “example”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Similarly, one </a:t>
            </a:r>
            <a:r>
              <a:rPr lang="en-US" altLang="en-US" dirty="0">
                <a:solidFill>
                  <a:srgbClr val="0070C0"/>
                </a:solidFill>
              </a:rPr>
              <a:t>sample</a:t>
            </a:r>
            <a:r>
              <a:rPr lang="en-US" altLang="en-US" dirty="0"/>
              <a:t> does not prove a theory, but rather is an </a:t>
            </a:r>
            <a:r>
              <a:rPr lang="en-US" altLang="en-US" dirty="0">
                <a:solidFill>
                  <a:srgbClr val="008000"/>
                </a:solidFill>
              </a:rPr>
              <a:t>example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Basically, </a:t>
            </a:r>
            <a:r>
              <a:rPr lang="en-US" altLang="en-US" dirty="0" smtClean="0"/>
              <a:t>in general, definite </a:t>
            </a:r>
            <a:r>
              <a:rPr lang="en-US" altLang="en-US" dirty="0"/>
              <a:t>statement </a:t>
            </a:r>
            <a:r>
              <a:rPr lang="en-US" altLang="en-US" i="1" dirty="0"/>
              <a:t>cannot</a:t>
            </a:r>
            <a:r>
              <a:rPr lang="en-US" altLang="en-US" dirty="0"/>
              <a:t> be made about characteristics of all systems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Instead, make </a:t>
            </a:r>
            <a:r>
              <a:rPr lang="en-US" altLang="en-US" b="1" dirty="0"/>
              <a:t>probabilistic statement </a:t>
            </a:r>
            <a:r>
              <a:rPr lang="en-US" altLang="en-US" dirty="0"/>
              <a:t>about range of most </a:t>
            </a:r>
            <a:r>
              <a:rPr lang="en-US" altLang="en-US" dirty="0" smtClean="0"/>
              <a:t>systems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smtClean="0"/>
              <a:t>That’s where statistics come in!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6427344"/>
      </p:ext>
    </p:extLst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Do We Need Statistics?</a:t>
            </a:r>
          </a:p>
        </p:txBody>
      </p:sp>
      <p:pic>
        <p:nvPicPr>
          <p:cNvPr id="194564" name="Picture 4" descr="J029917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1905000"/>
            <a:ext cx="1535113" cy="2144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65" name="AutoShape 5"/>
          <p:cNvSpPr>
            <a:spLocks noChangeArrowheads="1"/>
          </p:cNvSpPr>
          <p:nvPr/>
        </p:nvSpPr>
        <p:spPr bwMode="auto">
          <a:xfrm rot="5400000">
            <a:off x="3988594" y="1429544"/>
            <a:ext cx="814387" cy="866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990600" y="1531938"/>
            <a:ext cx="25463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445 446 397 226</a:t>
            </a:r>
          </a:p>
          <a:p>
            <a:pPr eaLnBrk="1" hangingPunct="1"/>
            <a:r>
              <a:rPr lang="en-US" altLang="en-US"/>
              <a:t>388 3445 188 1002</a:t>
            </a:r>
          </a:p>
          <a:p>
            <a:pPr eaLnBrk="1" hangingPunct="1"/>
            <a:r>
              <a:rPr lang="en-US" altLang="en-US"/>
              <a:t>47762 432 54 12</a:t>
            </a:r>
          </a:p>
          <a:p>
            <a:pPr eaLnBrk="1" hangingPunct="1"/>
            <a:r>
              <a:rPr lang="en-US" altLang="en-US"/>
              <a:t>98 345 2245 8839</a:t>
            </a:r>
          </a:p>
          <a:p>
            <a:pPr eaLnBrk="1" hangingPunct="1"/>
            <a:r>
              <a:rPr lang="en-US" altLang="en-US"/>
              <a:t>77492 472 565 999</a:t>
            </a:r>
          </a:p>
          <a:p>
            <a:pPr eaLnBrk="1" hangingPunct="1"/>
            <a:r>
              <a:rPr lang="en-US" altLang="en-US"/>
              <a:t>1 34 882 545 4022</a:t>
            </a:r>
          </a:p>
          <a:p>
            <a:pPr eaLnBrk="1" hangingPunct="1"/>
            <a:r>
              <a:rPr lang="en-US" altLang="en-US"/>
              <a:t>827 572 597 364</a:t>
            </a:r>
          </a:p>
        </p:txBody>
      </p:sp>
      <p:sp>
        <p:nvSpPr>
          <p:cNvPr id="194567" name="AutoShape 7"/>
          <p:cNvSpPr>
            <a:spLocks noChangeArrowheads="1"/>
          </p:cNvSpPr>
          <p:nvPr/>
        </p:nvSpPr>
        <p:spPr bwMode="auto">
          <a:xfrm rot="10800000" flipH="1">
            <a:off x="4495800" y="4122738"/>
            <a:ext cx="814388" cy="866775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569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68747807"/>
              </p:ext>
            </p:extLst>
          </p:nvPr>
        </p:nvGraphicFramePr>
        <p:xfrm>
          <a:off x="6042025" y="4572000"/>
          <a:ext cx="1820863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4" imgW="380880" imgH="164880" progId="Equation.3">
                  <p:embed/>
                </p:oleObj>
              </mc:Choice>
              <mc:Fallback>
                <p:oleObj name="Equation" r:id="rId4" imgW="380880" imgH="164880" progId="Equation.3">
                  <p:embed/>
                  <p:pic>
                    <p:nvPicPr>
                      <p:cNvPr id="19456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5" y="4572000"/>
                        <a:ext cx="1820863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6070356" y="1677640"/>
            <a:ext cx="26790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2800" dirty="0"/>
              <a:t>Aggregate data into meaningful information.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5181600"/>
            <a:ext cx="2438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Ok, </a:t>
            </a:r>
            <a:r>
              <a:rPr lang="en-US" sz="2800" dirty="0" smtClean="0"/>
              <a:t>but what </a:t>
            </a:r>
            <a:r>
              <a:rPr lang="en-US" sz="2800" i="1" dirty="0" smtClean="0"/>
              <a:t>are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statistics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2725931"/>
      </p:ext>
    </p:extLst>
  </p:cSld>
  <p:clrMapOvr>
    <a:masterClrMapping/>
  </p:clrMapOvr>
  <p:transition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ycariboonow.com/wp-content/uploads/2016/02/Popul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304" y="1524000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7527" y="1524000"/>
            <a:ext cx="4267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Population</a:t>
            </a:r>
            <a:r>
              <a:rPr lang="en-US" dirty="0" smtClean="0"/>
              <a:t> – all members of group pertaining to study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every League </a:t>
            </a:r>
            <a:r>
              <a:rPr lang="en-US" dirty="0" smtClean="0"/>
              <a:t>of Legends player </a:t>
            </a:r>
            <a:r>
              <a:rPr lang="en-US" dirty="0" smtClean="0"/>
              <a:t>in the world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every person in IMGD 2905 in D-term</a:t>
            </a:r>
          </a:p>
          <a:p>
            <a:r>
              <a:rPr lang="en-US" dirty="0" smtClean="0"/>
              <a:t>In many cases, impossible to survey a population!</a:t>
            </a:r>
          </a:p>
          <a:p>
            <a:pPr lvl="1"/>
            <a:r>
              <a:rPr lang="en-US" dirty="0" smtClean="0"/>
              <a:t>Typical for game analytics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want to understand/improve game for all</a:t>
            </a:r>
          </a:p>
          <a:p>
            <a:pPr marL="0" indent="0">
              <a:buNone/>
            </a:pPr>
            <a:r>
              <a:rPr lang="en-US" dirty="0" smtClean="0"/>
              <a:t>So … what to do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93004" y="5515689"/>
            <a:ext cx="4343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hlinkClick r:id="rId4"/>
              </a:rPr>
              <a:t>http://</a:t>
            </a:r>
            <a:r>
              <a:rPr lang="en-US" sz="1000" dirty="0" smtClean="0">
                <a:hlinkClick r:id="rId4"/>
              </a:rPr>
              <a:t>www.mycariboonow.com/wp-content/uploads/2016/02/Population.jpg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3169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69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969" y="5334000"/>
            <a:ext cx="8229600" cy="99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Often hope </a:t>
            </a:r>
            <a:r>
              <a:rPr lang="en-US" i="1" dirty="0" smtClean="0"/>
              <a:t>sample</a:t>
            </a:r>
            <a:r>
              <a:rPr lang="en-US" dirty="0" smtClean="0"/>
              <a:t> </a:t>
            </a:r>
            <a:r>
              <a:rPr lang="en-US" dirty="0" smtClean="0"/>
              <a:t>is representative of </a:t>
            </a:r>
            <a:r>
              <a:rPr lang="en-US" i="1" dirty="0" smtClean="0"/>
              <a:t>population</a:t>
            </a:r>
            <a:r>
              <a:rPr lang="en-US" i="1" dirty="0" smtClean="0"/>
              <a:t>.  … </a:t>
            </a:r>
            <a:endParaRPr lang="en-US" i="1" dirty="0" smtClean="0"/>
          </a:p>
          <a:p>
            <a:r>
              <a:rPr lang="en-US" dirty="0" smtClean="0"/>
              <a:t>But </a:t>
            </a:r>
            <a:r>
              <a:rPr lang="en-US" dirty="0" smtClean="0"/>
              <a:t>Is it? </a:t>
            </a:r>
            <a:r>
              <a:rPr lang="en-US" dirty="0" smtClean="0">
                <a:sym typeface="Wingdings" panose="05000000000000000000" pitchFamily="2" charset="2"/>
              </a:rPr>
              <a:t> sampling important! (We won’t talk much about this right now, </a:t>
            </a:r>
            <a:r>
              <a:rPr lang="en-US" dirty="0" smtClean="0">
                <a:sym typeface="Wingdings" panose="05000000000000000000" pitchFamily="2" charset="2"/>
              </a:rPr>
              <a:t>however.)</a:t>
            </a:r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2057400" y="2642741"/>
            <a:ext cx="5495925" cy="2538085"/>
            <a:chOff x="2738438" y="4267200"/>
            <a:chExt cx="5495925" cy="253808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38438" y="4267200"/>
              <a:ext cx="5495925" cy="227647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895600" y="6543675"/>
              <a:ext cx="518160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>
                  <a:hlinkClick r:id="rId3"/>
                </a:rPr>
                <a:t>http://</a:t>
              </a:r>
              <a:r>
                <a:rPr lang="en-US" sz="1050" dirty="0" smtClean="0">
                  <a:hlinkClick r:id="rId3"/>
                </a:rPr>
                <a:t>keydifferences.com/wp-content/uploads/2016/04/census-vs-sample.jpg</a:t>
              </a:r>
              <a:r>
                <a:rPr lang="en-US" sz="1050" dirty="0" smtClean="0"/>
                <a:t> </a:t>
              </a:r>
              <a:endParaRPr lang="en-US" sz="1050" dirty="0"/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593969" y="1333624"/>
            <a:ext cx="8229600" cy="12044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70C0"/>
                </a:solidFill>
              </a:rPr>
              <a:t>Sample</a:t>
            </a:r>
            <a:r>
              <a:rPr lang="en-US" dirty="0" smtClean="0"/>
              <a:t> – part of population selected for analysis</a:t>
            </a:r>
          </a:p>
          <a:p>
            <a:pPr lvl="1"/>
            <a:r>
              <a:rPr lang="en-US" dirty="0" smtClean="0"/>
              <a:t>e.g., all League </a:t>
            </a:r>
            <a:r>
              <a:rPr lang="en-US" dirty="0" smtClean="0"/>
              <a:t>of Legends players </a:t>
            </a:r>
            <a:r>
              <a:rPr lang="en-US" dirty="0" smtClean="0"/>
              <a:t>at WPI</a:t>
            </a:r>
          </a:p>
          <a:p>
            <a:pPr lvl="1"/>
            <a:r>
              <a:rPr lang="en-US" dirty="0" smtClean="0"/>
              <a:t>e.g., students in first row in IMGD 2905 (e.g., poll: finish </a:t>
            </a:r>
            <a:r>
              <a:rPr lang="en-US" dirty="0" smtClean="0"/>
              <a:t>part 3?)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57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Variable</a:t>
            </a:r>
            <a:r>
              <a:rPr lang="en-US" dirty="0" smtClean="0"/>
              <a:t> – characteristic of individuals in </a:t>
            </a:r>
            <a:r>
              <a:rPr lang="en-US" dirty="0" smtClean="0"/>
              <a:t>population analyzing</a:t>
            </a:r>
            <a:endParaRPr lang="en-US" dirty="0" smtClean="0"/>
          </a:p>
          <a:p>
            <a:pPr lvl="1"/>
            <a:r>
              <a:rPr lang="en-US" dirty="0" smtClean="0"/>
              <a:t>e.g., time spent in competitive mode in </a:t>
            </a:r>
            <a:r>
              <a:rPr lang="en-US" dirty="0" smtClean="0"/>
              <a:t>League of Legends</a:t>
            </a:r>
            <a:endParaRPr lang="en-US" dirty="0" smtClean="0"/>
          </a:p>
          <a:p>
            <a:pPr lvl="1"/>
            <a:r>
              <a:rPr lang="en-US" dirty="0" smtClean="0"/>
              <a:t>e.g., vehicle choice in GTA</a:t>
            </a:r>
          </a:p>
          <a:p>
            <a:r>
              <a:rPr lang="en-US" i="1" dirty="0" smtClean="0"/>
              <a:t>Independent</a:t>
            </a:r>
            <a:r>
              <a:rPr lang="en-US" dirty="0" smtClean="0"/>
              <a:t> inherent in population, versus </a:t>
            </a:r>
            <a:r>
              <a:rPr lang="en-US" i="1" dirty="0" smtClean="0"/>
              <a:t>dependent</a:t>
            </a:r>
            <a:r>
              <a:rPr lang="en-US" dirty="0" smtClean="0"/>
              <a:t> that </a:t>
            </a:r>
            <a:r>
              <a:rPr lang="en-US" dirty="0" smtClean="0"/>
              <a:t>want </a:t>
            </a:r>
            <a:r>
              <a:rPr lang="en-US" dirty="0" smtClean="0"/>
              <a:t>to assess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4800" y="3581400"/>
            <a:ext cx="5029200" cy="2942287"/>
            <a:chOff x="1371600" y="3783561"/>
            <a:chExt cx="5029200" cy="2942287"/>
          </a:xfrm>
        </p:grpSpPr>
        <p:pic>
          <p:nvPicPr>
            <p:cNvPr id="3076" name="Picture 4" descr="http://study.com/cimages/videopreview/true-experimental-design_102058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5533" y="3783561"/>
              <a:ext cx="474133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1371600" y="6464238"/>
              <a:ext cx="502920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>
                  <a:hlinkClick r:id="rId3"/>
                </a:rPr>
                <a:t>http://</a:t>
              </a:r>
              <a:r>
                <a:rPr lang="en-US" sz="1050" dirty="0" smtClean="0">
                  <a:hlinkClick r:id="rId3"/>
                </a:rPr>
                <a:t>study.com/cimages/videopreview/true-experimental-design_102058.jpg</a:t>
              </a:r>
              <a:r>
                <a:rPr lang="en-US" sz="1050" dirty="0" smtClean="0"/>
                <a:t> </a:t>
              </a:r>
              <a:endParaRPr lang="en-US" sz="105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6096000" y="6392882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hlinkClick r:id="rId4"/>
              </a:rPr>
              <a:t>http://</a:t>
            </a:r>
            <a:r>
              <a:rPr lang="en-US" sz="800" dirty="0" smtClean="0">
                <a:hlinkClick r:id="rId4"/>
              </a:rPr>
              <a:t>9be7037176ebed526de6-851b178cb1fa40a3535f993be03d0145.r77.cf2.rackcdn.com/06782FAB-622E-4735-8750-12FB60221F61.jpg</a:t>
            </a:r>
            <a:r>
              <a:rPr lang="en-US" sz="800" dirty="0" smtClean="0"/>
              <a:t> </a:t>
            </a:r>
            <a:endParaRPr lang="en-US" sz="800" dirty="0"/>
          </a:p>
        </p:txBody>
      </p:sp>
      <p:pic>
        <p:nvPicPr>
          <p:cNvPr id="3078" name="Picture 6" descr="http://9be7037176ebed526de6-851b178cb1fa40a3535f993be03d0145.r77.cf2.rackcdn.com/06782FAB-622E-4735-8750-12FB60221F6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84" y="4173675"/>
            <a:ext cx="2958832" cy="217963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www.texasgateway.org/mask/http:/www.ontrack-media.net/algebra1/a1m1l1image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726" y="3048000"/>
            <a:ext cx="3001291" cy="98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14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Observation</a:t>
            </a:r>
            <a:r>
              <a:rPr lang="en-US" dirty="0"/>
              <a:t> – all </a:t>
            </a:r>
            <a:r>
              <a:rPr lang="en-US" dirty="0" smtClean="0"/>
              <a:t>variable values </a:t>
            </a:r>
            <a:r>
              <a:rPr lang="en-US" dirty="0"/>
              <a:t>for </a:t>
            </a:r>
            <a:r>
              <a:rPr lang="en-US" dirty="0" smtClean="0"/>
              <a:t>individual </a:t>
            </a:r>
            <a:r>
              <a:rPr lang="en-US" dirty="0"/>
              <a:t>sample</a:t>
            </a:r>
          </a:p>
          <a:p>
            <a:pPr lvl="1"/>
            <a:r>
              <a:rPr lang="en-US" dirty="0"/>
              <a:t>e.g., League </a:t>
            </a:r>
            <a:r>
              <a:rPr lang="en-US" dirty="0" smtClean="0"/>
              <a:t>of Legends competitive </a:t>
            </a:r>
            <a:r>
              <a:rPr lang="en-US" dirty="0"/>
              <a:t>hours/week and </a:t>
            </a:r>
            <a:r>
              <a:rPr lang="en-US" dirty="0" smtClean="0"/>
              <a:t>Champion </a:t>
            </a:r>
            <a:r>
              <a:rPr lang="en-US" dirty="0"/>
              <a:t>most played could </a:t>
            </a:r>
            <a:r>
              <a:rPr lang="en-US" dirty="0" smtClean="0"/>
              <a:t>be (2 observations)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“</a:t>
            </a:r>
            <a:r>
              <a:rPr lang="en-US" dirty="0"/>
              <a:t>Player A: Leona, 2 hours</a:t>
            </a:r>
            <a:r>
              <a:rPr lang="en-US" dirty="0" smtClean="0"/>
              <a:t>”</a:t>
            </a:r>
          </a:p>
          <a:p>
            <a:pPr marL="914400" lvl="2" indent="0">
              <a:buNone/>
            </a:pPr>
            <a:r>
              <a:rPr lang="en-US" dirty="0" smtClean="0"/>
              <a:t>“</a:t>
            </a:r>
            <a:r>
              <a:rPr lang="en-US" dirty="0"/>
              <a:t>Player B: </a:t>
            </a:r>
            <a:r>
              <a:rPr lang="en-US" dirty="0" err="1"/>
              <a:t>Teemo</a:t>
            </a:r>
            <a:r>
              <a:rPr lang="en-US" dirty="0"/>
              <a:t>, 7.5 hours”</a:t>
            </a:r>
          </a:p>
          <a:p>
            <a:pPr lvl="1"/>
            <a:r>
              <a:rPr lang="en-US" dirty="0" smtClean="0"/>
              <a:t>Can be continuous (time) or discrete </a:t>
            </a:r>
            <a:r>
              <a:rPr lang="en-US" dirty="0" smtClean="0"/>
              <a:t>(Champs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Often</a:t>
            </a:r>
            <a:r>
              <a:rPr lang="en-US" dirty="0"/>
              <a:t>, data in </a:t>
            </a:r>
            <a:r>
              <a:rPr lang="en-US" dirty="0" smtClean="0"/>
              <a:t>grid</a:t>
            </a:r>
            <a:endParaRPr lang="en-US" dirty="0" smtClean="0"/>
          </a:p>
          <a:p>
            <a:pPr lvl="1"/>
            <a:r>
              <a:rPr lang="en-US" dirty="0" smtClean="0"/>
              <a:t>Observation </a:t>
            </a:r>
            <a:r>
              <a:rPr lang="en-US" dirty="0" smtClean="0"/>
              <a:t>rows</a:t>
            </a:r>
            <a:endParaRPr lang="en-US" dirty="0" smtClean="0"/>
          </a:p>
          <a:p>
            <a:pPr lvl="1"/>
            <a:r>
              <a:rPr lang="en-US" dirty="0" smtClean="0"/>
              <a:t>Variable </a:t>
            </a:r>
            <a:r>
              <a:rPr lang="en-US" dirty="0" smtClean="0"/>
              <a:t>columns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0" y="4953000"/>
            <a:ext cx="2895600" cy="923330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u="sng" dirty="0" smtClean="0">
                <a:latin typeface="Consolas" panose="020B0609020204030204" pitchFamily="49" charset="0"/>
              </a:rPr>
              <a:t>Player</a:t>
            </a: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u="sng" dirty="0">
                <a:latin typeface="Consolas" panose="020B0609020204030204" pitchFamily="49" charset="0"/>
              </a:rPr>
              <a:t>Hours</a:t>
            </a: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u="sng" dirty="0">
                <a:latin typeface="Consolas" panose="020B0609020204030204" pitchFamily="49" charset="0"/>
              </a:rPr>
              <a:t>Champ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  A</a:t>
            </a: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</a:rPr>
              <a:t> 2</a:t>
            </a:r>
            <a:r>
              <a:rPr lang="en-US" dirty="0">
                <a:latin typeface="Consolas" panose="020B0609020204030204" pitchFamily="49" charset="0"/>
              </a:rPr>
              <a:t>	Leona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  B</a:t>
            </a: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</a:rPr>
              <a:t> 7.5</a:t>
            </a: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</a:rPr>
              <a:t>Teemo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43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69" y="1066800"/>
            <a:ext cx="8229600" cy="2514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Parameter</a:t>
            </a:r>
            <a:r>
              <a:rPr lang="en-US" dirty="0" smtClean="0"/>
              <a:t> – measure of dependent variable in population</a:t>
            </a:r>
          </a:p>
          <a:p>
            <a:pPr lvl="1"/>
            <a:r>
              <a:rPr lang="en-US" dirty="0" smtClean="0"/>
              <a:t>e.g., average crashes in Mario Cart Level</a:t>
            </a:r>
          </a:p>
          <a:p>
            <a:pPr lvl="1"/>
            <a:r>
              <a:rPr lang="en-US" dirty="0" smtClean="0"/>
              <a:t>This is usually what we really want to know, but can’t get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Statistic</a:t>
            </a:r>
            <a:r>
              <a:rPr lang="en-US" dirty="0" smtClean="0"/>
              <a:t> – measure of </a:t>
            </a:r>
            <a:r>
              <a:rPr lang="en-US" dirty="0" smtClean="0"/>
              <a:t>dependent variable </a:t>
            </a:r>
            <a:r>
              <a:rPr lang="en-US" dirty="0" smtClean="0"/>
              <a:t>in sample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Statistics</a:t>
            </a:r>
            <a:r>
              <a:rPr lang="en-US" dirty="0" smtClean="0"/>
              <a:t> </a:t>
            </a:r>
            <a:r>
              <a:rPr lang="en-US" dirty="0" smtClean="0"/>
              <a:t>is set of numerical methods for getting information about a </a:t>
            </a:r>
            <a:r>
              <a:rPr lang="en-US" dirty="0" smtClean="0">
                <a:solidFill>
                  <a:srgbClr val="0070C0"/>
                </a:solidFill>
              </a:rPr>
              <a:t>population</a:t>
            </a:r>
            <a:r>
              <a:rPr lang="en-US" dirty="0" smtClean="0"/>
              <a:t> based on data from a </a:t>
            </a:r>
            <a:r>
              <a:rPr lang="en-US" dirty="0" smtClean="0">
                <a:solidFill>
                  <a:srgbClr val="0070C0"/>
                </a:solidFill>
              </a:rPr>
              <a:t>sample</a:t>
            </a:r>
            <a:r>
              <a:rPr lang="en-US" dirty="0" smtClean="0"/>
              <a:t>, usually to get information about population </a:t>
            </a:r>
            <a:r>
              <a:rPr lang="en-US" dirty="0" smtClean="0">
                <a:solidFill>
                  <a:srgbClr val="0070C0"/>
                </a:solidFill>
              </a:rPr>
              <a:t>parameters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4114800"/>
            <a:ext cx="3429000" cy="1754326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mtClean="0"/>
              <a:t>“</a:t>
            </a:r>
            <a:r>
              <a:rPr lang="en-US" smtClean="0">
                <a:solidFill>
                  <a:srgbClr val="008000"/>
                </a:solidFill>
              </a:rPr>
              <a:t>Statistics</a:t>
            </a:r>
            <a:r>
              <a:rPr lang="en-US" smtClean="0"/>
              <a:t> - a branch of mathematics dealing with the collection, </a:t>
            </a:r>
            <a:r>
              <a:rPr lang="en-US" smtClean="0">
                <a:solidFill>
                  <a:srgbClr val="008000"/>
                </a:solidFill>
              </a:rPr>
              <a:t>analysis</a:t>
            </a:r>
            <a:r>
              <a:rPr lang="en-US" smtClean="0"/>
              <a:t>, </a:t>
            </a:r>
            <a:r>
              <a:rPr lang="en-US" smtClean="0">
                <a:solidFill>
                  <a:srgbClr val="008000"/>
                </a:solidFill>
              </a:rPr>
              <a:t>interpretation</a:t>
            </a:r>
            <a:r>
              <a:rPr lang="en-US" smtClean="0"/>
              <a:t>, and presentation of masses of numerical data.”</a:t>
            </a:r>
          </a:p>
          <a:p>
            <a:r>
              <a:rPr lang="en-US" smtClean="0"/>
              <a:t>-- Merriam-Webster dictionary</a:t>
            </a:r>
            <a:endParaRPr lang="en-US" dirty="0"/>
          </a:p>
        </p:txBody>
      </p:sp>
      <p:pic>
        <p:nvPicPr>
          <p:cNvPr id="4098" name="Picture 2" descr="https://qph.ec.quoracdn.net/main-qimg-058791361f10bc9a0339823e1e01d3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505200"/>
            <a:ext cx="4693616" cy="306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3708" y="6631914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00" dirty="0">
                <a:hlinkClick r:id="rId3"/>
              </a:rPr>
              <a:t>https://</a:t>
            </a:r>
            <a:r>
              <a:rPr lang="en-US" sz="900" dirty="0" smtClean="0">
                <a:hlinkClick r:id="rId3"/>
              </a:rPr>
              <a:t>qph.ec.quoracdn.net/main-qimg-058791361f10bc9a0339823e1e01d3ec</a:t>
            </a:r>
            <a:r>
              <a:rPr lang="en-US" sz="900" dirty="0" smtClean="0"/>
              <a:t>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34731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Published</a:t>
            </a:r>
            <a:r>
              <a:rPr lang="en-US" dirty="0" smtClean="0"/>
              <a:t> – generally made available from those that collected it</a:t>
            </a:r>
          </a:p>
          <a:p>
            <a:pPr lvl="1"/>
            <a:r>
              <a:rPr lang="en-US" dirty="0" smtClean="0"/>
              <a:t>e.g., Riot </a:t>
            </a:r>
            <a:r>
              <a:rPr lang="en-US" dirty="0" smtClean="0"/>
              <a:t>League of Legends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Metacritic</a:t>
            </a:r>
            <a:r>
              <a:rPr lang="en-US" dirty="0" smtClean="0"/>
              <a:t> reviews and ratings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Experiments</a:t>
            </a:r>
            <a:r>
              <a:rPr lang="en-US" dirty="0" smtClean="0"/>
              <a:t> – multiple trials to collect data</a:t>
            </a:r>
          </a:p>
          <a:p>
            <a:pPr lvl="1"/>
            <a:r>
              <a:rPr lang="en-US" dirty="0" smtClean="0"/>
              <a:t>Can be in laboratory or “real world” setting</a:t>
            </a:r>
          </a:p>
          <a:p>
            <a:pPr lvl="1"/>
            <a:r>
              <a:rPr lang="en-US" dirty="0" smtClean="0"/>
              <a:t>e.g., play shooter, add lag and play again</a:t>
            </a:r>
          </a:p>
          <a:p>
            <a:r>
              <a:rPr lang="en-US" dirty="0">
                <a:solidFill>
                  <a:srgbClr val="0070C0"/>
                </a:solidFill>
              </a:rPr>
              <a:t>Survey</a:t>
            </a:r>
            <a:r>
              <a:rPr lang="en-US" dirty="0"/>
              <a:t> – ask people to answer questions</a:t>
            </a:r>
          </a:p>
          <a:p>
            <a:pPr lvl="1"/>
            <a:r>
              <a:rPr lang="en-US" dirty="0"/>
              <a:t>e.g., self-rating as gamer, difficulty with level, …</a:t>
            </a:r>
          </a:p>
          <a:p>
            <a:pPr lvl="1"/>
            <a:r>
              <a:rPr lang="en-US" dirty="0"/>
              <a:t>Ethical issues with stress and use </a:t>
            </a:r>
            <a:r>
              <a:rPr lang="en-US" dirty="0" smtClean="0"/>
              <a:t>of data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</a:rPr>
              <a:t>Institute Review Board (</a:t>
            </a:r>
            <a:r>
              <a:rPr lang="en-US" dirty="0"/>
              <a:t>IRB) for approval with human </a:t>
            </a:r>
            <a:r>
              <a:rPr lang="en-US" dirty="0" smtClean="0"/>
              <a:t>subjects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64359" y="2840790"/>
            <a:ext cx="4038600" cy="1978224"/>
            <a:chOff x="4864359" y="2560638"/>
            <a:chExt cx="4038600" cy="1978224"/>
          </a:xfrm>
        </p:grpSpPr>
        <p:pic>
          <p:nvPicPr>
            <p:cNvPr id="4098" name="Picture 2" descr="https://i.ytimg.com/vi/qtLnBz6lbRQ/maxresdefault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5238" y="2560638"/>
              <a:ext cx="3516842" cy="197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4864359" y="4277252"/>
              <a:ext cx="403860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>
                  <a:hlinkClick r:id="rId4"/>
                </a:rPr>
                <a:t>https://</a:t>
              </a:r>
              <a:r>
                <a:rPr lang="en-US" sz="1050" dirty="0" smtClean="0">
                  <a:hlinkClick r:id="rId4"/>
                </a:rPr>
                <a:t>i.ytimg.com/vi/qtLnBz6lbRQ/maxresdefault.jpg</a:t>
              </a:r>
              <a:r>
                <a:rPr lang="en-US" sz="1050" dirty="0" smtClean="0"/>
                <a:t> </a:t>
              </a:r>
              <a:endParaRPr lang="en-US" sz="1050" dirty="0"/>
            </a:p>
          </p:txBody>
        </p:sp>
      </p:grpSp>
      <p:pic>
        <p:nvPicPr>
          <p:cNvPr id="4100" name="Picture 4" descr="Image result for riot ap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319" y="1410530"/>
            <a:ext cx="3034016" cy="105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mayersmemorial.com/pictures/content/12225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198724"/>
            <a:ext cx="1635887" cy="133884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35204" y="653756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dirty="0">
                <a:hlinkClick r:id="rId7"/>
              </a:rPr>
              <a:t>http://</a:t>
            </a:r>
            <a:r>
              <a:rPr lang="en-US" sz="1000" dirty="0" smtClean="0">
                <a:hlinkClick r:id="rId7"/>
              </a:rPr>
              <a:t>www.mayersmemorial.com/pictures/content/122253.jpg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38208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Sampling</a:t>
            </a:r>
            <a:r>
              <a:rPr lang="en-US" dirty="0" smtClean="0"/>
              <a:t> </a:t>
            </a:r>
            <a:r>
              <a:rPr lang="en-US" dirty="0" smtClean="0"/>
              <a:t>–process </a:t>
            </a:r>
            <a:r>
              <a:rPr lang="en-US" dirty="0" smtClean="0"/>
              <a:t>by which members of </a:t>
            </a:r>
            <a:r>
              <a:rPr lang="en-US" dirty="0" smtClean="0"/>
              <a:t>population </a:t>
            </a:r>
            <a:r>
              <a:rPr lang="en-US" dirty="0" smtClean="0"/>
              <a:t>are selected for </a:t>
            </a:r>
            <a:r>
              <a:rPr lang="en-US" dirty="0" smtClean="0"/>
              <a:t>sample</a:t>
            </a:r>
            <a:endParaRPr lang="en-US" dirty="0" smtClean="0"/>
          </a:p>
          <a:p>
            <a:pPr lvl="1"/>
            <a:r>
              <a:rPr lang="en-US" dirty="0" smtClean="0"/>
              <a:t>e.g., choose ½ </a:t>
            </a:r>
            <a:r>
              <a:rPr lang="en-US" dirty="0" smtClean="0"/>
              <a:t>class </a:t>
            </a:r>
            <a:r>
              <a:rPr lang="en-US" dirty="0" smtClean="0"/>
              <a:t>based on spacing, or choose ½ </a:t>
            </a:r>
            <a:r>
              <a:rPr lang="en-US" dirty="0" smtClean="0"/>
              <a:t>class </a:t>
            </a:r>
            <a:r>
              <a:rPr lang="en-US" dirty="0" smtClean="0"/>
              <a:t>based on alphabet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Probability sampling </a:t>
            </a:r>
            <a:r>
              <a:rPr lang="en-US" dirty="0" smtClean="0"/>
              <a:t>– sampling considering likelihood of selection</a:t>
            </a:r>
          </a:p>
          <a:p>
            <a:pPr lvl="1"/>
            <a:r>
              <a:rPr lang="en-US" dirty="0" smtClean="0"/>
              <a:t>e.g., survey for intended </a:t>
            </a:r>
            <a:r>
              <a:rPr lang="en-US" dirty="0" smtClean="0"/>
              <a:t>Champ</a:t>
            </a:r>
            <a:r>
              <a:rPr lang="en-US" dirty="0" smtClean="0"/>
              <a:t>, ask ½ </a:t>
            </a:r>
            <a:r>
              <a:rPr lang="en-US" dirty="0" smtClean="0"/>
              <a:t>class</a:t>
            </a:r>
            <a:r>
              <a:rPr lang="en-US" dirty="0" smtClean="0"/>
              <a:t>, but when tournament starts, result different.  Why? </a:t>
            </a:r>
            <a:r>
              <a:rPr lang="en-US" dirty="0" smtClean="0">
                <a:sym typeface="Wingdings" panose="05000000000000000000" pitchFamily="2" charset="2"/>
              </a:rPr>
              <a:t> sample didn’t consider League </a:t>
            </a:r>
            <a:r>
              <a:rPr lang="en-US" dirty="0" smtClean="0">
                <a:sym typeface="Wingdings" panose="05000000000000000000" pitchFamily="2" charset="2"/>
              </a:rPr>
              <a:t>players! </a:t>
            </a:r>
            <a:r>
              <a:rPr lang="en-US" dirty="0" smtClean="0">
                <a:sym typeface="Wingdings" panose="05000000000000000000" pitchFamily="2" charset="2"/>
              </a:rPr>
              <a:t>(e.g., often similar analogy for voter polls)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e.g., voluntary polls/surveys</a:t>
            </a:r>
          </a:p>
          <a:p>
            <a:pPr lvl="1"/>
            <a:r>
              <a:rPr lang="en-US" dirty="0" smtClean="0"/>
              <a:t>Use probability sampling whenever possible, but sometimes it is not (cost) or not known</a:t>
            </a:r>
          </a:p>
          <a:p>
            <a:r>
              <a:rPr lang="en-US" dirty="0">
                <a:solidFill>
                  <a:srgbClr val="0070C0"/>
                </a:solidFill>
              </a:rPr>
              <a:t>Sampling with replacement </a:t>
            </a:r>
            <a:r>
              <a:rPr lang="en-US" dirty="0"/>
              <a:t>– once sample, put back in pool</a:t>
            </a:r>
          </a:p>
          <a:p>
            <a:pPr lvl="1"/>
            <a:r>
              <a:rPr lang="en-US" dirty="0"/>
              <a:t>e.g., die roll to see which attack boss makes</a:t>
            </a:r>
          </a:p>
          <a:p>
            <a:r>
              <a:rPr lang="en-US" dirty="0">
                <a:solidFill>
                  <a:srgbClr val="0070C0"/>
                </a:solidFill>
              </a:rPr>
              <a:t>Sampling without replacement </a:t>
            </a:r>
            <a:r>
              <a:rPr lang="en-US" dirty="0"/>
              <a:t>– once sample, won’t sample again</a:t>
            </a:r>
          </a:p>
          <a:p>
            <a:pPr lvl="1"/>
            <a:r>
              <a:rPr lang="en-US" dirty="0"/>
              <a:t>e.g., user survey – don’t allow to submit </a:t>
            </a:r>
            <a:r>
              <a:rPr lang="en-US" dirty="0" smtClean="0"/>
              <a:t>twice</a:t>
            </a:r>
          </a:p>
          <a:p>
            <a:pPr lvl="1"/>
            <a:r>
              <a:rPr lang="en-US" dirty="0" smtClean="0"/>
              <a:t>E.g., deck of 52 cards for blackjack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421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3283</TotalTime>
  <Words>698</Words>
  <Application>Microsoft Office PowerPoint</Application>
  <PresentationFormat>On-screen Show (4:3)</PresentationFormat>
  <Paragraphs>91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Consolas</vt:lpstr>
      <vt:lpstr>Wingdings</vt:lpstr>
      <vt:lpstr>Office Theme</vt:lpstr>
      <vt:lpstr>Equation</vt:lpstr>
      <vt:lpstr>Fundamentals of Statistics</vt:lpstr>
      <vt:lpstr>Why Do We Need Statistics?</vt:lpstr>
      <vt:lpstr>Key Words</vt:lpstr>
      <vt:lpstr>Key Words</vt:lpstr>
      <vt:lpstr>Key Words</vt:lpstr>
      <vt:lpstr>Key Words</vt:lpstr>
      <vt:lpstr>Key Words</vt:lpstr>
      <vt:lpstr>Sources of Data</vt:lpstr>
      <vt:lpstr>Sampling Concepts</vt:lpstr>
      <vt:lpstr>Using Sample Data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122</cp:revision>
  <cp:lastPrinted>2016-08-25T14:33:07Z</cp:lastPrinted>
  <dcterms:created xsi:type="dcterms:W3CDTF">2012-01-13T01:01:36Z</dcterms:created>
  <dcterms:modified xsi:type="dcterms:W3CDTF">2017-03-20T10:10:42Z</dcterms:modified>
</cp:coreProperties>
</file>