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70" r:id="rId4"/>
    <p:sldId id="273" r:id="rId5"/>
    <p:sldId id="274" r:id="rId6"/>
    <p:sldId id="271" r:id="rId7"/>
    <p:sldId id="272" r:id="rId8"/>
    <p:sldId id="275" r:id="rId9"/>
    <p:sldId id="257" r:id="rId10"/>
    <p:sldId id="277" r:id="rId11"/>
    <p:sldId id="262" r:id="rId12"/>
    <p:sldId id="258" r:id="rId13"/>
    <p:sldId id="259" r:id="rId14"/>
    <p:sldId id="260" r:id="rId15"/>
    <p:sldId id="286" r:id="rId16"/>
    <p:sldId id="263" r:id="rId17"/>
    <p:sldId id="278" r:id="rId18"/>
    <p:sldId id="287" r:id="rId19"/>
    <p:sldId id="279" r:id="rId20"/>
    <p:sldId id="280" r:id="rId21"/>
    <p:sldId id="281" r:id="rId22"/>
    <p:sldId id="288" r:id="rId23"/>
    <p:sldId id="276" r:id="rId24"/>
    <p:sldId id="282" r:id="rId25"/>
    <p:sldId id="289" r:id="rId26"/>
    <p:sldId id="284" r:id="rId27"/>
    <p:sldId id="283" r:id="rId28"/>
    <p:sldId id="285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en-US" baseline="0" dirty="0" smtClean="0"/>
              <a:t> from: </a:t>
            </a:r>
            <a:r>
              <a:rPr lang="en-US" dirty="0" smtClean="0"/>
              <a:t>https://games.soe.ucsc.edu/sites/default/files/p940-hullett_0.pdf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T. Zimmermann, B. Phillips, N. </a:t>
            </a:r>
            <a:r>
              <a:rPr lang="en-US" dirty="0" err="1" smtClean="0"/>
              <a:t>Nagappan</a:t>
            </a:r>
            <a:r>
              <a:rPr lang="en-US" dirty="0" smtClean="0"/>
              <a:t>, and C. Harrison. “Data-Driven Games User Research”, </a:t>
            </a:r>
            <a:r>
              <a:rPr lang="it-IT" dirty="0" smtClean="0"/>
              <a:t>ACM CHI 2012, May 5-10, 2012, Austin, TX, USA. </a:t>
            </a:r>
            <a:r>
              <a:rPr lang="en-US" dirty="0" smtClean="0">
                <a:hlinkClick r:id="rId3"/>
              </a:rPr>
              <a:t>https://goo.gl/d1rpHo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T. Zimmermann, B. Phillips, N. </a:t>
            </a:r>
            <a:r>
              <a:rPr lang="en-US" dirty="0" err="1" smtClean="0"/>
              <a:t>Nagappan</a:t>
            </a:r>
            <a:r>
              <a:rPr lang="en-US" dirty="0" smtClean="0"/>
              <a:t>, and C. Harrison. “Data-Driven Games User Research”, </a:t>
            </a:r>
            <a:r>
              <a:rPr lang="it-IT" dirty="0" smtClean="0"/>
              <a:t>ACM CHI 2012, May 5-10, 2012, Austin, TX, USA. </a:t>
            </a:r>
            <a:r>
              <a:rPr lang="en-US" dirty="0" smtClean="0">
                <a:hlinkClick r:id="rId3"/>
              </a:rPr>
              <a:t>https://goo.gl/d1rpHo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985952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dcvault.com/play/1012387/Peering-into-the-Black-Bo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17/samples/analysis-exampl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s.wpi.edu/~claypool/papers/lol-matchmakin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Game Analytics Pipeline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Game Data Analysis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Game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 (Objective)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Internal Testing</a:t>
            </a:r>
          </a:p>
          <a:p>
            <a:pPr lvl="1"/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QA</a:t>
            </a:r>
          </a:p>
          <a:p>
            <a:r>
              <a:rPr lang="en-US" dirty="0" smtClean="0"/>
              <a:t>External Testing</a:t>
            </a:r>
          </a:p>
          <a:p>
            <a:pPr lvl="1"/>
            <a:r>
              <a:rPr lang="en-US" dirty="0" smtClean="0"/>
              <a:t>Usability testing</a:t>
            </a:r>
          </a:p>
          <a:p>
            <a:pPr lvl="1"/>
            <a:r>
              <a:rPr lang="en-US" dirty="0" smtClean="0"/>
              <a:t>Beta tests</a:t>
            </a:r>
          </a:p>
          <a:p>
            <a:pPr lvl="1"/>
            <a:r>
              <a:rPr lang="en-US" dirty="0" smtClean="0"/>
              <a:t>Long-term play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Qualitative (Subjective)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</a:p>
          <a:p>
            <a:r>
              <a:rPr lang="en-US" dirty="0" smtClean="0"/>
              <a:t>Reviews</a:t>
            </a:r>
          </a:p>
          <a:p>
            <a:r>
              <a:rPr lang="en-US" dirty="0" smtClean="0"/>
              <a:t>Online communities</a:t>
            </a:r>
          </a:p>
          <a:p>
            <a:r>
              <a:rPr lang="en-US" dirty="0" smtClean="0"/>
              <a:t>Post mortems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410200"/>
            <a:ext cx="5136021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get from </a:t>
            </a:r>
            <a:r>
              <a:rPr lang="en-US" sz="2400" dirty="0" smtClean="0">
                <a:solidFill>
                  <a:srgbClr val="0070C0"/>
                </a:solidFill>
              </a:rPr>
              <a:t>data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8000"/>
                </a:solidFill>
              </a:rPr>
              <a:t>dissemination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 Game </a:t>
            </a:r>
            <a:r>
              <a:rPr lang="en-US" sz="2400" dirty="0">
                <a:sym typeface="Wingdings" panose="05000000000000000000" pitchFamily="2" charset="2"/>
              </a:rPr>
              <a:t>a</a:t>
            </a:r>
            <a:r>
              <a:rPr lang="en-US" sz="2400" dirty="0" smtClean="0">
                <a:sym typeface="Wingdings" panose="05000000000000000000" pitchFamily="2" charset="2"/>
              </a:rPr>
              <a:t>nalytics </a:t>
            </a:r>
            <a:r>
              <a:rPr lang="en-US" sz="2400" dirty="0">
                <a:sym typeface="Wingdings" panose="05000000000000000000" pitchFamily="2" charset="2"/>
              </a:rPr>
              <a:t>p</a:t>
            </a:r>
            <a:r>
              <a:rPr lang="en-US" sz="2400" dirty="0" smtClean="0">
                <a:sym typeface="Wingdings" panose="05000000000000000000" pitchFamily="2" charset="2"/>
              </a:rPr>
              <a:t>ipeline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7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838200" y="4861257"/>
            <a:ext cx="3850631" cy="18590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Analytics Pipeline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8022" y="141973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Game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3768" y="318605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19972" y="247097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Extracted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041900" y="1950886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Exploratory Graphs/Stats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41091" y="3500177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Charts and Tables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883476" y="5389405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Report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779931" y="2935928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Statistical Tests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27457" y="5389405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Presentation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49213" y="2669406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01799" y="3307094"/>
            <a:ext cx="390119" cy="387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7515" y="1907997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Analysis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69590" y="2493695"/>
            <a:ext cx="344590" cy="351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16807" y="5040529"/>
            <a:ext cx="642815" cy="670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840381" y="3164070"/>
            <a:ext cx="810" cy="303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56453" y="4897245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Dissemination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13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28738" y="4861257"/>
            <a:ext cx="4060093" cy="1859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Analytics Pipeline - Example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49213" y="2669406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07969" y="3399692"/>
            <a:ext cx="403785" cy="27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1885" y="2105127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Analysis</a:t>
            </a:r>
            <a:endParaRPr lang="en-US" sz="2800" u="sng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85862" y="3114521"/>
            <a:ext cx="317500" cy="3966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51885" y="5134381"/>
            <a:ext cx="669592" cy="546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29122" y="4861899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Dissemination</a:t>
            </a:r>
            <a:endParaRPr lang="en-US" sz="2400" u="sng" dirty="0"/>
          </a:p>
        </p:txBody>
      </p:sp>
      <p:pic>
        <p:nvPicPr>
          <p:cNvPr id="1026" name="Picture 2" descr="Image result for league of legends logo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3" y="1721173"/>
            <a:ext cx="2090906" cy="8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-us-west-1.amazonaws.com/riot-api/img/riot-api-lan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1" y="3244318"/>
            <a:ext cx="1166423" cy="11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qph.ec.quoracdn.net/main-qimg-09f317d882a98243b3eb173b3e4851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57" y="2854663"/>
            <a:ext cx="1627380" cy="7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8" y="1975752"/>
            <a:ext cx="1494433" cy="1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3494"/>
            <a:ext cx="1632592" cy="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.s-microsoft.com/en-us/CMSImages/Logo_PowerPoint_218x60.png?version=d19e2998-398b-5962-a102-004c6a4006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2" y="5394898"/>
            <a:ext cx="2076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46307" y="5720189"/>
            <a:ext cx="1597553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 1!</a:t>
            </a:r>
            <a:endParaRPr lang="en-US" sz="2800" dirty="0"/>
          </a:p>
        </p:txBody>
      </p:sp>
      <p:pic>
        <p:nvPicPr>
          <p:cNvPr id="1040" name="Picture 16" descr="Image result for pytho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9" y="2557492"/>
            <a:ext cx="1452251" cy="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7900"/>
            <a:ext cx="1968534" cy="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2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Analytics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Games</a:t>
            </a:r>
            <a:r>
              <a:rPr lang="en-US" dirty="0" smtClean="0"/>
              <a:t> – breadth of experience with games, specific experience with game to be analyzed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Statistics</a:t>
            </a:r>
            <a:r>
              <a:rPr lang="en-US" dirty="0" smtClean="0"/>
              <a:t> – measures of central tendency, measures of spread, statistical tests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Probability</a:t>
            </a:r>
            <a:r>
              <a:rPr lang="en-US" dirty="0" smtClean="0"/>
              <a:t> – rules, distributions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Data Visualization </a:t>
            </a:r>
            <a:r>
              <a:rPr lang="en-US" dirty="0" smtClean="0"/>
              <a:t>– bar chart, scatter plot, histogram, error bars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Technical Writing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70C0"/>
                </a:solidFill>
              </a:rPr>
              <a:t> Presentation </a:t>
            </a:r>
            <a:r>
              <a:rPr lang="en-US" dirty="0" smtClean="0"/>
              <a:t>– white paper, technical talk; audience is peer group, developers, boss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4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Game Analytics Pipeline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Game Data Analysis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4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862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Project Gotham Racing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Publisher – Microsoft 2007</a:t>
            </a:r>
          </a:p>
          <a:p>
            <a:pPr lvl="1"/>
            <a:r>
              <a:rPr lang="en-US" dirty="0" smtClean="0"/>
              <a:t>134 vehicles, 9 locations, 10 game modes</a:t>
            </a:r>
          </a:p>
          <a:p>
            <a:r>
              <a:rPr lang="en-US" dirty="0" smtClean="0"/>
              <a:t>Analyzed data</a:t>
            </a:r>
          </a:p>
          <a:p>
            <a:pPr lvl="1"/>
            <a:r>
              <a:rPr lang="en-US" dirty="0" smtClean="0"/>
              <a:t>(Authors worked at Microsoft)</a:t>
            </a:r>
          </a:p>
          <a:p>
            <a:pPr lvl="1"/>
            <a:r>
              <a:rPr lang="en-US" dirty="0" smtClean="0"/>
              <a:t>3.1 million log entries, 1000s of users</a:t>
            </a:r>
          </a:p>
        </p:txBody>
      </p:sp>
      <p:pic>
        <p:nvPicPr>
          <p:cNvPr id="1026" name="Picture 2" descr="https://upload.wikimedia.org/wikipedia/en/thumb/8/88/PGR4boxart.jpg/256px-PGR4box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3" y="1501347"/>
            <a:ext cx="1424124" cy="2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3174"/>
            <a:ext cx="18965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2" y="1757118"/>
            <a:ext cx="1716616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2700" y="1546025"/>
            <a:ext cx="4267200" cy="175432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Hullett</a:t>
            </a:r>
            <a:r>
              <a:rPr lang="en-US" dirty="0"/>
              <a:t>, N. </a:t>
            </a:r>
            <a:r>
              <a:rPr lang="en-US" dirty="0" err="1"/>
              <a:t>Nagappan</a:t>
            </a:r>
            <a:r>
              <a:rPr lang="en-US" dirty="0"/>
              <a:t>, E. </a:t>
            </a:r>
            <a:r>
              <a:rPr lang="en-US" dirty="0" err="1"/>
              <a:t>Schuh</a:t>
            </a:r>
            <a:r>
              <a:rPr lang="en-US" dirty="0"/>
              <a:t>, and J. Hopson. “Data Analytics for Game Development”, International Conference on Software Engineering (ICSE), May, 2011, Waikiki, Honolulu, HI, </a:t>
            </a:r>
            <a:r>
              <a:rPr lang="en-US" dirty="0" smtClean="0"/>
              <a:t>USA</a:t>
            </a:r>
          </a:p>
          <a:p>
            <a:r>
              <a:rPr lang="en-US" dirty="0">
                <a:hlinkClick r:id="rId5"/>
              </a:rPr>
              <a:t>http://dl.acm.org/citation.cfm?id=1985952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78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Gotham Racing </a:t>
            </a:r>
            <a:r>
              <a:rPr lang="en-US" dirty="0" smtClean="0"/>
              <a:t>4: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Thoughts?</a:t>
            </a:r>
          </a:p>
          <a:p>
            <a:endParaRPr lang="en-US" dirty="0" smtClean="0"/>
          </a:p>
          <a:p>
            <a:r>
              <a:rPr lang="en-US" dirty="0" smtClean="0"/>
              <a:t>What are some main messages?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nsolas" panose="020B0609020204030204" pitchFamily="49" charset="0"/>
              </a:rPr>
              <a:t>Game Mode     </a:t>
            </a:r>
            <a:r>
              <a:rPr lang="en-US" sz="2000" b="1" u="sng" dirty="0" smtClean="0">
                <a:latin typeface="Consolas" panose="020B0609020204030204" pitchFamily="49" charset="0"/>
              </a:rPr>
              <a:t>      Races  % Total</a:t>
            </a:r>
            <a:endParaRPr lang="en-US" sz="2000" b="1" u="sng" dirty="0">
              <a:latin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</a:rPr>
              <a:t>OFFLINE_CAREER    1479586  </a:t>
            </a:r>
            <a:r>
              <a:rPr lang="en-US" sz="2000" dirty="0">
                <a:latin typeface="Consolas" panose="020B0609020204030204" pitchFamily="49" charset="0"/>
              </a:rPr>
              <a:t>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566705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</a:t>
            </a:r>
            <a:r>
              <a:rPr lang="en-US" sz="2000" dirty="0" smtClean="0">
                <a:latin typeface="Consolas" panose="020B0609020204030204" pitchFamily="49" charset="0"/>
              </a:rPr>
              <a:t> 584201  </a:t>
            </a:r>
            <a:r>
              <a:rPr lang="en-US" sz="2000" dirty="0">
                <a:latin typeface="Consolas" panose="020B0609020204030204" pitchFamily="49" charset="0"/>
              </a:rPr>
              <a:t>18.81%</a:t>
            </a:r>
          </a:p>
          <a:p>
            <a:r>
              <a:rPr lang="en-US" sz="2000" dirty="0" smtClean="0">
                <a:latin typeface="Consolas" panose="020B0609020204030204" pitchFamily="49" charset="0"/>
              </a:rPr>
              <a:t>SINGLE_PLAYER_PLAY 185415   5.97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</a:t>
            </a:r>
            <a:r>
              <a:rPr lang="en-US" sz="2000" dirty="0" smtClean="0">
                <a:latin typeface="Consolas" panose="020B0609020204030204" pitchFamily="49" charset="0"/>
              </a:rPr>
              <a:t>  2713    0.09%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nsolas" panose="020B0609020204030204" pitchFamily="49" charset="0"/>
              </a:rPr>
              <a:t>Group            </a:t>
            </a:r>
            <a:r>
              <a:rPr lang="en-US" sz="2000" b="1" u="sng" dirty="0" smtClean="0">
                <a:latin typeface="Consolas" panose="020B0609020204030204" pitchFamily="49" charset="0"/>
              </a:rPr>
              <a:t>   Races  </a:t>
            </a:r>
            <a:r>
              <a:rPr lang="en-US" sz="2000" b="1" u="sng" dirty="0">
                <a:latin typeface="Consolas" panose="020B0609020204030204" pitchFamily="49" charset="0"/>
              </a:rPr>
              <a:t>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</a:t>
            </a:r>
            <a:r>
              <a:rPr lang="en-US" sz="2000" dirty="0" smtClean="0">
                <a:latin typeface="Consolas" panose="020B0609020204030204" pitchFamily="49" charset="0"/>
              </a:rPr>
              <a:t> 795334  25.60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</a:t>
            </a:r>
            <a:r>
              <a:rPr lang="en-US" sz="2000" dirty="0" smtClean="0">
                <a:latin typeface="Consolas" panose="020B0609020204030204" pitchFamily="49" charset="0"/>
              </a:rPr>
              <a:t> 543491  17.50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</a:t>
            </a:r>
            <a:r>
              <a:rPr lang="en-US" sz="2000" dirty="0" smtClean="0">
                <a:latin typeface="Consolas" panose="020B0609020204030204" pitchFamily="49" charset="0"/>
              </a:rPr>
              <a:t> 216042   </a:t>
            </a:r>
            <a:r>
              <a:rPr lang="en-US" sz="2000" dirty="0">
                <a:latin typeface="Consolas" panose="020B0609020204030204" pitchFamily="49" charset="0"/>
              </a:rPr>
              <a:t>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</a:t>
            </a:r>
            <a:r>
              <a:rPr lang="en-US" sz="2000" dirty="0" smtClean="0">
                <a:latin typeface="Consolas" panose="020B0609020204030204" pitchFamily="49" charset="0"/>
              </a:rPr>
              <a:t> 195949   </a:t>
            </a:r>
            <a:r>
              <a:rPr lang="en-US" sz="2000" dirty="0">
                <a:latin typeface="Consolas" panose="020B0609020204030204" pitchFamily="49" charset="0"/>
              </a:rPr>
              <a:t>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</a:t>
            </a: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7484 </a:t>
            </a: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>
                <a:latin typeface="Consolas" panose="020B0609020204030204" pitchFamily="49" charset="0"/>
              </a:rPr>
              <a:t>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</a:t>
            </a:r>
            <a:r>
              <a:rPr lang="en-US" sz="2000" dirty="0" smtClean="0">
                <a:latin typeface="Consolas" panose="020B0609020204030204" pitchFamily="49" charset="0"/>
              </a:rPr>
              <a:t>   </a:t>
            </a:r>
            <a:r>
              <a:rPr lang="en-US" sz="2000" dirty="0">
                <a:latin typeface="Consolas" panose="020B0609020204030204" pitchFamily="49" charset="0"/>
              </a:rPr>
              <a:t>3989 </a:t>
            </a: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>
                <a:latin typeface="Consolas" panose="020B0609020204030204" pitchFamily="49" charset="0"/>
              </a:rPr>
              <a:t>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</a:t>
            </a: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53 </a:t>
            </a:r>
            <a:r>
              <a:rPr lang="en-US" sz="2000" dirty="0" smtClean="0">
                <a:latin typeface="Consolas" panose="020B0609020204030204" pitchFamily="49" charset="0"/>
              </a:rPr>
              <a:t>  0.00%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7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Gotham Racing </a:t>
            </a:r>
            <a:r>
              <a:rPr lang="en-US" dirty="0" smtClean="0"/>
              <a:t>4: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Mode</a:t>
            </a:r>
          </a:p>
          <a:p>
            <a:pPr lvl="1"/>
            <a:r>
              <a:rPr lang="en-US" dirty="0" smtClean="0"/>
              <a:t>Offline career dominates</a:t>
            </a:r>
          </a:p>
          <a:p>
            <a:pPr lvl="1"/>
            <a:r>
              <a:rPr lang="en-US" dirty="0" smtClean="0"/>
              <a:t>Network tournament hardly used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Events</a:t>
            </a:r>
          </a:p>
          <a:p>
            <a:pPr lvl="1"/>
            <a:r>
              <a:rPr lang="en-US" dirty="0" smtClean="0"/>
              <a:t>Street race and network street race dominate</a:t>
            </a:r>
          </a:p>
          <a:p>
            <a:pPr lvl="1"/>
            <a:r>
              <a:rPr lang="en-US" dirty="0" smtClean="0"/>
              <a:t>Cat and mouse never used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Vehicles </a:t>
            </a:r>
            <a:r>
              <a:rPr lang="en-US" sz="3100" dirty="0" smtClean="0"/>
              <a:t>(not shown)</a:t>
            </a:r>
            <a:endParaRPr lang="en-US" dirty="0" smtClean="0"/>
          </a:p>
          <a:p>
            <a:pPr lvl="1"/>
            <a:r>
              <a:rPr lang="en-US" dirty="0" smtClean="0"/>
              <a:t>1/3 used in less than 0.1% of races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nsolas" panose="020B0609020204030204" pitchFamily="49" charset="0"/>
              </a:rPr>
              <a:t>Game Mode     </a:t>
            </a:r>
            <a:r>
              <a:rPr lang="en-US" sz="2000" b="1" u="sng" dirty="0" smtClean="0">
                <a:latin typeface="Consolas" panose="020B0609020204030204" pitchFamily="49" charset="0"/>
              </a:rPr>
              <a:t>      Races  % Total</a:t>
            </a:r>
            <a:endParaRPr lang="en-US" sz="2000" b="1" u="sng" dirty="0">
              <a:latin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</a:rPr>
              <a:t>OFFLINE_CAREER    1479586  </a:t>
            </a:r>
            <a:r>
              <a:rPr lang="en-US" sz="2000" dirty="0">
                <a:latin typeface="Consolas" panose="020B0609020204030204" pitchFamily="49" charset="0"/>
              </a:rPr>
              <a:t>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566705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</a:t>
            </a:r>
            <a:r>
              <a:rPr lang="en-US" sz="2000" dirty="0" smtClean="0">
                <a:latin typeface="Consolas" panose="020B0609020204030204" pitchFamily="49" charset="0"/>
              </a:rPr>
              <a:t> 584201  </a:t>
            </a:r>
            <a:r>
              <a:rPr lang="en-US" sz="2000" dirty="0">
                <a:latin typeface="Consolas" panose="020B0609020204030204" pitchFamily="49" charset="0"/>
              </a:rPr>
              <a:t>18.81%</a:t>
            </a:r>
          </a:p>
          <a:p>
            <a:r>
              <a:rPr lang="en-US" sz="2000" dirty="0" smtClean="0">
                <a:latin typeface="Consolas" panose="020B0609020204030204" pitchFamily="49" charset="0"/>
              </a:rPr>
              <a:t>SINGLE_PLAYER_PLAY 185415   5.97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</a:t>
            </a:r>
            <a:r>
              <a:rPr lang="en-US" sz="2000" dirty="0" smtClean="0">
                <a:latin typeface="Consolas" panose="020B0609020204030204" pitchFamily="49" charset="0"/>
              </a:rPr>
              <a:t>  2713    0.09%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Consolas" panose="020B0609020204030204" pitchFamily="49" charset="0"/>
              </a:rPr>
              <a:t>Group            </a:t>
            </a:r>
            <a:r>
              <a:rPr lang="en-US" sz="2000" b="1" u="sng" dirty="0" smtClean="0">
                <a:latin typeface="Consolas" panose="020B0609020204030204" pitchFamily="49" charset="0"/>
              </a:rPr>
              <a:t>   Races  </a:t>
            </a:r>
            <a:r>
              <a:rPr lang="en-US" sz="2000" b="1" u="sng" dirty="0">
                <a:latin typeface="Consolas" panose="020B0609020204030204" pitchFamily="49" charset="0"/>
              </a:rPr>
              <a:t>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</a:t>
            </a:r>
            <a:r>
              <a:rPr lang="en-US" sz="2000" dirty="0" smtClean="0">
                <a:latin typeface="Consolas" panose="020B0609020204030204" pitchFamily="49" charset="0"/>
              </a:rPr>
              <a:t> 795334  25.60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</a:t>
            </a:r>
            <a:r>
              <a:rPr lang="en-US" sz="2000" dirty="0" smtClean="0">
                <a:latin typeface="Consolas" panose="020B0609020204030204" pitchFamily="49" charset="0"/>
              </a:rPr>
              <a:t> 543491  17.50</a:t>
            </a:r>
            <a:r>
              <a:rPr lang="en-US" sz="2000" dirty="0">
                <a:latin typeface="Consolas" panose="020B0609020204030204" pitchFamily="49" charset="0"/>
              </a:rPr>
              <a:t>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</a:t>
            </a:r>
            <a:r>
              <a:rPr lang="en-US" sz="2000" dirty="0" smtClean="0">
                <a:latin typeface="Consolas" panose="020B0609020204030204" pitchFamily="49" charset="0"/>
              </a:rPr>
              <a:t> 216042   </a:t>
            </a:r>
            <a:r>
              <a:rPr lang="en-US" sz="2000" dirty="0">
                <a:latin typeface="Consolas" panose="020B0609020204030204" pitchFamily="49" charset="0"/>
              </a:rPr>
              <a:t>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</a:t>
            </a:r>
            <a:r>
              <a:rPr lang="en-US" sz="2000" dirty="0" smtClean="0">
                <a:latin typeface="Consolas" panose="020B0609020204030204" pitchFamily="49" charset="0"/>
              </a:rPr>
              <a:t> 195949   </a:t>
            </a:r>
            <a:r>
              <a:rPr lang="en-US" sz="2000" dirty="0">
                <a:latin typeface="Consolas" panose="020B0609020204030204" pitchFamily="49" charset="0"/>
              </a:rPr>
              <a:t>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</a:t>
            </a: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7484 </a:t>
            </a: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>
                <a:latin typeface="Consolas" panose="020B0609020204030204" pitchFamily="49" charset="0"/>
              </a:rPr>
              <a:t>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</a:t>
            </a:r>
            <a:r>
              <a:rPr lang="en-US" sz="2000" dirty="0" smtClean="0">
                <a:latin typeface="Consolas" panose="020B0609020204030204" pitchFamily="49" charset="0"/>
              </a:rPr>
              <a:t>   </a:t>
            </a:r>
            <a:r>
              <a:rPr lang="en-US" sz="2000" dirty="0">
                <a:latin typeface="Consolas" panose="020B0609020204030204" pitchFamily="49" charset="0"/>
              </a:rPr>
              <a:t>3989 </a:t>
            </a: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>
                <a:latin typeface="Consolas" panose="020B0609020204030204" pitchFamily="49" charset="0"/>
              </a:rPr>
              <a:t>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</a:t>
            </a: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53 </a:t>
            </a:r>
            <a:r>
              <a:rPr lang="en-US" sz="2000" dirty="0" smtClean="0">
                <a:latin typeface="Consolas" panose="020B0609020204030204" pitchFamily="49" charset="0"/>
              </a:rPr>
              <a:t>  0.00%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1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Gotham Racing </a:t>
            </a:r>
            <a:r>
              <a:rPr lang="en-US" dirty="0" smtClean="0"/>
              <a:t>4:</a:t>
            </a:r>
            <a:br>
              <a:rPr lang="en-US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Content </a:t>
            </a:r>
            <a:r>
              <a:rPr lang="en-US" dirty="0"/>
              <a:t>underused - </a:t>
            </a:r>
            <a:r>
              <a:rPr lang="en-US" dirty="0">
                <a:solidFill>
                  <a:srgbClr val="008000"/>
                </a:solidFill>
              </a:rPr>
              <a:t>30-40%</a:t>
            </a:r>
            <a:r>
              <a:rPr lang="en-US" dirty="0"/>
              <a:t> of content in less than </a:t>
            </a:r>
            <a:r>
              <a:rPr lang="en-US" dirty="0">
                <a:solidFill>
                  <a:srgbClr val="C00000"/>
                </a:solidFill>
              </a:rPr>
              <a:t>1%</a:t>
            </a:r>
            <a:r>
              <a:rPr lang="en-US" dirty="0"/>
              <a:t> of races</a:t>
            </a:r>
          </a:p>
          <a:p>
            <a:r>
              <a:rPr lang="en-US" dirty="0"/>
              <a:t>Use to shift emphases for DLC, next </a:t>
            </a:r>
            <a:r>
              <a:rPr lang="en-US" dirty="0" smtClean="0"/>
              <a:t>version</a:t>
            </a:r>
          </a:p>
          <a:p>
            <a:pPr lvl="1"/>
            <a:r>
              <a:rPr lang="en-US" dirty="0"/>
              <a:t>Asset creation </a:t>
            </a:r>
            <a:r>
              <a:rPr lang="en-US" dirty="0" smtClean="0"/>
              <a:t>costs significant, so even </a:t>
            </a:r>
            <a:r>
              <a:rPr lang="en-US" dirty="0" smtClean="0">
                <a:solidFill>
                  <a:srgbClr val="008000"/>
                </a:solidFill>
              </a:rPr>
              <a:t>25</a:t>
            </a:r>
            <a:r>
              <a:rPr lang="en-US" dirty="0">
                <a:solidFill>
                  <a:srgbClr val="008000"/>
                </a:solidFill>
              </a:rPr>
              <a:t>% reduction </a:t>
            </a:r>
            <a:r>
              <a:rPr lang="en-US" dirty="0" smtClean="0"/>
              <a:t>noticeable</a:t>
            </a:r>
          </a:p>
          <a:p>
            <a:r>
              <a:rPr lang="en-US" dirty="0" smtClean="0"/>
              <a:t>Other (not shown)</a:t>
            </a:r>
          </a:p>
          <a:p>
            <a:pPr lvl="1"/>
            <a:r>
              <a:rPr lang="en-US" dirty="0" smtClean="0"/>
              <a:t>Encouraging </a:t>
            </a:r>
            <a:r>
              <a:rPr lang="en-US" dirty="0"/>
              <a:t>new players </a:t>
            </a:r>
            <a:r>
              <a:rPr lang="en-US" dirty="0" smtClean="0"/>
              <a:t>to play career mode</a:t>
            </a:r>
          </a:p>
          <a:p>
            <a:pPr lvl="2"/>
            <a:r>
              <a:rPr lang="en-US" dirty="0" smtClean="0"/>
              <a:t>Increasing likelihood </a:t>
            </a:r>
            <a:r>
              <a:rPr lang="en-US" dirty="0"/>
              <a:t>of continuing </a:t>
            </a:r>
            <a:r>
              <a:rPr lang="en-US" dirty="0" smtClean="0"/>
              <a:t>play</a:t>
            </a:r>
          </a:p>
          <a:p>
            <a:pPr lvl="1"/>
            <a:r>
              <a:rPr lang="en-US" dirty="0" smtClean="0"/>
              <a:t>Encouraging </a:t>
            </a:r>
            <a:r>
              <a:rPr lang="en-US" dirty="0"/>
              <a:t>new </a:t>
            </a:r>
            <a:r>
              <a:rPr lang="en-US" dirty="0" smtClean="0"/>
              <a:t>players to </a:t>
            </a:r>
            <a:r>
              <a:rPr lang="en-US" dirty="0"/>
              <a:t>stay with </a:t>
            </a:r>
            <a:r>
              <a:rPr lang="en-US" i="1" dirty="0"/>
              <a:t>F </a:t>
            </a:r>
            <a:r>
              <a:rPr lang="en-US" i="1" dirty="0" smtClean="0"/>
              <a:t>Class </a:t>
            </a:r>
            <a:r>
              <a:rPr lang="en-US" dirty="0" smtClean="0"/>
              <a:t>longer</a:t>
            </a:r>
          </a:p>
          <a:p>
            <a:pPr lvl="2"/>
            <a:r>
              <a:rPr lang="en-US" dirty="0" smtClean="0"/>
              <a:t>Rather </a:t>
            </a:r>
            <a:r>
              <a:rPr lang="en-US" dirty="0"/>
              <a:t>than </a:t>
            </a:r>
            <a:r>
              <a:rPr lang="en-US" dirty="0" smtClean="0"/>
              <a:t>move to more </a:t>
            </a:r>
            <a:r>
              <a:rPr lang="en-US" dirty="0"/>
              <a:t>difficult to control </a:t>
            </a:r>
            <a:r>
              <a:rPr lang="en-US" i="1" dirty="0"/>
              <a:t>A </a:t>
            </a:r>
            <a:r>
              <a:rPr lang="en-US" i="1" dirty="0" smtClean="0"/>
              <a:t>Class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5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for </a:t>
            </a:r>
            <a:r>
              <a:rPr lang="en-US" dirty="0" smtClean="0"/>
              <a:t>game 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Halo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958332"/>
          </a:xfrm>
        </p:spPr>
        <p:txBody>
          <a:bodyPr>
            <a:normAutofit fontScale="92500"/>
          </a:bodyPr>
          <a:lstStyle/>
          <a:p>
            <a:r>
              <a:rPr lang="en-US" dirty="0"/>
              <a:t>Publisher – Microsoft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Achievements: single </a:t>
            </a:r>
            <a:r>
              <a:rPr lang="en-US" dirty="0"/>
              <a:t>player missions, </a:t>
            </a:r>
            <a:r>
              <a:rPr lang="en-US" dirty="0" smtClean="0"/>
              <a:t>challenges </a:t>
            </a:r>
            <a:r>
              <a:rPr lang="en-US" dirty="0"/>
              <a:t>such as finding skulls, </a:t>
            </a:r>
            <a:r>
              <a:rPr lang="en-US" dirty="0" smtClean="0"/>
              <a:t>multiplayer accomplishments… </a:t>
            </a:r>
            <a:endParaRPr lang="en-US" dirty="0"/>
          </a:p>
          <a:p>
            <a:r>
              <a:rPr lang="en-US" dirty="0" smtClean="0"/>
              <a:t>Analyzed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(</a:t>
            </a:r>
            <a:r>
              <a:rPr lang="en-US" dirty="0" smtClean="0"/>
              <a:t>Author </a:t>
            </a:r>
            <a:r>
              <a:rPr lang="en-US" dirty="0"/>
              <a:t>worked at Microsoft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18,0000 players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49261"/>
            <a:ext cx="4232031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B. Phillips. </a:t>
            </a:r>
            <a:r>
              <a:rPr lang="en-US" dirty="0" smtClean="0"/>
              <a:t>“Peering </a:t>
            </a:r>
            <a:r>
              <a:rPr lang="en-US" dirty="0"/>
              <a:t>into the Black Box of Player Behavior: The Player Experience Panel at Microsoft Game </a:t>
            </a:r>
            <a:r>
              <a:rPr lang="en-US" dirty="0" smtClean="0"/>
              <a:t>Studios”. </a:t>
            </a:r>
            <a:r>
              <a:rPr lang="en-US" i="1" dirty="0" smtClean="0"/>
              <a:t>Game </a:t>
            </a:r>
            <a:r>
              <a:rPr lang="en-US" i="1" dirty="0"/>
              <a:t>Developers Conference (GDC)</a:t>
            </a:r>
            <a:r>
              <a:rPr lang="en-US" dirty="0"/>
              <a:t>, 2010.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www.gdcvault.com/play/1012387/Peering-into-the-Black-Box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2" name="Picture 8" descr="Image result for hal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2" y="890257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al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561492" cy="1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l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1219200"/>
            <a:ext cx="2287221" cy="1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Halo 3: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Thoughts?</a:t>
            </a:r>
          </a:p>
          <a:p>
            <a:r>
              <a:rPr lang="en-US" dirty="0" smtClean="0"/>
              <a:t>What are some main messages?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Halo 3: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73% of players completed campaign</a:t>
            </a:r>
          </a:p>
          <a:p>
            <a:pPr lvl="1"/>
            <a:r>
              <a:rPr lang="en-US" dirty="0" smtClean="0"/>
              <a:t>Can compare to other Xbox games</a:t>
            </a:r>
          </a:p>
          <a:p>
            <a:r>
              <a:rPr lang="en-US" dirty="0" smtClean="0"/>
              <a:t>Took 26 days to accomplish</a:t>
            </a:r>
          </a:p>
          <a:p>
            <a:r>
              <a:rPr lang="en-US" dirty="0" smtClean="0"/>
              <a:t>Double that time for all original content</a:t>
            </a:r>
          </a:p>
          <a:p>
            <a:r>
              <a:rPr lang="en-US" dirty="0" smtClean="0"/>
              <a:t>DLC provides users up to 2 years of content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5936984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Good Descriptive Example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2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Example: League of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59" y="3429000"/>
            <a:ext cx="5092862" cy="29442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Publisher – Riot Games 2009</a:t>
            </a:r>
          </a:p>
          <a:p>
            <a:pPr lvl="1"/>
            <a:r>
              <a:rPr lang="en-US" dirty="0" smtClean="0"/>
              <a:t>Rank: ~5 Tiers, 5 divisions each </a:t>
            </a:r>
            <a:r>
              <a:rPr lang="en-US" dirty="0" smtClean="0">
                <a:sym typeface="Wingdings" panose="05000000000000000000" pitchFamily="2" charset="2"/>
              </a:rPr>
              <a:t> 25</a:t>
            </a:r>
            <a:endParaRPr lang="en-US" dirty="0" smtClean="0"/>
          </a:p>
          <a:p>
            <a:r>
              <a:rPr lang="en-US" dirty="0"/>
              <a:t>User </a:t>
            </a:r>
            <a:r>
              <a:rPr lang="en-US" dirty="0" smtClean="0"/>
              <a:t>study (52 players)</a:t>
            </a:r>
            <a:endParaRPr lang="en-US" dirty="0"/>
          </a:p>
          <a:p>
            <a:pPr lvl="1"/>
            <a:r>
              <a:rPr lang="en-US" dirty="0"/>
              <a:t>Play </a:t>
            </a:r>
            <a:r>
              <a:rPr lang="en-US" dirty="0" err="1"/>
              <a:t>LoL</a:t>
            </a:r>
            <a:r>
              <a:rPr lang="en-US" dirty="0"/>
              <a:t> in controlled environment</a:t>
            </a:r>
          </a:p>
          <a:p>
            <a:pPr lvl="1"/>
            <a:r>
              <a:rPr lang="en-US" dirty="0"/>
              <a:t>Record objective </a:t>
            </a:r>
            <a:r>
              <a:rPr lang="en-US" dirty="0" smtClean="0"/>
              <a:t>data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e.g., player rank and game stats)</a:t>
            </a:r>
          </a:p>
          <a:p>
            <a:pPr lvl="1"/>
            <a:r>
              <a:rPr lang="en-US" dirty="0"/>
              <a:t>Provide survey for subjective data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e.g., match balance and </a:t>
            </a:r>
            <a:r>
              <a:rPr lang="en-US" dirty="0" smtClean="0"/>
              <a:t>enjoyment)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788" y="1441088"/>
            <a:ext cx="6324600" cy="147732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/>
              <a:t>Claypool, Jonathan </a:t>
            </a:r>
            <a:r>
              <a:rPr lang="en-US" dirty="0" err="1"/>
              <a:t>Decelle</a:t>
            </a:r>
            <a:r>
              <a:rPr lang="en-US" dirty="0"/>
              <a:t>, Gabriel Hall, and Lindsay O'Donnell. </a:t>
            </a:r>
            <a:r>
              <a:rPr lang="en-US" dirty="0" smtClean="0"/>
              <a:t> “Surrender </a:t>
            </a:r>
            <a:r>
              <a:rPr lang="en-US" dirty="0"/>
              <a:t>at 20? Matchmaking in League of Legends</a:t>
            </a:r>
            <a:r>
              <a:rPr lang="en-US" dirty="0" smtClean="0"/>
              <a:t>,” </a:t>
            </a:r>
            <a:r>
              <a:rPr lang="en-US" dirty="0"/>
              <a:t>In </a:t>
            </a:r>
            <a:r>
              <a:rPr lang="en-US" i="1" dirty="0"/>
              <a:t>Proceedings of the IEEE Games, Entertainment, Media Conference (GEM)</a:t>
            </a:r>
            <a:r>
              <a:rPr lang="en-US" dirty="0"/>
              <a:t>, Toronto, Canada, October 2015. Online at: </a:t>
            </a:r>
            <a:r>
              <a:rPr lang="en-US" dirty="0">
                <a:hlinkClick r:id="rId2"/>
              </a:rPr>
              <a:t>http://www.cs.wpi.edu/~claypool/papers/lol-matchmaking/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3810000"/>
            <a:ext cx="3539134" cy="2670282"/>
            <a:chOff x="914400" y="1565413"/>
            <a:chExt cx="4886532" cy="3692387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06544" y="4000010"/>
              <a:ext cx="1214477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Too hard!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0886" y="4000010"/>
              <a:ext cx="1200046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Too easy!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2213" y="4000010"/>
              <a:ext cx="1252544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Just right!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7820" y="441960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Game Balance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487545" y="2681712"/>
              <a:ext cx="1253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Fun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3060" y="2871537"/>
              <a:ext cx="122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Sweet spot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23773" y="2448629"/>
              <a:ext cx="70410" cy="4433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1282"/>
            <a:ext cx="1562100" cy="6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57585" y="33418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94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Legends: Results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2170956"/>
            <a:ext cx="1679904" cy="2616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Main messages?</a:t>
            </a:r>
            <a:endParaRPr lang="en-US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messages?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messages?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3652" y="5196988"/>
            <a:ext cx="1720637" cy="2462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Main messages?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Subjective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18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Legends: Results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2170956"/>
            <a:ext cx="1679904" cy="6001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Most teams are balanced</a:t>
            </a:r>
          </a:p>
          <a:p>
            <a:r>
              <a:rPr lang="en-US" sz="1100" dirty="0" smtClean="0"/>
              <a:t>But about 10% more than 3 from mean</a:t>
            </a:r>
            <a:endParaRPr lang="en-US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Win? </a:t>
            </a:r>
            <a:r>
              <a:rPr lang="en-US" sz="1200" dirty="0" smtClean="0"/>
              <a:t>Game is balanced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Lose? </a:t>
            </a:r>
            <a:r>
              <a:rPr lang="en-US" sz="1200" dirty="0" smtClean="0"/>
              <a:t>Game is imbalanced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Win? </a:t>
            </a:r>
            <a:r>
              <a:rPr lang="en-US" sz="1200" dirty="0" smtClean="0"/>
              <a:t>Game is fun (70%), never not fun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Lose? </a:t>
            </a:r>
            <a:r>
              <a:rPr lang="en-US" sz="1200" dirty="0" smtClean="0"/>
              <a:t>Game is almost never fun (90%)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3652" y="5196988"/>
            <a:ext cx="1720637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Most games evenly matched</a:t>
            </a:r>
          </a:p>
          <a:p>
            <a:r>
              <a:rPr lang="en-US" sz="1000" dirty="0" smtClean="0"/>
              <a:t>But about 5% difference of 2 from mean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Subjective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24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Legends: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1293"/>
            <a:ext cx="4879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6028" y="5885447"/>
            <a:ext cx="383104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Imbalance in player’s favor the most fun!</a:t>
            </a:r>
          </a:p>
        </p:txBody>
      </p:sp>
      <p:grpSp>
        <p:nvGrpSpPr>
          <p:cNvPr id="9224" name="Group 9223"/>
          <p:cNvGrpSpPr/>
          <p:nvPr/>
        </p:nvGrpSpPr>
        <p:grpSpPr>
          <a:xfrm>
            <a:off x="6155563" y="1725529"/>
            <a:ext cx="1986498" cy="1600200"/>
            <a:chOff x="224742" y="1946513"/>
            <a:chExt cx="1986498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608758" y="2258800"/>
              <a:ext cx="1496526" cy="1287913"/>
              <a:chOff x="4419600" y="2438400"/>
              <a:chExt cx="3771569" cy="29718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581" y="2985315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643" y="305265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Game Balance</a:t>
              </a:r>
              <a:endParaRPr lang="en-US" sz="11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87816" y="1946513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3858" y="2386186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Fun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601" y="252793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Sweet spot</a:t>
              </a:r>
              <a:endParaRPr lang="en-US" sz="105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87946" y="2324845"/>
              <a:ext cx="27938" cy="1921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/>
          <p:nvPr/>
        </p:nvGrpSpPr>
        <p:grpSpPr>
          <a:xfrm>
            <a:off x="6155563" y="4150637"/>
            <a:ext cx="1986498" cy="1367809"/>
            <a:chOff x="407377" y="4507752"/>
            <a:chExt cx="1986498" cy="136780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40216" y="5546616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2278" y="561395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Game Balance</a:t>
              </a:r>
              <a:endParaRPr lang="en-US" sz="11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70451" y="4507814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266493" y="4947487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Fun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2758" y="4507752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Sweet spot?</a:t>
              </a:r>
              <a:endParaRPr lang="en-US" sz="105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19644" y="4687272"/>
              <a:ext cx="185640" cy="14879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01210" y="4886147"/>
              <a:ext cx="1340806" cy="46383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" name="Group 9215"/>
          <p:cNvGrpSpPr/>
          <p:nvPr/>
        </p:nvGrpSpPr>
        <p:grpSpPr>
          <a:xfrm>
            <a:off x="6388402" y="1521294"/>
            <a:ext cx="1917398" cy="1679106"/>
            <a:chOff x="6388402" y="1521294"/>
            <a:chExt cx="1917398" cy="16791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39579" y="1521294"/>
              <a:ext cx="1602482" cy="16791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8402" y="1600200"/>
              <a:ext cx="1917398" cy="1493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2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Legends: 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4487" y="1303090"/>
            <a:ext cx="4040188" cy="639762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4487" y="1942852"/>
            <a:ext cx="4040188" cy="3218960"/>
          </a:xfrm>
        </p:spPr>
        <p:txBody>
          <a:bodyPr>
            <a:normAutofit/>
          </a:bodyPr>
          <a:lstStyle/>
          <a:p>
            <a:r>
              <a:rPr lang="en-US" dirty="0" smtClean="0"/>
              <a:t>Teams are balanced</a:t>
            </a:r>
          </a:p>
          <a:p>
            <a:pPr lvl="1"/>
            <a:r>
              <a:rPr lang="en-US" dirty="0" smtClean="0"/>
              <a:t>50% players within 1 rank of each other</a:t>
            </a:r>
          </a:p>
          <a:p>
            <a:r>
              <a:rPr lang="en-US" dirty="0" smtClean="0"/>
              <a:t>Games are balanced</a:t>
            </a:r>
          </a:p>
          <a:p>
            <a:pPr lvl="1"/>
            <a:r>
              <a:rPr lang="en-US" dirty="0" smtClean="0"/>
              <a:t>80% teams within 1 average rank of each other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32312" y="1303090"/>
            <a:ext cx="4041775" cy="639762"/>
          </a:xfrm>
        </p:spPr>
        <p:txBody>
          <a:bodyPr/>
          <a:lstStyle/>
          <a:p>
            <a:r>
              <a:rPr lang="en-US" dirty="0" smtClean="0"/>
              <a:t>Subjective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32312" y="1942852"/>
            <a:ext cx="4041775" cy="3218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Games are </a:t>
            </a:r>
            <a:r>
              <a:rPr lang="en-US" i="1" dirty="0" smtClean="0"/>
              <a:t>not</a:t>
            </a:r>
            <a:r>
              <a:rPr lang="en-US" dirty="0" smtClean="0"/>
              <a:t> balanced</a:t>
            </a:r>
          </a:p>
          <a:p>
            <a:r>
              <a:rPr lang="en-US" dirty="0" smtClean="0"/>
              <a:t>When players win, perceive slight imbalance</a:t>
            </a:r>
          </a:p>
          <a:p>
            <a:r>
              <a:rPr lang="en-US" dirty="0" smtClean="0"/>
              <a:t>When players lose, perceive large imbalance</a:t>
            </a:r>
          </a:p>
          <a:p>
            <a:r>
              <a:rPr lang="en-US" dirty="0" smtClean="0"/>
              <a:t>Players enjoy winning more than losing (no surprise)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(Surprise!) </a:t>
            </a:r>
            <a:r>
              <a:rPr lang="en-US" dirty="0" smtClean="0"/>
              <a:t>Players most enjoy matches imbalanced in their favor!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5430538"/>
            <a:ext cx="7010400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Matchmaking systems may want to </a:t>
            </a:r>
            <a:r>
              <a:rPr lang="en-US" sz="2000" dirty="0" smtClean="0">
                <a:sym typeface="Wingdings" panose="05000000000000000000" pitchFamily="2" charset="2"/>
              </a:rPr>
              <a:t>consider - e.g.,  </a:t>
            </a:r>
            <a:r>
              <a:rPr lang="en-US" sz="2000" dirty="0">
                <a:sym typeface="Wingdings" panose="05000000000000000000" pitchFamily="2" charset="2"/>
              </a:rPr>
              <a:t>balance not so important, as long as player not always on imbalanced 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 for games increasingly important</a:t>
            </a:r>
          </a:p>
          <a:p>
            <a:pPr lvl="1"/>
            <a:r>
              <a:rPr lang="en-US" dirty="0" smtClean="0"/>
              <a:t>Has potential to improve game development</a:t>
            </a:r>
          </a:p>
          <a:p>
            <a:r>
              <a:rPr lang="en-US" dirty="0" smtClean="0"/>
              <a:t>Knowledge and skills required</a:t>
            </a:r>
          </a:p>
          <a:p>
            <a:pPr lvl="1"/>
            <a:r>
              <a:rPr lang="en-US" dirty="0" smtClean="0"/>
              <a:t>Scripting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Writing and presentation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for </a:t>
            </a:r>
            <a:r>
              <a:rPr lang="en-US" dirty="0" smtClean="0"/>
              <a:t>game 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0070C0"/>
                </a:solidFill>
              </a:rPr>
              <a:t>game data </a:t>
            </a:r>
            <a:r>
              <a:rPr lang="en-US" dirty="0" smtClean="0"/>
              <a:t>to inform the </a:t>
            </a:r>
            <a:r>
              <a:rPr lang="en-US" dirty="0" smtClean="0">
                <a:solidFill>
                  <a:srgbClr val="0070C0"/>
                </a:solidFill>
              </a:rPr>
              <a:t>game development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Where does this data come from? 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U</a:t>
            </a:r>
            <a:r>
              <a:rPr lang="en-US" dirty="0" smtClean="0"/>
              <a:t>sers playing game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Quantitative</a:t>
            </a:r>
            <a:r>
              <a:rPr lang="en-US" dirty="0" smtClean="0"/>
              <a:t> (instrumented)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dirty="0" smtClean="0">
                <a:solidFill>
                  <a:srgbClr val="008000"/>
                </a:solidFill>
              </a:rPr>
              <a:t>ualitative</a:t>
            </a:r>
            <a:r>
              <a:rPr lang="en-US" dirty="0" smtClean="0"/>
              <a:t> (subjective evaluation)</a:t>
            </a:r>
          </a:p>
          <a:p>
            <a:pPr lvl="1"/>
            <a:r>
              <a:rPr lang="en-US" dirty="0" smtClean="0"/>
              <a:t>(But often lots more of the former!)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09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game analysis do for game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8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game analysis do for game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level design – e.g., see where players are getting stuck</a:t>
            </a:r>
          </a:p>
          <a:p>
            <a:r>
              <a:rPr lang="en-US" dirty="0" smtClean="0"/>
              <a:t>Focus development on critical content – e.g., see what game modes or characters are not used</a:t>
            </a:r>
          </a:p>
          <a:p>
            <a:r>
              <a:rPr lang="en-US" dirty="0" smtClean="0"/>
              <a:t>Balance gameplay – e.g., tune parameters for more competitive and fun combat</a:t>
            </a:r>
          </a:p>
          <a:p>
            <a:r>
              <a:rPr lang="en-US" dirty="0" smtClean="0"/>
              <a:t>Broaden appeal – e.g., hear if content/story is engaging or repulsing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data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for </a:t>
            </a:r>
            <a:r>
              <a:rPr lang="en-US" dirty="0" smtClean="0"/>
              <a:t>game development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Games gotten larger and more complex</a:t>
            </a:r>
          </a:p>
          <a:p>
            <a:pPr lvl="2"/>
            <a:r>
              <a:rPr lang="en-US" dirty="0" smtClean="0"/>
              <a:t>Number of reachable states, characters</a:t>
            </a:r>
          </a:p>
          <a:p>
            <a:pPr lvl="1"/>
            <a:r>
              <a:rPr lang="en-US" dirty="0" smtClean="0"/>
              <a:t>Need for metrics to make sense of player behavior has increased</a:t>
            </a:r>
          </a:p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New technologies enable aggregation, access and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IMGD 2905 – Doing Data Analysis for Game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analysis pipeline </a:t>
            </a:r>
            <a:r>
              <a:rPr lang="en-US" dirty="0" smtClean="0"/>
              <a:t>– get data from games, through analysis, to stakeholders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Summary statistics </a:t>
            </a:r>
            <a:r>
              <a:rPr lang="en-US" dirty="0" smtClean="0"/>
              <a:t>– central tendencies of data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Visualization of data </a:t>
            </a:r>
            <a:r>
              <a:rPr lang="en-US" dirty="0" smtClean="0"/>
              <a:t>– how to display analysis, illustrate messages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Statistical tests </a:t>
            </a:r>
            <a:r>
              <a:rPr lang="en-US" dirty="0" smtClean="0"/>
              <a:t>– quantitatively determine relationships (e.g., correlation)</a:t>
            </a:r>
          </a:p>
          <a:p>
            <a:pPr lvl="1"/>
            <a:r>
              <a:rPr lang="en-US" dirty="0" smtClean="0"/>
              <a:t>Probability needed as foundation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/>
              <a:t> – model relationships</a:t>
            </a:r>
          </a:p>
          <a:p>
            <a:r>
              <a:rPr lang="en-US" dirty="0" smtClean="0"/>
              <a:t>More advanced topics (e.g., </a:t>
            </a:r>
            <a:r>
              <a:rPr lang="en-US" dirty="0" smtClean="0">
                <a:solidFill>
                  <a:srgbClr val="008000"/>
                </a:solidFill>
              </a:rPr>
              <a:t>ML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Data management </a:t>
            </a:r>
            <a:r>
              <a:rPr lang="en-US" dirty="0" smtClean="0"/>
              <a:t>…)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3600" y="5105400"/>
            <a:ext cx="2895600" cy="138499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For this </a:t>
            </a:r>
            <a:r>
              <a:rPr lang="en-US" sz="2400" dirty="0"/>
              <a:t>class:</a:t>
            </a:r>
          </a:p>
          <a:p>
            <a:pPr lvl="1"/>
            <a:r>
              <a:rPr lang="en-US" sz="2000" dirty="0"/>
              <a:t>Described in </a:t>
            </a:r>
            <a:r>
              <a:rPr lang="en-US" sz="2000" dirty="0" smtClean="0"/>
              <a:t>lecture</a:t>
            </a:r>
            <a:endParaRPr lang="en-US" sz="2000" dirty="0"/>
          </a:p>
          <a:p>
            <a:pPr lvl="1"/>
            <a:r>
              <a:rPr lang="en-US" sz="2000" dirty="0"/>
              <a:t>Read about in book</a:t>
            </a:r>
          </a:p>
          <a:p>
            <a:pPr lvl="1"/>
            <a:r>
              <a:rPr lang="en-US" sz="2000" dirty="0"/>
              <a:t>Applied in projects</a:t>
            </a:r>
          </a:p>
        </p:txBody>
      </p:sp>
    </p:spTree>
    <p:extLst>
      <p:ext uri="{BB962C8B-B14F-4D97-AF65-F5344CB8AC3E}">
        <p14:creationId xmlns:p14="http://schemas.microsoft.com/office/powerpoint/2010/main" val="396570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Foundations </a:t>
            </a:r>
            <a:r>
              <a:rPr lang="en-US" dirty="0"/>
              <a:t>for </a:t>
            </a:r>
            <a:r>
              <a:rPr lang="en-US" dirty="0" smtClean="0"/>
              <a:t>Data </a:t>
            </a:r>
            <a:r>
              <a:rPr lang="en-US" dirty="0"/>
              <a:t>Analysis for Game </a:t>
            </a:r>
            <a:r>
              <a:rPr lang="en-US" dirty="0" smtClean="0"/>
              <a:t>Development at WPI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Statistics classes</a:t>
            </a:r>
          </a:p>
          <a:p>
            <a:pPr lvl="1"/>
            <a:r>
              <a:rPr lang="en-US" dirty="0" smtClean="0"/>
              <a:t>MA 2610 Applied Statistics for Life Sciences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 2611 </a:t>
            </a:r>
            <a:r>
              <a:rPr lang="en-US" dirty="0" smtClean="0"/>
              <a:t>Applied Statistics I</a:t>
            </a:r>
          </a:p>
          <a:p>
            <a:pPr lvl="1"/>
            <a:r>
              <a:rPr lang="en-US" dirty="0" smtClean="0"/>
              <a:t>MA 2612 Applied Statistics II</a:t>
            </a:r>
          </a:p>
          <a:p>
            <a:r>
              <a:rPr lang="en-US" dirty="0" smtClean="0"/>
              <a:t>Probability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 2621 </a:t>
            </a:r>
            <a:r>
              <a:rPr lang="en-US" dirty="0" smtClean="0"/>
              <a:t>Probability for Applications</a:t>
            </a:r>
          </a:p>
          <a:p>
            <a:r>
              <a:rPr lang="en-US" dirty="0" smtClean="0"/>
              <a:t>Data Science minor</a:t>
            </a:r>
          </a:p>
          <a:p>
            <a:pPr lvl="1"/>
            <a:r>
              <a:rPr lang="en-US" dirty="0" smtClean="0"/>
              <a:t>MA, CS, BUS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DS 3001 </a:t>
            </a:r>
            <a:r>
              <a:rPr lang="en-US" dirty="0" smtClean="0"/>
              <a:t>Foundations of Data Science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/>
              <a:t>CS </a:t>
            </a:r>
            <a:r>
              <a:rPr lang="en-US" dirty="0" smtClean="0"/>
              <a:t>4445 Data Mining and Knowledge Discovery in Databases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CS 1004 Introduction to Programming for Non-Majors</a:t>
            </a:r>
          </a:p>
          <a:p>
            <a:pPr lvl="1"/>
            <a:r>
              <a:rPr lang="en-US" dirty="0" smtClean="0"/>
              <a:t>CS 3431 Database Systems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2578857"/>
            <a:ext cx="1905000" cy="14773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– other Stats and Probability classes are primarily geared for Math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1342</Words>
  <Application>Microsoft Office PowerPoint</Application>
  <PresentationFormat>On-screen Show (4:3)</PresentationFormat>
  <Paragraphs>252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Consolas</vt:lpstr>
      <vt:lpstr>Wingdings</vt:lpstr>
      <vt:lpstr>Office Theme</vt:lpstr>
      <vt:lpstr>Introduction</vt:lpstr>
      <vt:lpstr>What is data analysis for game development?</vt:lpstr>
      <vt:lpstr>What is data analysis for game development?</vt:lpstr>
      <vt:lpstr>What can game analysis do for game development?</vt:lpstr>
      <vt:lpstr>What can game analysis do for game development?</vt:lpstr>
      <vt:lpstr>Why is data analysis for game development needed?</vt:lpstr>
      <vt:lpstr>Why is data analysis for game development needed?</vt:lpstr>
      <vt:lpstr>IMGD 2905 – Doing Data Analysis for Game Development</vt:lpstr>
      <vt:lpstr>Foundations for Data Analysis for Game Development at WPI</vt:lpstr>
      <vt:lpstr>Outline</vt:lpstr>
      <vt:lpstr>Sources of Game Data</vt:lpstr>
      <vt:lpstr>Game Analytics Pipeline</vt:lpstr>
      <vt:lpstr>Game Analytics Pipeline - Example</vt:lpstr>
      <vt:lpstr>Game Analytics Tools</vt:lpstr>
      <vt:lpstr>Outline</vt:lpstr>
      <vt:lpstr>Example: Project Gotham Racing 4</vt:lpstr>
      <vt:lpstr>Project Gotham Racing 4:  Results</vt:lpstr>
      <vt:lpstr>Project Gotham Racing 4:  Results</vt:lpstr>
      <vt:lpstr>Project Gotham Racing 4: Conclusion</vt:lpstr>
      <vt:lpstr>Example:  Halo 3</vt:lpstr>
      <vt:lpstr> Halo 3: Results</vt:lpstr>
      <vt:lpstr> Halo 3: Results</vt:lpstr>
      <vt:lpstr>Example: League of Legends</vt:lpstr>
      <vt:lpstr>League of Legends: Results</vt:lpstr>
      <vt:lpstr>League of Legends: Results</vt:lpstr>
      <vt:lpstr>League of Legends: Results</vt:lpstr>
      <vt:lpstr>League of Legends: Conclusion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104</cp:revision>
  <cp:lastPrinted>2016-08-25T14:33:07Z</cp:lastPrinted>
  <dcterms:created xsi:type="dcterms:W3CDTF">2012-01-13T01:01:36Z</dcterms:created>
  <dcterms:modified xsi:type="dcterms:W3CDTF">2017-03-17T02:27:58Z</dcterms:modified>
</cp:coreProperties>
</file>