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69" r:id="rId4"/>
    <p:sldId id="258" r:id="rId5"/>
    <p:sldId id="265" r:id="rId6"/>
    <p:sldId id="264" r:id="rId7"/>
    <p:sldId id="263" r:id="rId8"/>
    <p:sldId id="261" r:id="rId9"/>
    <p:sldId id="262" r:id="rId10"/>
    <p:sldId id="267" r:id="rId11"/>
    <p:sldId id="268" r:id="rId12"/>
    <p:sldId id="259" r:id="rId13"/>
    <p:sldId id="270" r:id="rId14"/>
    <p:sldId id="260" r:id="rId15"/>
    <p:sldId id="271" r:id="rId16"/>
    <p:sldId id="272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Abstract:  </a:t>
            </a:r>
          </a:p>
          <a:p>
            <a:pPr eaLnBrk="1" hangingPunct="1"/>
            <a:r>
              <a:rPr lang="en-US" dirty="0" smtClean="0"/>
              <a:t>Do you need to come?  Yes -- like it or not you will give talks.  While most people fear public speaking, you can enjoy it.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drives away fear?  Messages and preparation.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So …?  So: planning a talk is like designing a program.  So: you already own some needed skills.  So: you transfer lessons learned in one are to another and thereby gain power.</a:t>
            </a:r>
          </a:p>
          <a:p>
            <a:pPr eaLnBrk="1" hangingPunct="1"/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“Why me?” -- A victim of dismal talks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Eh?  Messages received by the audiences are the desired output.  Preparation produces a topic tree to guide message delivery.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Is that all?  Nope you’ll hear about these topics; my messages to you; thinking about the audience; working backwards from messages; topic tree notions; avoiding common mistakes; and useful techniques.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887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Giving a talk is like: </a:t>
            </a:r>
          </a:p>
          <a:p>
            <a:pPr eaLnBrk="1" hangingPunct="1"/>
            <a:r>
              <a:rPr lang="en-US" dirty="0" smtClean="0"/>
              <a:t> program design</a:t>
            </a:r>
          </a:p>
          <a:p>
            <a:pPr eaLnBrk="1" hangingPunct="1"/>
            <a:r>
              <a:rPr lang="en-US" dirty="0" smtClean="0"/>
              <a:t> paper writing</a:t>
            </a:r>
          </a:p>
          <a:p>
            <a:pPr eaLnBrk="1" hangingPunct="1"/>
            <a:r>
              <a:rPr lang="en-US" dirty="0" smtClean="0"/>
              <a:t> teaching.</a:t>
            </a:r>
          </a:p>
          <a:p>
            <a:pPr eaLnBrk="1" hangingPunct="1"/>
            <a:r>
              <a:rPr lang="en-US" dirty="0" smtClean="0"/>
              <a:t> (you already “know”, but need skills)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889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The audience is on your side</a:t>
            </a:r>
          </a:p>
          <a:p>
            <a:pPr lvl="1" eaLnBrk="1" hangingPunct="1"/>
            <a:r>
              <a:rPr lang="en-US" dirty="0" smtClean="0"/>
              <a:t>they want you to succeed</a:t>
            </a:r>
          </a:p>
          <a:p>
            <a:pPr lvl="1" eaLnBrk="1" hangingPunct="1"/>
            <a:r>
              <a:rPr lang="en-US" dirty="0" smtClean="0"/>
              <a:t>look at them during the talk</a:t>
            </a:r>
          </a:p>
          <a:p>
            <a:pPr lvl="1" eaLnBrk="1" hangingPunct="1"/>
            <a:r>
              <a:rPr lang="en-US" dirty="0" smtClean="0"/>
              <a:t>Trick:</a:t>
            </a:r>
            <a:r>
              <a:rPr lang="en-US" baseline="0" dirty="0" smtClean="0"/>
              <a:t> look just over their heads if you have to</a:t>
            </a:r>
            <a:endParaRPr lang="en-US" dirty="0" smtClean="0"/>
          </a:p>
          <a:p>
            <a:pPr eaLnBrk="1" hangingPunct="1"/>
            <a:r>
              <a:rPr lang="en-US" dirty="0" smtClean="0"/>
              <a:t>Butterflies are normal and good</a:t>
            </a:r>
          </a:p>
          <a:p>
            <a:pPr eaLnBrk="1" hangingPunct="1"/>
            <a:r>
              <a:rPr lang="en-US" dirty="0" smtClean="0"/>
              <a:t>Plan, prune and practice so you can relax</a:t>
            </a:r>
          </a:p>
          <a:p>
            <a:pPr eaLnBrk="1" hangingPunct="1"/>
            <a:r>
              <a:rPr lang="en-US" dirty="0" smtClean="0"/>
              <a:t>Messages</a:t>
            </a:r>
          </a:p>
          <a:p>
            <a:pPr lvl="1" eaLnBrk="1" hangingPunct="1"/>
            <a:r>
              <a:rPr lang="en-US" dirty="0" smtClean="0"/>
              <a:t>Focus on audience not you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395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Informs them and focuses you</a:t>
            </a:r>
          </a:p>
          <a:p>
            <a:pPr eaLnBrk="1" hangingPunct="1"/>
            <a:r>
              <a:rPr lang="en-US" i="1" dirty="0" smtClean="0"/>
              <a:t>use</a:t>
            </a:r>
            <a:r>
              <a:rPr lang="en-US" dirty="0" smtClean="0"/>
              <a:t> slides </a:t>
            </a:r>
          </a:p>
          <a:p>
            <a:pPr lvl="1" eaLnBrk="1" hangingPunct="1"/>
            <a:r>
              <a:rPr lang="en-US" dirty="0" smtClean="0"/>
              <a:t>supports messages</a:t>
            </a:r>
          </a:p>
          <a:p>
            <a:pPr lvl="1" eaLnBrk="1" hangingPunct="1"/>
            <a:r>
              <a:rPr lang="en-US" dirty="0" smtClean="0"/>
              <a:t>tell them why it’s there</a:t>
            </a:r>
          </a:p>
          <a:p>
            <a:pPr eaLnBrk="1" hangingPunct="1"/>
            <a:r>
              <a:rPr lang="en-US" dirty="0" smtClean="0"/>
              <a:t>Not busy</a:t>
            </a:r>
          </a:p>
          <a:p>
            <a:pPr lvl="1" eaLnBrk="1" hangingPunct="1"/>
            <a:r>
              <a:rPr lang="en-US" dirty="0" smtClean="0"/>
              <a:t>5-7 chunks</a:t>
            </a:r>
          </a:p>
          <a:p>
            <a:pPr eaLnBrk="1" hangingPunct="1"/>
            <a:r>
              <a:rPr lang="en-US" dirty="0" smtClean="0"/>
              <a:t>Size</a:t>
            </a:r>
          </a:p>
          <a:p>
            <a:pPr eaLnBrk="1" hangingPunct="1"/>
            <a:r>
              <a:rPr lang="en-US" dirty="0" smtClean="0"/>
              <a:t>Don’t write what you will say</a:t>
            </a:r>
          </a:p>
          <a:p>
            <a:pPr eaLnBrk="1" hangingPunct="1"/>
            <a:r>
              <a:rPr lang="en-US" baseline="0" dirty="0" smtClean="0"/>
              <a:t>  Exception: if English difficult, more words can help </a:t>
            </a:r>
          </a:p>
          <a:p>
            <a:pPr eaLnBrk="1" hangingPunct="1"/>
            <a:r>
              <a:rPr lang="en-US" baseline="0" dirty="0" smtClean="0"/>
              <a:t>  audience follow</a:t>
            </a:r>
            <a:endParaRPr lang="en-US" dirty="0" smtClean="0"/>
          </a:p>
          <a:p>
            <a:pPr eaLnBrk="1" hangingPunct="1"/>
            <a:r>
              <a:rPr lang="en-US" dirty="0" smtClean="0"/>
              <a:t>Transitions</a:t>
            </a:r>
          </a:p>
          <a:p>
            <a:pPr lvl="1" eaLnBrk="1" hangingPunct="1"/>
            <a:r>
              <a:rPr lang="en-US" dirty="0" smtClean="0"/>
              <a:t>practice physical movement of overheads</a:t>
            </a:r>
          </a:p>
          <a:p>
            <a:pPr lvl="1" eaLnBrk="1" hangingPunct="1"/>
            <a:r>
              <a:rPr lang="en-US" dirty="0" smtClean="0"/>
              <a:t>know your beginning and ending blurbs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3339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Formula</a:t>
            </a:r>
          </a:p>
          <a:p>
            <a:pPr marL="171450" indent="-171450" eaLnBrk="1" hangingPunct="1">
              <a:buFontTx/>
              <a:buChar char="-"/>
            </a:pPr>
            <a:r>
              <a:rPr lang="en-US" baseline="0" dirty="0" smtClean="0"/>
              <a:t>Describe axes: “The x-axis is …”</a:t>
            </a:r>
          </a:p>
          <a:p>
            <a:pPr marL="171450" indent="-171450" eaLnBrk="1" hangingPunct="1">
              <a:buFontTx/>
              <a:buChar char="-"/>
            </a:pPr>
            <a:r>
              <a:rPr lang="en-US" baseline="0" dirty="0" smtClean="0"/>
              <a:t>Describe </a:t>
            </a:r>
            <a:r>
              <a:rPr lang="en-US" baseline="0" dirty="0" err="1" smtClean="0"/>
              <a:t>trendlines</a:t>
            </a:r>
            <a:r>
              <a:rPr lang="en-US" baseline="0" dirty="0" smtClean="0"/>
              <a:t>: “The dots are the average …”</a:t>
            </a:r>
          </a:p>
          <a:p>
            <a:pPr marL="171450" indent="-171450" eaLnBrk="1" hangingPunct="1">
              <a:buFontTx/>
              <a:buChar char="-"/>
            </a:pPr>
            <a:r>
              <a:rPr lang="en-US" baseline="0" dirty="0" smtClean="0"/>
              <a:t>Only then describe results: “Notice how …”</a:t>
            </a:r>
          </a:p>
          <a:p>
            <a:pPr marL="171450" indent="-171450" eaLnBrk="1" hangingPunct="1">
              <a:buFontTx/>
              <a:buChar char="-"/>
            </a:pPr>
            <a:endParaRPr lang="en-US" baseline="0" dirty="0" smtClean="0"/>
          </a:p>
          <a:p>
            <a:pPr marL="0" indent="0" eaLnBrk="1" hangingPunct="1">
              <a:buFontTx/>
              <a:buNone/>
            </a:pPr>
            <a:r>
              <a:rPr lang="en-US" baseline="0" dirty="0" smtClean="0"/>
              <a:t>Tip: include “message” small bullet on each result. </a:t>
            </a:r>
          </a:p>
          <a:p>
            <a:pPr marL="0" indent="0" eaLnBrk="1" hangingPunct="1">
              <a:buFontTx/>
              <a:buNone/>
            </a:pPr>
            <a:endParaRPr lang="en-US" baseline="0" dirty="0" smtClean="0"/>
          </a:p>
          <a:p>
            <a:pPr marL="0" indent="0" eaLnBrk="1" hangingPunct="1">
              <a:buFontTx/>
              <a:buNone/>
            </a:pPr>
            <a:r>
              <a:rPr lang="en-US" baseline="0" dirty="0" smtClean="0"/>
              <a:t>Reminds audience (and you) why you are showing slide!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4181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5497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Pace should be comfortable for</a:t>
            </a:r>
            <a:r>
              <a:rPr lang="en-US" baseline="0" dirty="0" smtClean="0"/>
              <a:t> those </a:t>
            </a:r>
            <a:r>
              <a:rPr lang="en-US" i="1" baseline="0" dirty="0" smtClean="0"/>
              <a:t>listening</a:t>
            </a:r>
            <a:endParaRPr lang="en-US" i="1" dirty="0" smtClean="0"/>
          </a:p>
          <a:p>
            <a:pPr eaLnBrk="1" hangingPunct="1"/>
            <a:r>
              <a:rPr lang="en-US" dirty="0" smtClean="0"/>
              <a:t>First few minutes</a:t>
            </a:r>
          </a:p>
          <a:p>
            <a:pPr lvl="1" eaLnBrk="1" hangingPunct="1"/>
            <a:r>
              <a:rPr lang="en-US" dirty="0" smtClean="0"/>
              <a:t>why should they listen?</a:t>
            </a:r>
          </a:p>
          <a:p>
            <a:pPr lvl="1" eaLnBrk="1" hangingPunct="1"/>
            <a:r>
              <a:rPr lang="en-US" dirty="0" smtClean="0"/>
              <a:t>why should they believe you?</a:t>
            </a:r>
          </a:p>
          <a:p>
            <a:pPr lvl="1" eaLnBrk="1" hangingPunct="1"/>
            <a:r>
              <a:rPr lang="en-US" dirty="0" smtClean="0"/>
              <a:t>Tip:</a:t>
            </a:r>
            <a:r>
              <a:rPr lang="en-US" baseline="0" dirty="0" smtClean="0"/>
              <a:t> Practice opening more than rest of talk – if get off to a good start, rest will go smoothly.</a:t>
            </a:r>
            <a:endParaRPr lang="en-US" dirty="0" smtClean="0"/>
          </a:p>
          <a:p>
            <a:pPr eaLnBrk="1" hangingPunct="1"/>
            <a:r>
              <a:rPr lang="en-US" dirty="0" smtClean="0"/>
              <a:t>Finish</a:t>
            </a:r>
          </a:p>
          <a:p>
            <a:pPr lvl="1" eaLnBrk="1" hangingPunct="1"/>
            <a:r>
              <a:rPr lang="en-US" dirty="0" smtClean="0"/>
              <a:t>Repeat/restate</a:t>
            </a:r>
            <a:r>
              <a:rPr lang="en-US" baseline="0" dirty="0" smtClean="0"/>
              <a:t> </a:t>
            </a:r>
            <a:r>
              <a:rPr lang="en-US" dirty="0" smtClean="0"/>
              <a:t>main messages</a:t>
            </a:r>
          </a:p>
          <a:p>
            <a:pPr lvl="1" eaLnBrk="1" hangingPunct="1"/>
            <a:r>
              <a:rPr lang="en-US" dirty="0" smtClean="0"/>
              <a:t>Don’t run out of time - get tossed off the stage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Note, teaching has a more forgiving time frame than conference talk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44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hZk7pPJN8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19400"/>
            <a:ext cx="80772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In-class Presentations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371600"/>
            <a:ext cx="4267200" cy="1752600"/>
          </a:xfrm>
        </p:spPr>
        <p:txBody>
          <a:bodyPr>
            <a:noAutofit/>
          </a:bodyPr>
          <a:lstStyle/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Talk Tips: Common Mistake - Timing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Set pace for audience not you</a:t>
            </a:r>
          </a:p>
          <a:p>
            <a:pPr eaLnBrk="1" hangingPunct="1">
              <a:defRPr/>
            </a:pPr>
            <a:r>
              <a:rPr lang="en-US" dirty="0" smtClean="0"/>
              <a:t>First few minutes</a:t>
            </a:r>
          </a:p>
          <a:p>
            <a:pPr lvl="1" eaLnBrk="1" hangingPunct="1">
              <a:defRPr/>
            </a:pPr>
            <a:r>
              <a:rPr lang="en-US" dirty="0" smtClean="0"/>
              <a:t>Why should they listen?</a:t>
            </a:r>
          </a:p>
          <a:p>
            <a:pPr lvl="1" eaLnBrk="1" hangingPunct="1">
              <a:defRPr/>
            </a:pPr>
            <a:r>
              <a:rPr lang="en-US" dirty="0" smtClean="0"/>
              <a:t>Why should they believe you?</a:t>
            </a:r>
          </a:p>
          <a:p>
            <a:pPr eaLnBrk="1" hangingPunct="1">
              <a:defRPr/>
            </a:pPr>
            <a:r>
              <a:rPr lang="en-US" dirty="0" smtClean="0"/>
              <a:t>Finish</a:t>
            </a:r>
          </a:p>
          <a:p>
            <a:pPr lvl="1" eaLnBrk="1" hangingPunct="1">
              <a:defRPr/>
            </a:pPr>
            <a:r>
              <a:rPr lang="en-US" dirty="0"/>
              <a:t>I</a:t>
            </a:r>
            <a:r>
              <a:rPr lang="en-US" dirty="0" smtClean="0"/>
              <a:t>mpress main messages</a:t>
            </a:r>
          </a:p>
          <a:p>
            <a:pPr lvl="1" eaLnBrk="1" hangingPunct="1">
              <a:defRPr/>
            </a:pPr>
            <a:r>
              <a:rPr lang="en-US" dirty="0"/>
              <a:t>D</a:t>
            </a:r>
            <a:r>
              <a:rPr lang="en-US" dirty="0" smtClean="0"/>
              <a:t>on’t gasp or get tossed off stage</a:t>
            </a:r>
          </a:p>
          <a:p>
            <a:pPr>
              <a:defRPr/>
            </a:pPr>
            <a:r>
              <a:rPr lang="en-US" i="1" dirty="0" smtClean="0"/>
              <a:t>Practice</a:t>
            </a:r>
            <a:r>
              <a:rPr lang="en-US" dirty="0" smtClean="0"/>
              <a:t>, </a:t>
            </a:r>
            <a:r>
              <a:rPr lang="en-US" i="1" dirty="0" smtClean="0"/>
              <a:t>practice</a:t>
            </a:r>
            <a:r>
              <a:rPr lang="en-US" dirty="0" smtClean="0"/>
              <a:t>, </a:t>
            </a:r>
            <a:r>
              <a:rPr lang="en-US" i="1" dirty="0" smtClean="0"/>
              <a:t>practice</a:t>
            </a:r>
          </a:p>
        </p:txBody>
      </p:sp>
      <p:pic>
        <p:nvPicPr>
          <p:cNvPr id="6146" name="Picture 2" descr="http://fcpaprofessor.com/wp-content/uploads/2015/10/Tim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888" y="2286000"/>
            <a:ext cx="2308424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324600" y="4572000"/>
            <a:ext cx="26670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dirty="0"/>
              <a:t>http://</a:t>
            </a:r>
            <a:r>
              <a:rPr lang="en-US" sz="700" dirty="0" smtClean="0"/>
              <a:t>fcpaprofessor.com/wp-content/uploads/2015/10/Timing.jpg 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4762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consists of 3 parts: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In-class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Peer-critique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423971" y="4799014"/>
            <a:ext cx="289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http://</a:t>
            </a:r>
            <a:r>
              <a:rPr lang="en-US" sz="800" dirty="0" smtClean="0"/>
              <a:t>www.presentation-process.com/wp-content/uploads/apply-quick-style-to-pyramid-shape.jpg </a:t>
            </a:r>
            <a:endParaRPr lang="en-US" sz="800" dirty="0"/>
          </a:p>
        </p:txBody>
      </p:sp>
      <p:pic>
        <p:nvPicPr>
          <p:cNvPr id="7172" name="Picture 4" descr="http://www.presentation-process.com/wp-content/uploads/apply-quick-style-to-pyramid-sha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667000"/>
            <a:ext cx="2465943" cy="213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56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– </a:t>
            </a:r>
            <a:r>
              <a:rPr lang="en-US" dirty="0" smtClean="0"/>
              <a:t>Peer-Critique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Oral - </a:t>
            </a:r>
            <a:r>
              <a:rPr lang="en-US" dirty="0"/>
              <a:t>o</a:t>
            </a:r>
            <a:r>
              <a:rPr lang="en-US" dirty="0" smtClean="0"/>
              <a:t>pen-faced “sandwich”</a:t>
            </a:r>
          </a:p>
          <a:p>
            <a:pPr lvl="1"/>
            <a:r>
              <a:rPr lang="en-US" dirty="0" smtClean="0"/>
              <a:t>Something you liked</a:t>
            </a:r>
          </a:p>
          <a:p>
            <a:pPr lvl="1"/>
            <a:r>
              <a:rPr lang="en-US" dirty="0" smtClean="0"/>
              <a:t>Question (optional)</a:t>
            </a:r>
          </a:p>
          <a:p>
            <a:pPr lvl="1"/>
            <a:r>
              <a:rPr lang="en-US" dirty="0" smtClean="0"/>
              <a:t>Suggestion for improvement</a:t>
            </a:r>
          </a:p>
          <a:p>
            <a:r>
              <a:rPr lang="en-US" dirty="0" smtClean="0"/>
              <a:t>Written</a:t>
            </a:r>
          </a:p>
          <a:p>
            <a:pPr lvl="1"/>
            <a:r>
              <a:rPr lang="en-US" dirty="0" smtClean="0"/>
              <a:t>Content: </a:t>
            </a:r>
            <a:r>
              <a:rPr lang="en-US" dirty="0" smtClean="0">
                <a:solidFill>
                  <a:srgbClr val="008000"/>
                </a:solidFill>
              </a:rPr>
              <a:t>Excellent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Good</a:t>
            </a:r>
            <a:r>
              <a:rPr lang="en-US" dirty="0" smtClean="0"/>
              <a:t>, Needs Improvement</a:t>
            </a:r>
          </a:p>
          <a:p>
            <a:pPr lvl="1"/>
            <a:r>
              <a:rPr lang="en-US" dirty="0" smtClean="0"/>
              <a:t>Delivery: </a:t>
            </a:r>
            <a:r>
              <a:rPr lang="en-US" dirty="0" smtClean="0">
                <a:solidFill>
                  <a:srgbClr val="008000"/>
                </a:solidFill>
              </a:rPr>
              <a:t>Excellent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Good</a:t>
            </a:r>
            <a:r>
              <a:rPr lang="en-US" dirty="0"/>
              <a:t>, Needs </a:t>
            </a:r>
            <a:r>
              <a:rPr lang="en-US" dirty="0" smtClean="0"/>
              <a:t>Improvement</a:t>
            </a:r>
          </a:p>
          <a:p>
            <a:pPr lvl="1"/>
            <a:r>
              <a:rPr lang="en-US" dirty="0" smtClean="0"/>
              <a:t>Did well?</a:t>
            </a:r>
          </a:p>
          <a:p>
            <a:pPr lvl="1"/>
            <a:r>
              <a:rPr lang="en-US" dirty="0" smtClean="0"/>
              <a:t>Can improve?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9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consists of 3 parts: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In-class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Peer-critique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Reflection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423971" y="4799014"/>
            <a:ext cx="289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http://</a:t>
            </a:r>
            <a:r>
              <a:rPr lang="en-US" sz="800" dirty="0" smtClean="0"/>
              <a:t>www.presentation-process.com/wp-content/uploads/apply-quick-style-to-pyramid-shape.jpg </a:t>
            </a:r>
            <a:endParaRPr lang="en-US" sz="800" dirty="0"/>
          </a:p>
        </p:txBody>
      </p:sp>
      <p:pic>
        <p:nvPicPr>
          <p:cNvPr id="7172" name="Picture 4" descr="http://www.presentation-process.com/wp-content/uploads/apply-quick-style-to-pyramid-sha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667000"/>
            <a:ext cx="2465943" cy="213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676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1.bp.blogspot.com/-BmRD-mzcaas/VoFo18ukzUI/AAAAAAAAMlI/8avqzVlsBT0/s1600/Self-Reflection%2Bskills%2Btraining%2Bfor%2Bautistic%2Bchildr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572000"/>
            <a:ext cx="4452276" cy="210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– Reflection (1 of 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</a:t>
            </a:r>
            <a:r>
              <a:rPr lang="en-US" dirty="0"/>
              <a:t>about your talk </a:t>
            </a:r>
            <a:r>
              <a:rPr lang="en-US" dirty="0" smtClean="0"/>
              <a:t>preparation</a:t>
            </a:r>
          </a:p>
          <a:p>
            <a:r>
              <a:rPr lang="en-US" dirty="0" smtClean="0"/>
              <a:t>Read comments </a:t>
            </a:r>
            <a:r>
              <a:rPr lang="en-US" dirty="0"/>
              <a:t>from </a:t>
            </a:r>
            <a:r>
              <a:rPr lang="en-US" dirty="0" smtClean="0"/>
              <a:t>peers</a:t>
            </a:r>
          </a:p>
          <a:p>
            <a:r>
              <a:rPr lang="en-US" dirty="0" smtClean="0"/>
              <a:t>Reflect </a:t>
            </a:r>
            <a:r>
              <a:rPr lang="en-US" dirty="0"/>
              <a:t>on what happened during </a:t>
            </a:r>
            <a:r>
              <a:rPr lang="en-US" dirty="0" smtClean="0"/>
              <a:t>delivery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“How did I prepare?”</a:t>
            </a:r>
          </a:p>
          <a:p>
            <a:r>
              <a:rPr lang="en-US" dirty="0"/>
              <a:t>“What went well?”</a:t>
            </a:r>
          </a:p>
          <a:p>
            <a:r>
              <a:rPr lang="en-US" dirty="0"/>
              <a:t>“What did not go well?”</a:t>
            </a:r>
          </a:p>
          <a:p>
            <a:r>
              <a:rPr lang="en-US" dirty="0"/>
              <a:t>“What can I do differently next time?”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15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– Reflection (2 of 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05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Written</a:t>
            </a:r>
            <a:r>
              <a:rPr lang="en-US" dirty="0" smtClean="0"/>
              <a:t> – due within 3 days after presentation!</a:t>
            </a:r>
          </a:p>
          <a:p>
            <a:pPr lvl="1"/>
            <a:r>
              <a:rPr lang="en-US" dirty="0" smtClean="0"/>
              <a:t>Gather thoughts while fresh</a:t>
            </a:r>
          </a:p>
          <a:p>
            <a:r>
              <a:rPr lang="en-US" dirty="0" smtClean="0"/>
              <a:t>Short – about one page</a:t>
            </a:r>
          </a:p>
          <a:p>
            <a:pPr lvl="1"/>
            <a:r>
              <a:rPr lang="en-US" dirty="0" smtClean="0"/>
              <a:t>Can organize with questions from previous slide</a:t>
            </a:r>
          </a:p>
          <a:p>
            <a:r>
              <a:rPr lang="en-US" dirty="0" smtClean="0"/>
              <a:t>Use insights </a:t>
            </a:r>
            <a:r>
              <a:rPr lang="en-US" dirty="0"/>
              <a:t>gained to inform </a:t>
            </a:r>
            <a:r>
              <a:rPr lang="en-US" dirty="0" smtClean="0"/>
              <a:t>planning </a:t>
            </a:r>
            <a:r>
              <a:rPr lang="en-US" dirty="0"/>
              <a:t>of </a:t>
            </a:r>
            <a:r>
              <a:rPr lang="en-US" dirty="0" smtClean="0"/>
              <a:t>subsequent presentations!</a:t>
            </a:r>
            <a:endParaRPr lang="en-US" dirty="0"/>
          </a:p>
          <a:p>
            <a:endParaRPr lang="en-US" dirty="0"/>
          </a:p>
        </p:txBody>
      </p:sp>
      <p:pic>
        <p:nvPicPr>
          <p:cNvPr id="11266" name="Picture 2" descr="http://www.seobook.com/images/writinggu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312" y="4038600"/>
            <a:ext cx="2481273" cy="247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221158" y="6513019"/>
            <a:ext cx="28915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http://www.seobook.com/images/writingguy.jpg</a:t>
            </a:r>
          </a:p>
        </p:txBody>
      </p:sp>
    </p:spTree>
    <p:extLst>
      <p:ext uri="{BB962C8B-B14F-4D97-AF65-F5344CB8AC3E}">
        <p14:creationId xmlns:p14="http://schemas.microsoft.com/office/powerpoint/2010/main" val="1433393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		</a:t>
            </a:r>
            <a:r>
              <a:rPr lang="en-US" dirty="0" smtClean="0">
                <a:solidFill>
                  <a:srgbClr val="008000"/>
                </a:solidFill>
              </a:rPr>
              <a:t>80%</a:t>
            </a:r>
          </a:p>
          <a:p>
            <a:r>
              <a:rPr lang="en-US" dirty="0" smtClean="0"/>
              <a:t>Peer-reviews 		</a:t>
            </a:r>
            <a:r>
              <a:rPr lang="en-US" dirty="0" smtClean="0">
                <a:solidFill>
                  <a:srgbClr val="008000"/>
                </a:solidFill>
              </a:rPr>
              <a:t>10%</a:t>
            </a:r>
          </a:p>
          <a:p>
            <a:r>
              <a:rPr lang="en-US" dirty="0" smtClean="0"/>
              <a:t>Self-reflection 	</a:t>
            </a:r>
            <a:r>
              <a:rPr lang="en-US" dirty="0" smtClean="0">
                <a:solidFill>
                  <a:srgbClr val="008000"/>
                </a:solidFill>
              </a:rPr>
              <a:t>10%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1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Why Give a Presentation?</a:t>
            </a:r>
          </a:p>
        </p:txBody>
      </p:sp>
      <p:pic>
        <p:nvPicPr>
          <p:cNvPr id="3074" name="Picture 2" descr="http://www.eadcolma.org/images/Presentation-de-la-Cigarette-Electroniqu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57600"/>
            <a:ext cx="2803524" cy="280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People fear public speaking</a:t>
            </a:r>
          </a:p>
          <a:p>
            <a:pPr>
              <a:defRPr/>
            </a:pPr>
            <a:r>
              <a:rPr lang="en-US" dirty="0" smtClean="0"/>
              <a:t>But you </a:t>
            </a:r>
            <a:r>
              <a:rPr lang="en-US" i="1" dirty="0" smtClean="0"/>
              <a:t>will</a:t>
            </a:r>
            <a:r>
              <a:rPr lang="en-US" dirty="0" smtClean="0"/>
              <a:t> speak</a:t>
            </a:r>
          </a:p>
          <a:p>
            <a:pPr lvl="1">
              <a:defRPr/>
            </a:pPr>
            <a:r>
              <a:rPr lang="en-US" dirty="0"/>
              <a:t>F</a:t>
            </a:r>
            <a:r>
              <a:rPr lang="en-US" dirty="0" smtClean="0"/>
              <a:t>or class, job interviews, work, …</a:t>
            </a:r>
          </a:p>
          <a:p>
            <a:pPr>
              <a:defRPr/>
            </a:pPr>
            <a:r>
              <a:rPr lang="en-US" dirty="0" smtClean="0"/>
              <a:t>Another skill to learn</a:t>
            </a:r>
          </a:p>
          <a:p>
            <a:pPr lvl="1">
              <a:defRPr/>
            </a:pPr>
            <a:r>
              <a:rPr lang="en-US" dirty="0" smtClean="0"/>
              <a:t>Like designing game, coding, art …</a:t>
            </a: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A critical part of analytics</a:t>
            </a:r>
          </a:p>
          <a:p>
            <a:pPr>
              <a:defRPr/>
            </a:pPr>
            <a:r>
              <a:rPr lang="en-US" dirty="0" smtClean="0"/>
              <a:t>Enjoy!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6278562" y="6338033"/>
            <a:ext cx="243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http://</a:t>
            </a:r>
            <a:r>
              <a:rPr lang="en-US" sz="800" dirty="0" smtClean="0"/>
              <a:t>www.eadcolma.org/images/Presentation-de-la-Cigarette-Electronique.jpg</a:t>
            </a:r>
            <a:r>
              <a:rPr lang="en-US" sz="1050" dirty="0" smtClean="0"/>
              <a:t>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630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consists of 3 parts: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In-class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Peer-critique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423971" y="4799014"/>
            <a:ext cx="289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http://</a:t>
            </a:r>
            <a:r>
              <a:rPr lang="en-US" sz="800" dirty="0" smtClean="0"/>
              <a:t>www.presentation-process.com/wp-content/uploads/apply-quick-style-to-pyramid-shape.jpg </a:t>
            </a:r>
            <a:endParaRPr lang="en-US" sz="800" dirty="0"/>
          </a:p>
        </p:txBody>
      </p:sp>
      <p:pic>
        <p:nvPicPr>
          <p:cNvPr id="7172" name="Picture 4" descr="http://www.presentation-process.com/wp-content/uploads/apply-quick-style-to-pyramid-sha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667000"/>
            <a:ext cx="2465943" cy="213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9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– In-Class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001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Done 5 at a time (chosen at random)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6 minutes </a:t>
            </a:r>
            <a:r>
              <a:rPr lang="en-US" dirty="0" smtClean="0"/>
              <a:t>long</a:t>
            </a:r>
          </a:p>
          <a:p>
            <a:pPr lvl="1"/>
            <a:r>
              <a:rPr lang="en-US" dirty="0" smtClean="0"/>
              <a:t>Slot is 8 minutes, so ~2 minutes for oral critique +</a:t>
            </a:r>
          </a:p>
          <a:p>
            <a:r>
              <a:rPr lang="en-US" dirty="0" smtClean="0"/>
              <a:t>Content drawn from </a:t>
            </a:r>
            <a:r>
              <a:rPr lang="en-US" i="1" dirty="0" smtClean="0"/>
              <a:t>projects</a:t>
            </a:r>
            <a:r>
              <a:rPr lang="en-US" dirty="0" smtClean="0"/>
              <a:t> (e.g., Project 1</a:t>
            </a:r>
            <a:r>
              <a:rPr lang="en-US" dirty="0" smtClean="0"/>
              <a:t>)</a:t>
            </a:r>
          </a:p>
          <a:p>
            <a:r>
              <a:rPr lang="en-US" dirty="0" smtClean="0"/>
              <a:t>Should touch upon whole project, but not necessarily equal time – use judgement! </a:t>
            </a:r>
          </a:p>
          <a:p>
            <a:pPr lvl="1"/>
            <a:r>
              <a:rPr lang="en-US" dirty="0" smtClean="0"/>
              <a:t>Methodology brief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lakecountyohio.gov/portals/41/presenta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4446698"/>
            <a:ext cx="2381250" cy="238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90800" y="6580016"/>
            <a:ext cx="3962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http://</a:t>
            </a:r>
            <a:r>
              <a:rPr lang="en-US" sz="1000" dirty="0" smtClean="0"/>
              <a:t>www.lakecountyohio.gov/portals/41/presentations.jpg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10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Talk Tips: Giving a Talk is Like ...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Stuff you already know… planning, program design, writing, studying, learning …</a:t>
            </a:r>
          </a:p>
          <a:p>
            <a:pPr eaLnBrk="1" hangingPunct="1">
              <a:defRPr/>
            </a:pPr>
            <a:r>
              <a:rPr lang="en-US" dirty="0" smtClean="0"/>
              <a:t>Can read books</a:t>
            </a:r>
          </a:p>
          <a:p>
            <a:pPr lvl="1" eaLnBrk="1" hangingPunct="1">
              <a:defRPr/>
            </a:pPr>
            <a:r>
              <a:rPr lang="en-US" dirty="0" smtClean="0"/>
              <a:t>“How to Deliver a TED Talk” by Sinek</a:t>
            </a:r>
          </a:p>
          <a:p>
            <a:pPr lvl="1" eaLnBrk="1" hangingPunct="1">
              <a:defRPr/>
            </a:pPr>
            <a:r>
              <a:rPr lang="en-US" dirty="0" smtClean="0"/>
              <a:t>“Presentation Zen” by Reynolds </a:t>
            </a:r>
          </a:p>
          <a:p>
            <a:pPr lvl="1" eaLnBrk="1" hangingPunct="1">
              <a:defRPr/>
            </a:pPr>
            <a:r>
              <a:rPr lang="en-US" dirty="0" smtClean="0"/>
              <a:t>“The Art of the Explanation” by </a:t>
            </a:r>
            <a:r>
              <a:rPr lang="en-US" dirty="0" err="1" smtClean="0"/>
              <a:t>LeFever</a:t>
            </a:r>
            <a:endParaRPr lang="en-US" dirty="0"/>
          </a:p>
          <a:p>
            <a:pPr>
              <a:defRPr/>
            </a:pPr>
            <a:r>
              <a:rPr lang="en-US" dirty="0" smtClean="0"/>
              <a:t>Watch Videos</a:t>
            </a:r>
          </a:p>
          <a:p>
            <a:pPr lvl="1">
              <a:defRPr/>
            </a:pPr>
            <a:r>
              <a:rPr lang="en-US" dirty="0" smtClean="0"/>
              <a:t>“</a:t>
            </a:r>
            <a:r>
              <a:rPr lang="en-US" dirty="0" smtClean="0">
                <a:hlinkClick r:id="rId3"/>
              </a:rPr>
              <a:t>How to Give a TED Talk</a:t>
            </a:r>
            <a:r>
              <a:rPr lang="en-US" dirty="0" smtClean="0"/>
              <a:t>” by Smith</a:t>
            </a:r>
          </a:p>
          <a:p>
            <a:pPr eaLnBrk="1" hangingPunct="1">
              <a:defRPr/>
            </a:pPr>
            <a:r>
              <a:rPr lang="en-US" dirty="0" smtClean="0"/>
              <a:t>Have some skills (e.g., can speak)</a:t>
            </a:r>
          </a:p>
          <a:p>
            <a:pPr lvl="1">
              <a:defRPr/>
            </a:pPr>
            <a:r>
              <a:rPr lang="en-US" dirty="0" smtClean="0"/>
              <a:t>But need to refine and develop new skills</a:t>
            </a:r>
          </a:p>
          <a:p>
            <a:pPr>
              <a:defRPr/>
            </a:pPr>
            <a:r>
              <a:rPr lang="en-US" dirty="0" smtClean="0"/>
              <a:t>Practice (this class)!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34200" y="4371975"/>
            <a:ext cx="1895475" cy="2220338"/>
            <a:chOff x="6934200" y="4371975"/>
            <a:chExt cx="1895475" cy="222033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34200" y="4371975"/>
              <a:ext cx="1895475" cy="195262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7155616" y="6346092"/>
              <a:ext cx="145264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>
                  <a:solidFill>
                    <a:srgbClr val="444444"/>
                  </a:solidFill>
                  <a:latin typeface="Roboto"/>
                </a:rPr>
                <a:t>https://</a:t>
              </a:r>
              <a:r>
                <a:rPr lang="en-US" sz="1000" dirty="0" smtClean="0">
                  <a:solidFill>
                    <a:srgbClr val="444444"/>
                  </a:solidFill>
                  <a:latin typeface="Roboto"/>
                </a:rPr>
                <a:t>goo.gl/yHxRY6 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62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Talk Tips : Common Mistake - Tension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</a:t>
            </a:r>
            <a:r>
              <a:rPr lang="en-US" dirty="0" smtClean="0"/>
              <a:t>udience is on your side</a:t>
            </a:r>
          </a:p>
          <a:p>
            <a:pPr lvl="1" eaLnBrk="1" hangingPunct="1">
              <a:defRPr/>
            </a:pPr>
            <a:r>
              <a:rPr lang="en-US" dirty="0"/>
              <a:t>T</a:t>
            </a:r>
            <a:r>
              <a:rPr lang="en-US" dirty="0" smtClean="0"/>
              <a:t>hey want you to succeed</a:t>
            </a:r>
          </a:p>
          <a:p>
            <a:pPr lvl="1" eaLnBrk="1" hangingPunct="1">
              <a:defRPr/>
            </a:pPr>
            <a:r>
              <a:rPr lang="en-US" dirty="0"/>
              <a:t>L</a:t>
            </a:r>
            <a:r>
              <a:rPr lang="en-US" dirty="0" smtClean="0"/>
              <a:t>ook at them during talk</a:t>
            </a:r>
          </a:p>
          <a:p>
            <a:pPr eaLnBrk="1" hangingPunct="1">
              <a:defRPr/>
            </a:pPr>
            <a:r>
              <a:rPr lang="en-US" dirty="0" smtClean="0"/>
              <a:t>Butterflies are normal and good</a:t>
            </a:r>
          </a:p>
          <a:p>
            <a:pPr eaLnBrk="1" hangingPunct="1">
              <a:defRPr/>
            </a:pPr>
            <a:r>
              <a:rPr lang="en-US" dirty="0" smtClean="0"/>
              <a:t>Plan, prune and practice so you can relax</a:t>
            </a:r>
          </a:p>
          <a:p>
            <a:pPr eaLnBrk="1" hangingPunct="1">
              <a:defRPr/>
            </a:pPr>
            <a:r>
              <a:rPr lang="en-US" dirty="0" smtClean="0"/>
              <a:t>Messages</a:t>
            </a:r>
          </a:p>
          <a:p>
            <a:pPr lvl="1" eaLnBrk="1" hangingPunct="1">
              <a:defRPr/>
            </a:pPr>
            <a:r>
              <a:rPr lang="en-US" dirty="0" smtClean="0"/>
              <a:t>Focus on audience not you</a:t>
            </a:r>
          </a:p>
        </p:txBody>
      </p:sp>
      <p:pic>
        <p:nvPicPr>
          <p:cNvPr id="2050" name="Picture 2" descr="http://www.avinuty.ac.in/engineering_newsletter/june2012_nov2012/images/celebrate_the_times_sm_wm%5b1%5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0410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37923" y="3036109"/>
            <a:ext cx="228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dirty="0"/>
              <a:t>http://www.avinuty.ac.in/engineering_newsletter/june2012_nov2012/images/celebrate_the_times_sm_wm[1].</a:t>
            </a:r>
            <a:r>
              <a:rPr lang="en-US" sz="700" dirty="0" smtClean="0"/>
              <a:t>gif </a:t>
            </a:r>
            <a:endParaRPr lang="en-US" sz="700" dirty="0"/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988" y="4775886"/>
            <a:ext cx="2136025" cy="170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943600" y="6400800"/>
            <a:ext cx="33528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http://</a:t>
            </a:r>
            <a:r>
              <a:rPr lang="en-US" sz="800" dirty="0" smtClean="0"/>
              <a:t>hr.info.yorku.ca/files/2014/01/orientation.jpg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920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Talk Tips: Slides (1 of 3)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199" y="1600200"/>
            <a:ext cx="5038934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Informs audience and focuses you</a:t>
            </a:r>
          </a:p>
          <a:p>
            <a:pPr eaLnBrk="1" hangingPunct="1">
              <a:defRPr/>
            </a:pPr>
            <a:r>
              <a:rPr lang="en-US" i="1" dirty="0" smtClean="0"/>
              <a:t>Use</a:t>
            </a:r>
            <a:r>
              <a:rPr lang="en-US" dirty="0" smtClean="0"/>
              <a:t> slides</a:t>
            </a:r>
          </a:p>
          <a:p>
            <a:pPr lvl="1">
              <a:defRPr/>
            </a:pPr>
            <a:r>
              <a:rPr lang="en-US" dirty="0" smtClean="0"/>
              <a:t>Support messages, say why there</a:t>
            </a:r>
          </a:p>
          <a:p>
            <a:pPr eaLnBrk="1" hangingPunct="1">
              <a:defRPr/>
            </a:pPr>
            <a:r>
              <a:rPr lang="en-US" dirty="0" smtClean="0"/>
              <a:t>Not “busy”</a:t>
            </a:r>
          </a:p>
          <a:p>
            <a:pPr eaLnBrk="1" hangingPunct="1">
              <a:defRPr/>
            </a:pPr>
            <a:r>
              <a:rPr lang="en-US" sz="1600" dirty="0" smtClean="0"/>
              <a:t>Size</a:t>
            </a:r>
          </a:p>
          <a:p>
            <a:pPr eaLnBrk="1" hangingPunct="1">
              <a:defRPr/>
            </a:pPr>
            <a:r>
              <a:rPr lang="en-US" dirty="0" smtClean="0"/>
              <a:t>Don’t write what you will say</a:t>
            </a:r>
          </a:p>
          <a:p>
            <a:pPr eaLnBrk="1" hangingPunct="1">
              <a:defRPr/>
            </a:pPr>
            <a:r>
              <a:rPr lang="en-US" dirty="0" smtClean="0"/>
              <a:t>Transitions</a:t>
            </a:r>
          </a:p>
          <a:p>
            <a:pPr lvl="1" eaLnBrk="1" hangingPunct="1">
              <a:defRPr/>
            </a:pPr>
            <a:r>
              <a:rPr lang="en-US" dirty="0" smtClean="0"/>
              <a:t>Physical movement of slides</a:t>
            </a:r>
          </a:p>
          <a:p>
            <a:pPr lvl="1" eaLnBrk="1" hangingPunct="1">
              <a:defRPr/>
            </a:pPr>
            <a:r>
              <a:rPr lang="en-US" dirty="0" smtClean="0"/>
              <a:t>Know what you will say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019800" y="2590800"/>
            <a:ext cx="2803769" cy="1828800"/>
            <a:chOff x="685800" y="1295400"/>
            <a:chExt cx="6929438" cy="4802188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4648200" y="1752600"/>
              <a:ext cx="1062038" cy="2439988"/>
              <a:chOff x="2928" y="1104"/>
              <a:chExt cx="669" cy="1537"/>
            </a:xfrm>
          </p:grpSpPr>
          <p:grpSp>
            <p:nvGrpSpPr>
              <p:cNvPr id="6" name="Group 9"/>
              <p:cNvGrpSpPr>
                <a:grpSpLocks/>
              </p:cNvGrpSpPr>
              <p:nvPr/>
            </p:nvGrpSpPr>
            <p:grpSpPr bwMode="auto">
              <a:xfrm>
                <a:off x="2928" y="1311"/>
                <a:ext cx="669" cy="1330"/>
                <a:chOff x="2928" y="1311"/>
                <a:chExt cx="669" cy="1330"/>
              </a:xfrm>
            </p:grpSpPr>
            <p:sp>
              <p:nvSpPr>
                <p:cNvPr id="10" name="Freeform 3"/>
                <p:cNvSpPr>
                  <a:spLocks/>
                </p:cNvSpPr>
                <p:nvPr/>
              </p:nvSpPr>
              <p:spPr bwMode="auto">
                <a:xfrm>
                  <a:off x="3121" y="1385"/>
                  <a:ext cx="263" cy="291"/>
                </a:xfrm>
                <a:custGeom>
                  <a:avLst/>
                  <a:gdLst>
                    <a:gd name="T0" fmla="*/ 125 w 263"/>
                    <a:gd name="T1" fmla="*/ 67 h 291"/>
                    <a:gd name="T2" fmla="*/ 148 w 263"/>
                    <a:gd name="T3" fmla="*/ 37 h 291"/>
                    <a:gd name="T4" fmla="*/ 180 w 263"/>
                    <a:gd name="T5" fmla="*/ 15 h 291"/>
                    <a:gd name="T6" fmla="*/ 209 w 263"/>
                    <a:gd name="T7" fmla="*/ 0 h 291"/>
                    <a:gd name="T8" fmla="*/ 232 w 263"/>
                    <a:gd name="T9" fmla="*/ 4 h 291"/>
                    <a:gd name="T10" fmla="*/ 248 w 263"/>
                    <a:gd name="T11" fmla="*/ 20 h 291"/>
                    <a:gd name="T12" fmla="*/ 262 w 263"/>
                    <a:gd name="T13" fmla="*/ 71 h 291"/>
                    <a:gd name="T14" fmla="*/ 256 w 263"/>
                    <a:gd name="T15" fmla="*/ 129 h 291"/>
                    <a:gd name="T16" fmla="*/ 243 w 263"/>
                    <a:gd name="T17" fmla="*/ 184 h 291"/>
                    <a:gd name="T18" fmla="*/ 228 w 263"/>
                    <a:gd name="T19" fmla="*/ 227 h 291"/>
                    <a:gd name="T20" fmla="*/ 199 w 263"/>
                    <a:gd name="T21" fmla="*/ 272 h 291"/>
                    <a:gd name="T22" fmla="*/ 175 w 263"/>
                    <a:gd name="T23" fmla="*/ 290 h 291"/>
                    <a:gd name="T24" fmla="*/ 141 w 263"/>
                    <a:gd name="T25" fmla="*/ 290 h 291"/>
                    <a:gd name="T26" fmla="*/ 106 w 263"/>
                    <a:gd name="T27" fmla="*/ 277 h 291"/>
                    <a:gd name="T28" fmla="*/ 89 w 263"/>
                    <a:gd name="T29" fmla="*/ 245 h 291"/>
                    <a:gd name="T30" fmla="*/ 80 w 263"/>
                    <a:gd name="T31" fmla="*/ 205 h 291"/>
                    <a:gd name="T32" fmla="*/ 83 w 263"/>
                    <a:gd name="T33" fmla="*/ 154 h 291"/>
                    <a:gd name="T34" fmla="*/ 4 w 263"/>
                    <a:gd name="T35" fmla="*/ 160 h 291"/>
                    <a:gd name="T36" fmla="*/ 0 w 263"/>
                    <a:gd name="T37" fmla="*/ 138 h 291"/>
                    <a:gd name="T38" fmla="*/ 91 w 263"/>
                    <a:gd name="T39" fmla="*/ 129 h 291"/>
                    <a:gd name="T40" fmla="*/ 114 w 263"/>
                    <a:gd name="T41" fmla="*/ 77 h 291"/>
                    <a:gd name="T42" fmla="*/ 125 w 263"/>
                    <a:gd name="T43" fmla="*/ 67 h 29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263"/>
                    <a:gd name="T67" fmla="*/ 0 h 291"/>
                    <a:gd name="T68" fmla="*/ 263 w 263"/>
                    <a:gd name="T69" fmla="*/ 291 h 291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263" h="291">
                      <a:moveTo>
                        <a:pt x="125" y="67"/>
                      </a:moveTo>
                      <a:lnTo>
                        <a:pt x="148" y="37"/>
                      </a:lnTo>
                      <a:lnTo>
                        <a:pt x="180" y="15"/>
                      </a:lnTo>
                      <a:lnTo>
                        <a:pt x="209" y="0"/>
                      </a:lnTo>
                      <a:lnTo>
                        <a:pt x="232" y="4"/>
                      </a:lnTo>
                      <a:lnTo>
                        <a:pt x="248" y="20"/>
                      </a:lnTo>
                      <a:lnTo>
                        <a:pt x="262" y="71"/>
                      </a:lnTo>
                      <a:lnTo>
                        <a:pt x="256" y="129"/>
                      </a:lnTo>
                      <a:lnTo>
                        <a:pt x="243" y="184"/>
                      </a:lnTo>
                      <a:lnTo>
                        <a:pt x="228" y="227"/>
                      </a:lnTo>
                      <a:lnTo>
                        <a:pt x="199" y="272"/>
                      </a:lnTo>
                      <a:lnTo>
                        <a:pt x="175" y="290"/>
                      </a:lnTo>
                      <a:lnTo>
                        <a:pt x="141" y="290"/>
                      </a:lnTo>
                      <a:lnTo>
                        <a:pt x="106" y="277"/>
                      </a:lnTo>
                      <a:lnTo>
                        <a:pt x="89" y="245"/>
                      </a:lnTo>
                      <a:lnTo>
                        <a:pt x="80" y="205"/>
                      </a:lnTo>
                      <a:lnTo>
                        <a:pt x="83" y="154"/>
                      </a:lnTo>
                      <a:lnTo>
                        <a:pt x="4" y="160"/>
                      </a:lnTo>
                      <a:lnTo>
                        <a:pt x="0" y="138"/>
                      </a:lnTo>
                      <a:lnTo>
                        <a:pt x="91" y="129"/>
                      </a:lnTo>
                      <a:lnTo>
                        <a:pt x="114" y="77"/>
                      </a:lnTo>
                      <a:lnTo>
                        <a:pt x="125" y="6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Freeform 4"/>
                <p:cNvSpPr>
                  <a:spLocks/>
                </p:cNvSpPr>
                <p:nvPr/>
              </p:nvSpPr>
              <p:spPr bwMode="auto">
                <a:xfrm>
                  <a:off x="3295" y="1311"/>
                  <a:ext cx="302" cy="466"/>
                </a:xfrm>
                <a:custGeom>
                  <a:avLst/>
                  <a:gdLst>
                    <a:gd name="T0" fmla="*/ 125 w 302"/>
                    <a:gd name="T1" fmla="*/ 11 h 466"/>
                    <a:gd name="T2" fmla="*/ 88 w 302"/>
                    <a:gd name="T3" fmla="*/ 0 h 466"/>
                    <a:gd name="T4" fmla="*/ 57 w 302"/>
                    <a:gd name="T5" fmla="*/ 2 h 466"/>
                    <a:gd name="T6" fmla="*/ 34 w 302"/>
                    <a:gd name="T7" fmla="*/ 18 h 466"/>
                    <a:gd name="T8" fmla="*/ 19 w 302"/>
                    <a:gd name="T9" fmla="*/ 45 h 466"/>
                    <a:gd name="T10" fmla="*/ 25 w 302"/>
                    <a:gd name="T11" fmla="*/ 72 h 466"/>
                    <a:gd name="T12" fmla="*/ 46 w 302"/>
                    <a:gd name="T13" fmla="*/ 72 h 466"/>
                    <a:gd name="T14" fmla="*/ 40 w 302"/>
                    <a:gd name="T15" fmla="*/ 50 h 466"/>
                    <a:gd name="T16" fmla="*/ 57 w 302"/>
                    <a:gd name="T17" fmla="*/ 30 h 466"/>
                    <a:gd name="T18" fmla="*/ 74 w 302"/>
                    <a:gd name="T19" fmla="*/ 22 h 466"/>
                    <a:gd name="T20" fmla="*/ 102 w 302"/>
                    <a:gd name="T21" fmla="*/ 30 h 466"/>
                    <a:gd name="T22" fmla="*/ 91 w 302"/>
                    <a:gd name="T23" fmla="*/ 52 h 466"/>
                    <a:gd name="T24" fmla="*/ 88 w 302"/>
                    <a:gd name="T25" fmla="*/ 72 h 466"/>
                    <a:gd name="T26" fmla="*/ 91 w 302"/>
                    <a:gd name="T27" fmla="*/ 89 h 466"/>
                    <a:gd name="T28" fmla="*/ 120 w 302"/>
                    <a:gd name="T29" fmla="*/ 97 h 466"/>
                    <a:gd name="T30" fmla="*/ 150 w 302"/>
                    <a:gd name="T31" fmla="*/ 91 h 466"/>
                    <a:gd name="T32" fmla="*/ 156 w 302"/>
                    <a:gd name="T33" fmla="*/ 78 h 466"/>
                    <a:gd name="T34" fmla="*/ 188 w 302"/>
                    <a:gd name="T35" fmla="*/ 113 h 466"/>
                    <a:gd name="T36" fmla="*/ 207 w 302"/>
                    <a:gd name="T37" fmla="*/ 152 h 466"/>
                    <a:gd name="T38" fmla="*/ 233 w 302"/>
                    <a:gd name="T39" fmla="*/ 203 h 466"/>
                    <a:gd name="T40" fmla="*/ 250 w 302"/>
                    <a:gd name="T41" fmla="*/ 247 h 466"/>
                    <a:gd name="T42" fmla="*/ 258 w 302"/>
                    <a:gd name="T43" fmla="*/ 290 h 466"/>
                    <a:gd name="T44" fmla="*/ 252 w 302"/>
                    <a:gd name="T45" fmla="*/ 312 h 466"/>
                    <a:gd name="T46" fmla="*/ 222 w 302"/>
                    <a:gd name="T47" fmla="*/ 341 h 466"/>
                    <a:gd name="T48" fmla="*/ 159 w 302"/>
                    <a:gd name="T49" fmla="*/ 365 h 466"/>
                    <a:gd name="T50" fmla="*/ 125 w 302"/>
                    <a:gd name="T51" fmla="*/ 375 h 466"/>
                    <a:gd name="T52" fmla="*/ 91 w 302"/>
                    <a:gd name="T53" fmla="*/ 381 h 466"/>
                    <a:gd name="T54" fmla="*/ 40 w 302"/>
                    <a:gd name="T55" fmla="*/ 402 h 466"/>
                    <a:gd name="T56" fmla="*/ 2 w 302"/>
                    <a:gd name="T57" fmla="*/ 415 h 466"/>
                    <a:gd name="T58" fmla="*/ 0 w 302"/>
                    <a:gd name="T59" fmla="*/ 441 h 466"/>
                    <a:gd name="T60" fmla="*/ 19 w 302"/>
                    <a:gd name="T61" fmla="*/ 460 h 466"/>
                    <a:gd name="T62" fmla="*/ 42 w 302"/>
                    <a:gd name="T63" fmla="*/ 465 h 466"/>
                    <a:gd name="T64" fmla="*/ 76 w 302"/>
                    <a:gd name="T65" fmla="*/ 448 h 466"/>
                    <a:gd name="T66" fmla="*/ 156 w 302"/>
                    <a:gd name="T67" fmla="*/ 408 h 466"/>
                    <a:gd name="T68" fmla="*/ 222 w 302"/>
                    <a:gd name="T69" fmla="*/ 379 h 466"/>
                    <a:gd name="T70" fmla="*/ 267 w 302"/>
                    <a:gd name="T71" fmla="*/ 348 h 466"/>
                    <a:gd name="T72" fmla="*/ 298 w 302"/>
                    <a:gd name="T73" fmla="*/ 320 h 466"/>
                    <a:gd name="T74" fmla="*/ 301 w 302"/>
                    <a:gd name="T75" fmla="*/ 286 h 466"/>
                    <a:gd name="T76" fmla="*/ 284 w 302"/>
                    <a:gd name="T77" fmla="*/ 241 h 466"/>
                    <a:gd name="T78" fmla="*/ 250 w 302"/>
                    <a:gd name="T79" fmla="*/ 175 h 466"/>
                    <a:gd name="T80" fmla="*/ 218 w 302"/>
                    <a:gd name="T81" fmla="*/ 119 h 466"/>
                    <a:gd name="T82" fmla="*/ 178 w 302"/>
                    <a:gd name="T83" fmla="*/ 61 h 466"/>
                    <a:gd name="T84" fmla="*/ 148 w 302"/>
                    <a:gd name="T85" fmla="*/ 27 h 466"/>
                    <a:gd name="T86" fmla="*/ 110 w 302"/>
                    <a:gd name="T87" fmla="*/ 11 h 466"/>
                    <a:gd name="T88" fmla="*/ 125 w 302"/>
                    <a:gd name="T89" fmla="*/ 11 h 46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302"/>
                    <a:gd name="T136" fmla="*/ 0 h 466"/>
                    <a:gd name="T137" fmla="*/ 302 w 302"/>
                    <a:gd name="T138" fmla="*/ 466 h 46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302" h="466">
                      <a:moveTo>
                        <a:pt x="125" y="11"/>
                      </a:moveTo>
                      <a:lnTo>
                        <a:pt x="88" y="0"/>
                      </a:lnTo>
                      <a:lnTo>
                        <a:pt x="57" y="2"/>
                      </a:lnTo>
                      <a:lnTo>
                        <a:pt x="34" y="18"/>
                      </a:lnTo>
                      <a:lnTo>
                        <a:pt x="19" y="45"/>
                      </a:lnTo>
                      <a:lnTo>
                        <a:pt x="25" y="72"/>
                      </a:lnTo>
                      <a:lnTo>
                        <a:pt x="46" y="72"/>
                      </a:lnTo>
                      <a:lnTo>
                        <a:pt x="40" y="50"/>
                      </a:lnTo>
                      <a:lnTo>
                        <a:pt x="57" y="30"/>
                      </a:lnTo>
                      <a:lnTo>
                        <a:pt x="74" y="22"/>
                      </a:lnTo>
                      <a:lnTo>
                        <a:pt x="102" y="30"/>
                      </a:lnTo>
                      <a:lnTo>
                        <a:pt x="91" y="52"/>
                      </a:lnTo>
                      <a:lnTo>
                        <a:pt x="88" y="72"/>
                      </a:lnTo>
                      <a:lnTo>
                        <a:pt x="91" y="89"/>
                      </a:lnTo>
                      <a:lnTo>
                        <a:pt x="120" y="97"/>
                      </a:lnTo>
                      <a:lnTo>
                        <a:pt x="150" y="91"/>
                      </a:lnTo>
                      <a:lnTo>
                        <a:pt x="156" y="78"/>
                      </a:lnTo>
                      <a:lnTo>
                        <a:pt x="188" y="113"/>
                      </a:lnTo>
                      <a:lnTo>
                        <a:pt x="207" y="152"/>
                      </a:lnTo>
                      <a:lnTo>
                        <a:pt x="233" y="203"/>
                      </a:lnTo>
                      <a:lnTo>
                        <a:pt x="250" y="247"/>
                      </a:lnTo>
                      <a:lnTo>
                        <a:pt x="258" y="290"/>
                      </a:lnTo>
                      <a:lnTo>
                        <a:pt x="252" y="312"/>
                      </a:lnTo>
                      <a:lnTo>
                        <a:pt x="222" y="341"/>
                      </a:lnTo>
                      <a:lnTo>
                        <a:pt x="159" y="365"/>
                      </a:lnTo>
                      <a:lnTo>
                        <a:pt x="125" y="375"/>
                      </a:lnTo>
                      <a:lnTo>
                        <a:pt x="91" y="381"/>
                      </a:lnTo>
                      <a:lnTo>
                        <a:pt x="40" y="402"/>
                      </a:lnTo>
                      <a:lnTo>
                        <a:pt x="2" y="415"/>
                      </a:lnTo>
                      <a:lnTo>
                        <a:pt x="0" y="441"/>
                      </a:lnTo>
                      <a:lnTo>
                        <a:pt x="19" y="460"/>
                      </a:lnTo>
                      <a:lnTo>
                        <a:pt x="42" y="465"/>
                      </a:lnTo>
                      <a:lnTo>
                        <a:pt x="76" y="448"/>
                      </a:lnTo>
                      <a:lnTo>
                        <a:pt x="156" y="408"/>
                      </a:lnTo>
                      <a:lnTo>
                        <a:pt x="222" y="379"/>
                      </a:lnTo>
                      <a:lnTo>
                        <a:pt x="267" y="348"/>
                      </a:lnTo>
                      <a:lnTo>
                        <a:pt x="298" y="320"/>
                      </a:lnTo>
                      <a:lnTo>
                        <a:pt x="301" y="286"/>
                      </a:lnTo>
                      <a:lnTo>
                        <a:pt x="284" y="241"/>
                      </a:lnTo>
                      <a:lnTo>
                        <a:pt x="250" y="175"/>
                      </a:lnTo>
                      <a:lnTo>
                        <a:pt x="218" y="119"/>
                      </a:lnTo>
                      <a:lnTo>
                        <a:pt x="178" y="61"/>
                      </a:lnTo>
                      <a:lnTo>
                        <a:pt x="148" y="27"/>
                      </a:lnTo>
                      <a:lnTo>
                        <a:pt x="110" y="11"/>
                      </a:lnTo>
                      <a:lnTo>
                        <a:pt x="125" y="1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Freeform 5"/>
                <p:cNvSpPr>
                  <a:spLocks/>
                </p:cNvSpPr>
                <p:nvPr/>
              </p:nvSpPr>
              <p:spPr bwMode="auto">
                <a:xfrm>
                  <a:off x="3154" y="1697"/>
                  <a:ext cx="159" cy="437"/>
                </a:xfrm>
                <a:custGeom>
                  <a:avLst/>
                  <a:gdLst>
                    <a:gd name="T0" fmla="*/ 148 w 159"/>
                    <a:gd name="T1" fmla="*/ 34 h 437"/>
                    <a:gd name="T2" fmla="*/ 142 w 159"/>
                    <a:gd name="T3" fmla="*/ 11 h 437"/>
                    <a:gd name="T4" fmla="*/ 117 w 159"/>
                    <a:gd name="T5" fmla="*/ 0 h 437"/>
                    <a:gd name="T6" fmla="*/ 95 w 159"/>
                    <a:gd name="T7" fmla="*/ 0 h 437"/>
                    <a:gd name="T8" fmla="*/ 67 w 159"/>
                    <a:gd name="T9" fmla="*/ 16 h 437"/>
                    <a:gd name="T10" fmla="*/ 40 w 159"/>
                    <a:gd name="T11" fmla="*/ 56 h 437"/>
                    <a:gd name="T12" fmla="*/ 21 w 159"/>
                    <a:gd name="T13" fmla="*/ 97 h 437"/>
                    <a:gd name="T14" fmla="*/ 12 w 159"/>
                    <a:gd name="T15" fmla="*/ 152 h 437"/>
                    <a:gd name="T16" fmla="*/ 4 w 159"/>
                    <a:gd name="T17" fmla="*/ 217 h 437"/>
                    <a:gd name="T18" fmla="*/ 0 w 159"/>
                    <a:gd name="T19" fmla="*/ 280 h 437"/>
                    <a:gd name="T20" fmla="*/ 0 w 159"/>
                    <a:gd name="T21" fmla="*/ 362 h 437"/>
                    <a:gd name="T22" fmla="*/ 12 w 159"/>
                    <a:gd name="T23" fmla="*/ 412 h 437"/>
                    <a:gd name="T24" fmla="*/ 32 w 159"/>
                    <a:gd name="T25" fmla="*/ 430 h 437"/>
                    <a:gd name="T26" fmla="*/ 68 w 159"/>
                    <a:gd name="T27" fmla="*/ 436 h 437"/>
                    <a:gd name="T28" fmla="*/ 106 w 159"/>
                    <a:gd name="T29" fmla="*/ 434 h 437"/>
                    <a:gd name="T30" fmla="*/ 126 w 159"/>
                    <a:gd name="T31" fmla="*/ 412 h 437"/>
                    <a:gd name="T32" fmla="*/ 136 w 159"/>
                    <a:gd name="T33" fmla="*/ 373 h 437"/>
                    <a:gd name="T34" fmla="*/ 146 w 159"/>
                    <a:gd name="T35" fmla="*/ 334 h 437"/>
                    <a:gd name="T36" fmla="*/ 154 w 159"/>
                    <a:gd name="T37" fmla="*/ 263 h 437"/>
                    <a:gd name="T38" fmla="*/ 158 w 159"/>
                    <a:gd name="T39" fmla="*/ 184 h 437"/>
                    <a:gd name="T40" fmla="*/ 158 w 159"/>
                    <a:gd name="T41" fmla="*/ 91 h 437"/>
                    <a:gd name="T42" fmla="*/ 148 w 159"/>
                    <a:gd name="T43" fmla="*/ 50 h 437"/>
                    <a:gd name="T44" fmla="*/ 148 w 159"/>
                    <a:gd name="T45" fmla="*/ 34 h 43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59"/>
                    <a:gd name="T70" fmla="*/ 0 h 437"/>
                    <a:gd name="T71" fmla="*/ 159 w 159"/>
                    <a:gd name="T72" fmla="*/ 437 h 43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59" h="437">
                      <a:moveTo>
                        <a:pt x="148" y="34"/>
                      </a:moveTo>
                      <a:lnTo>
                        <a:pt x="142" y="11"/>
                      </a:lnTo>
                      <a:lnTo>
                        <a:pt x="117" y="0"/>
                      </a:lnTo>
                      <a:lnTo>
                        <a:pt x="95" y="0"/>
                      </a:lnTo>
                      <a:lnTo>
                        <a:pt x="67" y="16"/>
                      </a:lnTo>
                      <a:lnTo>
                        <a:pt x="40" y="56"/>
                      </a:lnTo>
                      <a:lnTo>
                        <a:pt x="21" y="97"/>
                      </a:lnTo>
                      <a:lnTo>
                        <a:pt x="12" y="152"/>
                      </a:lnTo>
                      <a:lnTo>
                        <a:pt x="4" y="217"/>
                      </a:lnTo>
                      <a:lnTo>
                        <a:pt x="0" y="280"/>
                      </a:lnTo>
                      <a:lnTo>
                        <a:pt x="0" y="362"/>
                      </a:lnTo>
                      <a:lnTo>
                        <a:pt x="12" y="412"/>
                      </a:lnTo>
                      <a:lnTo>
                        <a:pt x="32" y="430"/>
                      </a:lnTo>
                      <a:lnTo>
                        <a:pt x="68" y="436"/>
                      </a:lnTo>
                      <a:lnTo>
                        <a:pt x="106" y="434"/>
                      </a:lnTo>
                      <a:lnTo>
                        <a:pt x="126" y="412"/>
                      </a:lnTo>
                      <a:lnTo>
                        <a:pt x="136" y="373"/>
                      </a:lnTo>
                      <a:lnTo>
                        <a:pt x="146" y="334"/>
                      </a:lnTo>
                      <a:lnTo>
                        <a:pt x="154" y="263"/>
                      </a:lnTo>
                      <a:lnTo>
                        <a:pt x="158" y="184"/>
                      </a:lnTo>
                      <a:lnTo>
                        <a:pt x="158" y="91"/>
                      </a:lnTo>
                      <a:lnTo>
                        <a:pt x="148" y="50"/>
                      </a:lnTo>
                      <a:lnTo>
                        <a:pt x="148" y="3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Freeform 6"/>
                <p:cNvSpPr>
                  <a:spLocks/>
                </p:cNvSpPr>
                <p:nvPr/>
              </p:nvSpPr>
              <p:spPr bwMode="auto">
                <a:xfrm>
                  <a:off x="2999" y="1709"/>
                  <a:ext cx="241" cy="336"/>
                </a:xfrm>
                <a:custGeom>
                  <a:avLst/>
                  <a:gdLst>
                    <a:gd name="T0" fmla="*/ 227 w 241"/>
                    <a:gd name="T1" fmla="*/ 0 h 336"/>
                    <a:gd name="T2" fmla="*/ 178 w 241"/>
                    <a:gd name="T3" fmla="*/ 6 h 336"/>
                    <a:gd name="T4" fmla="*/ 127 w 241"/>
                    <a:gd name="T5" fmla="*/ 15 h 336"/>
                    <a:gd name="T6" fmla="*/ 74 w 241"/>
                    <a:gd name="T7" fmla="*/ 44 h 336"/>
                    <a:gd name="T8" fmla="*/ 36 w 241"/>
                    <a:gd name="T9" fmla="*/ 67 h 336"/>
                    <a:gd name="T10" fmla="*/ 11 w 241"/>
                    <a:gd name="T11" fmla="*/ 99 h 336"/>
                    <a:gd name="T12" fmla="*/ 0 w 241"/>
                    <a:gd name="T13" fmla="*/ 117 h 336"/>
                    <a:gd name="T14" fmla="*/ 23 w 241"/>
                    <a:gd name="T15" fmla="*/ 172 h 336"/>
                    <a:gd name="T16" fmla="*/ 59 w 241"/>
                    <a:gd name="T17" fmla="*/ 205 h 336"/>
                    <a:gd name="T18" fmla="*/ 102 w 241"/>
                    <a:gd name="T19" fmla="*/ 229 h 336"/>
                    <a:gd name="T20" fmla="*/ 125 w 241"/>
                    <a:gd name="T21" fmla="*/ 244 h 336"/>
                    <a:gd name="T22" fmla="*/ 165 w 241"/>
                    <a:gd name="T23" fmla="*/ 251 h 336"/>
                    <a:gd name="T24" fmla="*/ 166 w 241"/>
                    <a:gd name="T25" fmla="*/ 266 h 336"/>
                    <a:gd name="T26" fmla="*/ 136 w 241"/>
                    <a:gd name="T27" fmla="*/ 279 h 336"/>
                    <a:gd name="T28" fmla="*/ 93 w 241"/>
                    <a:gd name="T29" fmla="*/ 291 h 336"/>
                    <a:gd name="T30" fmla="*/ 51 w 241"/>
                    <a:gd name="T31" fmla="*/ 313 h 336"/>
                    <a:gd name="T32" fmla="*/ 68 w 241"/>
                    <a:gd name="T33" fmla="*/ 330 h 336"/>
                    <a:gd name="T34" fmla="*/ 85 w 241"/>
                    <a:gd name="T35" fmla="*/ 335 h 336"/>
                    <a:gd name="T36" fmla="*/ 110 w 241"/>
                    <a:gd name="T37" fmla="*/ 311 h 336"/>
                    <a:gd name="T38" fmla="*/ 148 w 241"/>
                    <a:gd name="T39" fmla="*/ 296 h 336"/>
                    <a:gd name="T40" fmla="*/ 178 w 241"/>
                    <a:gd name="T41" fmla="*/ 285 h 336"/>
                    <a:gd name="T42" fmla="*/ 178 w 241"/>
                    <a:gd name="T43" fmla="*/ 263 h 336"/>
                    <a:gd name="T44" fmla="*/ 172 w 241"/>
                    <a:gd name="T45" fmla="*/ 239 h 336"/>
                    <a:gd name="T46" fmla="*/ 153 w 241"/>
                    <a:gd name="T47" fmla="*/ 229 h 336"/>
                    <a:gd name="T48" fmla="*/ 93 w 241"/>
                    <a:gd name="T49" fmla="*/ 205 h 336"/>
                    <a:gd name="T50" fmla="*/ 59 w 241"/>
                    <a:gd name="T51" fmla="*/ 168 h 336"/>
                    <a:gd name="T52" fmla="*/ 34 w 241"/>
                    <a:gd name="T53" fmla="*/ 129 h 336"/>
                    <a:gd name="T54" fmla="*/ 40 w 241"/>
                    <a:gd name="T55" fmla="*/ 110 h 336"/>
                    <a:gd name="T56" fmla="*/ 59 w 241"/>
                    <a:gd name="T57" fmla="*/ 87 h 336"/>
                    <a:gd name="T58" fmla="*/ 104 w 241"/>
                    <a:gd name="T59" fmla="*/ 56 h 336"/>
                    <a:gd name="T60" fmla="*/ 159 w 241"/>
                    <a:gd name="T61" fmla="*/ 44 h 336"/>
                    <a:gd name="T62" fmla="*/ 195 w 241"/>
                    <a:gd name="T63" fmla="*/ 43 h 336"/>
                    <a:gd name="T64" fmla="*/ 227 w 241"/>
                    <a:gd name="T65" fmla="*/ 43 h 336"/>
                    <a:gd name="T66" fmla="*/ 240 w 241"/>
                    <a:gd name="T67" fmla="*/ 22 h 336"/>
                    <a:gd name="T68" fmla="*/ 227 w 241"/>
                    <a:gd name="T69" fmla="*/ 0 h 3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41"/>
                    <a:gd name="T106" fmla="*/ 0 h 336"/>
                    <a:gd name="T107" fmla="*/ 241 w 241"/>
                    <a:gd name="T108" fmla="*/ 336 h 3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41" h="336">
                      <a:moveTo>
                        <a:pt x="227" y="0"/>
                      </a:moveTo>
                      <a:lnTo>
                        <a:pt x="178" y="6"/>
                      </a:lnTo>
                      <a:lnTo>
                        <a:pt x="127" y="15"/>
                      </a:lnTo>
                      <a:lnTo>
                        <a:pt x="74" y="44"/>
                      </a:lnTo>
                      <a:lnTo>
                        <a:pt x="36" y="67"/>
                      </a:lnTo>
                      <a:lnTo>
                        <a:pt x="11" y="99"/>
                      </a:lnTo>
                      <a:lnTo>
                        <a:pt x="0" y="117"/>
                      </a:lnTo>
                      <a:lnTo>
                        <a:pt x="23" y="172"/>
                      </a:lnTo>
                      <a:lnTo>
                        <a:pt x="59" y="205"/>
                      </a:lnTo>
                      <a:lnTo>
                        <a:pt x="102" y="229"/>
                      </a:lnTo>
                      <a:lnTo>
                        <a:pt x="125" y="244"/>
                      </a:lnTo>
                      <a:lnTo>
                        <a:pt x="165" y="251"/>
                      </a:lnTo>
                      <a:lnTo>
                        <a:pt x="166" y="266"/>
                      </a:lnTo>
                      <a:lnTo>
                        <a:pt x="136" y="279"/>
                      </a:lnTo>
                      <a:lnTo>
                        <a:pt x="93" y="291"/>
                      </a:lnTo>
                      <a:lnTo>
                        <a:pt x="51" y="313"/>
                      </a:lnTo>
                      <a:lnTo>
                        <a:pt x="68" y="330"/>
                      </a:lnTo>
                      <a:lnTo>
                        <a:pt x="85" y="335"/>
                      </a:lnTo>
                      <a:lnTo>
                        <a:pt x="110" y="311"/>
                      </a:lnTo>
                      <a:lnTo>
                        <a:pt x="148" y="296"/>
                      </a:lnTo>
                      <a:lnTo>
                        <a:pt x="178" y="285"/>
                      </a:lnTo>
                      <a:lnTo>
                        <a:pt x="178" y="263"/>
                      </a:lnTo>
                      <a:lnTo>
                        <a:pt x="172" y="239"/>
                      </a:lnTo>
                      <a:lnTo>
                        <a:pt x="153" y="229"/>
                      </a:lnTo>
                      <a:lnTo>
                        <a:pt x="93" y="205"/>
                      </a:lnTo>
                      <a:lnTo>
                        <a:pt x="59" y="168"/>
                      </a:lnTo>
                      <a:lnTo>
                        <a:pt x="34" y="129"/>
                      </a:lnTo>
                      <a:lnTo>
                        <a:pt x="40" y="110"/>
                      </a:lnTo>
                      <a:lnTo>
                        <a:pt x="59" y="87"/>
                      </a:lnTo>
                      <a:lnTo>
                        <a:pt x="104" y="56"/>
                      </a:lnTo>
                      <a:lnTo>
                        <a:pt x="159" y="44"/>
                      </a:lnTo>
                      <a:lnTo>
                        <a:pt x="195" y="43"/>
                      </a:lnTo>
                      <a:lnTo>
                        <a:pt x="227" y="43"/>
                      </a:lnTo>
                      <a:lnTo>
                        <a:pt x="240" y="22"/>
                      </a:lnTo>
                      <a:lnTo>
                        <a:pt x="227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Freeform 7"/>
                <p:cNvSpPr>
                  <a:spLocks/>
                </p:cNvSpPr>
                <p:nvPr/>
              </p:nvSpPr>
              <p:spPr bwMode="auto">
                <a:xfrm>
                  <a:off x="2928" y="2089"/>
                  <a:ext cx="293" cy="543"/>
                </a:xfrm>
                <a:custGeom>
                  <a:avLst/>
                  <a:gdLst>
                    <a:gd name="T0" fmla="*/ 259 w 293"/>
                    <a:gd name="T1" fmla="*/ 0 h 543"/>
                    <a:gd name="T2" fmla="*/ 285 w 293"/>
                    <a:gd name="T3" fmla="*/ 0 h 543"/>
                    <a:gd name="T4" fmla="*/ 292 w 293"/>
                    <a:gd name="T5" fmla="*/ 39 h 543"/>
                    <a:gd name="T6" fmla="*/ 274 w 293"/>
                    <a:gd name="T7" fmla="*/ 62 h 543"/>
                    <a:gd name="T8" fmla="*/ 213 w 293"/>
                    <a:gd name="T9" fmla="*/ 116 h 543"/>
                    <a:gd name="T10" fmla="*/ 160 w 293"/>
                    <a:gd name="T11" fmla="*/ 184 h 543"/>
                    <a:gd name="T12" fmla="*/ 125 w 293"/>
                    <a:gd name="T13" fmla="*/ 255 h 543"/>
                    <a:gd name="T14" fmla="*/ 120 w 293"/>
                    <a:gd name="T15" fmla="*/ 302 h 543"/>
                    <a:gd name="T16" fmla="*/ 122 w 293"/>
                    <a:gd name="T17" fmla="*/ 335 h 543"/>
                    <a:gd name="T18" fmla="*/ 137 w 293"/>
                    <a:gd name="T19" fmla="*/ 412 h 543"/>
                    <a:gd name="T20" fmla="*/ 156 w 293"/>
                    <a:gd name="T21" fmla="*/ 473 h 543"/>
                    <a:gd name="T22" fmla="*/ 173 w 293"/>
                    <a:gd name="T23" fmla="*/ 509 h 543"/>
                    <a:gd name="T24" fmla="*/ 177 w 293"/>
                    <a:gd name="T25" fmla="*/ 531 h 543"/>
                    <a:gd name="T26" fmla="*/ 160 w 293"/>
                    <a:gd name="T27" fmla="*/ 531 h 543"/>
                    <a:gd name="T28" fmla="*/ 133 w 293"/>
                    <a:gd name="T29" fmla="*/ 524 h 543"/>
                    <a:gd name="T30" fmla="*/ 125 w 293"/>
                    <a:gd name="T31" fmla="*/ 525 h 543"/>
                    <a:gd name="T32" fmla="*/ 70 w 293"/>
                    <a:gd name="T33" fmla="*/ 529 h 543"/>
                    <a:gd name="T34" fmla="*/ 28 w 293"/>
                    <a:gd name="T35" fmla="*/ 542 h 543"/>
                    <a:gd name="T36" fmla="*/ 14 w 293"/>
                    <a:gd name="T37" fmla="*/ 535 h 543"/>
                    <a:gd name="T38" fmla="*/ 0 w 293"/>
                    <a:gd name="T39" fmla="*/ 507 h 543"/>
                    <a:gd name="T40" fmla="*/ 14 w 293"/>
                    <a:gd name="T41" fmla="*/ 492 h 543"/>
                    <a:gd name="T42" fmla="*/ 76 w 293"/>
                    <a:gd name="T43" fmla="*/ 490 h 543"/>
                    <a:gd name="T44" fmla="*/ 120 w 293"/>
                    <a:gd name="T45" fmla="*/ 496 h 543"/>
                    <a:gd name="T46" fmla="*/ 142 w 293"/>
                    <a:gd name="T47" fmla="*/ 507 h 543"/>
                    <a:gd name="T48" fmla="*/ 139 w 293"/>
                    <a:gd name="T49" fmla="*/ 481 h 543"/>
                    <a:gd name="T50" fmla="*/ 116 w 293"/>
                    <a:gd name="T51" fmla="*/ 441 h 543"/>
                    <a:gd name="T52" fmla="*/ 97 w 293"/>
                    <a:gd name="T53" fmla="*/ 380 h 543"/>
                    <a:gd name="T54" fmla="*/ 82 w 293"/>
                    <a:gd name="T55" fmla="*/ 328 h 543"/>
                    <a:gd name="T56" fmla="*/ 93 w 293"/>
                    <a:gd name="T57" fmla="*/ 268 h 543"/>
                    <a:gd name="T58" fmla="*/ 110 w 293"/>
                    <a:gd name="T59" fmla="*/ 205 h 543"/>
                    <a:gd name="T60" fmla="*/ 145 w 293"/>
                    <a:gd name="T61" fmla="*/ 132 h 543"/>
                    <a:gd name="T62" fmla="*/ 194 w 293"/>
                    <a:gd name="T63" fmla="*/ 65 h 543"/>
                    <a:gd name="T64" fmla="*/ 236 w 293"/>
                    <a:gd name="T65" fmla="*/ 17 h 543"/>
                    <a:gd name="T66" fmla="*/ 259 w 293"/>
                    <a:gd name="T67" fmla="*/ 0 h 54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93"/>
                    <a:gd name="T103" fmla="*/ 0 h 543"/>
                    <a:gd name="T104" fmla="*/ 293 w 293"/>
                    <a:gd name="T105" fmla="*/ 543 h 54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93" h="543">
                      <a:moveTo>
                        <a:pt x="259" y="0"/>
                      </a:moveTo>
                      <a:lnTo>
                        <a:pt x="285" y="0"/>
                      </a:lnTo>
                      <a:lnTo>
                        <a:pt x="292" y="39"/>
                      </a:lnTo>
                      <a:lnTo>
                        <a:pt x="274" y="62"/>
                      </a:lnTo>
                      <a:lnTo>
                        <a:pt x="213" y="116"/>
                      </a:lnTo>
                      <a:lnTo>
                        <a:pt x="160" y="184"/>
                      </a:lnTo>
                      <a:lnTo>
                        <a:pt x="125" y="255"/>
                      </a:lnTo>
                      <a:lnTo>
                        <a:pt x="120" y="302"/>
                      </a:lnTo>
                      <a:lnTo>
                        <a:pt x="122" y="335"/>
                      </a:lnTo>
                      <a:lnTo>
                        <a:pt x="137" y="412"/>
                      </a:lnTo>
                      <a:lnTo>
                        <a:pt x="156" y="473"/>
                      </a:lnTo>
                      <a:lnTo>
                        <a:pt x="173" y="509"/>
                      </a:lnTo>
                      <a:lnTo>
                        <a:pt x="177" y="531"/>
                      </a:lnTo>
                      <a:lnTo>
                        <a:pt x="160" y="531"/>
                      </a:lnTo>
                      <a:lnTo>
                        <a:pt x="133" y="524"/>
                      </a:lnTo>
                      <a:lnTo>
                        <a:pt x="125" y="525"/>
                      </a:lnTo>
                      <a:lnTo>
                        <a:pt x="70" y="529"/>
                      </a:lnTo>
                      <a:lnTo>
                        <a:pt x="28" y="542"/>
                      </a:lnTo>
                      <a:lnTo>
                        <a:pt x="14" y="535"/>
                      </a:lnTo>
                      <a:lnTo>
                        <a:pt x="0" y="507"/>
                      </a:lnTo>
                      <a:lnTo>
                        <a:pt x="14" y="492"/>
                      </a:lnTo>
                      <a:lnTo>
                        <a:pt x="76" y="490"/>
                      </a:lnTo>
                      <a:lnTo>
                        <a:pt x="120" y="496"/>
                      </a:lnTo>
                      <a:lnTo>
                        <a:pt x="142" y="507"/>
                      </a:lnTo>
                      <a:lnTo>
                        <a:pt x="139" y="481"/>
                      </a:lnTo>
                      <a:lnTo>
                        <a:pt x="116" y="441"/>
                      </a:lnTo>
                      <a:lnTo>
                        <a:pt x="97" y="380"/>
                      </a:lnTo>
                      <a:lnTo>
                        <a:pt x="82" y="328"/>
                      </a:lnTo>
                      <a:lnTo>
                        <a:pt x="93" y="268"/>
                      </a:lnTo>
                      <a:lnTo>
                        <a:pt x="110" y="205"/>
                      </a:lnTo>
                      <a:lnTo>
                        <a:pt x="145" y="132"/>
                      </a:lnTo>
                      <a:lnTo>
                        <a:pt x="194" y="65"/>
                      </a:lnTo>
                      <a:lnTo>
                        <a:pt x="236" y="17"/>
                      </a:lnTo>
                      <a:lnTo>
                        <a:pt x="259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8"/>
                <p:cNvSpPr>
                  <a:spLocks/>
                </p:cNvSpPr>
                <p:nvPr/>
              </p:nvSpPr>
              <p:spPr bwMode="auto">
                <a:xfrm>
                  <a:off x="3207" y="2088"/>
                  <a:ext cx="198" cy="553"/>
                </a:xfrm>
                <a:custGeom>
                  <a:avLst/>
                  <a:gdLst>
                    <a:gd name="T0" fmla="*/ 60 w 198"/>
                    <a:gd name="T1" fmla="*/ 0 h 553"/>
                    <a:gd name="T2" fmla="*/ 85 w 198"/>
                    <a:gd name="T3" fmla="*/ 52 h 553"/>
                    <a:gd name="T4" fmla="*/ 102 w 198"/>
                    <a:gd name="T5" fmla="*/ 128 h 553"/>
                    <a:gd name="T6" fmla="*/ 123 w 198"/>
                    <a:gd name="T7" fmla="*/ 212 h 553"/>
                    <a:gd name="T8" fmla="*/ 142 w 198"/>
                    <a:gd name="T9" fmla="*/ 297 h 553"/>
                    <a:gd name="T10" fmla="*/ 142 w 198"/>
                    <a:gd name="T11" fmla="*/ 329 h 553"/>
                    <a:gd name="T12" fmla="*/ 123 w 198"/>
                    <a:gd name="T13" fmla="*/ 385 h 553"/>
                    <a:gd name="T14" fmla="*/ 97 w 198"/>
                    <a:gd name="T15" fmla="*/ 415 h 553"/>
                    <a:gd name="T16" fmla="*/ 72 w 198"/>
                    <a:gd name="T17" fmla="*/ 452 h 553"/>
                    <a:gd name="T18" fmla="*/ 55 w 198"/>
                    <a:gd name="T19" fmla="*/ 480 h 553"/>
                    <a:gd name="T20" fmla="*/ 62 w 198"/>
                    <a:gd name="T21" fmla="*/ 493 h 553"/>
                    <a:gd name="T22" fmla="*/ 106 w 198"/>
                    <a:gd name="T23" fmla="*/ 498 h 553"/>
                    <a:gd name="T24" fmla="*/ 176 w 198"/>
                    <a:gd name="T25" fmla="*/ 509 h 553"/>
                    <a:gd name="T26" fmla="*/ 197 w 198"/>
                    <a:gd name="T27" fmla="*/ 526 h 553"/>
                    <a:gd name="T28" fmla="*/ 180 w 198"/>
                    <a:gd name="T29" fmla="*/ 541 h 553"/>
                    <a:gd name="T30" fmla="*/ 140 w 198"/>
                    <a:gd name="T31" fmla="*/ 552 h 553"/>
                    <a:gd name="T32" fmla="*/ 94 w 198"/>
                    <a:gd name="T33" fmla="*/ 530 h 553"/>
                    <a:gd name="T34" fmla="*/ 60 w 198"/>
                    <a:gd name="T35" fmla="*/ 515 h 553"/>
                    <a:gd name="T36" fmla="*/ 17 w 198"/>
                    <a:gd name="T37" fmla="*/ 509 h 553"/>
                    <a:gd name="T38" fmla="*/ 0 w 198"/>
                    <a:gd name="T39" fmla="*/ 504 h 553"/>
                    <a:gd name="T40" fmla="*/ 6 w 198"/>
                    <a:gd name="T41" fmla="*/ 485 h 553"/>
                    <a:gd name="T42" fmla="*/ 55 w 198"/>
                    <a:gd name="T43" fmla="*/ 437 h 553"/>
                    <a:gd name="T44" fmla="*/ 83 w 198"/>
                    <a:gd name="T45" fmla="*/ 387 h 553"/>
                    <a:gd name="T46" fmla="*/ 108 w 198"/>
                    <a:gd name="T47" fmla="*/ 353 h 553"/>
                    <a:gd name="T48" fmla="*/ 111 w 198"/>
                    <a:gd name="T49" fmla="*/ 320 h 553"/>
                    <a:gd name="T50" fmla="*/ 100 w 198"/>
                    <a:gd name="T51" fmla="*/ 264 h 553"/>
                    <a:gd name="T52" fmla="*/ 74 w 198"/>
                    <a:gd name="T53" fmla="*/ 206 h 553"/>
                    <a:gd name="T54" fmla="*/ 45 w 198"/>
                    <a:gd name="T55" fmla="*/ 108 h 553"/>
                    <a:gd name="T56" fmla="*/ 20 w 198"/>
                    <a:gd name="T57" fmla="*/ 50 h 553"/>
                    <a:gd name="T58" fmla="*/ 23 w 198"/>
                    <a:gd name="T59" fmla="*/ 16 h 553"/>
                    <a:gd name="T60" fmla="*/ 45 w 198"/>
                    <a:gd name="T61" fmla="*/ 0 h 553"/>
                    <a:gd name="T62" fmla="*/ 60 w 198"/>
                    <a:gd name="T63" fmla="*/ 0 h 553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98"/>
                    <a:gd name="T97" fmla="*/ 0 h 553"/>
                    <a:gd name="T98" fmla="*/ 198 w 198"/>
                    <a:gd name="T99" fmla="*/ 553 h 553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98" h="553">
                      <a:moveTo>
                        <a:pt x="60" y="0"/>
                      </a:moveTo>
                      <a:lnTo>
                        <a:pt x="85" y="52"/>
                      </a:lnTo>
                      <a:lnTo>
                        <a:pt x="102" y="128"/>
                      </a:lnTo>
                      <a:lnTo>
                        <a:pt x="123" y="212"/>
                      </a:lnTo>
                      <a:lnTo>
                        <a:pt x="142" y="297"/>
                      </a:lnTo>
                      <a:lnTo>
                        <a:pt x="142" y="329"/>
                      </a:lnTo>
                      <a:lnTo>
                        <a:pt x="123" y="385"/>
                      </a:lnTo>
                      <a:lnTo>
                        <a:pt x="97" y="415"/>
                      </a:lnTo>
                      <a:lnTo>
                        <a:pt x="72" y="452"/>
                      </a:lnTo>
                      <a:lnTo>
                        <a:pt x="55" y="480"/>
                      </a:lnTo>
                      <a:lnTo>
                        <a:pt x="62" y="493"/>
                      </a:lnTo>
                      <a:lnTo>
                        <a:pt x="106" y="498"/>
                      </a:lnTo>
                      <a:lnTo>
                        <a:pt x="176" y="509"/>
                      </a:lnTo>
                      <a:lnTo>
                        <a:pt x="197" y="526"/>
                      </a:lnTo>
                      <a:lnTo>
                        <a:pt x="180" y="541"/>
                      </a:lnTo>
                      <a:lnTo>
                        <a:pt x="140" y="552"/>
                      </a:lnTo>
                      <a:lnTo>
                        <a:pt x="94" y="530"/>
                      </a:lnTo>
                      <a:lnTo>
                        <a:pt x="60" y="515"/>
                      </a:lnTo>
                      <a:lnTo>
                        <a:pt x="17" y="509"/>
                      </a:lnTo>
                      <a:lnTo>
                        <a:pt x="0" y="504"/>
                      </a:lnTo>
                      <a:lnTo>
                        <a:pt x="6" y="485"/>
                      </a:lnTo>
                      <a:lnTo>
                        <a:pt x="55" y="437"/>
                      </a:lnTo>
                      <a:lnTo>
                        <a:pt x="83" y="387"/>
                      </a:lnTo>
                      <a:lnTo>
                        <a:pt x="108" y="353"/>
                      </a:lnTo>
                      <a:lnTo>
                        <a:pt x="111" y="320"/>
                      </a:lnTo>
                      <a:lnTo>
                        <a:pt x="100" y="264"/>
                      </a:lnTo>
                      <a:lnTo>
                        <a:pt x="74" y="206"/>
                      </a:lnTo>
                      <a:lnTo>
                        <a:pt x="45" y="108"/>
                      </a:lnTo>
                      <a:lnTo>
                        <a:pt x="20" y="50"/>
                      </a:lnTo>
                      <a:lnTo>
                        <a:pt x="23" y="16"/>
                      </a:lnTo>
                      <a:lnTo>
                        <a:pt x="45" y="0"/>
                      </a:lnTo>
                      <a:lnTo>
                        <a:pt x="6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2"/>
              <p:cNvGrpSpPr>
                <a:grpSpLocks/>
              </p:cNvGrpSpPr>
              <p:nvPr/>
            </p:nvGrpSpPr>
            <p:grpSpPr bwMode="auto">
              <a:xfrm>
                <a:off x="3214" y="1104"/>
                <a:ext cx="122" cy="164"/>
                <a:chOff x="3214" y="1104"/>
                <a:chExt cx="122" cy="164"/>
              </a:xfrm>
            </p:grpSpPr>
            <p:sp>
              <p:nvSpPr>
                <p:cNvPr id="8" name="Freeform 10"/>
                <p:cNvSpPr>
                  <a:spLocks/>
                </p:cNvSpPr>
                <p:nvPr/>
              </p:nvSpPr>
              <p:spPr bwMode="auto">
                <a:xfrm>
                  <a:off x="3237" y="1104"/>
                  <a:ext cx="99" cy="115"/>
                </a:xfrm>
                <a:custGeom>
                  <a:avLst/>
                  <a:gdLst>
                    <a:gd name="T0" fmla="*/ 12 w 99"/>
                    <a:gd name="T1" fmla="*/ 6 h 115"/>
                    <a:gd name="T2" fmla="*/ 38 w 99"/>
                    <a:gd name="T3" fmla="*/ 0 h 115"/>
                    <a:gd name="T4" fmla="*/ 63 w 99"/>
                    <a:gd name="T5" fmla="*/ 2 h 115"/>
                    <a:gd name="T6" fmla="*/ 86 w 99"/>
                    <a:gd name="T7" fmla="*/ 13 h 115"/>
                    <a:gd name="T8" fmla="*/ 98 w 99"/>
                    <a:gd name="T9" fmla="*/ 34 h 115"/>
                    <a:gd name="T10" fmla="*/ 98 w 99"/>
                    <a:gd name="T11" fmla="*/ 50 h 115"/>
                    <a:gd name="T12" fmla="*/ 86 w 99"/>
                    <a:gd name="T13" fmla="*/ 73 h 115"/>
                    <a:gd name="T14" fmla="*/ 67 w 99"/>
                    <a:gd name="T15" fmla="*/ 86 h 115"/>
                    <a:gd name="T16" fmla="*/ 38 w 99"/>
                    <a:gd name="T17" fmla="*/ 86 h 115"/>
                    <a:gd name="T18" fmla="*/ 21 w 99"/>
                    <a:gd name="T19" fmla="*/ 97 h 115"/>
                    <a:gd name="T20" fmla="*/ 15 w 99"/>
                    <a:gd name="T21" fmla="*/ 114 h 115"/>
                    <a:gd name="T22" fmla="*/ 0 w 99"/>
                    <a:gd name="T23" fmla="*/ 108 h 115"/>
                    <a:gd name="T24" fmla="*/ 6 w 99"/>
                    <a:gd name="T25" fmla="*/ 86 h 115"/>
                    <a:gd name="T26" fmla="*/ 27 w 99"/>
                    <a:gd name="T27" fmla="*/ 73 h 115"/>
                    <a:gd name="T28" fmla="*/ 61 w 99"/>
                    <a:gd name="T29" fmla="*/ 69 h 115"/>
                    <a:gd name="T30" fmla="*/ 75 w 99"/>
                    <a:gd name="T31" fmla="*/ 56 h 115"/>
                    <a:gd name="T32" fmla="*/ 78 w 99"/>
                    <a:gd name="T33" fmla="*/ 35 h 115"/>
                    <a:gd name="T34" fmla="*/ 63 w 99"/>
                    <a:gd name="T35" fmla="*/ 17 h 115"/>
                    <a:gd name="T36" fmla="*/ 41 w 99"/>
                    <a:gd name="T37" fmla="*/ 17 h 115"/>
                    <a:gd name="T38" fmla="*/ 15 w 99"/>
                    <a:gd name="T39" fmla="*/ 23 h 115"/>
                    <a:gd name="T40" fmla="*/ 6 w 99"/>
                    <a:gd name="T41" fmla="*/ 17 h 115"/>
                    <a:gd name="T42" fmla="*/ 12 w 99"/>
                    <a:gd name="T43" fmla="*/ 6 h 11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99"/>
                    <a:gd name="T67" fmla="*/ 0 h 115"/>
                    <a:gd name="T68" fmla="*/ 99 w 99"/>
                    <a:gd name="T69" fmla="*/ 115 h 11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99" h="115">
                      <a:moveTo>
                        <a:pt x="12" y="6"/>
                      </a:moveTo>
                      <a:lnTo>
                        <a:pt x="38" y="0"/>
                      </a:lnTo>
                      <a:lnTo>
                        <a:pt x="63" y="2"/>
                      </a:lnTo>
                      <a:lnTo>
                        <a:pt x="86" y="13"/>
                      </a:lnTo>
                      <a:lnTo>
                        <a:pt x="98" y="34"/>
                      </a:lnTo>
                      <a:lnTo>
                        <a:pt x="98" y="50"/>
                      </a:lnTo>
                      <a:lnTo>
                        <a:pt x="86" y="73"/>
                      </a:lnTo>
                      <a:lnTo>
                        <a:pt x="67" y="86"/>
                      </a:lnTo>
                      <a:lnTo>
                        <a:pt x="38" y="86"/>
                      </a:lnTo>
                      <a:lnTo>
                        <a:pt x="21" y="97"/>
                      </a:lnTo>
                      <a:lnTo>
                        <a:pt x="15" y="114"/>
                      </a:lnTo>
                      <a:lnTo>
                        <a:pt x="0" y="108"/>
                      </a:lnTo>
                      <a:lnTo>
                        <a:pt x="6" y="86"/>
                      </a:lnTo>
                      <a:lnTo>
                        <a:pt x="27" y="73"/>
                      </a:lnTo>
                      <a:lnTo>
                        <a:pt x="61" y="69"/>
                      </a:lnTo>
                      <a:lnTo>
                        <a:pt x="75" y="56"/>
                      </a:lnTo>
                      <a:lnTo>
                        <a:pt x="78" y="35"/>
                      </a:lnTo>
                      <a:lnTo>
                        <a:pt x="63" y="17"/>
                      </a:lnTo>
                      <a:lnTo>
                        <a:pt x="41" y="17"/>
                      </a:lnTo>
                      <a:lnTo>
                        <a:pt x="15" y="23"/>
                      </a:lnTo>
                      <a:lnTo>
                        <a:pt x="6" y="17"/>
                      </a:lnTo>
                      <a:lnTo>
                        <a:pt x="12" y="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Freeform 11"/>
                <p:cNvSpPr>
                  <a:spLocks/>
                </p:cNvSpPr>
                <p:nvPr/>
              </p:nvSpPr>
              <p:spPr bwMode="auto">
                <a:xfrm>
                  <a:off x="3214" y="1236"/>
                  <a:ext cx="31" cy="32"/>
                </a:xfrm>
                <a:custGeom>
                  <a:avLst/>
                  <a:gdLst>
                    <a:gd name="T0" fmla="*/ 30 w 31"/>
                    <a:gd name="T1" fmla="*/ 1 h 32"/>
                    <a:gd name="T2" fmla="*/ 15 w 31"/>
                    <a:gd name="T3" fmla="*/ 0 h 32"/>
                    <a:gd name="T4" fmla="*/ 5 w 31"/>
                    <a:gd name="T5" fmla="*/ 11 h 32"/>
                    <a:gd name="T6" fmla="*/ 0 w 31"/>
                    <a:gd name="T7" fmla="*/ 29 h 32"/>
                    <a:gd name="T8" fmla="*/ 15 w 31"/>
                    <a:gd name="T9" fmla="*/ 31 h 32"/>
                    <a:gd name="T10" fmla="*/ 27 w 31"/>
                    <a:gd name="T11" fmla="*/ 23 h 32"/>
                    <a:gd name="T12" fmla="*/ 30 w 31"/>
                    <a:gd name="T13" fmla="*/ 1 h 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1"/>
                    <a:gd name="T22" fmla="*/ 0 h 32"/>
                    <a:gd name="T23" fmla="*/ 31 w 31"/>
                    <a:gd name="T24" fmla="*/ 32 h 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1" h="32">
                      <a:moveTo>
                        <a:pt x="30" y="1"/>
                      </a:moveTo>
                      <a:lnTo>
                        <a:pt x="15" y="0"/>
                      </a:lnTo>
                      <a:lnTo>
                        <a:pt x="5" y="11"/>
                      </a:lnTo>
                      <a:lnTo>
                        <a:pt x="0" y="29"/>
                      </a:lnTo>
                      <a:lnTo>
                        <a:pt x="15" y="31"/>
                      </a:lnTo>
                      <a:lnTo>
                        <a:pt x="27" y="23"/>
                      </a:lnTo>
                      <a:lnTo>
                        <a:pt x="30" y="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24"/>
            <p:cNvGrpSpPr>
              <a:grpSpLocks/>
            </p:cNvGrpSpPr>
            <p:nvPr/>
          </p:nvGrpSpPr>
          <p:grpSpPr bwMode="auto">
            <a:xfrm>
              <a:off x="6553200" y="1295400"/>
              <a:ext cx="1062038" cy="2439988"/>
              <a:chOff x="4128" y="816"/>
              <a:chExt cx="669" cy="1537"/>
            </a:xfrm>
          </p:grpSpPr>
          <p:grpSp>
            <p:nvGrpSpPr>
              <p:cNvPr id="17" name="Group 20"/>
              <p:cNvGrpSpPr>
                <a:grpSpLocks/>
              </p:cNvGrpSpPr>
              <p:nvPr/>
            </p:nvGrpSpPr>
            <p:grpSpPr bwMode="auto">
              <a:xfrm>
                <a:off x="4128" y="1023"/>
                <a:ext cx="669" cy="1330"/>
                <a:chOff x="4128" y="1023"/>
                <a:chExt cx="669" cy="1330"/>
              </a:xfrm>
            </p:grpSpPr>
            <p:sp>
              <p:nvSpPr>
                <p:cNvPr id="21" name="Freeform 14"/>
                <p:cNvSpPr>
                  <a:spLocks/>
                </p:cNvSpPr>
                <p:nvPr/>
              </p:nvSpPr>
              <p:spPr bwMode="auto">
                <a:xfrm>
                  <a:off x="4321" y="1097"/>
                  <a:ext cx="263" cy="291"/>
                </a:xfrm>
                <a:custGeom>
                  <a:avLst/>
                  <a:gdLst>
                    <a:gd name="T0" fmla="*/ 125 w 263"/>
                    <a:gd name="T1" fmla="*/ 67 h 291"/>
                    <a:gd name="T2" fmla="*/ 148 w 263"/>
                    <a:gd name="T3" fmla="*/ 37 h 291"/>
                    <a:gd name="T4" fmla="*/ 180 w 263"/>
                    <a:gd name="T5" fmla="*/ 15 h 291"/>
                    <a:gd name="T6" fmla="*/ 209 w 263"/>
                    <a:gd name="T7" fmla="*/ 0 h 291"/>
                    <a:gd name="T8" fmla="*/ 232 w 263"/>
                    <a:gd name="T9" fmla="*/ 4 h 291"/>
                    <a:gd name="T10" fmla="*/ 248 w 263"/>
                    <a:gd name="T11" fmla="*/ 20 h 291"/>
                    <a:gd name="T12" fmla="*/ 262 w 263"/>
                    <a:gd name="T13" fmla="*/ 71 h 291"/>
                    <a:gd name="T14" fmla="*/ 256 w 263"/>
                    <a:gd name="T15" fmla="*/ 129 h 291"/>
                    <a:gd name="T16" fmla="*/ 243 w 263"/>
                    <a:gd name="T17" fmla="*/ 184 h 291"/>
                    <a:gd name="T18" fmla="*/ 228 w 263"/>
                    <a:gd name="T19" fmla="*/ 227 h 291"/>
                    <a:gd name="T20" fmla="*/ 199 w 263"/>
                    <a:gd name="T21" fmla="*/ 272 h 291"/>
                    <a:gd name="T22" fmla="*/ 175 w 263"/>
                    <a:gd name="T23" fmla="*/ 290 h 291"/>
                    <a:gd name="T24" fmla="*/ 141 w 263"/>
                    <a:gd name="T25" fmla="*/ 290 h 291"/>
                    <a:gd name="T26" fmla="*/ 106 w 263"/>
                    <a:gd name="T27" fmla="*/ 277 h 291"/>
                    <a:gd name="T28" fmla="*/ 89 w 263"/>
                    <a:gd name="T29" fmla="*/ 245 h 291"/>
                    <a:gd name="T30" fmla="*/ 80 w 263"/>
                    <a:gd name="T31" fmla="*/ 205 h 291"/>
                    <a:gd name="T32" fmla="*/ 83 w 263"/>
                    <a:gd name="T33" fmla="*/ 154 h 291"/>
                    <a:gd name="T34" fmla="*/ 4 w 263"/>
                    <a:gd name="T35" fmla="*/ 160 h 291"/>
                    <a:gd name="T36" fmla="*/ 0 w 263"/>
                    <a:gd name="T37" fmla="*/ 138 h 291"/>
                    <a:gd name="T38" fmla="*/ 91 w 263"/>
                    <a:gd name="T39" fmla="*/ 129 h 291"/>
                    <a:gd name="T40" fmla="*/ 114 w 263"/>
                    <a:gd name="T41" fmla="*/ 77 h 291"/>
                    <a:gd name="T42" fmla="*/ 125 w 263"/>
                    <a:gd name="T43" fmla="*/ 67 h 29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263"/>
                    <a:gd name="T67" fmla="*/ 0 h 291"/>
                    <a:gd name="T68" fmla="*/ 263 w 263"/>
                    <a:gd name="T69" fmla="*/ 291 h 291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263" h="291">
                      <a:moveTo>
                        <a:pt x="125" y="67"/>
                      </a:moveTo>
                      <a:lnTo>
                        <a:pt x="148" y="37"/>
                      </a:lnTo>
                      <a:lnTo>
                        <a:pt x="180" y="15"/>
                      </a:lnTo>
                      <a:lnTo>
                        <a:pt x="209" y="0"/>
                      </a:lnTo>
                      <a:lnTo>
                        <a:pt x="232" y="4"/>
                      </a:lnTo>
                      <a:lnTo>
                        <a:pt x="248" y="20"/>
                      </a:lnTo>
                      <a:lnTo>
                        <a:pt x="262" y="71"/>
                      </a:lnTo>
                      <a:lnTo>
                        <a:pt x="256" y="129"/>
                      </a:lnTo>
                      <a:lnTo>
                        <a:pt x="243" y="184"/>
                      </a:lnTo>
                      <a:lnTo>
                        <a:pt x="228" y="227"/>
                      </a:lnTo>
                      <a:lnTo>
                        <a:pt x="199" y="272"/>
                      </a:lnTo>
                      <a:lnTo>
                        <a:pt x="175" y="290"/>
                      </a:lnTo>
                      <a:lnTo>
                        <a:pt x="141" y="290"/>
                      </a:lnTo>
                      <a:lnTo>
                        <a:pt x="106" y="277"/>
                      </a:lnTo>
                      <a:lnTo>
                        <a:pt x="89" y="245"/>
                      </a:lnTo>
                      <a:lnTo>
                        <a:pt x="80" y="205"/>
                      </a:lnTo>
                      <a:lnTo>
                        <a:pt x="83" y="154"/>
                      </a:lnTo>
                      <a:lnTo>
                        <a:pt x="4" y="160"/>
                      </a:lnTo>
                      <a:lnTo>
                        <a:pt x="0" y="138"/>
                      </a:lnTo>
                      <a:lnTo>
                        <a:pt x="91" y="129"/>
                      </a:lnTo>
                      <a:lnTo>
                        <a:pt x="114" y="77"/>
                      </a:lnTo>
                      <a:lnTo>
                        <a:pt x="125" y="6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15"/>
                <p:cNvSpPr>
                  <a:spLocks/>
                </p:cNvSpPr>
                <p:nvPr/>
              </p:nvSpPr>
              <p:spPr bwMode="auto">
                <a:xfrm>
                  <a:off x="4495" y="1023"/>
                  <a:ext cx="302" cy="466"/>
                </a:xfrm>
                <a:custGeom>
                  <a:avLst/>
                  <a:gdLst>
                    <a:gd name="T0" fmla="*/ 125 w 302"/>
                    <a:gd name="T1" fmla="*/ 11 h 466"/>
                    <a:gd name="T2" fmla="*/ 88 w 302"/>
                    <a:gd name="T3" fmla="*/ 0 h 466"/>
                    <a:gd name="T4" fmla="*/ 57 w 302"/>
                    <a:gd name="T5" fmla="*/ 2 h 466"/>
                    <a:gd name="T6" fmla="*/ 34 w 302"/>
                    <a:gd name="T7" fmla="*/ 18 h 466"/>
                    <a:gd name="T8" fmla="*/ 19 w 302"/>
                    <a:gd name="T9" fmla="*/ 45 h 466"/>
                    <a:gd name="T10" fmla="*/ 25 w 302"/>
                    <a:gd name="T11" fmla="*/ 72 h 466"/>
                    <a:gd name="T12" fmla="*/ 46 w 302"/>
                    <a:gd name="T13" fmla="*/ 72 h 466"/>
                    <a:gd name="T14" fmla="*/ 40 w 302"/>
                    <a:gd name="T15" fmla="*/ 50 h 466"/>
                    <a:gd name="T16" fmla="*/ 57 w 302"/>
                    <a:gd name="T17" fmla="*/ 30 h 466"/>
                    <a:gd name="T18" fmla="*/ 74 w 302"/>
                    <a:gd name="T19" fmla="*/ 22 h 466"/>
                    <a:gd name="T20" fmla="*/ 102 w 302"/>
                    <a:gd name="T21" fmla="*/ 30 h 466"/>
                    <a:gd name="T22" fmla="*/ 91 w 302"/>
                    <a:gd name="T23" fmla="*/ 52 h 466"/>
                    <a:gd name="T24" fmla="*/ 88 w 302"/>
                    <a:gd name="T25" fmla="*/ 72 h 466"/>
                    <a:gd name="T26" fmla="*/ 91 w 302"/>
                    <a:gd name="T27" fmla="*/ 89 h 466"/>
                    <a:gd name="T28" fmla="*/ 120 w 302"/>
                    <a:gd name="T29" fmla="*/ 97 h 466"/>
                    <a:gd name="T30" fmla="*/ 150 w 302"/>
                    <a:gd name="T31" fmla="*/ 91 h 466"/>
                    <a:gd name="T32" fmla="*/ 156 w 302"/>
                    <a:gd name="T33" fmla="*/ 78 h 466"/>
                    <a:gd name="T34" fmla="*/ 188 w 302"/>
                    <a:gd name="T35" fmla="*/ 113 h 466"/>
                    <a:gd name="T36" fmla="*/ 207 w 302"/>
                    <a:gd name="T37" fmla="*/ 152 h 466"/>
                    <a:gd name="T38" fmla="*/ 233 w 302"/>
                    <a:gd name="T39" fmla="*/ 203 h 466"/>
                    <a:gd name="T40" fmla="*/ 250 w 302"/>
                    <a:gd name="T41" fmla="*/ 247 h 466"/>
                    <a:gd name="T42" fmla="*/ 258 w 302"/>
                    <a:gd name="T43" fmla="*/ 290 h 466"/>
                    <a:gd name="T44" fmla="*/ 252 w 302"/>
                    <a:gd name="T45" fmla="*/ 312 h 466"/>
                    <a:gd name="T46" fmla="*/ 222 w 302"/>
                    <a:gd name="T47" fmla="*/ 341 h 466"/>
                    <a:gd name="T48" fmla="*/ 159 w 302"/>
                    <a:gd name="T49" fmla="*/ 365 h 466"/>
                    <a:gd name="T50" fmla="*/ 125 w 302"/>
                    <a:gd name="T51" fmla="*/ 375 h 466"/>
                    <a:gd name="T52" fmla="*/ 91 w 302"/>
                    <a:gd name="T53" fmla="*/ 381 h 466"/>
                    <a:gd name="T54" fmla="*/ 40 w 302"/>
                    <a:gd name="T55" fmla="*/ 402 h 466"/>
                    <a:gd name="T56" fmla="*/ 2 w 302"/>
                    <a:gd name="T57" fmla="*/ 415 h 466"/>
                    <a:gd name="T58" fmla="*/ 0 w 302"/>
                    <a:gd name="T59" fmla="*/ 441 h 466"/>
                    <a:gd name="T60" fmla="*/ 19 w 302"/>
                    <a:gd name="T61" fmla="*/ 460 h 466"/>
                    <a:gd name="T62" fmla="*/ 42 w 302"/>
                    <a:gd name="T63" fmla="*/ 465 h 466"/>
                    <a:gd name="T64" fmla="*/ 76 w 302"/>
                    <a:gd name="T65" fmla="*/ 448 h 466"/>
                    <a:gd name="T66" fmla="*/ 156 w 302"/>
                    <a:gd name="T67" fmla="*/ 408 h 466"/>
                    <a:gd name="T68" fmla="*/ 222 w 302"/>
                    <a:gd name="T69" fmla="*/ 379 h 466"/>
                    <a:gd name="T70" fmla="*/ 267 w 302"/>
                    <a:gd name="T71" fmla="*/ 348 h 466"/>
                    <a:gd name="T72" fmla="*/ 298 w 302"/>
                    <a:gd name="T73" fmla="*/ 320 h 466"/>
                    <a:gd name="T74" fmla="*/ 301 w 302"/>
                    <a:gd name="T75" fmla="*/ 286 h 466"/>
                    <a:gd name="T76" fmla="*/ 284 w 302"/>
                    <a:gd name="T77" fmla="*/ 241 h 466"/>
                    <a:gd name="T78" fmla="*/ 250 w 302"/>
                    <a:gd name="T79" fmla="*/ 175 h 466"/>
                    <a:gd name="T80" fmla="*/ 218 w 302"/>
                    <a:gd name="T81" fmla="*/ 119 h 466"/>
                    <a:gd name="T82" fmla="*/ 178 w 302"/>
                    <a:gd name="T83" fmla="*/ 61 h 466"/>
                    <a:gd name="T84" fmla="*/ 148 w 302"/>
                    <a:gd name="T85" fmla="*/ 27 h 466"/>
                    <a:gd name="T86" fmla="*/ 110 w 302"/>
                    <a:gd name="T87" fmla="*/ 11 h 466"/>
                    <a:gd name="T88" fmla="*/ 125 w 302"/>
                    <a:gd name="T89" fmla="*/ 11 h 46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302"/>
                    <a:gd name="T136" fmla="*/ 0 h 466"/>
                    <a:gd name="T137" fmla="*/ 302 w 302"/>
                    <a:gd name="T138" fmla="*/ 466 h 46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302" h="466">
                      <a:moveTo>
                        <a:pt x="125" y="11"/>
                      </a:moveTo>
                      <a:lnTo>
                        <a:pt x="88" y="0"/>
                      </a:lnTo>
                      <a:lnTo>
                        <a:pt x="57" y="2"/>
                      </a:lnTo>
                      <a:lnTo>
                        <a:pt x="34" y="18"/>
                      </a:lnTo>
                      <a:lnTo>
                        <a:pt x="19" y="45"/>
                      </a:lnTo>
                      <a:lnTo>
                        <a:pt x="25" y="72"/>
                      </a:lnTo>
                      <a:lnTo>
                        <a:pt x="46" y="72"/>
                      </a:lnTo>
                      <a:lnTo>
                        <a:pt x="40" y="50"/>
                      </a:lnTo>
                      <a:lnTo>
                        <a:pt x="57" y="30"/>
                      </a:lnTo>
                      <a:lnTo>
                        <a:pt x="74" y="22"/>
                      </a:lnTo>
                      <a:lnTo>
                        <a:pt x="102" y="30"/>
                      </a:lnTo>
                      <a:lnTo>
                        <a:pt x="91" y="52"/>
                      </a:lnTo>
                      <a:lnTo>
                        <a:pt x="88" y="72"/>
                      </a:lnTo>
                      <a:lnTo>
                        <a:pt x="91" y="89"/>
                      </a:lnTo>
                      <a:lnTo>
                        <a:pt x="120" y="97"/>
                      </a:lnTo>
                      <a:lnTo>
                        <a:pt x="150" y="91"/>
                      </a:lnTo>
                      <a:lnTo>
                        <a:pt x="156" y="78"/>
                      </a:lnTo>
                      <a:lnTo>
                        <a:pt x="188" y="113"/>
                      </a:lnTo>
                      <a:lnTo>
                        <a:pt x="207" y="152"/>
                      </a:lnTo>
                      <a:lnTo>
                        <a:pt x="233" y="203"/>
                      </a:lnTo>
                      <a:lnTo>
                        <a:pt x="250" y="247"/>
                      </a:lnTo>
                      <a:lnTo>
                        <a:pt x="258" y="290"/>
                      </a:lnTo>
                      <a:lnTo>
                        <a:pt x="252" y="312"/>
                      </a:lnTo>
                      <a:lnTo>
                        <a:pt x="222" y="341"/>
                      </a:lnTo>
                      <a:lnTo>
                        <a:pt x="159" y="365"/>
                      </a:lnTo>
                      <a:lnTo>
                        <a:pt x="125" y="375"/>
                      </a:lnTo>
                      <a:lnTo>
                        <a:pt x="91" y="381"/>
                      </a:lnTo>
                      <a:lnTo>
                        <a:pt x="40" y="402"/>
                      </a:lnTo>
                      <a:lnTo>
                        <a:pt x="2" y="415"/>
                      </a:lnTo>
                      <a:lnTo>
                        <a:pt x="0" y="441"/>
                      </a:lnTo>
                      <a:lnTo>
                        <a:pt x="19" y="460"/>
                      </a:lnTo>
                      <a:lnTo>
                        <a:pt x="42" y="465"/>
                      </a:lnTo>
                      <a:lnTo>
                        <a:pt x="76" y="448"/>
                      </a:lnTo>
                      <a:lnTo>
                        <a:pt x="156" y="408"/>
                      </a:lnTo>
                      <a:lnTo>
                        <a:pt x="222" y="379"/>
                      </a:lnTo>
                      <a:lnTo>
                        <a:pt x="267" y="348"/>
                      </a:lnTo>
                      <a:lnTo>
                        <a:pt x="298" y="320"/>
                      </a:lnTo>
                      <a:lnTo>
                        <a:pt x="301" y="286"/>
                      </a:lnTo>
                      <a:lnTo>
                        <a:pt x="284" y="241"/>
                      </a:lnTo>
                      <a:lnTo>
                        <a:pt x="250" y="175"/>
                      </a:lnTo>
                      <a:lnTo>
                        <a:pt x="218" y="119"/>
                      </a:lnTo>
                      <a:lnTo>
                        <a:pt x="178" y="61"/>
                      </a:lnTo>
                      <a:lnTo>
                        <a:pt x="148" y="27"/>
                      </a:lnTo>
                      <a:lnTo>
                        <a:pt x="110" y="11"/>
                      </a:lnTo>
                      <a:lnTo>
                        <a:pt x="125" y="1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16"/>
                <p:cNvSpPr>
                  <a:spLocks/>
                </p:cNvSpPr>
                <p:nvPr/>
              </p:nvSpPr>
              <p:spPr bwMode="auto">
                <a:xfrm>
                  <a:off x="4354" y="1409"/>
                  <a:ext cx="159" cy="437"/>
                </a:xfrm>
                <a:custGeom>
                  <a:avLst/>
                  <a:gdLst>
                    <a:gd name="T0" fmla="*/ 148 w 159"/>
                    <a:gd name="T1" fmla="*/ 34 h 437"/>
                    <a:gd name="T2" fmla="*/ 142 w 159"/>
                    <a:gd name="T3" fmla="*/ 11 h 437"/>
                    <a:gd name="T4" fmla="*/ 117 w 159"/>
                    <a:gd name="T5" fmla="*/ 0 h 437"/>
                    <a:gd name="T6" fmla="*/ 95 w 159"/>
                    <a:gd name="T7" fmla="*/ 0 h 437"/>
                    <a:gd name="T8" fmla="*/ 67 w 159"/>
                    <a:gd name="T9" fmla="*/ 16 h 437"/>
                    <a:gd name="T10" fmla="*/ 40 w 159"/>
                    <a:gd name="T11" fmla="*/ 56 h 437"/>
                    <a:gd name="T12" fmla="*/ 21 w 159"/>
                    <a:gd name="T13" fmla="*/ 97 h 437"/>
                    <a:gd name="T14" fmla="*/ 12 w 159"/>
                    <a:gd name="T15" fmla="*/ 152 h 437"/>
                    <a:gd name="T16" fmla="*/ 4 w 159"/>
                    <a:gd name="T17" fmla="*/ 217 h 437"/>
                    <a:gd name="T18" fmla="*/ 0 w 159"/>
                    <a:gd name="T19" fmla="*/ 280 h 437"/>
                    <a:gd name="T20" fmla="*/ 0 w 159"/>
                    <a:gd name="T21" fmla="*/ 362 h 437"/>
                    <a:gd name="T22" fmla="*/ 12 w 159"/>
                    <a:gd name="T23" fmla="*/ 412 h 437"/>
                    <a:gd name="T24" fmla="*/ 32 w 159"/>
                    <a:gd name="T25" fmla="*/ 430 h 437"/>
                    <a:gd name="T26" fmla="*/ 68 w 159"/>
                    <a:gd name="T27" fmla="*/ 436 h 437"/>
                    <a:gd name="T28" fmla="*/ 106 w 159"/>
                    <a:gd name="T29" fmla="*/ 434 h 437"/>
                    <a:gd name="T30" fmla="*/ 126 w 159"/>
                    <a:gd name="T31" fmla="*/ 412 h 437"/>
                    <a:gd name="T32" fmla="*/ 136 w 159"/>
                    <a:gd name="T33" fmla="*/ 373 h 437"/>
                    <a:gd name="T34" fmla="*/ 146 w 159"/>
                    <a:gd name="T35" fmla="*/ 334 h 437"/>
                    <a:gd name="T36" fmla="*/ 154 w 159"/>
                    <a:gd name="T37" fmla="*/ 263 h 437"/>
                    <a:gd name="T38" fmla="*/ 158 w 159"/>
                    <a:gd name="T39" fmla="*/ 184 h 437"/>
                    <a:gd name="T40" fmla="*/ 158 w 159"/>
                    <a:gd name="T41" fmla="*/ 91 h 437"/>
                    <a:gd name="T42" fmla="*/ 148 w 159"/>
                    <a:gd name="T43" fmla="*/ 50 h 437"/>
                    <a:gd name="T44" fmla="*/ 148 w 159"/>
                    <a:gd name="T45" fmla="*/ 34 h 43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59"/>
                    <a:gd name="T70" fmla="*/ 0 h 437"/>
                    <a:gd name="T71" fmla="*/ 159 w 159"/>
                    <a:gd name="T72" fmla="*/ 437 h 43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59" h="437">
                      <a:moveTo>
                        <a:pt x="148" y="34"/>
                      </a:moveTo>
                      <a:lnTo>
                        <a:pt x="142" y="11"/>
                      </a:lnTo>
                      <a:lnTo>
                        <a:pt x="117" y="0"/>
                      </a:lnTo>
                      <a:lnTo>
                        <a:pt x="95" y="0"/>
                      </a:lnTo>
                      <a:lnTo>
                        <a:pt x="67" y="16"/>
                      </a:lnTo>
                      <a:lnTo>
                        <a:pt x="40" y="56"/>
                      </a:lnTo>
                      <a:lnTo>
                        <a:pt x="21" y="97"/>
                      </a:lnTo>
                      <a:lnTo>
                        <a:pt x="12" y="152"/>
                      </a:lnTo>
                      <a:lnTo>
                        <a:pt x="4" y="217"/>
                      </a:lnTo>
                      <a:lnTo>
                        <a:pt x="0" y="280"/>
                      </a:lnTo>
                      <a:lnTo>
                        <a:pt x="0" y="362"/>
                      </a:lnTo>
                      <a:lnTo>
                        <a:pt x="12" y="412"/>
                      </a:lnTo>
                      <a:lnTo>
                        <a:pt x="32" y="430"/>
                      </a:lnTo>
                      <a:lnTo>
                        <a:pt x="68" y="436"/>
                      </a:lnTo>
                      <a:lnTo>
                        <a:pt x="106" y="434"/>
                      </a:lnTo>
                      <a:lnTo>
                        <a:pt x="126" y="412"/>
                      </a:lnTo>
                      <a:lnTo>
                        <a:pt x="136" y="373"/>
                      </a:lnTo>
                      <a:lnTo>
                        <a:pt x="146" y="334"/>
                      </a:lnTo>
                      <a:lnTo>
                        <a:pt x="154" y="263"/>
                      </a:lnTo>
                      <a:lnTo>
                        <a:pt x="158" y="184"/>
                      </a:lnTo>
                      <a:lnTo>
                        <a:pt x="158" y="91"/>
                      </a:lnTo>
                      <a:lnTo>
                        <a:pt x="148" y="50"/>
                      </a:lnTo>
                      <a:lnTo>
                        <a:pt x="148" y="3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Freeform 17"/>
                <p:cNvSpPr>
                  <a:spLocks/>
                </p:cNvSpPr>
                <p:nvPr/>
              </p:nvSpPr>
              <p:spPr bwMode="auto">
                <a:xfrm>
                  <a:off x="4199" y="1421"/>
                  <a:ext cx="241" cy="336"/>
                </a:xfrm>
                <a:custGeom>
                  <a:avLst/>
                  <a:gdLst>
                    <a:gd name="T0" fmla="*/ 227 w 241"/>
                    <a:gd name="T1" fmla="*/ 0 h 336"/>
                    <a:gd name="T2" fmla="*/ 178 w 241"/>
                    <a:gd name="T3" fmla="*/ 6 h 336"/>
                    <a:gd name="T4" fmla="*/ 127 w 241"/>
                    <a:gd name="T5" fmla="*/ 15 h 336"/>
                    <a:gd name="T6" fmla="*/ 74 w 241"/>
                    <a:gd name="T7" fmla="*/ 44 h 336"/>
                    <a:gd name="T8" fmla="*/ 36 w 241"/>
                    <a:gd name="T9" fmla="*/ 67 h 336"/>
                    <a:gd name="T10" fmla="*/ 11 w 241"/>
                    <a:gd name="T11" fmla="*/ 99 h 336"/>
                    <a:gd name="T12" fmla="*/ 0 w 241"/>
                    <a:gd name="T13" fmla="*/ 117 h 336"/>
                    <a:gd name="T14" fmla="*/ 23 w 241"/>
                    <a:gd name="T15" fmla="*/ 172 h 336"/>
                    <a:gd name="T16" fmla="*/ 59 w 241"/>
                    <a:gd name="T17" fmla="*/ 205 h 336"/>
                    <a:gd name="T18" fmla="*/ 102 w 241"/>
                    <a:gd name="T19" fmla="*/ 229 h 336"/>
                    <a:gd name="T20" fmla="*/ 125 w 241"/>
                    <a:gd name="T21" fmla="*/ 244 h 336"/>
                    <a:gd name="T22" fmla="*/ 165 w 241"/>
                    <a:gd name="T23" fmla="*/ 251 h 336"/>
                    <a:gd name="T24" fmla="*/ 166 w 241"/>
                    <a:gd name="T25" fmla="*/ 266 h 336"/>
                    <a:gd name="T26" fmla="*/ 136 w 241"/>
                    <a:gd name="T27" fmla="*/ 279 h 336"/>
                    <a:gd name="T28" fmla="*/ 93 w 241"/>
                    <a:gd name="T29" fmla="*/ 291 h 336"/>
                    <a:gd name="T30" fmla="*/ 51 w 241"/>
                    <a:gd name="T31" fmla="*/ 313 h 336"/>
                    <a:gd name="T32" fmla="*/ 68 w 241"/>
                    <a:gd name="T33" fmla="*/ 330 h 336"/>
                    <a:gd name="T34" fmla="*/ 85 w 241"/>
                    <a:gd name="T35" fmla="*/ 335 h 336"/>
                    <a:gd name="T36" fmla="*/ 110 w 241"/>
                    <a:gd name="T37" fmla="*/ 311 h 336"/>
                    <a:gd name="T38" fmla="*/ 148 w 241"/>
                    <a:gd name="T39" fmla="*/ 296 h 336"/>
                    <a:gd name="T40" fmla="*/ 178 w 241"/>
                    <a:gd name="T41" fmla="*/ 285 h 336"/>
                    <a:gd name="T42" fmla="*/ 178 w 241"/>
                    <a:gd name="T43" fmla="*/ 263 h 336"/>
                    <a:gd name="T44" fmla="*/ 172 w 241"/>
                    <a:gd name="T45" fmla="*/ 239 h 336"/>
                    <a:gd name="T46" fmla="*/ 153 w 241"/>
                    <a:gd name="T47" fmla="*/ 229 h 336"/>
                    <a:gd name="T48" fmla="*/ 93 w 241"/>
                    <a:gd name="T49" fmla="*/ 205 h 336"/>
                    <a:gd name="T50" fmla="*/ 59 w 241"/>
                    <a:gd name="T51" fmla="*/ 168 h 336"/>
                    <a:gd name="T52" fmla="*/ 34 w 241"/>
                    <a:gd name="T53" fmla="*/ 129 h 336"/>
                    <a:gd name="T54" fmla="*/ 40 w 241"/>
                    <a:gd name="T55" fmla="*/ 110 h 336"/>
                    <a:gd name="T56" fmla="*/ 59 w 241"/>
                    <a:gd name="T57" fmla="*/ 87 h 336"/>
                    <a:gd name="T58" fmla="*/ 104 w 241"/>
                    <a:gd name="T59" fmla="*/ 56 h 336"/>
                    <a:gd name="T60" fmla="*/ 159 w 241"/>
                    <a:gd name="T61" fmla="*/ 44 h 336"/>
                    <a:gd name="T62" fmla="*/ 195 w 241"/>
                    <a:gd name="T63" fmla="*/ 43 h 336"/>
                    <a:gd name="T64" fmla="*/ 227 w 241"/>
                    <a:gd name="T65" fmla="*/ 43 h 336"/>
                    <a:gd name="T66" fmla="*/ 240 w 241"/>
                    <a:gd name="T67" fmla="*/ 22 h 336"/>
                    <a:gd name="T68" fmla="*/ 227 w 241"/>
                    <a:gd name="T69" fmla="*/ 0 h 3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41"/>
                    <a:gd name="T106" fmla="*/ 0 h 336"/>
                    <a:gd name="T107" fmla="*/ 241 w 241"/>
                    <a:gd name="T108" fmla="*/ 336 h 3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41" h="336">
                      <a:moveTo>
                        <a:pt x="227" y="0"/>
                      </a:moveTo>
                      <a:lnTo>
                        <a:pt x="178" y="6"/>
                      </a:lnTo>
                      <a:lnTo>
                        <a:pt x="127" y="15"/>
                      </a:lnTo>
                      <a:lnTo>
                        <a:pt x="74" y="44"/>
                      </a:lnTo>
                      <a:lnTo>
                        <a:pt x="36" y="67"/>
                      </a:lnTo>
                      <a:lnTo>
                        <a:pt x="11" y="99"/>
                      </a:lnTo>
                      <a:lnTo>
                        <a:pt x="0" y="117"/>
                      </a:lnTo>
                      <a:lnTo>
                        <a:pt x="23" y="172"/>
                      </a:lnTo>
                      <a:lnTo>
                        <a:pt x="59" y="205"/>
                      </a:lnTo>
                      <a:lnTo>
                        <a:pt x="102" y="229"/>
                      </a:lnTo>
                      <a:lnTo>
                        <a:pt x="125" y="244"/>
                      </a:lnTo>
                      <a:lnTo>
                        <a:pt x="165" y="251"/>
                      </a:lnTo>
                      <a:lnTo>
                        <a:pt x="166" y="266"/>
                      </a:lnTo>
                      <a:lnTo>
                        <a:pt x="136" y="279"/>
                      </a:lnTo>
                      <a:lnTo>
                        <a:pt x="93" y="291"/>
                      </a:lnTo>
                      <a:lnTo>
                        <a:pt x="51" y="313"/>
                      </a:lnTo>
                      <a:lnTo>
                        <a:pt x="68" y="330"/>
                      </a:lnTo>
                      <a:lnTo>
                        <a:pt x="85" y="335"/>
                      </a:lnTo>
                      <a:lnTo>
                        <a:pt x="110" y="311"/>
                      </a:lnTo>
                      <a:lnTo>
                        <a:pt x="148" y="296"/>
                      </a:lnTo>
                      <a:lnTo>
                        <a:pt x="178" y="285"/>
                      </a:lnTo>
                      <a:lnTo>
                        <a:pt x="178" y="263"/>
                      </a:lnTo>
                      <a:lnTo>
                        <a:pt x="172" y="239"/>
                      </a:lnTo>
                      <a:lnTo>
                        <a:pt x="153" y="229"/>
                      </a:lnTo>
                      <a:lnTo>
                        <a:pt x="93" y="205"/>
                      </a:lnTo>
                      <a:lnTo>
                        <a:pt x="59" y="168"/>
                      </a:lnTo>
                      <a:lnTo>
                        <a:pt x="34" y="129"/>
                      </a:lnTo>
                      <a:lnTo>
                        <a:pt x="40" y="110"/>
                      </a:lnTo>
                      <a:lnTo>
                        <a:pt x="59" y="87"/>
                      </a:lnTo>
                      <a:lnTo>
                        <a:pt x="104" y="56"/>
                      </a:lnTo>
                      <a:lnTo>
                        <a:pt x="159" y="44"/>
                      </a:lnTo>
                      <a:lnTo>
                        <a:pt x="195" y="43"/>
                      </a:lnTo>
                      <a:lnTo>
                        <a:pt x="227" y="43"/>
                      </a:lnTo>
                      <a:lnTo>
                        <a:pt x="240" y="22"/>
                      </a:lnTo>
                      <a:lnTo>
                        <a:pt x="227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18"/>
                <p:cNvSpPr>
                  <a:spLocks/>
                </p:cNvSpPr>
                <p:nvPr/>
              </p:nvSpPr>
              <p:spPr bwMode="auto">
                <a:xfrm>
                  <a:off x="4128" y="1801"/>
                  <a:ext cx="293" cy="543"/>
                </a:xfrm>
                <a:custGeom>
                  <a:avLst/>
                  <a:gdLst>
                    <a:gd name="T0" fmla="*/ 259 w 293"/>
                    <a:gd name="T1" fmla="*/ 0 h 543"/>
                    <a:gd name="T2" fmla="*/ 285 w 293"/>
                    <a:gd name="T3" fmla="*/ 0 h 543"/>
                    <a:gd name="T4" fmla="*/ 292 w 293"/>
                    <a:gd name="T5" fmla="*/ 39 h 543"/>
                    <a:gd name="T6" fmla="*/ 274 w 293"/>
                    <a:gd name="T7" fmla="*/ 62 h 543"/>
                    <a:gd name="T8" fmla="*/ 213 w 293"/>
                    <a:gd name="T9" fmla="*/ 116 h 543"/>
                    <a:gd name="T10" fmla="*/ 160 w 293"/>
                    <a:gd name="T11" fmla="*/ 184 h 543"/>
                    <a:gd name="T12" fmla="*/ 125 w 293"/>
                    <a:gd name="T13" fmla="*/ 255 h 543"/>
                    <a:gd name="T14" fmla="*/ 120 w 293"/>
                    <a:gd name="T15" fmla="*/ 302 h 543"/>
                    <a:gd name="T16" fmla="*/ 122 w 293"/>
                    <a:gd name="T17" fmla="*/ 335 h 543"/>
                    <a:gd name="T18" fmla="*/ 137 w 293"/>
                    <a:gd name="T19" fmla="*/ 412 h 543"/>
                    <a:gd name="T20" fmla="*/ 156 w 293"/>
                    <a:gd name="T21" fmla="*/ 473 h 543"/>
                    <a:gd name="T22" fmla="*/ 173 w 293"/>
                    <a:gd name="T23" fmla="*/ 509 h 543"/>
                    <a:gd name="T24" fmla="*/ 177 w 293"/>
                    <a:gd name="T25" fmla="*/ 531 h 543"/>
                    <a:gd name="T26" fmla="*/ 160 w 293"/>
                    <a:gd name="T27" fmla="*/ 531 h 543"/>
                    <a:gd name="T28" fmla="*/ 133 w 293"/>
                    <a:gd name="T29" fmla="*/ 524 h 543"/>
                    <a:gd name="T30" fmla="*/ 125 w 293"/>
                    <a:gd name="T31" fmla="*/ 525 h 543"/>
                    <a:gd name="T32" fmla="*/ 70 w 293"/>
                    <a:gd name="T33" fmla="*/ 529 h 543"/>
                    <a:gd name="T34" fmla="*/ 28 w 293"/>
                    <a:gd name="T35" fmla="*/ 542 h 543"/>
                    <a:gd name="T36" fmla="*/ 14 w 293"/>
                    <a:gd name="T37" fmla="*/ 535 h 543"/>
                    <a:gd name="T38" fmla="*/ 0 w 293"/>
                    <a:gd name="T39" fmla="*/ 507 h 543"/>
                    <a:gd name="T40" fmla="*/ 14 w 293"/>
                    <a:gd name="T41" fmla="*/ 492 h 543"/>
                    <a:gd name="T42" fmla="*/ 76 w 293"/>
                    <a:gd name="T43" fmla="*/ 490 h 543"/>
                    <a:gd name="T44" fmla="*/ 120 w 293"/>
                    <a:gd name="T45" fmla="*/ 496 h 543"/>
                    <a:gd name="T46" fmla="*/ 142 w 293"/>
                    <a:gd name="T47" fmla="*/ 507 h 543"/>
                    <a:gd name="T48" fmla="*/ 139 w 293"/>
                    <a:gd name="T49" fmla="*/ 481 h 543"/>
                    <a:gd name="T50" fmla="*/ 116 w 293"/>
                    <a:gd name="T51" fmla="*/ 441 h 543"/>
                    <a:gd name="T52" fmla="*/ 97 w 293"/>
                    <a:gd name="T53" fmla="*/ 380 h 543"/>
                    <a:gd name="T54" fmla="*/ 82 w 293"/>
                    <a:gd name="T55" fmla="*/ 328 h 543"/>
                    <a:gd name="T56" fmla="*/ 93 w 293"/>
                    <a:gd name="T57" fmla="*/ 268 h 543"/>
                    <a:gd name="T58" fmla="*/ 110 w 293"/>
                    <a:gd name="T59" fmla="*/ 205 h 543"/>
                    <a:gd name="T60" fmla="*/ 145 w 293"/>
                    <a:gd name="T61" fmla="*/ 132 h 543"/>
                    <a:gd name="T62" fmla="*/ 194 w 293"/>
                    <a:gd name="T63" fmla="*/ 65 h 543"/>
                    <a:gd name="T64" fmla="*/ 236 w 293"/>
                    <a:gd name="T65" fmla="*/ 17 h 543"/>
                    <a:gd name="T66" fmla="*/ 259 w 293"/>
                    <a:gd name="T67" fmla="*/ 0 h 54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93"/>
                    <a:gd name="T103" fmla="*/ 0 h 543"/>
                    <a:gd name="T104" fmla="*/ 293 w 293"/>
                    <a:gd name="T105" fmla="*/ 543 h 54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93" h="543">
                      <a:moveTo>
                        <a:pt x="259" y="0"/>
                      </a:moveTo>
                      <a:lnTo>
                        <a:pt x="285" y="0"/>
                      </a:lnTo>
                      <a:lnTo>
                        <a:pt x="292" y="39"/>
                      </a:lnTo>
                      <a:lnTo>
                        <a:pt x="274" y="62"/>
                      </a:lnTo>
                      <a:lnTo>
                        <a:pt x="213" y="116"/>
                      </a:lnTo>
                      <a:lnTo>
                        <a:pt x="160" y="184"/>
                      </a:lnTo>
                      <a:lnTo>
                        <a:pt x="125" y="255"/>
                      </a:lnTo>
                      <a:lnTo>
                        <a:pt x="120" y="302"/>
                      </a:lnTo>
                      <a:lnTo>
                        <a:pt x="122" y="335"/>
                      </a:lnTo>
                      <a:lnTo>
                        <a:pt x="137" y="412"/>
                      </a:lnTo>
                      <a:lnTo>
                        <a:pt x="156" y="473"/>
                      </a:lnTo>
                      <a:lnTo>
                        <a:pt x="173" y="509"/>
                      </a:lnTo>
                      <a:lnTo>
                        <a:pt x="177" y="531"/>
                      </a:lnTo>
                      <a:lnTo>
                        <a:pt x="160" y="531"/>
                      </a:lnTo>
                      <a:lnTo>
                        <a:pt x="133" y="524"/>
                      </a:lnTo>
                      <a:lnTo>
                        <a:pt x="125" y="525"/>
                      </a:lnTo>
                      <a:lnTo>
                        <a:pt x="70" y="529"/>
                      </a:lnTo>
                      <a:lnTo>
                        <a:pt x="28" y="542"/>
                      </a:lnTo>
                      <a:lnTo>
                        <a:pt x="14" y="535"/>
                      </a:lnTo>
                      <a:lnTo>
                        <a:pt x="0" y="507"/>
                      </a:lnTo>
                      <a:lnTo>
                        <a:pt x="14" y="492"/>
                      </a:lnTo>
                      <a:lnTo>
                        <a:pt x="76" y="490"/>
                      </a:lnTo>
                      <a:lnTo>
                        <a:pt x="120" y="496"/>
                      </a:lnTo>
                      <a:lnTo>
                        <a:pt x="142" y="507"/>
                      </a:lnTo>
                      <a:lnTo>
                        <a:pt x="139" y="481"/>
                      </a:lnTo>
                      <a:lnTo>
                        <a:pt x="116" y="441"/>
                      </a:lnTo>
                      <a:lnTo>
                        <a:pt x="97" y="380"/>
                      </a:lnTo>
                      <a:lnTo>
                        <a:pt x="82" y="328"/>
                      </a:lnTo>
                      <a:lnTo>
                        <a:pt x="93" y="268"/>
                      </a:lnTo>
                      <a:lnTo>
                        <a:pt x="110" y="205"/>
                      </a:lnTo>
                      <a:lnTo>
                        <a:pt x="145" y="132"/>
                      </a:lnTo>
                      <a:lnTo>
                        <a:pt x="194" y="65"/>
                      </a:lnTo>
                      <a:lnTo>
                        <a:pt x="236" y="17"/>
                      </a:lnTo>
                      <a:lnTo>
                        <a:pt x="259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19"/>
                <p:cNvSpPr>
                  <a:spLocks/>
                </p:cNvSpPr>
                <p:nvPr/>
              </p:nvSpPr>
              <p:spPr bwMode="auto">
                <a:xfrm>
                  <a:off x="4407" y="1800"/>
                  <a:ext cx="198" cy="553"/>
                </a:xfrm>
                <a:custGeom>
                  <a:avLst/>
                  <a:gdLst>
                    <a:gd name="T0" fmla="*/ 60 w 198"/>
                    <a:gd name="T1" fmla="*/ 0 h 553"/>
                    <a:gd name="T2" fmla="*/ 85 w 198"/>
                    <a:gd name="T3" fmla="*/ 52 h 553"/>
                    <a:gd name="T4" fmla="*/ 102 w 198"/>
                    <a:gd name="T5" fmla="*/ 128 h 553"/>
                    <a:gd name="T6" fmla="*/ 123 w 198"/>
                    <a:gd name="T7" fmla="*/ 212 h 553"/>
                    <a:gd name="T8" fmla="*/ 142 w 198"/>
                    <a:gd name="T9" fmla="*/ 297 h 553"/>
                    <a:gd name="T10" fmla="*/ 142 w 198"/>
                    <a:gd name="T11" fmla="*/ 329 h 553"/>
                    <a:gd name="T12" fmla="*/ 123 w 198"/>
                    <a:gd name="T13" fmla="*/ 385 h 553"/>
                    <a:gd name="T14" fmla="*/ 97 w 198"/>
                    <a:gd name="T15" fmla="*/ 415 h 553"/>
                    <a:gd name="T16" fmla="*/ 72 w 198"/>
                    <a:gd name="T17" fmla="*/ 452 h 553"/>
                    <a:gd name="T18" fmla="*/ 55 w 198"/>
                    <a:gd name="T19" fmla="*/ 480 h 553"/>
                    <a:gd name="T20" fmla="*/ 62 w 198"/>
                    <a:gd name="T21" fmla="*/ 493 h 553"/>
                    <a:gd name="T22" fmla="*/ 106 w 198"/>
                    <a:gd name="T23" fmla="*/ 498 h 553"/>
                    <a:gd name="T24" fmla="*/ 176 w 198"/>
                    <a:gd name="T25" fmla="*/ 509 h 553"/>
                    <a:gd name="T26" fmla="*/ 197 w 198"/>
                    <a:gd name="T27" fmla="*/ 526 h 553"/>
                    <a:gd name="T28" fmla="*/ 180 w 198"/>
                    <a:gd name="T29" fmla="*/ 541 h 553"/>
                    <a:gd name="T30" fmla="*/ 140 w 198"/>
                    <a:gd name="T31" fmla="*/ 552 h 553"/>
                    <a:gd name="T32" fmla="*/ 94 w 198"/>
                    <a:gd name="T33" fmla="*/ 530 h 553"/>
                    <a:gd name="T34" fmla="*/ 60 w 198"/>
                    <a:gd name="T35" fmla="*/ 515 h 553"/>
                    <a:gd name="T36" fmla="*/ 17 w 198"/>
                    <a:gd name="T37" fmla="*/ 509 h 553"/>
                    <a:gd name="T38" fmla="*/ 0 w 198"/>
                    <a:gd name="T39" fmla="*/ 504 h 553"/>
                    <a:gd name="T40" fmla="*/ 6 w 198"/>
                    <a:gd name="T41" fmla="*/ 485 h 553"/>
                    <a:gd name="T42" fmla="*/ 55 w 198"/>
                    <a:gd name="T43" fmla="*/ 437 h 553"/>
                    <a:gd name="T44" fmla="*/ 83 w 198"/>
                    <a:gd name="T45" fmla="*/ 387 h 553"/>
                    <a:gd name="T46" fmla="*/ 108 w 198"/>
                    <a:gd name="T47" fmla="*/ 353 h 553"/>
                    <a:gd name="T48" fmla="*/ 111 w 198"/>
                    <a:gd name="T49" fmla="*/ 320 h 553"/>
                    <a:gd name="T50" fmla="*/ 100 w 198"/>
                    <a:gd name="T51" fmla="*/ 264 h 553"/>
                    <a:gd name="T52" fmla="*/ 74 w 198"/>
                    <a:gd name="T53" fmla="*/ 206 h 553"/>
                    <a:gd name="T54" fmla="*/ 45 w 198"/>
                    <a:gd name="T55" fmla="*/ 108 h 553"/>
                    <a:gd name="T56" fmla="*/ 20 w 198"/>
                    <a:gd name="T57" fmla="*/ 50 h 553"/>
                    <a:gd name="T58" fmla="*/ 23 w 198"/>
                    <a:gd name="T59" fmla="*/ 16 h 553"/>
                    <a:gd name="T60" fmla="*/ 45 w 198"/>
                    <a:gd name="T61" fmla="*/ 0 h 553"/>
                    <a:gd name="T62" fmla="*/ 60 w 198"/>
                    <a:gd name="T63" fmla="*/ 0 h 553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98"/>
                    <a:gd name="T97" fmla="*/ 0 h 553"/>
                    <a:gd name="T98" fmla="*/ 198 w 198"/>
                    <a:gd name="T99" fmla="*/ 553 h 553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98" h="553">
                      <a:moveTo>
                        <a:pt x="60" y="0"/>
                      </a:moveTo>
                      <a:lnTo>
                        <a:pt x="85" y="52"/>
                      </a:lnTo>
                      <a:lnTo>
                        <a:pt x="102" y="128"/>
                      </a:lnTo>
                      <a:lnTo>
                        <a:pt x="123" y="212"/>
                      </a:lnTo>
                      <a:lnTo>
                        <a:pt x="142" y="297"/>
                      </a:lnTo>
                      <a:lnTo>
                        <a:pt x="142" y="329"/>
                      </a:lnTo>
                      <a:lnTo>
                        <a:pt x="123" y="385"/>
                      </a:lnTo>
                      <a:lnTo>
                        <a:pt x="97" y="415"/>
                      </a:lnTo>
                      <a:lnTo>
                        <a:pt x="72" y="452"/>
                      </a:lnTo>
                      <a:lnTo>
                        <a:pt x="55" y="480"/>
                      </a:lnTo>
                      <a:lnTo>
                        <a:pt x="62" y="493"/>
                      </a:lnTo>
                      <a:lnTo>
                        <a:pt x="106" y="498"/>
                      </a:lnTo>
                      <a:lnTo>
                        <a:pt x="176" y="509"/>
                      </a:lnTo>
                      <a:lnTo>
                        <a:pt x="197" y="526"/>
                      </a:lnTo>
                      <a:lnTo>
                        <a:pt x="180" y="541"/>
                      </a:lnTo>
                      <a:lnTo>
                        <a:pt x="140" y="552"/>
                      </a:lnTo>
                      <a:lnTo>
                        <a:pt x="94" y="530"/>
                      </a:lnTo>
                      <a:lnTo>
                        <a:pt x="60" y="515"/>
                      </a:lnTo>
                      <a:lnTo>
                        <a:pt x="17" y="509"/>
                      </a:lnTo>
                      <a:lnTo>
                        <a:pt x="0" y="504"/>
                      </a:lnTo>
                      <a:lnTo>
                        <a:pt x="6" y="485"/>
                      </a:lnTo>
                      <a:lnTo>
                        <a:pt x="55" y="437"/>
                      </a:lnTo>
                      <a:lnTo>
                        <a:pt x="83" y="387"/>
                      </a:lnTo>
                      <a:lnTo>
                        <a:pt x="108" y="353"/>
                      </a:lnTo>
                      <a:lnTo>
                        <a:pt x="111" y="320"/>
                      </a:lnTo>
                      <a:lnTo>
                        <a:pt x="100" y="264"/>
                      </a:lnTo>
                      <a:lnTo>
                        <a:pt x="74" y="206"/>
                      </a:lnTo>
                      <a:lnTo>
                        <a:pt x="45" y="108"/>
                      </a:lnTo>
                      <a:lnTo>
                        <a:pt x="20" y="50"/>
                      </a:lnTo>
                      <a:lnTo>
                        <a:pt x="23" y="16"/>
                      </a:lnTo>
                      <a:lnTo>
                        <a:pt x="45" y="0"/>
                      </a:lnTo>
                      <a:lnTo>
                        <a:pt x="6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3"/>
              <p:cNvGrpSpPr>
                <a:grpSpLocks/>
              </p:cNvGrpSpPr>
              <p:nvPr/>
            </p:nvGrpSpPr>
            <p:grpSpPr bwMode="auto">
              <a:xfrm>
                <a:off x="4414" y="816"/>
                <a:ext cx="122" cy="164"/>
                <a:chOff x="4414" y="816"/>
                <a:chExt cx="122" cy="164"/>
              </a:xfrm>
            </p:grpSpPr>
            <p:sp>
              <p:nvSpPr>
                <p:cNvPr id="19" name="Freeform 21"/>
                <p:cNvSpPr>
                  <a:spLocks/>
                </p:cNvSpPr>
                <p:nvPr/>
              </p:nvSpPr>
              <p:spPr bwMode="auto">
                <a:xfrm>
                  <a:off x="4437" y="816"/>
                  <a:ext cx="99" cy="115"/>
                </a:xfrm>
                <a:custGeom>
                  <a:avLst/>
                  <a:gdLst>
                    <a:gd name="T0" fmla="*/ 12 w 99"/>
                    <a:gd name="T1" fmla="*/ 6 h 115"/>
                    <a:gd name="T2" fmla="*/ 38 w 99"/>
                    <a:gd name="T3" fmla="*/ 0 h 115"/>
                    <a:gd name="T4" fmla="*/ 63 w 99"/>
                    <a:gd name="T5" fmla="*/ 2 h 115"/>
                    <a:gd name="T6" fmla="*/ 86 w 99"/>
                    <a:gd name="T7" fmla="*/ 13 h 115"/>
                    <a:gd name="T8" fmla="*/ 98 w 99"/>
                    <a:gd name="T9" fmla="*/ 34 h 115"/>
                    <a:gd name="T10" fmla="*/ 98 w 99"/>
                    <a:gd name="T11" fmla="*/ 50 h 115"/>
                    <a:gd name="T12" fmla="*/ 86 w 99"/>
                    <a:gd name="T13" fmla="*/ 73 h 115"/>
                    <a:gd name="T14" fmla="*/ 67 w 99"/>
                    <a:gd name="T15" fmla="*/ 86 h 115"/>
                    <a:gd name="T16" fmla="*/ 38 w 99"/>
                    <a:gd name="T17" fmla="*/ 86 h 115"/>
                    <a:gd name="T18" fmla="*/ 21 w 99"/>
                    <a:gd name="T19" fmla="*/ 97 h 115"/>
                    <a:gd name="T20" fmla="*/ 15 w 99"/>
                    <a:gd name="T21" fmla="*/ 114 h 115"/>
                    <a:gd name="T22" fmla="*/ 0 w 99"/>
                    <a:gd name="T23" fmla="*/ 108 h 115"/>
                    <a:gd name="T24" fmla="*/ 6 w 99"/>
                    <a:gd name="T25" fmla="*/ 86 h 115"/>
                    <a:gd name="T26" fmla="*/ 27 w 99"/>
                    <a:gd name="T27" fmla="*/ 73 h 115"/>
                    <a:gd name="T28" fmla="*/ 61 w 99"/>
                    <a:gd name="T29" fmla="*/ 69 h 115"/>
                    <a:gd name="T30" fmla="*/ 75 w 99"/>
                    <a:gd name="T31" fmla="*/ 56 h 115"/>
                    <a:gd name="T32" fmla="*/ 78 w 99"/>
                    <a:gd name="T33" fmla="*/ 35 h 115"/>
                    <a:gd name="T34" fmla="*/ 63 w 99"/>
                    <a:gd name="T35" fmla="*/ 17 h 115"/>
                    <a:gd name="T36" fmla="*/ 41 w 99"/>
                    <a:gd name="T37" fmla="*/ 17 h 115"/>
                    <a:gd name="T38" fmla="*/ 15 w 99"/>
                    <a:gd name="T39" fmla="*/ 23 h 115"/>
                    <a:gd name="T40" fmla="*/ 6 w 99"/>
                    <a:gd name="T41" fmla="*/ 17 h 115"/>
                    <a:gd name="T42" fmla="*/ 12 w 99"/>
                    <a:gd name="T43" fmla="*/ 6 h 11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99"/>
                    <a:gd name="T67" fmla="*/ 0 h 115"/>
                    <a:gd name="T68" fmla="*/ 99 w 99"/>
                    <a:gd name="T69" fmla="*/ 115 h 11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99" h="115">
                      <a:moveTo>
                        <a:pt x="12" y="6"/>
                      </a:moveTo>
                      <a:lnTo>
                        <a:pt x="38" y="0"/>
                      </a:lnTo>
                      <a:lnTo>
                        <a:pt x="63" y="2"/>
                      </a:lnTo>
                      <a:lnTo>
                        <a:pt x="86" y="13"/>
                      </a:lnTo>
                      <a:lnTo>
                        <a:pt x="98" y="34"/>
                      </a:lnTo>
                      <a:lnTo>
                        <a:pt x="98" y="50"/>
                      </a:lnTo>
                      <a:lnTo>
                        <a:pt x="86" y="73"/>
                      </a:lnTo>
                      <a:lnTo>
                        <a:pt x="67" y="86"/>
                      </a:lnTo>
                      <a:lnTo>
                        <a:pt x="38" y="86"/>
                      </a:lnTo>
                      <a:lnTo>
                        <a:pt x="21" y="97"/>
                      </a:lnTo>
                      <a:lnTo>
                        <a:pt x="15" y="114"/>
                      </a:lnTo>
                      <a:lnTo>
                        <a:pt x="0" y="108"/>
                      </a:lnTo>
                      <a:lnTo>
                        <a:pt x="6" y="86"/>
                      </a:lnTo>
                      <a:lnTo>
                        <a:pt x="27" y="73"/>
                      </a:lnTo>
                      <a:lnTo>
                        <a:pt x="61" y="69"/>
                      </a:lnTo>
                      <a:lnTo>
                        <a:pt x="75" y="56"/>
                      </a:lnTo>
                      <a:lnTo>
                        <a:pt x="78" y="35"/>
                      </a:lnTo>
                      <a:lnTo>
                        <a:pt x="63" y="17"/>
                      </a:lnTo>
                      <a:lnTo>
                        <a:pt x="41" y="17"/>
                      </a:lnTo>
                      <a:lnTo>
                        <a:pt x="15" y="23"/>
                      </a:lnTo>
                      <a:lnTo>
                        <a:pt x="6" y="17"/>
                      </a:lnTo>
                      <a:lnTo>
                        <a:pt x="12" y="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22"/>
                <p:cNvSpPr>
                  <a:spLocks/>
                </p:cNvSpPr>
                <p:nvPr/>
              </p:nvSpPr>
              <p:spPr bwMode="auto">
                <a:xfrm>
                  <a:off x="4414" y="948"/>
                  <a:ext cx="31" cy="32"/>
                </a:xfrm>
                <a:custGeom>
                  <a:avLst/>
                  <a:gdLst>
                    <a:gd name="T0" fmla="*/ 30 w 31"/>
                    <a:gd name="T1" fmla="*/ 1 h 32"/>
                    <a:gd name="T2" fmla="*/ 15 w 31"/>
                    <a:gd name="T3" fmla="*/ 0 h 32"/>
                    <a:gd name="T4" fmla="*/ 5 w 31"/>
                    <a:gd name="T5" fmla="*/ 11 h 32"/>
                    <a:gd name="T6" fmla="*/ 0 w 31"/>
                    <a:gd name="T7" fmla="*/ 29 h 32"/>
                    <a:gd name="T8" fmla="*/ 15 w 31"/>
                    <a:gd name="T9" fmla="*/ 31 h 32"/>
                    <a:gd name="T10" fmla="*/ 27 w 31"/>
                    <a:gd name="T11" fmla="*/ 23 h 32"/>
                    <a:gd name="T12" fmla="*/ 30 w 31"/>
                    <a:gd name="T13" fmla="*/ 1 h 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1"/>
                    <a:gd name="T22" fmla="*/ 0 h 32"/>
                    <a:gd name="T23" fmla="*/ 31 w 31"/>
                    <a:gd name="T24" fmla="*/ 32 h 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1" h="32">
                      <a:moveTo>
                        <a:pt x="30" y="1"/>
                      </a:moveTo>
                      <a:lnTo>
                        <a:pt x="15" y="0"/>
                      </a:lnTo>
                      <a:lnTo>
                        <a:pt x="5" y="11"/>
                      </a:lnTo>
                      <a:lnTo>
                        <a:pt x="0" y="29"/>
                      </a:lnTo>
                      <a:lnTo>
                        <a:pt x="15" y="31"/>
                      </a:lnTo>
                      <a:lnTo>
                        <a:pt x="27" y="23"/>
                      </a:lnTo>
                      <a:lnTo>
                        <a:pt x="30" y="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35"/>
            <p:cNvGrpSpPr>
              <a:grpSpLocks/>
            </p:cNvGrpSpPr>
            <p:nvPr/>
          </p:nvGrpSpPr>
          <p:grpSpPr bwMode="auto">
            <a:xfrm>
              <a:off x="5486400" y="3657600"/>
              <a:ext cx="1062038" cy="2439988"/>
              <a:chOff x="3456" y="2304"/>
              <a:chExt cx="669" cy="1537"/>
            </a:xfrm>
          </p:grpSpPr>
          <p:grpSp>
            <p:nvGrpSpPr>
              <p:cNvPr id="28" name="Group 31"/>
              <p:cNvGrpSpPr>
                <a:grpSpLocks/>
              </p:cNvGrpSpPr>
              <p:nvPr/>
            </p:nvGrpSpPr>
            <p:grpSpPr bwMode="auto">
              <a:xfrm>
                <a:off x="3456" y="2511"/>
                <a:ext cx="669" cy="1330"/>
                <a:chOff x="3456" y="2511"/>
                <a:chExt cx="669" cy="1330"/>
              </a:xfrm>
            </p:grpSpPr>
            <p:sp>
              <p:nvSpPr>
                <p:cNvPr id="32" name="Freeform 25"/>
                <p:cNvSpPr>
                  <a:spLocks/>
                </p:cNvSpPr>
                <p:nvPr/>
              </p:nvSpPr>
              <p:spPr bwMode="auto">
                <a:xfrm>
                  <a:off x="3649" y="2585"/>
                  <a:ext cx="263" cy="291"/>
                </a:xfrm>
                <a:custGeom>
                  <a:avLst/>
                  <a:gdLst>
                    <a:gd name="T0" fmla="*/ 125 w 263"/>
                    <a:gd name="T1" fmla="*/ 67 h 291"/>
                    <a:gd name="T2" fmla="*/ 148 w 263"/>
                    <a:gd name="T3" fmla="*/ 37 h 291"/>
                    <a:gd name="T4" fmla="*/ 180 w 263"/>
                    <a:gd name="T5" fmla="*/ 15 h 291"/>
                    <a:gd name="T6" fmla="*/ 209 w 263"/>
                    <a:gd name="T7" fmla="*/ 0 h 291"/>
                    <a:gd name="T8" fmla="*/ 232 w 263"/>
                    <a:gd name="T9" fmla="*/ 4 h 291"/>
                    <a:gd name="T10" fmla="*/ 248 w 263"/>
                    <a:gd name="T11" fmla="*/ 20 h 291"/>
                    <a:gd name="T12" fmla="*/ 262 w 263"/>
                    <a:gd name="T13" fmla="*/ 71 h 291"/>
                    <a:gd name="T14" fmla="*/ 256 w 263"/>
                    <a:gd name="T15" fmla="*/ 129 h 291"/>
                    <a:gd name="T16" fmla="*/ 243 w 263"/>
                    <a:gd name="T17" fmla="*/ 184 h 291"/>
                    <a:gd name="T18" fmla="*/ 228 w 263"/>
                    <a:gd name="T19" fmla="*/ 227 h 291"/>
                    <a:gd name="T20" fmla="*/ 199 w 263"/>
                    <a:gd name="T21" fmla="*/ 272 h 291"/>
                    <a:gd name="T22" fmla="*/ 175 w 263"/>
                    <a:gd name="T23" fmla="*/ 290 h 291"/>
                    <a:gd name="T24" fmla="*/ 141 w 263"/>
                    <a:gd name="T25" fmla="*/ 290 h 291"/>
                    <a:gd name="T26" fmla="*/ 106 w 263"/>
                    <a:gd name="T27" fmla="*/ 277 h 291"/>
                    <a:gd name="T28" fmla="*/ 89 w 263"/>
                    <a:gd name="T29" fmla="*/ 245 h 291"/>
                    <a:gd name="T30" fmla="*/ 80 w 263"/>
                    <a:gd name="T31" fmla="*/ 205 h 291"/>
                    <a:gd name="T32" fmla="*/ 83 w 263"/>
                    <a:gd name="T33" fmla="*/ 154 h 291"/>
                    <a:gd name="T34" fmla="*/ 4 w 263"/>
                    <a:gd name="T35" fmla="*/ 160 h 291"/>
                    <a:gd name="T36" fmla="*/ 0 w 263"/>
                    <a:gd name="T37" fmla="*/ 138 h 291"/>
                    <a:gd name="T38" fmla="*/ 91 w 263"/>
                    <a:gd name="T39" fmla="*/ 129 h 291"/>
                    <a:gd name="T40" fmla="*/ 114 w 263"/>
                    <a:gd name="T41" fmla="*/ 77 h 291"/>
                    <a:gd name="T42" fmla="*/ 125 w 263"/>
                    <a:gd name="T43" fmla="*/ 67 h 29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263"/>
                    <a:gd name="T67" fmla="*/ 0 h 291"/>
                    <a:gd name="T68" fmla="*/ 263 w 263"/>
                    <a:gd name="T69" fmla="*/ 291 h 291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263" h="291">
                      <a:moveTo>
                        <a:pt x="125" y="67"/>
                      </a:moveTo>
                      <a:lnTo>
                        <a:pt x="148" y="37"/>
                      </a:lnTo>
                      <a:lnTo>
                        <a:pt x="180" y="15"/>
                      </a:lnTo>
                      <a:lnTo>
                        <a:pt x="209" y="0"/>
                      </a:lnTo>
                      <a:lnTo>
                        <a:pt x="232" y="4"/>
                      </a:lnTo>
                      <a:lnTo>
                        <a:pt x="248" y="20"/>
                      </a:lnTo>
                      <a:lnTo>
                        <a:pt x="262" y="71"/>
                      </a:lnTo>
                      <a:lnTo>
                        <a:pt x="256" y="129"/>
                      </a:lnTo>
                      <a:lnTo>
                        <a:pt x="243" y="184"/>
                      </a:lnTo>
                      <a:lnTo>
                        <a:pt x="228" y="227"/>
                      </a:lnTo>
                      <a:lnTo>
                        <a:pt x="199" y="272"/>
                      </a:lnTo>
                      <a:lnTo>
                        <a:pt x="175" y="290"/>
                      </a:lnTo>
                      <a:lnTo>
                        <a:pt x="141" y="290"/>
                      </a:lnTo>
                      <a:lnTo>
                        <a:pt x="106" y="277"/>
                      </a:lnTo>
                      <a:lnTo>
                        <a:pt x="89" y="245"/>
                      </a:lnTo>
                      <a:lnTo>
                        <a:pt x="80" y="205"/>
                      </a:lnTo>
                      <a:lnTo>
                        <a:pt x="83" y="154"/>
                      </a:lnTo>
                      <a:lnTo>
                        <a:pt x="4" y="160"/>
                      </a:lnTo>
                      <a:lnTo>
                        <a:pt x="0" y="138"/>
                      </a:lnTo>
                      <a:lnTo>
                        <a:pt x="91" y="129"/>
                      </a:lnTo>
                      <a:lnTo>
                        <a:pt x="114" y="77"/>
                      </a:lnTo>
                      <a:lnTo>
                        <a:pt x="125" y="6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Freeform 26"/>
                <p:cNvSpPr>
                  <a:spLocks/>
                </p:cNvSpPr>
                <p:nvPr/>
              </p:nvSpPr>
              <p:spPr bwMode="auto">
                <a:xfrm>
                  <a:off x="3823" y="2511"/>
                  <a:ext cx="302" cy="466"/>
                </a:xfrm>
                <a:custGeom>
                  <a:avLst/>
                  <a:gdLst>
                    <a:gd name="T0" fmla="*/ 125 w 302"/>
                    <a:gd name="T1" fmla="*/ 11 h 466"/>
                    <a:gd name="T2" fmla="*/ 88 w 302"/>
                    <a:gd name="T3" fmla="*/ 0 h 466"/>
                    <a:gd name="T4" fmla="*/ 57 w 302"/>
                    <a:gd name="T5" fmla="*/ 2 h 466"/>
                    <a:gd name="T6" fmla="*/ 34 w 302"/>
                    <a:gd name="T7" fmla="*/ 18 h 466"/>
                    <a:gd name="T8" fmla="*/ 19 w 302"/>
                    <a:gd name="T9" fmla="*/ 45 h 466"/>
                    <a:gd name="T10" fmla="*/ 25 w 302"/>
                    <a:gd name="T11" fmla="*/ 72 h 466"/>
                    <a:gd name="T12" fmla="*/ 46 w 302"/>
                    <a:gd name="T13" fmla="*/ 72 h 466"/>
                    <a:gd name="T14" fmla="*/ 40 w 302"/>
                    <a:gd name="T15" fmla="*/ 50 h 466"/>
                    <a:gd name="T16" fmla="*/ 57 w 302"/>
                    <a:gd name="T17" fmla="*/ 30 h 466"/>
                    <a:gd name="T18" fmla="*/ 74 w 302"/>
                    <a:gd name="T19" fmla="*/ 22 h 466"/>
                    <a:gd name="T20" fmla="*/ 102 w 302"/>
                    <a:gd name="T21" fmla="*/ 30 h 466"/>
                    <a:gd name="T22" fmla="*/ 91 w 302"/>
                    <a:gd name="T23" fmla="*/ 52 h 466"/>
                    <a:gd name="T24" fmla="*/ 88 w 302"/>
                    <a:gd name="T25" fmla="*/ 72 h 466"/>
                    <a:gd name="T26" fmla="*/ 91 w 302"/>
                    <a:gd name="T27" fmla="*/ 89 h 466"/>
                    <a:gd name="T28" fmla="*/ 120 w 302"/>
                    <a:gd name="T29" fmla="*/ 97 h 466"/>
                    <a:gd name="T30" fmla="*/ 150 w 302"/>
                    <a:gd name="T31" fmla="*/ 91 h 466"/>
                    <a:gd name="T32" fmla="*/ 156 w 302"/>
                    <a:gd name="T33" fmla="*/ 78 h 466"/>
                    <a:gd name="T34" fmla="*/ 188 w 302"/>
                    <a:gd name="T35" fmla="*/ 113 h 466"/>
                    <a:gd name="T36" fmla="*/ 207 w 302"/>
                    <a:gd name="T37" fmla="*/ 152 h 466"/>
                    <a:gd name="T38" fmla="*/ 233 w 302"/>
                    <a:gd name="T39" fmla="*/ 203 h 466"/>
                    <a:gd name="T40" fmla="*/ 250 w 302"/>
                    <a:gd name="T41" fmla="*/ 247 h 466"/>
                    <a:gd name="T42" fmla="*/ 258 w 302"/>
                    <a:gd name="T43" fmla="*/ 290 h 466"/>
                    <a:gd name="T44" fmla="*/ 252 w 302"/>
                    <a:gd name="T45" fmla="*/ 312 h 466"/>
                    <a:gd name="T46" fmla="*/ 222 w 302"/>
                    <a:gd name="T47" fmla="*/ 341 h 466"/>
                    <a:gd name="T48" fmla="*/ 159 w 302"/>
                    <a:gd name="T49" fmla="*/ 365 h 466"/>
                    <a:gd name="T50" fmla="*/ 125 w 302"/>
                    <a:gd name="T51" fmla="*/ 375 h 466"/>
                    <a:gd name="T52" fmla="*/ 91 w 302"/>
                    <a:gd name="T53" fmla="*/ 381 h 466"/>
                    <a:gd name="T54" fmla="*/ 40 w 302"/>
                    <a:gd name="T55" fmla="*/ 402 h 466"/>
                    <a:gd name="T56" fmla="*/ 2 w 302"/>
                    <a:gd name="T57" fmla="*/ 415 h 466"/>
                    <a:gd name="T58" fmla="*/ 0 w 302"/>
                    <a:gd name="T59" fmla="*/ 441 h 466"/>
                    <a:gd name="T60" fmla="*/ 19 w 302"/>
                    <a:gd name="T61" fmla="*/ 460 h 466"/>
                    <a:gd name="T62" fmla="*/ 42 w 302"/>
                    <a:gd name="T63" fmla="*/ 465 h 466"/>
                    <a:gd name="T64" fmla="*/ 76 w 302"/>
                    <a:gd name="T65" fmla="*/ 448 h 466"/>
                    <a:gd name="T66" fmla="*/ 156 w 302"/>
                    <a:gd name="T67" fmla="*/ 408 h 466"/>
                    <a:gd name="T68" fmla="*/ 222 w 302"/>
                    <a:gd name="T69" fmla="*/ 379 h 466"/>
                    <a:gd name="T70" fmla="*/ 267 w 302"/>
                    <a:gd name="T71" fmla="*/ 348 h 466"/>
                    <a:gd name="T72" fmla="*/ 298 w 302"/>
                    <a:gd name="T73" fmla="*/ 320 h 466"/>
                    <a:gd name="T74" fmla="*/ 301 w 302"/>
                    <a:gd name="T75" fmla="*/ 286 h 466"/>
                    <a:gd name="T76" fmla="*/ 284 w 302"/>
                    <a:gd name="T77" fmla="*/ 241 h 466"/>
                    <a:gd name="T78" fmla="*/ 250 w 302"/>
                    <a:gd name="T79" fmla="*/ 175 h 466"/>
                    <a:gd name="T80" fmla="*/ 218 w 302"/>
                    <a:gd name="T81" fmla="*/ 119 h 466"/>
                    <a:gd name="T82" fmla="*/ 178 w 302"/>
                    <a:gd name="T83" fmla="*/ 61 h 466"/>
                    <a:gd name="T84" fmla="*/ 148 w 302"/>
                    <a:gd name="T85" fmla="*/ 27 h 466"/>
                    <a:gd name="T86" fmla="*/ 110 w 302"/>
                    <a:gd name="T87" fmla="*/ 11 h 466"/>
                    <a:gd name="T88" fmla="*/ 125 w 302"/>
                    <a:gd name="T89" fmla="*/ 11 h 46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302"/>
                    <a:gd name="T136" fmla="*/ 0 h 466"/>
                    <a:gd name="T137" fmla="*/ 302 w 302"/>
                    <a:gd name="T138" fmla="*/ 466 h 46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302" h="466">
                      <a:moveTo>
                        <a:pt x="125" y="11"/>
                      </a:moveTo>
                      <a:lnTo>
                        <a:pt x="88" y="0"/>
                      </a:lnTo>
                      <a:lnTo>
                        <a:pt x="57" y="2"/>
                      </a:lnTo>
                      <a:lnTo>
                        <a:pt x="34" y="18"/>
                      </a:lnTo>
                      <a:lnTo>
                        <a:pt x="19" y="45"/>
                      </a:lnTo>
                      <a:lnTo>
                        <a:pt x="25" y="72"/>
                      </a:lnTo>
                      <a:lnTo>
                        <a:pt x="46" y="72"/>
                      </a:lnTo>
                      <a:lnTo>
                        <a:pt x="40" y="50"/>
                      </a:lnTo>
                      <a:lnTo>
                        <a:pt x="57" y="30"/>
                      </a:lnTo>
                      <a:lnTo>
                        <a:pt x="74" y="22"/>
                      </a:lnTo>
                      <a:lnTo>
                        <a:pt x="102" y="30"/>
                      </a:lnTo>
                      <a:lnTo>
                        <a:pt x="91" y="52"/>
                      </a:lnTo>
                      <a:lnTo>
                        <a:pt x="88" y="72"/>
                      </a:lnTo>
                      <a:lnTo>
                        <a:pt x="91" y="89"/>
                      </a:lnTo>
                      <a:lnTo>
                        <a:pt x="120" y="97"/>
                      </a:lnTo>
                      <a:lnTo>
                        <a:pt x="150" y="91"/>
                      </a:lnTo>
                      <a:lnTo>
                        <a:pt x="156" y="78"/>
                      </a:lnTo>
                      <a:lnTo>
                        <a:pt x="188" y="113"/>
                      </a:lnTo>
                      <a:lnTo>
                        <a:pt x="207" y="152"/>
                      </a:lnTo>
                      <a:lnTo>
                        <a:pt x="233" y="203"/>
                      </a:lnTo>
                      <a:lnTo>
                        <a:pt x="250" y="247"/>
                      </a:lnTo>
                      <a:lnTo>
                        <a:pt x="258" y="290"/>
                      </a:lnTo>
                      <a:lnTo>
                        <a:pt x="252" y="312"/>
                      </a:lnTo>
                      <a:lnTo>
                        <a:pt x="222" y="341"/>
                      </a:lnTo>
                      <a:lnTo>
                        <a:pt x="159" y="365"/>
                      </a:lnTo>
                      <a:lnTo>
                        <a:pt x="125" y="375"/>
                      </a:lnTo>
                      <a:lnTo>
                        <a:pt x="91" y="381"/>
                      </a:lnTo>
                      <a:lnTo>
                        <a:pt x="40" y="402"/>
                      </a:lnTo>
                      <a:lnTo>
                        <a:pt x="2" y="415"/>
                      </a:lnTo>
                      <a:lnTo>
                        <a:pt x="0" y="441"/>
                      </a:lnTo>
                      <a:lnTo>
                        <a:pt x="19" y="460"/>
                      </a:lnTo>
                      <a:lnTo>
                        <a:pt x="42" y="465"/>
                      </a:lnTo>
                      <a:lnTo>
                        <a:pt x="76" y="448"/>
                      </a:lnTo>
                      <a:lnTo>
                        <a:pt x="156" y="408"/>
                      </a:lnTo>
                      <a:lnTo>
                        <a:pt x="222" y="379"/>
                      </a:lnTo>
                      <a:lnTo>
                        <a:pt x="267" y="348"/>
                      </a:lnTo>
                      <a:lnTo>
                        <a:pt x="298" y="320"/>
                      </a:lnTo>
                      <a:lnTo>
                        <a:pt x="301" y="286"/>
                      </a:lnTo>
                      <a:lnTo>
                        <a:pt x="284" y="241"/>
                      </a:lnTo>
                      <a:lnTo>
                        <a:pt x="250" y="175"/>
                      </a:lnTo>
                      <a:lnTo>
                        <a:pt x="218" y="119"/>
                      </a:lnTo>
                      <a:lnTo>
                        <a:pt x="178" y="61"/>
                      </a:lnTo>
                      <a:lnTo>
                        <a:pt x="148" y="27"/>
                      </a:lnTo>
                      <a:lnTo>
                        <a:pt x="110" y="11"/>
                      </a:lnTo>
                      <a:lnTo>
                        <a:pt x="125" y="1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Freeform 27"/>
                <p:cNvSpPr>
                  <a:spLocks/>
                </p:cNvSpPr>
                <p:nvPr/>
              </p:nvSpPr>
              <p:spPr bwMode="auto">
                <a:xfrm>
                  <a:off x="3682" y="2897"/>
                  <a:ext cx="159" cy="437"/>
                </a:xfrm>
                <a:custGeom>
                  <a:avLst/>
                  <a:gdLst>
                    <a:gd name="T0" fmla="*/ 148 w 159"/>
                    <a:gd name="T1" fmla="*/ 34 h 437"/>
                    <a:gd name="T2" fmla="*/ 142 w 159"/>
                    <a:gd name="T3" fmla="*/ 11 h 437"/>
                    <a:gd name="T4" fmla="*/ 117 w 159"/>
                    <a:gd name="T5" fmla="*/ 0 h 437"/>
                    <a:gd name="T6" fmla="*/ 95 w 159"/>
                    <a:gd name="T7" fmla="*/ 0 h 437"/>
                    <a:gd name="T8" fmla="*/ 67 w 159"/>
                    <a:gd name="T9" fmla="*/ 16 h 437"/>
                    <a:gd name="T10" fmla="*/ 40 w 159"/>
                    <a:gd name="T11" fmla="*/ 56 h 437"/>
                    <a:gd name="T12" fmla="*/ 21 w 159"/>
                    <a:gd name="T13" fmla="*/ 97 h 437"/>
                    <a:gd name="T14" fmla="*/ 12 w 159"/>
                    <a:gd name="T15" fmla="*/ 152 h 437"/>
                    <a:gd name="T16" fmla="*/ 4 w 159"/>
                    <a:gd name="T17" fmla="*/ 217 h 437"/>
                    <a:gd name="T18" fmla="*/ 0 w 159"/>
                    <a:gd name="T19" fmla="*/ 280 h 437"/>
                    <a:gd name="T20" fmla="*/ 0 w 159"/>
                    <a:gd name="T21" fmla="*/ 362 h 437"/>
                    <a:gd name="T22" fmla="*/ 12 w 159"/>
                    <a:gd name="T23" fmla="*/ 412 h 437"/>
                    <a:gd name="T24" fmla="*/ 32 w 159"/>
                    <a:gd name="T25" fmla="*/ 430 h 437"/>
                    <a:gd name="T26" fmla="*/ 68 w 159"/>
                    <a:gd name="T27" fmla="*/ 436 h 437"/>
                    <a:gd name="T28" fmla="*/ 106 w 159"/>
                    <a:gd name="T29" fmla="*/ 434 h 437"/>
                    <a:gd name="T30" fmla="*/ 126 w 159"/>
                    <a:gd name="T31" fmla="*/ 412 h 437"/>
                    <a:gd name="T32" fmla="*/ 136 w 159"/>
                    <a:gd name="T33" fmla="*/ 373 h 437"/>
                    <a:gd name="T34" fmla="*/ 146 w 159"/>
                    <a:gd name="T35" fmla="*/ 334 h 437"/>
                    <a:gd name="T36" fmla="*/ 154 w 159"/>
                    <a:gd name="T37" fmla="*/ 263 h 437"/>
                    <a:gd name="T38" fmla="*/ 158 w 159"/>
                    <a:gd name="T39" fmla="*/ 184 h 437"/>
                    <a:gd name="T40" fmla="*/ 158 w 159"/>
                    <a:gd name="T41" fmla="*/ 91 h 437"/>
                    <a:gd name="T42" fmla="*/ 148 w 159"/>
                    <a:gd name="T43" fmla="*/ 50 h 437"/>
                    <a:gd name="T44" fmla="*/ 148 w 159"/>
                    <a:gd name="T45" fmla="*/ 34 h 43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59"/>
                    <a:gd name="T70" fmla="*/ 0 h 437"/>
                    <a:gd name="T71" fmla="*/ 159 w 159"/>
                    <a:gd name="T72" fmla="*/ 437 h 43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59" h="437">
                      <a:moveTo>
                        <a:pt x="148" y="34"/>
                      </a:moveTo>
                      <a:lnTo>
                        <a:pt x="142" y="11"/>
                      </a:lnTo>
                      <a:lnTo>
                        <a:pt x="117" y="0"/>
                      </a:lnTo>
                      <a:lnTo>
                        <a:pt x="95" y="0"/>
                      </a:lnTo>
                      <a:lnTo>
                        <a:pt x="67" y="16"/>
                      </a:lnTo>
                      <a:lnTo>
                        <a:pt x="40" y="56"/>
                      </a:lnTo>
                      <a:lnTo>
                        <a:pt x="21" y="97"/>
                      </a:lnTo>
                      <a:lnTo>
                        <a:pt x="12" y="152"/>
                      </a:lnTo>
                      <a:lnTo>
                        <a:pt x="4" y="217"/>
                      </a:lnTo>
                      <a:lnTo>
                        <a:pt x="0" y="280"/>
                      </a:lnTo>
                      <a:lnTo>
                        <a:pt x="0" y="362"/>
                      </a:lnTo>
                      <a:lnTo>
                        <a:pt x="12" y="412"/>
                      </a:lnTo>
                      <a:lnTo>
                        <a:pt x="32" y="430"/>
                      </a:lnTo>
                      <a:lnTo>
                        <a:pt x="68" y="436"/>
                      </a:lnTo>
                      <a:lnTo>
                        <a:pt x="106" y="434"/>
                      </a:lnTo>
                      <a:lnTo>
                        <a:pt x="126" y="412"/>
                      </a:lnTo>
                      <a:lnTo>
                        <a:pt x="136" y="373"/>
                      </a:lnTo>
                      <a:lnTo>
                        <a:pt x="146" y="334"/>
                      </a:lnTo>
                      <a:lnTo>
                        <a:pt x="154" y="263"/>
                      </a:lnTo>
                      <a:lnTo>
                        <a:pt x="158" y="184"/>
                      </a:lnTo>
                      <a:lnTo>
                        <a:pt x="158" y="91"/>
                      </a:lnTo>
                      <a:lnTo>
                        <a:pt x="148" y="50"/>
                      </a:lnTo>
                      <a:lnTo>
                        <a:pt x="148" y="3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Freeform 28"/>
                <p:cNvSpPr>
                  <a:spLocks/>
                </p:cNvSpPr>
                <p:nvPr/>
              </p:nvSpPr>
              <p:spPr bwMode="auto">
                <a:xfrm>
                  <a:off x="3527" y="2909"/>
                  <a:ext cx="241" cy="336"/>
                </a:xfrm>
                <a:custGeom>
                  <a:avLst/>
                  <a:gdLst>
                    <a:gd name="T0" fmla="*/ 227 w 241"/>
                    <a:gd name="T1" fmla="*/ 0 h 336"/>
                    <a:gd name="T2" fmla="*/ 178 w 241"/>
                    <a:gd name="T3" fmla="*/ 6 h 336"/>
                    <a:gd name="T4" fmla="*/ 127 w 241"/>
                    <a:gd name="T5" fmla="*/ 15 h 336"/>
                    <a:gd name="T6" fmla="*/ 74 w 241"/>
                    <a:gd name="T7" fmla="*/ 44 h 336"/>
                    <a:gd name="T8" fmla="*/ 36 w 241"/>
                    <a:gd name="T9" fmla="*/ 67 h 336"/>
                    <a:gd name="T10" fmla="*/ 11 w 241"/>
                    <a:gd name="T11" fmla="*/ 99 h 336"/>
                    <a:gd name="T12" fmla="*/ 0 w 241"/>
                    <a:gd name="T13" fmla="*/ 117 h 336"/>
                    <a:gd name="T14" fmla="*/ 23 w 241"/>
                    <a:gd name="T15" fmla="*/ 172 h 336"/>
                    <a:gd name="T16" fmla="*/ 59 w 241"/>
                    <a:gd name="T17" fmla="*/ 205 h 336"/>
                    <a:gd name="T18" fmla="*/ 102 w 241"/>
                    <a:gd name="T19" fmla="*/ 229 h 336"/>
                    <a:gd name="T20" fmla="*/ 125 w 241"/>
                    <a:gd name="T21" fmla="*/ 244 h 336"/>
                    <a:gd name="T22" fmla="*/ 165 w 241"/>
                    <a:gd name="T23" fmla="*/ 251 h 336"/>
                    <a:gd name="T24" fmla="*/ 166 w 241"/>
                    <a:gd name="T25" fmla="*/ 266 h 336"/>
                    <a:gd name="T26" fmla="*/ 136 w 241"/>
                    <a:gd name="T27" fmla="*/ 279 h 336"/>
                    <a:gd name="T28" fmla="*/ 93 w 241"/>
                    <a:gd name="T29" fmla="*/ 291 h 336"/>
                    <a:gd name="T30" fmla="*/ 51 w 241"/>
                    <a:gd name="T31" fmla="*/ 313 h 336"/>
                    <a:gd name="T32" fmla="*/ 68 w 241"/>
                    <a:gd name="T33" fmla="*/ 330 h 336"/>
                    <a:gd name="T34" fmla="*/ 85 w 241"/>
                    <a:gd name="T35" fmla="*/ 335 h 336"/>
                    <a:gd name="T36" fmla="*/ 110 w 241"/>
                    <a:gd name="T37" fmla="*/ 311 h 336"/>
                    <a:gd name="T38" fmla="*/ 148 w 241"/>
                    <a:gd name="T39" fmla="*/ 296 h 336"/>
                    <a:gd name="T40" fmla="*/ 178 w 241"/>
                    <a:gd name="T41" fmla="*/ 285 h 336"/>
                    <a:gd name="T42" fmla="*/ 178 w 241"/>
                    <a:gd name="T43" fmla="*/ 263 h 336"/>
                    <a:gd name="T44" fmla="*/ 172 w 241"/>
                    <a:gd name="T45" fmla="*/ 239 h 336"/>
                    <a:gd name="T46" fmla="*/ 153 w 241"/>
                    <a:gd name="T47" fmla="*/ 229 h 336"/>
                    <a:gd name="T48" fmla="*/ 93 w 241"/>
                    <a:gd name="T49" fmla="*/ 205 h 336"/>
                    <a:gd name="T50" fmla="*/ 59 w 241"/>
                    <a:gd name="T51" fmla="*/ 168 h 336"/>
                    <a:gd name="T52" fmla="*/ 34 w 241"/>
                    <a:gd name="T53" fmla="*/ 129 h 336"/>
                    <a:gd name="T54" fmla="*/ 40 w 241"/>
                    <a:gd name="T55" fmla="*/ 110 h 336"/>
                    <a:gd name="T56" fmla="*/ 59 w 241"/>
                    <a:gd name="T57" fmla="*/ 87 h 336"/>
                    <a:gd name="T58" fmla="*/ 104 w 241"/>
                    <a:gd name="T59" fmla="*/ 56 h 336"/>
                    <a:gd name="T60" fmla="*/ 159 w 241"/>
                    <a:gd name="T61" fmla="*/ 44 h 336"/>
                    <a:gd name="T62" fmla="*/ 195 w 241"/>
                    <a:gd name="T63" fmla="*/ 43 h 336"/>
                    <a:gd name="T64" fmla="*/ 227 w 241"/>
                    <a:gd name="T65" fmla="*/ 43 h 336"/>
                    <a:gd name="T66" fmla="*/ 240 w 241"/>
                    <a:gd name="T67" fmla="*/ 22 h 336"/>
                    <a:gd name="T68" fmla="*/ 227 w 241"/>
                    <a:gd name="T69" fmla="*/ 0 h 3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41"/>
                    <a:gd name="T106" fmla="*/ 0 h 336"/>
                    <a:gd name="T107" fmla="*/ 241 w 241"/>
                    <a:gd name="T108" fmla="*/ 336 h 3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41" h="336">
                      <a:moveTo>
                        <a:pt x="227" y="0"/>
                      </a:moveTo>
                      <a:lnTo>
                        <a:pt x="178" y="6"/>
                      </a:lnTo>
                      <a:lnTo>
                        <a:pt x="127" y="15"/>
                      </a:lnTo>
                      <a:lnTo>
                        <a:pt x="74" y="44"/>
                      </a:lnTo>
                      <a:lnTo>
                        <a:pt x="36" y="67"/>
                      </a:lnTo>
                      <a:lnTo>
                        <a:pt x="11" y="99"/>
                      </a:lnTo>
                      <a:lnTo>
                        <a:pt x="0" y="117"/>
                      </a:lnTo>
                      <a:lnTo>
                        <a:pt x="23" y="172"/>
                      </a:lnTo>
                      <a:lnTo>
                        <a:pt x="59" y="205"/>
                      </a:lnTo>
                      <a:lnTo>
                        <a:pt x="102" y="229"/>
                      </a:lnTo>
                      <a:lnTo>
                        <a:pt x="125" y="244"/>
                      </a:lnTo>
                      <a:lnTo>
                        <a:pt x="165" y="251"/>
                      </a:lnTo>
                      <a:lnTo>
                        <a:pt x="166" y="266"/>
                      </a:lnTo>
                      <a:lnTo>
                        <a:pt x="136" y="279"/>
                      </a:lnTo>
                      <a:lnTo>
                        <a:pt x="93" y="291"/>
                      </a:lnTo>
                      <a:lnTo>
                        <a:pt x="51" y="313"/>
                      </a:lnTo>
                      <a:lnTo>
                        <a:pt x="68" y="330"/>
                      </a:lnTo>
                      <a:lnTo>
                        <a:pt x="85" y="335"/>
                      </a:lnTo>
                      <a:lnTo>
                        <a:pt x="110" y="311"/>
                      </a:lnTo>
                      <a:lnTo>
                        <a:pt x="148" y="296"/>
                      </a:lnTo>
                      <a:lnTo>
                        <a:pt x="178" y="285"/>
                      </a:lnTo>
                      <a:lnTo>
                        <a:pt x="178" y="263"/>
                      </a:lnTo>
                      <a:lnTo>
                        <a:pt x="172" y="239"/>
                      </a:lnTo>
                      <a:lnTo>
                        <a:pt x="153" y="229"/>
                      </a:lnTo>
                      <a:lnTo>
                        <a:pt x="93" y="205"/>
                      </a:lnTo>
                      <a:lnTo>
                        <a:pt x="59" y="168"/>
                      </a:lnTo>
                      <a:lnTo>
                        <a:pt x="34" y="129"/>
                      </a:lnTo>
                      <a:lnTo>
                        <a:pt x="40" y="110"/>
                      </a:lnTo>
                      <a:lnTo>
                        <a:pt x="59" y="87"/>
                      </a:lnTo>
                      <a:lnTo>
                        <a:pt x="104" y="56"/>
                      </a:lnTo>
                      <a:lnTo>
                        <a:pt x="159" y="44"/>
                      </a:lnTo>
                      <a:lnTo>
                        <a:pt x="195" y="43"/>
                      </a:lnTo>
                      <a:lnTo>
                        <a:pt x="227" y="43"/>
                      </a:lnTo>
                      <a:lnTo>
                        <a:pt x="240" y="22"/>
                      </a:lnTo>
                      <a:lnTo>
                        <a:pt x="227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Freeform 29"/>
                <p:cNvSpPr>
                  <a:spLocks/>
                </p:cNvSpPr>
                <p:nvPr/>
              </p:nvSpPr>
              <p:spPr bwMode="auto">
                <a:xfrm>
                  <a:off x="3456" y="3289"/>
                  <a:ext cx="293" cy="543"/>
                </a:xfrm>
                <a:custGeom>
                  <a:avLst/>
                  <a:gdLst>
                    <a:gd name="T0" fmla="*/ 259 w 293"/>
                    <a:gd name="T1" fmla="*/ 0 h 543"/>
                    <a:gd name="T2" fmla="*/ 285 w 293"/>
                    <a:gd name="T3" fmla="*/ 0 h 543"/>
                    <a:gd name="T4" fmla="*/ 292 w 293"/>
                    <a:gd name="T5" fmla="*/ 39 h 543"/>
                    <a:gd name="T6" fmla="*/ 274 w 293"/>
                    <a:gd name="T7" fmla="*/ 62 h 543"/>
                    <a:gd name="T8" fmla="*/ 213 w 293"/>
                    <a:gd name="T9" fmla="*/ 116 h 543"/>
                    <a:gd name="T10" fmla="*/ 160 w 293"/>
                    <a:gd name="T11" fmla="*/ 184 h 543"/>
                    <a:gd name="T12" fmla="*/ 125 w 293"/>
                    <a:gd name="T13" fmla="*/ 255 h 543"/>
                    <a:gd name="T14" fmla="*/ 120 w 293"/>
                    <a:gd name="T15" fmla="*/ 302 h 543"/>
                    <a:gd name="T16" fmla="*/ 122 w 293"/>
                    <a:gd name="T17" fmla="*/ 335 h 543"/>
                    <a:gd name="T18" fmla="*/ 137 w 293"/>
                    <a:gd name="T19" fmla="*/ 412 h 543"/>
                    <a:gd name="T20" fmla="*/ 156 w 293"/>
                    <a:gd name="T21" fmla="*/ 473 h 543"/>
                    <a:gd name="T22" fmla="*/ 173 w 293"/>
                    <a:gd name="T23" fmla="*/ 509 h 543"/>
                    <a:gd name="T24" fmla="*/ 177 w 293"/>
                    <a:gd name="T25" fmla="*/ 531 h 543"/>
                    <a:gd name="T26" fmla="*/ 160 w 293"/>
                    <a:gd name="T27" fmla="*/ 531 h 543"/>
                    <a:gd name="T28" fmla="*/ 133 w 293"/>
                    <a:gd name="T29" fmla="*/ 524 h 543"/>
                    <a:gd name="T30" fmla="*/ 125 w 293"/>
                    <a:gd name="T31" fmla="*/ 525 h 543"/>
                    <a:gd name="T32" fmla="*/ 70 w 293"/>
                    <a:gd name="T33" fmla="*/ 529 h 543"/>
                    <a:gd name="T34" fmla="*/ 28 w 293"/>
                    <a:gd name="T35" fmla="*/ 542 h 543"/>
                    <a:gd name="T36" fmla="*/ 14 w 293"/>
                    <a:gd name="T37" fmla="*/ 535 h 543"/>
                    <a:gd name="T38" fmla="*/ 0 w 293"/>
                    <a:gd name="T39" fmla="*/ 507 h 543"/>
                    <a:gd name="T40" fmla="*/ 14 w 293"/>
                    <a:gd name="T41" fmla="*/ 492 h 543"/>
                    <a:gd name="T42" fmla="*/ 76 w 293"/>
                    <a:gd name="T43" fmla="*/ 490 h 543"/>
                    <a:gd name="T44" fmla="*/ 120 w 293"/>
                    <a:gd name="T45" fmla="*/ 496 h 543"/>
                    <a:gd name="T46" fmla="*/ 142 w 293"/>
                    <a:gd name="T47" fmla="*/ 507 h 543"/>
                    <a:gd name="T48" fmla="*/ 139 w 293"/>
                    <a:gd name="T49" fmla="*/ 481 h 543"/>
                    <a:gd name="T50" fmla="*/ 116 w 293"/>
                    <a:gd name="T51" fmla="*/ 441 h 543"/>
                    <a:gd name="T52" fmla="*/ 97 w 293"/>
                    <a:gd name="T53" fmla="*/ 380 h 543"/>
                    <a:gd name="T54" fmla="*/ 82 w 293"/>
                    <a:gd name="T55" fmla="*/ 328 h 543"/>
                    <a:gd name="T56" fmla="*/ 93 w 293"/>
                    <a:gd name="T57" fmla="*/ 268 h 543"/>
                    <a:gd name="T58" fmla="*/ 110 w 293"/>
                    <a:gd name="T59" fmla="*/ 205 h 543"/>
                    <a:gd name="T60" fmla="*/ 145 w 293"/>
                    <a:gd name="T61" fmla="*/ 132 h 543"/>
                    <a:gd name="T62" fmla="*/ 194 w 293"/>
                    <a:gd name="T63" fmla="*/ 65 h 543"/>
                    <a:gd name="T64" fmla="*/ 236 w 293"/>
                    <a:gd name="T65" fmla="*/ 17 h 543"/>
                    <a:gd name="T66" fmla="*/ 259 w 293"/>
                    <a:gd name="T67" fmla="*/ 0 h 54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93"/>
                    <a:gd name="T103" fmla="*/ 0 h 543"/>
                    <a:gd name="T104" fmla="*/ 293 w 293"/>
                    <a:gd name="T105" fmla="*/ 543 h 54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93" h="543">
                      <a:moveTo>
                        <a:pt x="259" y="0"/>
                      </a:moveTo>
                      <a:lnTo>
                        <a:pt x="285" y="0"/>
                      </a:lnTo>
                      <a:lnTo>
                        <a:pt x="292" y="39"/>
                      </a:lnTo>
                      <a:lnTo>
                        <a:pt x="274" y="62"/>
                      </a:lnTo>
                      <a:lnTo>
                        <a:pt x="213" y="116"/>
                      </a:lnTo>
                      <a:lnTo>
                        <a:pt x="160" y="184"/>
                      </a:lnTo>
                      <a:lnTo>
                        <a:pt x="125" y="255"/>
                      </a:lnTo>
                      <a:lnTo>
                        <a:pt x="120" y="302"/>
                      </a:lnTo>
                      <a:lnTo>
                        <a:pt x="122" y="335"/>
                      </a:lnTo>
                      <a:lnTo>
                        <a:pt x="137" y="412"/>
                      </a:lnTo>
                      <a:lnTo>
                        <a:pt x="156" y="473"/>
                      </a:lnTo>
                      <a:lnTo>
                        <a:pt x="173" y="509"/>
                      </a:lnTo>
                      <a:lnTo>
                        <a:pt x="177" y="531"/>
                      </a:lnTo>
                      <a:lnTo>
                        <a:pt x="160" y="531"/>
                      </a:lnTo>
                      <a:lnTo>
                        <a:pt x="133" y="524"/>
                      </a:lnTo>
                      <a:lnTo>
                        <a:pt x="125" y="525"/>
                      </a:lnTo>
                      <a:lnTo>
                        <a:pt x="70" y="529"/>
                      </a:lnTo>
                      <a:lnTo>
                        <a:pt x="28" y="542"/>
                      </a:lnTo>
                      <a:lnTo>
                        <a:pt x="14" y="535"/>
                      </a:lnTo>
                      <a:lnTo>
                        <a:pt x="0" y="507"/>
                      </a:lnTo>
                      <a:lnTo>
                        <a:pt x="14" y="492"/>
                      </a:lnTo>
                      <a:lnTo>
                        <a:pt x="76" y="490"/>
                      </a:lnTo>
                      <a:lnTo>
                        <a:pt x="120" y="496"/>
                      </a:lnTo>
                      <a:lnTo>
                        <a:pt x="142" y="507"/>
                      </a:lnTo>
                      <a:lnTo>
                        <a:pt x="139" y="481"/>
                      </a:lnTo>
                      <a:lnTo>
                        <a:pt x="116" y="441"/>
                      </a:lnTo>
                      <a:lnTo>
                        <a:pt x="97" y="380"/>
                      </a:lnTo>
                      <a:lnTo>
                        <a:pt x="82" y="328"/>
                      </a:lnTo>
                      <a:lnTo>
                        <a:pt x="93" y="268"/>
                      </a:lnTo>
                      <a:lnTo>
                        <a:pt x="110" y="205"/>
                      </a:lnTo>
                      <a:lnTo>
                        <a:pt x="145" y="132"/>
                      </a:lnTo>
                      <a:lnTo>
                        <a:pt x="194" y="65"/>
                      </a:lnTo>
                      <a:lnTo>
                        <a:pt x="236" y="17"/>
                      </a:lnTo>
                      <a:lnTo>
                        <a:pt x="259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Freeform 30"/>
                <p:cNvSpPr>
                  <a:spLocks/>
                </p:cNvSpPr>
                <p:nvPr/>
              </p:nvSpPr>
              <p:spPr bwMode="auto">
                <a:xfrm>
                  <a:off x="3735" y="3288"/>
                  <a:ext cx="198" cy="553"/>
                </a:xfrm>
                <a:custGeom>
                  <a:avLst/>
                  <a:gdLst>
                    <a:gd name="T0" fmla="*/ 60 w 198"/>
                    <a:gd name="T1" fmla="*/ 0 h 553"/>
                    <a:gd name="T2" fmla="*/ 85 w 198"/>
                    <a:gd name="T3" fmla="*/ 52 h 553"/>
                    <a:gd name="T4" fmla="*/ 102 w 198"/>
                    <a:gd name="T5" fmla="*/ 128 h 553"/>
                    <a:gd name="T6" fmla="*/ 123 w 198"/>
                    <a:gd name="T7" fmla="*/ 212 h 553"/>
                    <a:gd name="T8" fmla="*/ 142 w 198"/>
                    <a:gd name="T9" fmla="*/ 297 h 553"/>
                    <a:gd name="T10" fmla="*/ 142 w 198"/>
                    <a:gd name="T11" fmla="*/ 329 h 553"/>
                    <a:gd name="T12" fmla="*/ 123 w 198"/>
                    <a:gd name="T13" fmla="*/ 385 h 553"/>
                    <a:gd name="T14" fmla="*/ 97 w 198"/>
                    <a:gd name="T15" fmla="*/ 415 h 553"/>
                    <a:gd name="T16" fmla="*/ 72 w 198"/>
                    <a:gd name="T17" fmla="*/ 452 h 553"/>
                    <a:gd name="T18" fmla="*/ 55 w 198"/>
                    <a:gd name="T19" fmla="*/ 480 h 553"/>
                    <a:gd name="T20" fmla="*/ 62 w 198"/>
                    <a:gd name="T21" fmla="*/ 493 h 553"/>
                    <a:gd name="T22" fmla="*/ 106 w 198"/>
                    <a:gd name="T23" fmla="*/ 498 h 553"/>
                    <a:gd name="T24" fmla="*/ 176 w 198"/>
                    <a:gd name="T25" fmla="*/ 509 h 553"/>
                    <a:gd name="T26" fmla="*/ 197 w 198"/>
                    <a:gd name="T27" fmla="*/ 526 h 553"/>
                    <a:gd name="T28" fmla="*/ 180 w 198"/>
                    <a:gd name="T29" fmla="*/ 541 h 553"/>
                    <a:gd name="T30" fmla="*/ 140 w 198"/>
                    <a:gd name="T31" fmla="*/ 552 h 553"/>
                    <a:gd name="T32" fmla="*/ 94 w 198"/>
                    <a:gd name="T33" fmla="*/ 530 h 553"/>
                    <a:gd name="T34" fmla="*/ 60 w 198"/>
                    <a:gd name="T35" fmla="*/ 515 h 553"/>
                    <a:gd name="T36" fmla="*/ 17 w 198"/>
                    <a:gd name="T37" fmla="*/ 509 h 553"/>
                    <a:gd name="T38" fmla="*/ 0 w 198"/>
                    <a:gd name="T39" fmla="*/ 504 h 553"/>
                    <a:gd name="T40" fmla="*/ 6 w 198"/>
                    <a:gd name="T41" fmla="*/ 485 h 553"/>
                    <a:gd name="T42" fmla="*/ 55 w 198"/>
                    <a:gd name="T43" fmla="*/ 437 h 553"/>
                    <a:gd name="T44" fmla="*/ 83 w 198"/>
                    <a:gd name="T45" fmla="*/ 387 h 553"/>
                    <a:gd name="T46" fmla="*/ 108 w 198"/>
                    <a:gd name="T47" fmla="*/ 353 h 553"/>
                    <a:gd name="T48" fmla="*/ 111 w 198"/>
                    <a:gd name="T49" fmla="*/ 320 h 553"/>
                    <a:gd name="T50" fmla="*/ 100 w 198"/>
                    <a:gd name="T51" fmla="*/ 264 h 553"/>
                    <a:gd name="T52" fmla="*/ 74 w 198"/>
                    <a:gd name="T53" fmla="*/ 206 h 553"/>
                    <a:gd name="T54" fmla="*/ 45 w 198"/>
                    <a:gd name="T55" fmla="*/ 108 h 553"/>
                    <a:gd name="T56" fmla="*/ 20 w 198"/>
                    <a:gd name="T57" fmla="*/ 50 h 553"/>
                    <a:gd name="T58" fmla="*/ 23 w 198"/>
                    <a:gd name="T59" fmla="*/ 16 h 553"/>
                    <a:gd name="T60" fmla="*/ 45 w 198"/>
                    <a:gd name="T61" fmla="*/ 0 h 553"/>
                    <a:gd name="T62" fmla="*/ 60 w 198"/>
                    <a:gd name="T63" fmla="*/ 0 h 553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98"/>
                    <a:gd name="T97" fmla="*/ 0 h 553"/>
                    <a:gd name="T98" fmla="*/ 198 w 198"/>
                    <a:gd name="T99" fmla="*/ 553 h 553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98" h="553">
                      <a:moveTo>
                        <a:pt x="60" y="0"/>
                      </a:moveTo>
                      <a:lnTo>
                        <a:pt x="85" y="52"/>
                      </a:lnTo>
                      <a:lnTo>
                        <a:pt x="102" y="128"/>
                      </a:lnTo>
                      <a:lnTo>
                        <a:pt x="123" y="212"/>
                      </a:lnTo>
                      <a:lnTo>
                        <a:pt x="142" y="297"/>
                      </a:lnTo>
                      <a:lnTo>
                        <a:pt x="142" y="329"/>
                      </a:lnTo>
                      <a:lnTo>
                        <a:pt x="123" y="385"/>
                      </a:lnTo>
                      <a:lnTo>
                        <a:pt x="97" y="415"/>
                      </a:lnTo>
                      <a:lnTo>
                        <a:pt x="72" y="452"/>
                      </a:lnTo>
                      <a:lnTo>
                        <a:pt x="55" y="480"/>
                      </a:lnTo>
                      <a:lnTo>
                        <a:pt x="62" y="493"/>
                      </a:lnTo>
                      <a:lnTo>
                        <a:pt x="106" y="498"/>
                      </a:lnTo>
                      <a:lnTo>
                        <a:pt x="176" y="509"/>
                      </a:lnTo>
                      <a:lnTo>
                        <a:pt x="197" y="526"/>
                      </a:lnTo>
                      <a:lnTo>
                        <a:pt x="180" y="541"/>
                      </a:lnTo>
                      <a:lnTo>
                        <a:pt x="140" y="552"/>
                      </a:lnTo>
                      <a:lnTo>
                        <a:pt x="94" y="530"/>
                      </a:lnTo>
                      <a:lnTo>
                        <a:pt x="60" y="515"/>
                      </a:lnTo>
                      <a:lnTo>
                        <a:pt x="17" y="509"/>
                      </a:lnTo>
                      <a:lnTo>
                        <a:pt x="0" y="504"/>
                      </a:lnTo>
                      <a:lnTo>
                        <a:pt x="6" y="485"/>
                      </a:lnTo>
                      <a:lnTo>
                        <a:pt x="55" y="437"/>
                      </a:lnTo>
                      <a:lnTo>
                        <a:pt x="83" y="387"/>
                      </a:lnTo>
                      <a:lnTo>
                        <a:pt x="108" y="353"/>
                      </a:lnTo>
                      <a:lnTo>
                        <a:pt x="111" y="320"/>
                      </a:lnTo>
                      <a:lnTo>
                        <a:pt x="100" y="264"/>
                      </a:lnTo>
                      <a:lnTo>
                        <a:pt x="74" y="206"/>
                      </a:lnTo>
                      <a:lnTo>
                        <a:pt x="45" y="108"/>
                      </a:lnTo>
                      <a:lnTo>
                        <a:pt x="20" y="50"/>
                      </a:lnTo>
                      <a:lnTo>
                        <a:pt x="23" y="16"/>
                      </a:lnTo>
                      <a:lnTo>
                        <a:pt x="45" y="0"/>
                      </a:lnTo>
                      <a:lnTo>
                        <a:pt x="6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34"/>
              <p:cNvGrpSpPr>
                <a:grpSpLocks/>
              </p:cNvGrpSpPr>
              <p:nvPr/>
            </p:nvGrpSpPr>
            <p:grpSpPr bwMode="auto">
              <a:xfrm>
                <a:off x="3742" y="2304"/>
                <a:ext cx="122" cy="164"/>
                <a:chOff x="3742" y="2304"/>
                <a:chExt cx="122" cy="164"/>
              </a:xfrm>
            </p:grpSpPr>
            <p:sp>
              <p:nvSpPr>
                <p:cNvPr id="30" name="Freeform 32"/>
                <p:cNvSpPr>
                  <a:spLocks/>
                </p:cNvSpPr>
                <p:nvPr/>
              </p:nvSpPr>
              <p:spPr bwMode="auto">
                <a:xfrm>
                  <a:off x="3765" y="2304"/>
                  <a:ext cx="99" cy="115"/>
                </a:xfrm>
                <a:custGeom>
                  <a:avLst/>
                  <a:gdLst>
                    <a:gd name="T0" fmla="*/ 12 w 99"/>
                    <a:gd name="T1" fmla="*/ 6 h 115"/>
                    <a:gd name="T2" fmla="*/ 38 w 99"/>
                    <a:gd name="T3" fmla="*/ 0 h 115"/>
                    <a:gd name="T4" fmla="*/ 63 w 99"/>
                    <a:gd name="T5" fmla="*/ 2 h 115"/>
                    <a:gd name="T6" fmla="*/ 86 w 99"/>
                    <a:gd name="T7" fmla="*/ 13 h 115"/>
                    <a:gd name="T8" fmla="*/ 98 w 99"/>
                    <a:gd name="T9" fmla="*/ 34 h 115"/>
                    <a:gd name="T10" fmla="*/ 98 w 99"/>
                    <a:gd name="T11" fmla="*/ 50 h 115"/>
                    <a:gd name="T12" fmla="*/ 86 w 99"/>
                    <a:gd name="T13" fmla="*/ 73 h 115"/>
                    <a:gd name="T14" fmla="*/ 67 w 99"/>
                    <a:gd name="T15" fmla="*/ 86 h 115"/>
                    <a:gd name="T16" fmla="*/ 38 w 99"/>
                    <a:gd name="T17" fmla="*/ 86 h 115"/>
                    <a:gd name="T18" fmla="*/ 21 w 99"/>
                    <a:gd name="T19" fmla="*/ 97 h 115"/>
                    <a:gd name="T20" fmla="*/ 15 w 99"/>
                    <a:gd name="T21" fmla="*/ 114 h 115"/>
                    <a:gd name="T22" fmla="*/ 0 w 99"/>
                    <a:gd name="T23" fmla="*/ 108 h 115"/>
                    <a:gd name="T24" fmla="*/ 6 w 99"/>
                    <a:gd name="T25" fmla="*/ 86 h 115"/>
                    <a:gd name="T26" fmla="*/ 27 w 99"/>
                    <a:gd name="T27" fmla="*/ 73 h 115"/>
                    <a:gd name="T28" fmla="*/ 61 w 99"/>
                    <a:gd name="T29" fmla="*/ 69 h 115"/>
                    <a:gd name="T30" fmla="*/ 75 w 99"/>
                    <a:gd name="T31" fmla="*/ 56 h 115"/>
                    <a:gd name="T32" fmla="*/ 78 w 99"/>
                    <a:gd name="T33" fmla="*/ 35 h 115"/>
                    <a:gd name="T34" fmla="*/ 63 w 99"/>
                    <a:gd name="T35" fmla="*/ 17 h 115"/>
                    <a:gd name="T36" fmla="*/ 41 w 99"/>
                    <a:gd name="T37" fmla="*/ 17 h 115"/>
                    <a:gd name="T38" fmla="*/ 15 w 99"/>
                    <a:gd name="T39" fmla="*/ 23 h 115"/>
                    <a:gd name="T40" fmla="*/ 6 w 99"/>
                    <a:gd name="T41" fmla="*/ 17 h 115"/>
                    <a:gd name="T42" fmla="*/ 12 w 99"/>
                    <a:gd name="T43" fmla="*/ 6 h 11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99"/>
                    <a:gd name="T67" fmla="*/ 0 h 115"/>
                    <a:gd name="T68" fmla="*/ 99 w 99"/>
                    <a:gd name="T69" fmla="*/ 115 h 11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99" h="115">
                      <a:moveTo>
                        <a:pt x="12" y="6"/>
                      </a:moveTo>
                      <a:lnTo>
                        <a:pt x="38" y="0"/>
                      </a:lnTo>
                      <a:lnTo>
                        <a:pt x="63" y="2"/>
                      </a:lnTo>
                      <a:lnTo>
                        <a:pt x="86" y="13"/>
                      </a:lnTo>
                      <a:lnTo>
                        <a:pt x="98" y="34"/>
                      </a:lnTo>
                      <a:lnTo>
                        <a:pt x="98" y="50"/>
                      </a:lnTo>
                      <a:lnTo>
                        <a:pt x="86" y="73"/>
                      </a:lnTo>
                      <a:lnTo>
                        <a:pt x="67" y="86"/>
                      </a:lnTo>
                      <a:lnTo>
                        <a:pt x="38" y="86"/>
                      </a:lnTo>
                      <a:lnTo>
                        <a:pt x="21" y="97"/>
                      </a:lnTo>
                      <a:lnTo>
                        <a:pt x="15" y="114"/>
                      </a:lnTo>
                      <a:lnTo>
                        <a:pt x="0" y="108"/>
                      </a:lnTo>
                      <a:lnTo>
                        <a:pt x="6" y="86"/>
                      </a:lnTo>
                      <a:lnTo>
                        <a:pt x="27" y="73"/>
                      </a:lnTo>
                      <a:lnTo>
                        <a:pt x="61" y="69"/>
                      </a:lnTo>
                      <a:lnTo>
                        <a:pt x="75" y="56"/>
                      </a:lnTo>
                      <a:lnTo>
                        <a:pt x="78" y="35"/>
                      </a:lnTo>
                      <a:lnTo>
                        <a:pt x="63" y="17"/>
                      </a:lnTo>
                      <a:lnTo>
                        <a:pt x="41" y="17"/>
                      </a:lnTo>
                      <a:lnTo>
                        <a:pt x="15" y="23"/>
                      </a:lnTo>
                      <a:lnTo>
                        <a:pt x="6" y="17"/>
                      </a:lnTo>
                      <a:lnTo>
                        <a:pt x="12" y="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Freeform 33"/>
                <p:cNvSpPr>
                  <a:spLocks/>
                </p:cNvSpPr>
                <p:nvPr/>
              </p:nvSpPr>
              <p:spPr bwMode="auto">
                <a:xfrm>
                  <a:off x="3742" y="2436"/>
                  <a:ext cx="31" cy="32"/>
                </a:xfrm>
                <a:custGeom>
                  <a:avLst/>
                  <a:gdLst>
                    <a:gd name="T0" fmla="*/ 30 w 31"/>
                    <a:gd name="T1" fmla="*/ 1 h 32"/>
                    <a:gd name="T2" fmla="*/ 15 w 31"/>
                    <a:gd name="T3" fmla="*/ 0 h 32"/>
                    <a:gd name="T4" fmla="*/ 5 w 31"/>
                    <a:gd name="T5" fmla="*/ 11 h 32"/>
                    <a:gd name="T6" fmla="*/ 0 w 31"/>
                    <a:gd name="T7" fmla="*/ 29 h 32"/>
                    <a:gd name="T8" fmla="*/ 15 w 31"/>
                    <a:gd name="T9" fmla="*/ 31 h 32"/>
                    <a:gd name="T10" fmla="*/ 27 w 31"/>
                    <a:gd name="T11" fmla="*/ 23 h 32"/>
                    <a:gd name="T12" fmla="*/ 30 w 31"/>
                    <a:gd name="T13" fmla="*/ 1 h 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1"/>
                    <a:gd name="T22" fmla="*/ 0 h 32"/>
                    <a:gd name="T23" fmla="*/ 31 w 31"/>
                    <a:gd name="T24" fmla="*/ 32 h 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1" h="32">
                      <a:moveTo>
                        <a:pt x="30" y="1"/>
                      </a:moveTo>
                      <a:lnTo>
                        <a:pt x="15" y="0"/>
                      </a:lnTo>
                      <a:lnTo>
                        <a:pt x="5" y="11"/>
                      </a:lnTo>
                      <a:lnTo>
                        <a:pt x="0" y="29"/>
                      </a:lnTo>
                      <a:lnTo>
                        <a:pt x="15" y="31"/>
                      </a:lnTo>
                      <a:lnTo>
                        <a:pt x="27" y="23"/>
                      </a:lnTo>
                      <a:lnTo>
                        <a:pt x="30" y="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38" name="Object 3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68948698"/>
                </p:ext>
              </p:extLst>
            </p:nvPr>
          </p:nvGraphicFramePr>
          <p:xfrm>
            <a:off x="685800" y="2133600"/>
            <a:ext cx="1562100" cy="2312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Clip" r:id="rId4" imgW="1562040" imgH="2312640" progId="MS_ClipArt_Gallery.2">
                    <p:embed/>
                  </p:oleObj>
                </mc:Choice>
                <mc:Fallback>
                  <p:oleObj name="Clip" r:id="rId4" imgW="1562040" imgH="2312640" progId="MS_ClipArt_Gallery.2">
                    <p:embed/>
                    <p:pic>
                      <p:nvPicPr>
                        <p:cNvPr id="1026" name="Object 3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2133600"/>
                          <a:ext cx="1562100" cy="2312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Line 37"/>
            <p:cNvSpPr>
              <a:spLocks noChangeShapeType="1"/>
            </p:cNvSpPr>
            <p:nvPr/>
          </p:nvSpPr>
          <p:spPr bwMode="auto">
            <a:xfrm flipV="1">
              <a:off x="2516188" y="1373188"/>
              <a:ext cx="3425825" cy="152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441575" y="3203575"/>
              <a:ext cx="1901825" cy="377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2212975" y="3660775"/>
              <a:ext cx="3121025" cy="1292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180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Talk Tips: Slides (2 of 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971799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Charts not tables</a:t>
            </a:r>
          </a:p>
          <a:p>
            <a:pPr lvl="1">
              <a:defRPr/>
            </a:pPr>
            <a:r>
              <a:rPr lang="en-US" dirty="0" smtClean="0"/>
              <a:t>Complex figures are ok, but explain</a:t>
            </a:r>
          </a:p>
          <a:p>
            <a:pPr lvl="1" eaLnBrk="1" hangingPunct="1">
              <a:defRPr/>
            </a:pPr>
            <a:r>
              <a:rPr lang="en-US" dirty="0" smtClean="0"/>
              <a:t>Spend time</a:t>
            </a:r>
          </a:p>
          <a:p>
            <a:pPr lvl="1" eaLnBrk="1" hangingPunct="1">
              <a:defRPr/>
            </a:pPr>
            <a:r>
              <a:rPr lang="en-US" dirty="0" smtClean="0"/>
              <a:t>Describe axes, then </a:t>
            </a:r>
            <a:r>
              <a:rPr lang="en-US" dirty="0" err="1" smtClean="0"/>
              <a:t>trendlines</a:t>
            </a:r>
            <a:r>
              <a:rPr lang="en-US" dirty="0" smtClean="0"/>
              <a:t>, then results</a:t>
            </a:r>
          </a:p>
          <a:p>
            <a:pPr lvl="1" eaLnBrk="1" hangingPunct="1">
              <a:defRPr/>
            </a:pPr>
            <a:r>
              <a:rPr lang="en-US" dirty="0" smtClean="0"/>
              <a:t>Point to spots</a:t>
            </a:r>
          </a:p>
          <a:p>
            <a:pPr eaLnBrk="1" hangingPunct="1">
              <a:defRPr/>
            </a:pPr>
            <a:r>
              <a:rPr lang="en-US" dirty="0" smtClean="0"/>
              <a:t>Tell them what to get from the figure!</a:t>
            </a:r>
          </a:p>
        </p:txBody>
      </p:sp>
      <p:pic>
        <p:nvPicPr>
          <p:cNvPr id="6146" name="Picture 2" descr="http://il9.picdn.net/shutterstock/videos/9389132/thumb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19600"/>
            <a:ext cx="3810000" cy="214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09800" y="6566079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00" dirty="0"/>
              <a:t>http://</a:t>
            </a:r>
            <a:r>
              <a:rPr lang="en-US" sz="900" dirty="0" smtClean="0"/>
              <a:t>il9.picdn.net/shutterstock/videos/9389132/thumb/1.jpg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751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62"/>
            <a:ext cx="8229600" cy="1143000"/>
          </a:xfrm>
          <a:noFill/>
        </p:spPr>
        <p:txBody>
          <a:bodyPr/>
          <a:lstStyle/>
          <a:p>
            <a:r>
              <a:rPr lang="en-US" dirty="0"/>
              <a:t>Talk Tips: Slides </a:t>
            </a:r>
            <a:r>
              <a:rPr lang="en-US" dirty="0" smtClean="0"/>
              <a:t>(3 </a:t>
            </a:r>
            <a:r>
              <a:rPr lang="en-US" dirty="0"/>
              <a:t>of </a:t>
            </a:r>
            <a:r>
              <a:rPr lang="en-US" dirty="0" smtClean="0"/>
              <a:t>3)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295400"/>
            <a:ext cx="3810000" cy="3505200"/>
          </a:xfrm>
          <a:noFill/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Good</a:t>
            </a:r>
          </a:p>
          <a:p>
            <a:pPr lvl="1" eaLnBrk="1" hangingPunct="1"/>
            <a:r>
              <a:rPr lang="en-US" dirty="0" smtClean="0"/>
              <a:t>terse</a:t>
            </a:r>
          </a:p>
          <a:p>
            <a:pPr lvl="1" eaLnBrk="1" hangingPunct="1"/>
            <a:r>
              <a:rPr lang="en-US" dirty="0" smtClean="0"/>
              <a:t>phrases</a:t>
            </a:r>
          </a:p>
          <a:p>
            <a:pPr lvl="1" eaLnBrk="1" hangingPunct="1"/>
            <a:r>
              <a:rPr lang="en-US" dirty="0" smtClean="0"/>
              <a:t>bullets</a:t>
            </a:r>
          </a:p>
          <a:p>
            <a:pPr lvl="1" eaLnBrk="1" hangingPunct="1"/>
            <a:r>
              <a:rPr lang="en-US" dirty="0" smtClean="0"/>
              <a:t>highlight key points</a:t>
            </a:r>
          </a:p>
          <a:p>
            <a:pPr lvl="1" eaLnBrk="1" hangingPunct="1"/>
            <a:r>
              <a:rPr lang="en-US" dirty="0" smtClean="0"/>
              <a:t>graphs</a:t>
            </a:r>
          </a:p>
          <a:p>
            <a:pPr lvl="1" eaLnBrk="1" hangingPunct="1"/>
            <a:r>
              <a:rPr lang="en-US" dirty="0" smtClean="0"/>
              <a:t>pictures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295400"/>
            <a:ext cx="3810000" cy="259080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Bad</a:t>
            </a:r>
          </a:p>
          <a:p>
            <a:pPr lvl="1" eaLnBrk="1" hangingPunct="1"/>
            <a:r>
              <a:rPr lang="en-US" dirty="0" smtClean="0"/>
              <a:t>verbose</a:t>
            </a:r>
          </a:p>
          <a:p>
            <a:pPr lvl="1" eaLnBrk="1" hangingPunct="1"/>
            <a:r>
              <a:rPr lang="en-US" dirty="0" smtClean="0"/>
              <a:t>compound sentences</a:t>
            </a:r>
          </a:p>
          <a:p>
            <a:pPr lvl="1" eaLnBrk="1" hangingPunct="1"/>
            <a:r>
              <a:rPr lang="en-US" dirty="0" smtClean="0"/>
              <a:t>paragraphs</a:t>
            </a:r>
          </a:p>
          <a:p>
            <a:pPr lvl="1" eaLnBrk="1" hangingPunct="1"/>
            <a:r>
              <a:rPr lang="en-US" dirty="0" smtClean="0"/>
              <a:t>unlabeled graphs</a:t>
            </a:r>
          </a:p>
          <a:p>
            <a:pPr lvl="1" eaLnBrk="1" hangingPunct="1"/>
            <a:r>
              <a:rPr lang="en-US" dirty="0" smtClean="0"/>
              <a:t>tables of numbers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5800" y="5334000"/>
            <a:ext cx="3810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en-US" sz="2800" dirty="0"/>
              <a:t>Revise, revise, revise!</a:t>
            </a:r>
          </a:p>
        </p:txBody>
      </p:sp>
      <p:pic>
        <p:nvPicPr>
          <p:cNvPr id="6" name="Picture 4" descr="http://www.presentationmagazine.com/newimages/keeping-the-audience-awak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00500"/>
            <a:ext cx="2667000" cy="2667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98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5511</TotalTime>
  <Words>993</Words>
  <Application>Microsoft Office PowerPoint</Application>
  <PresentationFormat>On-screen Show (4:3)</PresentationFormat>
  <Paragraphs>191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Roboto</vt:lpstr>
      <vt:lpstr>Office Theme</vt:lpstr>
      <vt:lpstr>Clip</vt:lpstr>
      <vt:lpstr>In-class Presentations</vt:lpstr>
      <vt:lpstr>Why Give a Presentation?</vt:lpstr>
      <vt:lpstr>Overview</vt:lpstr>
      <vt:lpstr>Details – In-Class Presentation</vt:lpstr>
      <vt:lpstr>Talk Tips: Giving a Talk is Like ...</vt:lpstr>
      <vt:lpstr>Talk Tips : Common Mistake - Tension</vt:lpstr>
      <vt:lpstr>Talk Tips: Slides (1 of 3)</vt:lpstr>
      <vt:lpstr>Talk Tips: Slides (2 of 3)</vt:lpstr>
      <vt:lpstr>Talk Tips: Slides (3 of 3)</vt:lpstr>
      <vt:lpstr>Talk Tips: Common Mistake - Timing</vt:lpstr>
      <vt:lpstr>Overview</vt:lpstr>
      <vt:lpstr>Details – Peer-Critique</vt:lpstr>
      <vt:lpstr>Overview</vt:lpstr>
      <vt:lpstr>Details – Reflection (1 of 2) </vt:lpstr>
      <vt:lpstr>Details – Reflection (2 of 2) </vt:lpstr>
      <vt:lpstr>Grading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 L</cp:lastModifiedBy>
  <cp:revision>184</cp:revision>
  <cp:lastPrinted>2016-08-25T14:33:07Z</cp:lastPrinted>
  <dcterms:created xsi:type="dcterms:W3CDTF">2012-01-13T01:01:36Z</dcterms:created>
  <dcterms:modified xsi:type="dcterms:W3CDTF">2017-03-24T14:22:11Z</dcterms:modified>
</cp:coreProperties>
</file>