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3" r:id="rId3"/>
    <p:sldId id="257" r:id="rId4"/>
    <p:sldId id="264" r:id="rId5"/>
    <p:sldId id="258" r:id="rId6"/>
    <p:sldId id="265" r:id="rId7"/>
    <p:sldId id="259" r:id="rId8"/>
    <p:sldId id="266" r:id="rId9"/>
    <p:sldId id="260" r:id="rId10"/>
    <p:sldId id="267" r:id="rId11"/>
    <p:sldId id="261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97" r:id="rId28"/>
    <p:sldId id="285" r:id="rId29"/>
    <p:sldId id="286" r:id="rId30"/>
    <p:sldId id="287" r:id="rId31"/>
    <p:sldId id="288" r:id="rId32"/>
    <p:sldId id="289" r:id="rId33"/>
    <p:sldId id="290" r:id="rId34"/>
    <p:sldId id="292" r:id="rId35"/>
    <p:sldId id="291" r:id="rId36"/>
    <p:sldId id="293" r:id="rId37"/>
    <p:sldId id="294" r:id="rId38"/>
    <p:sldId id="295" r:id="rId39"/>
    <p:sldId id="296" r:id="rId40"/>
    <p:sldId id="298" r:id="rId41"/>
    <p:sldId id="299" r:id="rId42"/>
    <p:sldId id="300" r:id="rId43"/>
    <p:sldId id="301" r:id="rId44"/>
    <p:sldId id="302" r:id="rId45"/>
    <p:sldId id="303" r:id="rId4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2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Review Data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sz="3600" dirty="0" smtClean="0">
              <a:solidFill>
                <a:srgbClr val="0070C0"/>
              </a:solidFill>
            </a:endParaRPr>
          </a:p>
          <a:p>
            <a:r>
              <a:rPr lang="en-US" sz="3600" dirty="0" smtClean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0070C0"/>
                </a:solidFill>
              </a:rPr>
              <a:t>Pareto chart</a:t>
            </a:r>
            <a:r>
              <a:rPr lang="en-US" dirty="0" smtClean="0"/>
              <a:t>?  When used?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6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0070C0"/>
                </a:solidFill>
              </a:rPr>
              <a:t>Pareto chart</a:t>
            </a:r>
            <a:r>
              <a:rPr lang="en-US" dirty="0" smtClean="0"/>
              <a:t>?  When used?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Bar chart, arranged most to least frequent</a:t>
            </a:r>
          </a:p>
          <a:p>
            <a:r>
              <a:rPr lang="en-US" dirty="0"/>
              <a:t>Line showing cumulative percent</a:t>
            </a:r>
          </a:p>
          <a:p>
            <a:endParaRPr lang="en-US" dirty="0"/>
          </a:p>
          <a:p>
            <a:r>
              <a:rPr lang="en-US" dirty="0"/>
              <a:t>Helps identify most common</a:t>
            </a:r>
          </a:p>
          <a:p>
            <a:endParaRPr lang="en-US" dirty="0"/>
          </a:p>
        </p:txBody>
      </p:sp>
      <p:pic>
        <p:nvPicPr>
          <p:cNvPr id="6" name="Picture 4" descr="https://s-media-cache-ak0.pinimg.com/originals/11/71/39/11713917717ba1ae36cc468334d779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41656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505450" y="5142384"/>
            <a:ext cx="26035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dirty="0"/>
              <a:t>https://goo.gl/S7qDTJ</a:t>
            </a:r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1012158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not use </a:t>
            </a:r>
            <a:r>
              <a:rPr lang="en-US" dirty="0" smtClean="0">
                <a:solidFill>
                  <a:srgbClr val="0070C0"/>
                </a:solidFill>
              </a:rPr>
              <a:t>pie chart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87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not use </a:t>
            </a:r>
            <a:r>
              <a:rPr lang="en-US" dirty="0" smtClean="0">
                <a:solidFill>
                  <a:srgbClr val="0070C0"/>
                </a:solidFill>
              </a:rPr>
              <a:t>pie chart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971800"/>
            <a:ext cx="4038600" cy="3154363"/>
          </a:xfrm>
        </p:spPr>
        <p:txBody>
          <a:bodyPr/>
          <a:lstStyle/>
          <a:p>
            <a:r>
              <a:rPr lang="en-US" dirty="0" smtClean="0"/>
              <a:t>When too many slices</a:t>
            </a:r>
          </a:p>
        </p:txBody>
      </p:sp>
      <p:pic>
        <p:nvPicPr>
          <p:cNvPr id="8" name="Picture 2" descr="https://visuanalyze.files.wordpress.com/2013/02/pie-chart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286000"/>
            <a:ext cx="4038600" cy="262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914900" y="4907077"/>
            <a:ext cx="32004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http://cdn.arstechnica.net/FeaturesByVersion.png</a:t>
            </a:r>
          </a:p>
        </p:txBody>
      </p:sp>
    </p:spTree>
    <p:extLst>
      <p:ext uri="{BB962C8B-B14F-4D97-AF65-F5344CB8AC3E}">
        <p14:creationId xmlns:p14="http://schemas.microsoft.com/office/powerpoint/2010/main" val="4176117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you not use </a:t>
            </a:r>
            <a:r>
              <a:rPr lang="en-US" dirty="0" smtClean="0">
                <a:solidFill>
                  <a:srgbClr val="0070C0"/>
                </a:solidFill>
              </a:rPr>
              <a:t>pie chart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747747"/>
          </a:xfrm>
        </p:spPr>
        <p:txBody>
          <a:bodyPr/>
          <a:lstStyle/>
          <a:p>
            <a:r>
              <a:rPr lang="en-US" dirty="0" smtClean="0"/>
              <a:t>(Often) when comparing pies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44603"/>
            <a:ext cx="64770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241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Measure of Central Tendency to Use?  Why?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1926" y="1600200"/>
            <a:ext cx="644014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67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</a:t>
            </a:r>
            <a:r>
              <a:rPr lang="en-US" dirty="0" smtClean="0">
                <a:solidFill>
                  <a:srgbClr val="008000"/>
                </a:solidFill>
              </a:rPr>
              <a:t>Quartiles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821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</a:t>
            </a:r>
            <a:r>
              <a:rPr lang="en-US" dirty="0">
                <a:solidFill>
                  <a:srgbClr val="008000"/>
                </a:solidFill>
              </a:rPr>
              <a:t>Quartiles</a:t>
            </a:r>
            <a:r>
              <a:rPr lang="en-US" dirty="0"/>
              <a:t>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526" y="1600200"/>
            <a:ext cx="4048125" cy="2762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564550"/>
            <a:ext cx="5288377" cy="175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049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Describe how to Compute </a:t>
            </a:r>
            <a:r>
              <a:rPr lang="en-US" dirty="0">
                <a:solidFill>
                  <a:srgbClr val="008000"/>
                </a:solidFill>
              </a:rPr>
              <a:t>Variance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268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how to Compute </a:t>
            </a:r>
            <a:r>
              <a:rPr lang="en-US" dirty="0" smtClean="0">
                <a:solidFill>
                  <a:srgbClr val="008000"/>
                </a:solidFill>
              </a:rPr>
              <a:t>Variance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mean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Compute how far each sample value is from mean. Square this.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Add these up.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by number of samples.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110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two main </a:t>
            </a:r>
            <a:r>
              <a:rPr lang="en-US" dirty="0" smtClean="0">
                <a:solidFill>
                  <a:srgbClr val="0070C0"/>
                </a:solidFill>
              </a:rPr>
              <a:t>sources for data </a:t>
            </a:r>
            <a:r>
              <a:rPr lang="en-US" dirty="0" smtClean="0"/>
              <a:t>for game analytics?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224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</a:t>
            </a:r>
            <a:r>
              <a:rPr lang="en-US" dirty="0" smtClean="0"/>
              <a:t>what </a:t>
            </a:r>
            <a:r>
              <a:rPr lang="en-US" dirty="0" smtClean="0">
                <a:solidFill>
                  <a:srgbClr val="008000"/>
                </a:solidFill>
              </a:rPr>
              <a:t>Standard Deviation </a:t>
            </a:r>
            <a:r>
              <a:rPr lang="en-US" dirty="0" smtClean="0"/>
              <a:t>is in Words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670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Describe </a:t>
            </a:r>
            <a:r>
              <a:rPr lang="en-US" dirty="0" smtClean="0"/>
              <a:t>what </a:t>
            </a:r>
            <a:r>
              <a:rPr lang="en-US" dirty="0" smtClean="0">
                <a:solidFill>
                  <a:srgbClr val="008000"/>
                </a:solidFill>
              </a:rPr>
              <a:t>Standard Deviation </a:t>
            </a:r>
            <a:r>
              <a:rPr lang="en-US" dirty="0" smtClean="0"/>
              <a:t>is in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“The ‘average’ </a:t>
            </a:r>
            <a:r>
              <a:rPr lang="en-US" dirty="0" smtClean="0"/>
              <a:t>of how far each sample point </a:t>
            </a:r>
            <a:r>
              <a:rPr lang="en-US" smtClean="0"/>
              <a:t>is from the mean”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17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1000 data points</a:t>
            </a:r>
          </a:p>
          <a:p>
            <a:r>
              <a:rPr lang="en-US" dirty="0" smtClean="0"/>
              <a:t>Mean of 50</a:t>
            </a:r>
          </a:p>
          <a:p>
            <a:r>
              <a:rPr lang="en-US" dirty="0" smtClean="0"/>
              <a:t>Standard deviation of 10</a:t>
            </a:r>
          </a:p>
          <a:p>
            <a:r>
              <a:rPr lang="en-US" dirty="0" smtClean="0"/>
              <a:t>How many points are between 20-80?</a:t>
            </a:r>
          </a:p>
          <a:p>
            <a:r>
              <a:rPr lang="en-US" dirty="0" smtClean="0"/>
              <a:t>How many points are between 40-60?</a:t>
            </a:r>
          </a:p>
          <a:p>
            <a:r>
              <a:rPr lang="en-US" dirty="0" smtClean="0"/>
              <a:t>Between 40-60?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67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1000 data points</a:t>
            </a:r>
          </a:p>
          <a:p>
            <a:r>
              <a:rPr lang="en-US" dirty="0" smtClean="0"/>
              <a:t>Mean of 50</a:t>
            </a:r>
          </a:p>
          <a:p>
            <a:r>
              <a:rPr lang="en-US" dirty="0" smtClean="0"/>
              <a:t>Standard deviation of 10</a:t>
            </a:r>
          </a:p>
          <a:p>
            <a:r>
              <a:rPr lang="en-US" dirty="0" smtClean="0"/>
              <a:t>How many points are between 20-80?</a:t>
            </a:r>
          </a:p>
          <a:p>
            <a:pPr lvl="1"/>
            <a:r>
              <a:rPr lang="en-US" dirty="0" smtClean="0"/>
              <a:t>Nearly all (99.7%), so only  about 3 outside</a:t>
            </a:r>
          </a:p>
          <a:p>
            <a:r>
              <a:rPr lang="en-US" dirty="0" smtClean="0"/>
              <a:t>How many points are between 40-60?</a:t>
            </a:r>
          </a:p>
          <a:p>
            <a:pPr lvl="1"/>
            <a:r>
              <a:rPr lang="en-US" dirty="0" smtClean="0"/>
              <a:t>About 700 (68%)</a:t>
            </a:r>
          </a:p>
          <a:p>
            <a:r>
              <a:rPr lang="en-US" dirty="0" smtClean="0"/>
              <a:t>Between 40-60?</a:t>
            </a:r>
          </a:p>
          <a:p>
            <a:pPr lvl="1"/>
            <a:r>
              <a:rPr lang="en-US" dirty="0" smtClean="0"/>
              <a:t>About 950 (95%)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672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Rank the Following High to Low in Susceptibility to Outliers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 of Variation</a:t>
            </a:r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Semi-interquartile Range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Range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Coefficient </a:t>
            </a:r>
            <a:r>
              <a:rPr lang="en-US" altLang="en-US" dirty="0"/>
              <a:t>of Variation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Most to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79323"/>
      </p:ext>
    </p:extLst>
  </p:cSld>
  <p:clrMapOvr>
    <a:masterClrMapping/>
  </p:clrMapOvr>
  <p:transition>
    <p:cover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Rank the Following High to Low in Susceptibility to Outliers</a:t>
            </a:r>
            <a:endParaRPr lang="en-US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Measure of Variation</a:t>
            </a:r>
            <a:endParaRPr lang="en-US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Semi-interquartile Range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Range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Coefficient </a:t>
            </a:r>
            <a:r>
              <a:rPr lang="en-US" altLang="en-US" dirty="0"/>
              <a:t>of Variation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endParaRPr lang="en-US" altLang="en-U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Most to Least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Range</a:t>
            </a:r>
          </a:p>
          <a:p>
            <a:r>
              <a:rPr lang="en-US" dirty="0" smtClean="0"/>
              <a:t>Coefficient of Variation</a:t>
            </a:r>
          </a:p>
          <a:p>
            <a:r>
              <a:rPr lang="en-US" dirty="0" smtClean="0"/>
              <a:t>Semi-interquartile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203768"/>
      </p:ext>
    </p:extLst>
  </p:cSld>
  <p:clrMapOvr>
    <a:masterClrMapping/>
  </p:clrMapOvr>
  <p:transition>
    <p:cover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probability, what is an exhaustive set of events?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24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probability, what is an exhaustive set of events?</a:t>
            </a:r>
          </a:p>
          <a:p>
            <a:endParaRPr lang="en-US" dirty="0"/>
          </a:p>
          <a:p>
            <a:r>
              <a:rPr lang="en-US" dirty="0" smtClean="0"/>
              <a:t>A set of all possible outcomes of an experiment or observation</a:t>
            </a:r>
          </a:p>
          <a:p>
            <a:endParaRPr lang="en-US" dirty="0"/>
          </a:p>
          <a:p>
            <a:r>
              <a:rPr lang="en-US" dirty="0" smtClean="0"/>
              <a:t>e.g.,  coin: events {heads, tails}</a:t>
            </a:r>
          </a:p>
          <a:p>
            <a:r>
              <a:rPr lang="en-US" dirty="0" smtClean="0"/>
              <a:t>e.g., picking champion in </a:t>
            </a:r>
            <a:r>
              <a:rPr lang="en-US" dirty="0" err="1" smtClean="0"/>
              <a:t>LoL</a:t>
            </a:r>
            <a:r>
              <a:rPr lang="en-US" dirty="0" smtClean="0"/>
              <a:t>: events {Darius, Leona, Fizz, …} (all possible Champions listed)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4007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Broadly, What are 3 Ways to Assign Probabilities?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064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Broadly, What are 3 Ways to Assign Probabilities?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Classical (theory)</a:t>
            </a:r>
          </a:p>
          <a:p>
            <a:r>
              <a:rPr lang="en-US" dirty="0" smtClean="0"/>
              <a:t>Empirical (by measurement/observation)</a:t>
            </a:r>
          </a:p>
          <a:p>
            <a:r>
              <a:rPr lang="en-US" dirty="0" smtClean="0"/>
              <a:t>Subjective (hunch – sometimes guided by a bit of theory)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00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two main </a:t>
            </a:r>
            <a:r>
              <a:rPr lang="en-US" dirty="0" smtClean="0">
                <a:solidFill>
                  <a:srgbClr val="0070C0"/>
                </a:solidFill>
              </a:rPr>
              <a:t>sources for data </a:t>
            </a:r>
            <a:r>
              <a:rPr lang="en-US" dirty="0" smtClean="0"/>
              <a:t>for game analytics?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Quantitative</a:t>
            </a:r>
            <a:r>
              <a:rPr lang="en-US" dirty="0" smtClean="0"/>
              <a:t> – instrumented game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Qualitative</a:t>
            </a:r>
            <a:r>
              <a:rPr lang="en-US" dirty="0" smtClean="0"/>
              <a:t> – subjective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768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2 cards.  What is the probability of drawing 2 Jacks?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6797"/>
            <a:ext cx="4038600" cy="3312768"/>
          </a:xfrm>
        </p:spPr>
      </p:pic>
    </p:spTree>
    <p:extLst>
      <p:ext uri="{BB962C8B-B14F-4D97-AF65-F5344CB8AC3E}">
        <p14:creationId xmlns:p14="http://schemas.microsoft.com/office/powerpoint/2010/main" val="17969968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Draw 2 cards.  What is the probability of drawing 2 Jacks?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P(2J) = P(J) x P(J | J)</a:t>
            </a:r>
          </a:p>
          <a:p>
            <a:pPr marL="0" indent="0">
              <a:buNone/>
            </a:pPr>
            <a:r>
              <a:rPr lang="en-US" dirty="0" smtClean="0"/>
              <a:t>= 2/5 x 1/4 </a:t>
            </a:r>
          </a:p>
          <a:p>
            <a:pPr marL="0" indent="0">
              <a:buNone/>
            </a:pPr>
            <a:r>
              <a:rPr lang="en-US" dirty="0" smtClean="0"/>
              <a:t>= 1/10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6797"/>
            <a:ext cx="4038600" cy="3312768"/>
          </a:xfrm>
        </p:spPr>
      </p:pic>
    </p:spTree>
    <p:extLst>
      <p:ext uri="{BB962C8B-B14F-4D97-AF65-F5344CB8AC3E}">
        <p14:creationId xmlns:p14="http://schemas.microsoft.com/office/powerpoint/2010/main" val="21654802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199"/>
            <a:ext cx="4343400" cy="4525963"/>
          </a:xfrm>
        </p:spPr>
        <p:txBody>
          <a:bodyPr/>
          <a:lstStyle/>
          <a:p>
            <a:r>
              <a:rPr lang="en-US" dirty="0" smtClean="0"/>
              <a:t>Draw 3 cards.  What is the probability of not drawing at least one King?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6797"/>
            <a:ext cx="4038600" cy="3312768"/>
          </a:xfrm>
        </p:spPr>
      </p:pic>
    </p:spTree>
    <p:extLst>
      <p:ext uri="{BB962C8B-B14F-4D97-AF65-F5344CB8AC3E}">
        <p14:creationId xmlns:p14="http://schemas.microsoft.com/office/powerpoint/2010/main" val="42938371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Draw 3 cards.  What is the probability of not drawing at least one King?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P(K’) x P(K’ | K’) x P(K’ | K’K’)</a:t>
            </a:r>
          </a:p>
          <a:p>
            <a:pPr marL="0" indent="0">
              <a:buNone/>
            </a:pPr>
            <a:r>
              <a:rPr lang="en-US" dirty="0" smtClean="0"/>
              <a:t>= 3/5 x 2/4 x 1/3</a:t>
            </a:r>
          </a:p>
          <a:p>
            <a:pPr marL="0" indent="0">
              <a:buNone/>
            </a:pPr>
            <a:r>
              <a:rPr lang="en-US" dirty="0" smtClean="0"/>
              <a:t>= 6/60</a:t>
            </a:r>
          </a:p>
          <a:p>
            <a:pPr marL="0" indent="0">
              <a:buNone/>
            </a:pPr>
            <a:r>
              <a:rPr lang="en-US" dirty="0" smtClean="0"/>
              <a:t>= 1/10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06797"/>
            <a:ext cx="4038600" cy="3312768"/>
          </a:xfrm>
        </p:spPr>
      </p:pic>
    </p:spTree>
    <p:extLst>
      <p:ext uri="{BB962C8B-B14F-4D97-AF65-F5344CB8AC3E}">
        <p14:creationId xmlns:p14="http://schemas.microsoft.com/office/powerpoint/2010/main" val="22437605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characteristics of an experiment with a binomial distribution of outcomes?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132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characteristics of an experiment with a binomial distribution of outcomes?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Experiment </a:t>
            </a:r>
            <a:r>
              <a:rPr lang="en-US" dirty="0"/>
              <a:t>consists of 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en-US" dirty="0"/>
              <a:t> </a:t>
            </a:r>
            <a:r>
              <a:rPr lang="en-US" dirty="0" smtClean="0"/>
              <a:t>independent, identical trials</a:t>
            </a:r>
            <a:endParaRPr lang="en-US" dirty="0"/>
          </a:p>
          <a:p>
            <a:r>
              <a:rPr lang="en-US" dirty="0"/>
              <a:t>Each trial results in only </a:t>
            </a:r>
            <a:r>
              <a:rPr lang="en-US" dirty="0" smtClean="0"/>
              <a:t>success or failure</a:t>
            </a:r>
          </a:p>
          <a:p>
            <a:r>
              <a:rPr lang="en-US" dirty="0" smtClean="0"/>
              <a:t>Random </a:t>
            </a:r>
            <a:r>
              <a:rPr lang="en-US" dirty="0"/>
              <a:t>variable of interest (</a:t>
            </a:r>
            <a:r>
              <a:rPr lang="en-US" dirty="0">
                <a:solidFill>
                  <a:srgbClr val="0070C0"/>
                </a:solidFill>
              </a:rPr>
              <a:t>X</a:t>
            </a:r>
            <a:r>
              <a:rPr lang="en-US" dirty="0"/>
              <a:t>) is number of </a:t>
            </a:r>
            <a:r>
              <a:rPr lang="en-US" dirty="0">
                <a:solidFill>
                  <a:srgbClr val="008000"/>
                </a:solidFill>
              </a:rPr>
              <a:t>S</a:t>
            </a:r>
            <a:r>
              <a:rPr lang="en-US" dirty="0"/>
              <a:t>’s in 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en-US" dirty="0"/>
              <a:t> trials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81600" y="2895600"/>
            <a:ext cx="2784512" cy="2884426"/>
            <a:chOff x="5926695" y="1389430"/>
            <a:chExt cx="2353619" cy="2585866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26695" y="1389430"/>
              <a:ext cx="2353619" cy="2378927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6089871" y="3768357"/>
              <a:ext cx="2027266" cy="20693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http://www.vassarstats.net/textbook/f0603.gif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952021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characteristics of an experiment with a </a:t>
            </a:r>
            <a:r>
              <a:rPr lang="en-US" dirty="0" smtClean="0"/>
              <a:t>Poisson </a:t>
            </a:r>
            <a:r>
              <a:rPr lang="en-US" dirty="0"/>
              <a:t>distribution of outcomes?</a:t>
            </a:r>
          </a:p>
        </p:txBody>
      </p:sp>
    </p:spTree>
    <p:extLst>
      <p:ext uri="{BB962C8B-B14F-4D97-AF65-F5344CB8AC3E}">
        <p14:creationId xmlns:p14="http://schemas.microsoft.com/office/powerpoint/2010/main" val="36080482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characteristics of an experiment with a </a:t>
            </a:r>
            <a:r>
              <a:rPr lang="en-US" dirty="0" smtClean="0"/>
              <a:t>Poisson </a:t>
            </a:r>
            <a:r>
              <a:rPr lang="en-US" dirty="0"/>
              <a:t>distribution of outcomes?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09801"/>
            <a:ext cx="4038600" cy="3352800"/>
          </a:xfrm>
        </p:spPr>
        <p:txBody>
          <a:bodyPr>
            <a:normAutofit fontScale="92500" lnSpcReduction="20000"/>
          </a:bodyPr>
          <a:lstStyle/>
          <a:p>
            <a:pPr marL="571500" indent="-514350">
              <a:buFont typeface="+mj-lt"/>
              <a:buAutoNum type="arabicPeriod"/>
            </a:pPr>
            <a:r>
              <a:rPr lang="en-US" dirty="0" smtClean="0"/>
              <a:t>Interval (e.g., time) with units</a:t>
            </a:r>
          </a:p>
          <a:p>
            <a:pPr marL="571500" indent="-514350">
              <a:buFont typeface="+mj-lt"/>
              <a:buAutoNum type="arabicPeriod"/>
            </a:pPr>
            <a:r>
              <a:rPr lang="en-US" dirty="0" smtClean="0"/>
              <a:t>Probability </a:t>
            </a:r>
            <a:r>
              <a:rPr lang="en-US" dirty="0"/>
              <a:t>of event same for all </a:t>
            </a:r>
            <a:r>
              <a:rPr lang="en-US" dirty="0" smtClean="0"/>
              <a:t>interval unit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Number of events in one unit independent of </a:t>
            </a:r>
            <a:r>
              <a:rPr lang="en-US" dirty="0" smtClean="0"/>
              <a:t>others</a:t>
            </a:r>
            <a:endParaRPr lang="en-US" dirty="0"/>
          </a:p>
          <a:p>
            <a:pPr marL="571500" indent="-514350">
              <a:buFont typeface="+mj-lt"/>
              <a:buAutoNum type="arabicPeriod"/>
            </a:pPr>
            <a:r>
              <a:rPr lang="en-US" dirty="0"/>
              <a:t>Events occur singly (not </a:t>
            </a:r>
            <a:r>
              <a:rPr lang="en-US" dirty="0" smtClean="0"/>
              <a:t>simultaneously)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6019800"/>
            <a:ext cx="5008679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Phrase </a:t>
            </a:r>
            <a:r>
              <a:rPr lang="en-US" sz="2400" dirty="0">
                <a:solidFill>
                  <a:srgbClr val="0070C0"/>
                </a:solidFill>
              </a:rPr>
              <a:t>people use is </a:t>
            </a:r>
            <a:r>
              <a:rPr lang="en-US" sz="2400" dirty="0" smtClean="0">
                <a:solidFill>
                  <a:srgbClr val="0070C0"/>
                </a:solidFill>
              </a:rPr>
              <a:t>“random arrivals”</a:t>
            </a:r>
            <a:endParaRPr lang="en-US" sz="2400" dirty="0">
              <a:solidFill>
                <a:srgbClr val="0070C0"/>
              </a:solidFill>
            </a:endParaRPr>
          </a:p>
        </p:txBody>
      </p:sp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687" y="2624931"/>
            <a:ext cx="3095625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7337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Standard Normal Distribution?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640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Standard Normal Distribution?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43877" y="3048000"/>
            <a:ext cx="4151923" cy="3078163"/>
          </a:xfrm>
        </p:spPr>
        <p:txBody>
          <a:bodyPr>
            <a:normAutofit/>
          </a:bodyPr>
          <a:lstStyle/>
          <a:p>
            <a:r>
              <a:rPr lang="en-US" dirty="0" smtClean="0"/>
              <a:t>Normal distribution</a:t>
            </a:r>
          </a:p>
          <a:p>
            <a:r>
              <a:rPr lang="en-US" dirty="0" smtClean="0"/>
              <a:t>Mean </a:t>
            </a:r>
            <a:r>
              <a:rPr lang="el-GR" dirty="0"/>
              <a:t>μ 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Std</a:t>
            </a:r>
            <a:r>
              <a:rPr lang="en-US" dirty="0" smtClean="0"/>
              <a:t> dev </a:t>
            </a:r>
            <a:r>
              <a:rPr lang="el-GR" dirty="0" smtClean="0"/>
              <a:t>σ</a:t>
            </a:r>
            <a:r>
              <a:rPr lang="en-US" dirty="0" smtClean="0"/>
              <a:t>  =  1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63045"/>
            <a:ext cx="4038600" cy="2400273"/>
          </a:xfrm>
        </p:spPr>
      </p:pic>
    </p:spTree>
    <p:extLst>
      <p:ext uri="{BB962C8B-B14F-4D97-AF65-F5344CB8AC3E}">
        <p14:creationId xmlns:p14="http://schemas.microsoft.com/office/powerpoint/2010/main" val="201858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steps are in the </a:t>
            </a:r>
            <a:r>
              <a:rPr lang="en-US" dirty="0" smtClean="0">
                <a:solidFill>
                  <a:srgbClr val="0070C0"/>
                </a:solidFill>
              </a:rPr>
              <a:t>game analytics pipeline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031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Error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sampling error?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7369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Error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sampling error?</a:t>
            </a:r>
          </a:p>
          <a:p>
            <a:pPr lvl="1"/>
            <a:r>
              <a:rPr lang="en-US" dirty="0" smtClean="0"/>
              <a:t>Error </a:t>
            </a:r>
            <a:r>
              <a:rPr lang="en-US" dirty="0"/>
              <a:t>from estimating </a:t>
            </a:r>
            <a:r>
              <a:rPr lang="en-US" dirty="0">
                <a:solidFill>
                  <a:srgbClr val="008000"/>
                </a:solidFill>
              </a:rPr>
              <a:t>population</a:t>
            </a:r>
            <a:r>
              <a:rPr lang="en-US" dirty="0"/>
              <a:t> parameters from </a:t>
            </a:r>
            <a:r>
              <a:rPr lang="en-US" dirty="0">
                <a:solidFill>
                  <a:srgbClr val="0070C0"/>
                </a:solidFill>
              </a:rPr>
              <a:t>sample</a:t>
            </a:r>
            <a:r>
              <a:rPr lang="en-US" dirty="0"/>
              <a:t> statistics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size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error </a:t>
            </a:r>
            <a:r>
              <a:rPr lang="en-US" dirty="0" smtClean="0"/>
              <a:t>is based on what two main factors?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014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Error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sampling error?</a:t>
            </a:r>
          </a:p>
          <a:p>
            <a:pPr lvl="1"/>
            <a:r>
              <a:rPr lang="en-US" dirty="0" smtClean="0"/>
              <a:t>Error </a:t>
            </a:r>
            <a:r>
              <a:rPr lang="en-US" dirty="0"/>
              <a:t>from estimating </a:t>
            </a:r>
            <a:r>
              <a:rPr lang="en-US" dirty="0">
                <a:solidFill>
                  <a:srgbClr val="008000"/>
                </a:solidFill>
              </a:rPr>
              <a:t>population</a:t>
            </a:r>
            <a:r>
              <a:rPr lang="en-US" dirty="0"/>
              <a:t> parameters from </a:t>
            </a:r>
            <a:r>
              <a:rPr lang="en-US" dirty="0">
                <a:solidFill>
                  <a:srgbClr val="0070C0"/>
                </a:solidFill>
              </a:rPr>
              <a:t>sample</a:t>
            </a:r>
            <a:r>
              <a:rPr lang="en-US" dirty="0"/>
              <a:t> statistics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i="1" dirty="0" smtClean="0"/>
              <a:t>size</a:t>
            </a:r>
            <a:r>
              <a:rPr lang="en-US" dirty="0" smtClean="0"/>
              <a:t> </a:t>
            </a:r>
            <a:r>
              <a:rPr lang="en-US" dirty="0" smtClean="0"/>
              <a:t>of </a:t>
            </a:r>
            <a:r>
              <a:rPr lang="en-US" dirty="0" smtClean="0"/>
              <a:t>the error </a:t>
            </a:r>
            <a:r>
              <a:rPr lang="en-US" dirty="0" smtClean="0"/>
              <a:t>is based on what two main factors?</a:t>
            </a:r>
          </a:p>
          <a:p>
            <a:pPr lvl="1"/>
            <a:r>
              <a:rPr lang="en-US" dirty="0" smtClean="0"/>
              <a:t>Population variance</a:t>
            </a:r>
          </a:p>
          <a:p>
            <a:pPr lvl="1"/>
            <a:r>
              <a:rPr lang="en-US" dirty="0" smtClean="0"/>
              <a:t>Number of samples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6912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a confidence interval?  Give an example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6215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What is a confidence interval?  Give an example</a:t>
            </a:r>
          </a:p>
          <a:p>
            <a:pPr lvl="1"/>
            <a:r>
              <a:rPr lang="en-US" dirty="0"/>
              <a:t>Range of values with specific certainty that population parameter is </a:t>
            </a:r>
            <a:r>
              <a:rPr lang="en-US" dirty="0" smtClean="0"/>
              <a:t>within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95%</a:t>
            </a:r>
            <a:r>
              <a:rPr lang="en-US" dirty="0" smtClean="0"/>
              <a:t> </a:t>
            </a:r>
            <a:r>
              <a:rPr lang="en-US" dirty="0"/>
              <a:t>confidence interval for </a:t>
            </a:r>
            <a:r>
              <a:rPr lang="en-US" dirty="0" smtClean="0"/>
              <a:t>time to complete </a:t>
            </a:r>
            <a:r>
              <a:rPr lang="en-US" dirty="0" smtClean="0"/>
              <a:t>a level in  </a:t>
            </a:r>
            <a:r>
              <a:rPr lang="en-US" dirty="0" smtClean="0"/>
              <a:t>Super </a:t>
            </a:r>
            <a:r>
              <a:rPr lang="en-US" dirty="0" smtClean="0"/>
              <a:t>Mario: [</a:t>
            </a:r>
            <a:r>
              <a:rPr lang="en-US" dirty="0">
                <a:solidFill>
                  <a:srgbClr val="008000"/>
                </a:solidFill>
              </a:rPr>
              <a:t>1</a:t>
            </a:r>
            <a:r>
              <a:rPr lang="en-US" dirty="0" smtClean="0">
                <a:solidFill>
                  <a:srgbClr val="008000"/>
                </a:solidFill>
              </a:rPr>
              <a:t>.25</a:t>
            </a:r>
            <a:r>
              <a:rPr lang="en-US" dirty="0" smtClean="0"/>
              <a:t> </a:t>
            </a:r>
            <a:r>
              <a:rPr lang="en-US" dirty="0"/>
              <a:t>minutes, </a:t>
            </a: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.75</a:t>
            </a:r>
            <a:r>
              <a:rPr lang="en-US" dirty="0" smtClean="0"/>
              <a:t> </a:t>
            </a:r>
            <a:r>
              <a:rPr lang="en-US" dirty="0"/>
              <a:t>minutes]</a:t>
            </a:r>
          </a:p>
          <a:p>
            <a:r>
              <a:rPr lang="en-US" dirty="0" smtClean="0"/>
              <a:t>What is the size of confidence interval based 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8632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Confidence Intervals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is a confidence interval?  Give an example</a:t>
            </a:r>
          </a:p>
          <a:p>
            <a:pPr lvl="1"/>
            <a:r>
              <a:rPr lang="en-US" dirty="0"/>
              <a:t>Range of values with specific certainty that population parameter is </a:t>
            </a:r>
            <a:r>
              <a:rPr lang="en-US" dirty="0" smtClean="0"/>
              <a:t>within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95%</a:t>
            </a:r>
            <a:r>
              <a:rPr lang="en-US" dirty="0" smtClean="0"/>
              <a:t> </a:t>
            </a:r>
            <a:r>
              <a:rPr lang="en-US" dirty="0"/>
              <a:t>confidence interval for </a:t>
            </a:r>
            <a:r>
              <a:rPr lang="en-US" dirty="0" smtClean="0"/>
              <a:t>time to complete </a:t>
            </a:r>
            <a:r>
              <a:rPr lang="en-US" dirty="0" smtClean="0"/>
              <a:t>a level in </a:t>
            </a:r>
            <a:r>
              <a:rPr lang="en-US" dirty="0" smtClean="0"/>
              <a:t>Super </a:t>
            </a:r>
            <a:r>
              <a:rPr lang="en-US" dirty="0" smtClean="0"/>
              <a:t>Mario: [</a:t>
            </a:r>
            <a:r>
              <a:rPr lang="en-US" dirty="0" smtClean="0">
                <a:solidFill>
                  <a:srgbClr val="008000"/>
                </a:solidFill>
              </a:rPr>
              <a:t>1.25</a:t>
            </a:r>
            <a:r>
              <a:rPr lang="en-US" dirty="0" smtClean="0"/>
              <a:t> </a:t>
            </a:r>
            <a:r>
              <a:rPr lang="en-US" dirty="0"/>
              <a:t>minutes, </a:t>
            </a:r>
            <a:r>
              <a:rPr lang="en-US" dirty="0" smtClean="0">
                <a:solidFill>
                  <a:srgbClr val="0070C0"/>
                </a:solidFill>
              </a:rPr>
              <a:t>1.75</a:t>
            </a:r>
            <a:r>
              <a:rPr lang="en-US" dirty="0" smtClean="0"/>
              <a:t> </a:t>
            </a:r>
            <a:r>
              <a:rPr lang="en-US" dirty="0"/>
              <a:t>minutes]</a:t>
            </a:r>
          </a:p>
          <a:p>
            <a:r>
              <a:rPr lang="en-US" dirty="0" smtClean="0"/>
              <a:t>What is the size of confidence interval based on?</a:t>
            </a:r>
          </a:p>
          <a:p>
            <a:pPr lvl="1"/>
            <a:r>
              <a:rPr lang="en-US" dirty="0" smtClean="0"/>
              <a:t>Confidence (1-</a:t>
            </a:r>
            <a:r>
              <a:rPr lang="en-US" altLang="en-US" dirty="0" smtClean="0">
                <a:solidFill>
                  <a:srgbClr val="C00000"/>
                </a:solidFill>
                <a:sym typeface="Symbol" panose="05050102010706020507" pitchFamily="18" charset="2"/>
              </a:rPr>
              <a:t>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Standard error (number of samples) standard deviation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476509"/>
            <a:ext cx="1240665" cy="832216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</p:pic>
    </p:spTree>
    <p:extLst>
      <p:ext uri="{BB962C8B-B14F-4D97-AF65-F5344CB8AC3E}">
        <p14:creationId xmlns:p14="http://schemas.microsoft.com/office/powerpoint/2010/main" val="2528960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steps are in the </a:t>
            </a:r>
            <a:r>
              <a:rPr lang="en-US" dirty="0" smtClean="0">
                <a:solidFill>
                  <a:srgbClr val="0070C0"/>
                </a:solidFill>
              </a:rPr>
              <a:t>game analytics pipeline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Game</a:t>
            </a:r>
            <a:r>
              <a:rPr lang="en-US" dirty="0" smtClean="0"/>
              <a:t> (instrumented)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Data</a:t>
            </a:r>
            <a:r>
              <a:rPr lang="en-US" dirty="0" smtClean="0"/>
              <a:t> (collected from </a:t>
            </a:r>
            <a:r>
              <a:rPr lang="en-US" i="1" dirty="0" smtClean="0"/>
              <a:t>players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Extracted data </a:t>
            </a:r>
            <a:r>
              <a:rPr lang="en-US" dirty="0" smtClean="0"/>
              <a:t>(e.g., from scripts)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Analysis</a:t>
            </a:r>
          </a:p>
          <a:p>
            <a:pPr lvl="1"/>
            <a:r>
              <a:rPr lang="en-US" dirty="0" smtClean="0"/>
              <a:t>Statistics, Charts, Tests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Dissemination</a:t>
            </a:r>
          </a:p>
          <a:p>
            <a:pPr lvl="1"/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Talk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31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population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sample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33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population</a:t>
            </a:r>
            <a:r>
              <a:rPr lang="en-US" dirty="0" smtClean="0"/>
              <a:t> versus </a:t>
            </a:r>
            <a:r>
              <a:rPr lang="en-US" dirty="0" smtClean="0">
                <a:solidFill>
                  <a:srgbClr val="008000"/>
                </a:solidFill>
              </a:rPr>
              <a:t>sample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Population</a:t>
            </a:r>
            <a:r>
              <a:rPr lang="en-US" dirty="0" smtClean="0"/>
              <a:t> </a:t>
            </a:r>
            <a:r>
              <a:rPr lang="en-US" dirty="0"/>
              <a:t>– all members of group pertaining to study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8000"/>
                </a:solidFill>
              </a:rPr>
              <a:t>Sample</a:t>
            </a:r>
            <a:r>
              <a:rPr lang="en-US" dirty="0" smtClean="0"/>
              <a:t> </a:t>
            </a:r>
            <a:r>
              <a:rPr lang="en-US" dirty="0"/>
              <a:t>– part of population selected for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64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probability sampling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51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0070C0"/>
                </a:solidFill>
              </a:rPr>
              <a:t>probability sampling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Probability </a:t>
            </a:r>
            <a:r>
              <a:rPr lang="en-US" dirty="0" smtClean="0">
                <a:solidFill>
                  <a:srgbClr val="0070C0"/>
                </a:solidFill>
              </a:rPr>
              <a:t>sampling </a:t>
            </a:r>
            <a:r>
              <a:rPr lang="en-US" dirty="0" smtClean="0"/>
              <a:t>- sampling </a:t>
            </a:r>
            <a:r>
              <a:rPr lang="en-US" dirty="0"/>
              <a:t>considering likelihood of selection</a:t>
            </a:r>
          </a:p>
          <a:p>
            <a:pPr lvl="1"/>
            <a:r>
              <a:rPr lang="en-US" dirty="0" smtClean="0"/>
              <a:t>Consider likelihood as part of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136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5454</TotalTime>
  <Words>983</Words>
  <Application>Microsoft Office PowerPoint</Application>
  <PresentationFormat>On-screen Show (4:3)</PresentationFormat>
  <Paragraphs>167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Arial</vt:lpstr>
      <vt:lpstr>Calibri</vt:lpstr>
      <vt:lpstr>Symbol</vt:lpstr>
      <vt:lpstr>Office Theme</vt:lpstr>
      <vt:lpstr>Review Data</vt:lpstr>
      <vt:lpstr>What are two main sources for data for game analytics?</vt:lpstr>
      <vt:lpstr>What are two main sources for data for game analytics?</vt:lpstr>
      <vt:lpstr>What steps are in the game analytics pipeline?</vt:lpstr>
      <vt:lpstr>What steps are in the game analytics pipeline?</vt:lpstr>
      <vt:lpstr>What is population versus sample?</vt:lpstr>
      <vt:lpstr>What is population versus sample?</vt:lpstr>
      <vt:lpstr>What is probability sampling?</vt:lpstr>
      <vt:lpstr>What is probability sampling?</vt:lpstr>
      <vt:lpstr>What is a Pareto chart?  When used?</vt:lpstr>
      <vt:lpstr>What is a Pareto chart?  When used?</vt:lpstr>
      <vt:lpstr>When should you not use pie chart?</vt:lpstr>
      <vt:lpstr>When should you not use pie chart?</vt:lpstr>
      <vt:lpstr>When should you not use pie chart?</vt:lpstr>
      <vt:lpstr>Which Measure of Central Tendency to Use?  Why?</vt:lpstr>
      <vt:lpstr>What are Quartiles?</vt:lpstr>
      <vt:lpstr>What are Quartiles?</vt:lpstr>
      <vt:lpstr>Describe how to Compute Variance</vt:lpstr>
      <vt:lpstr>Describe how to Compute Variance</vt:lpstr>
      <vt:lpstr>Describe what Standard Deviation is in Words</vt:lpstr>
      <vt:lpstr>Describe what Standard Deviation is in Words</vt:lpstr>
      <vt:lpstr>Empirical Rule</vt:lpstr>
      <vt:lpstr>Empirical Rule</vt:lpstr>
      <vt:lpstr>Rank the Following High to Low in Susceptibility to Outliers</vt:lpstr>
      <vt:lpstr>Rank the Following High to Low in Susceptibility to Outliers</vt:lpstr>
      <vt:lpstr>Probability</vt:lpstr>
      <vt:lpstr>Probability</vt:lpstr>
      <vt:lpstr>Broadly, What are 3 Ways to Assign Probabilities?</vt:lpstr>
      <vt:lpstr>Broadly, What are 3 Ways to Assign Probabilities?</vt:lpstr>
      <vt:lpstr>Probability</vt:lpstr>
      <vt:lpstr>Probability</vt:lpstr>
      <vt:lpstr>Probability</vt:lpstr>
      <vt:lpstr>Probability</vt:lpstr>
      <vt:lpstr>What are the characteristics of an experiment with a binomial distribution of outcomes?</vt:lpstr>
      <vt:lpstr>What are the characteristics of an experiment with a binomial distribution of outcomes?</vt:lpstr>
      <vt:lpstr>What are the characteristics of an experiment with a Poisson distribution of outcomes?</vt:lpstr>
      <vt:lpstr>What are the characteristics of an experiment with a Poisson distribution of outcomes?</vt:lpstr>
      <vt:lpstr>What is the Standard Normal Distribution?</vt:lpstr>
      <vt:lpstr>What is the Standard Normal Distribution?</vt:lpstr>
      <vt:lpstr>Sampling Error</vt:lpstr>
      <vt:lpstr>Sampling Error</vt:lpstr>
      <vt:lpstr>Sampling Error</vt:lpstr>
      <vt:lpstr>Confidence Intervals</vt:lpstr>
      <vt:lpstr>Confidence Intervals</vt:lpstr>
      <vt:lpstr>Confidence Intervals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Mark Claypool</cp:lastModifiedBy>
  <cp:revision>189</cp:revision>
  <cp:lastPrinted>2016-08-25T14:33:07Z</cp:lastPrinted>
  <dcterms:created xsi:type="dcterms:W3CDTF">2012-01-13T01:01:36Z</dcterms:created>
  <dcterms:modified xsi:type="dcterms:W3CDTF">2017-05-01T09:53:45Z</dcterms:modified>
</cp:coreProperties>
</file>