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1" r:id="rId4"/>
    <p:sldId id="258" r:id="rId5"/>
    <p:sldId id="260" r:id="rId6"/>
    <p:sldId id="261" r:id="rId7"/>
    <p:sldId id="259" r:id="rId8"/>
    <p:sldId id="262" r:id="rId9"/>
    <p:sldId id="263" r:id="rId10"/>
    <p:sldId id="267" r:id="rId11"/>
    <p:sldId id="265" r:id="rId12"/>
    <p:sldId id="264" r:id="rId13"/>
    <p:sldId id="266" r:id="rId14"/>
    <p:sldId id="268" r:id="rId15"/>
    <p:sldId id="270" r:id="rId16"/>
    <p:sldId id="272" r:id="rId17"/>
    <p:sldId id="284" r:id="rId18"/>
    <p:sldId id="276" r:id="rId19"/>
    <p:sldId id="273" r:id="rId20"/>
    <p:sldId id="275" r:id="rId21"/>
    <p:sldId id="277" r:id="rId22"/>
    <p:sldId id="278" r:id="rId23"/>
    <p:sldId id="279" r:id="rId24"/>
    <p:sldId id="280" r:id="rId25"/>
    <p:sldId id="283" r:id="rId26"/>
    <p:sldId id="282" r:id="rId27"/>
    <p:sldId id="291" r:id="rId28"/>
    <p:sldId id="290" r:id="rId29"/>
    <p:sldId id="289" r:id="rId30"/>
    <p:sldId id="286" r:id="rId31"/>
    <p:sldId id="285" r:id="rId32"/>
    <p:sldId id="299" r:id="rId33"/>
    <p:sldId id="295" r:id="rId34"/>
    <p:sldId id="288" r:id="rId35"/>
    <p:sldId id="292" r:id="rId36"/>
    <p:sldId id="293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game-mo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0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5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 Claypool. </a:t>
            </a:r>
            <a:r>
              <a:rPr lang="en-US" dirty="0" smtClean="0">
                <a:hlinkClick r:id="rId3"/>
              </a:rPr>
              <a:t>Motion and Scene Complexity for Streaming Video Games</a:t>
            </a:r>
            <a:r>
              <a:rPr lang="en-US" dirty="0" smtClean="0"/>
              <a:t>, In </a:t>
            </a:r>
            <a:r>
              <a:rPr lang="en-US" i="1" dirty="0" smtClean="0"/>
              <a:t>Proceedings of the 4th ACM International Conference on the Foundations of Digital Games (FDG)</a:t>
            </a:r>
            <a:r>
              <a:rPr lang="en-US" dirty="0" smtClean="0"/>
              <a:t>, Florida, USA, April 2009. Online at: </a:t>
            </a:r>
            <a:r>
              <a:rPr lang="en-US" dirty="0" smtClean="0">
                <a:hlinkClick r:id="rId3"/>
              </a:rPr>
              <a:t>http://www.cs.wpi.edu/~claypool/papers/game-motion/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claypool/papers/game-mot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Descriptive Statistics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87355" y="3276600"/>
            <a:ext cx="1769291" cy="2839383"/>
            <a:chOff x="5638800" y="3427273"/>
            <a:chExt cx="1769291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Chapter 3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Measures of Position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not always want center</a:t>
            </a:r>
          </a:p>
          <a:p>
            <a:pPr lvl="1"/>
            <a:r>
              <a:rPr lang="en-US" dirty="0" smtClean="0"/>
              <a:t>e.g., want to know best Champions</a:t>
            </a:r>
          </a:p>
          <a:p>
            <a:endParaRPr lang="en-US" dirty="0" smtClean="0"/>
          </a:p>
          <a:p>
            <a:r>
              <a:rPr lang="en-US" dirty="0" smtClean="0"/>
              <a:t>What other positions may be desired?</a:t>
            </a:r>
          </a:p>
          <a:p>
            <a:pPr lvl="1"/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4191000"/>
            <a:ext cx="3556100" cy="2514600"/>
            <a:chOff x="2209800" y="4191000"/>
            <a:chExt cx="3556100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0070C0"/>
                  </a:solidFill>
                </a:rPr>
                <a:t>?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9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Measures of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/ Minimum</a:t>
            </a:r>
          </a:p>
          <a:p>
            <a:pPr lvl="1"/>
            <a:r>
              <a:rPr lang="en-US" dirty="0" smtClean="0"/>
              <a:t>Not discussed more</a:t>
            </a:r>
          </a:p>
          <a:p>
            <a:r>
              <a:rPr lang="en-US" dirty="0" smtClean="0"/>
              <a:t>Trimmed Mean</a:t>
            </a:r>
          </a:p>
          <a:p>
            <a:r>
              <a:rPr lang="en-US" dirty="0" smtClean="0"/>
              <a:t>Quartiles</a:t>
            </a:r>
          </a:p>
          <a:p>
            <a:r>
              <a:rPr lang="en-US" dirty="0" smtClean="0"/>
              <a:t>Percentiles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6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Trimmed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“trimming” off top and bottom (typically 5% or 10%)</a:t>
            </a:r>
          </a:p>
          <a:p>
            <a:pPr lvl="1"/>
            <a:r>
              <a:rPr lang="en-US" dirty="0" smtClean="0"/>
              <a:t>Reduces effects of extreme values, like median</a:t>
            </a:r>
          </a:p>
          <a:p>
            <a:r>
              <a:rPr lang="en-US" dirty="0" smtClean="0"/>
              <a:t>In Excel, </a:t>
            </a:r>
            <a:r>
              <a:rPr lang="en-US" dirty="0" smtClean="0">
                <a:latin typeface="Consolas" panose="020B0609020204030204" pitchFamily="49" charset="0"/>
              </a:rPr>
              <a:t>=TRIMMEAN(</a:t>
            </a:r>
            <a:r>
              <a:rPr lang="en-US" dirty="0" err="1" smtClean="0">
                <a:latin typeface="Consolas" panose="020B0609020204030204" pitchFamily="49" charset="0"/>
              </a:rPr>
              <a:t>array,percent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887994" y="5256105"/>
            <a:ext cx="216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– original mean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 – trimmed mean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3087206"/>
            <a:ext cx="1766047" cy="8339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35245" y="4038600"/>
            <a:ext cx="4191000" cy="2652409"/>
            <a:chOff x="1735245" y="4038600"/>
            <a:chExt cx="4191000" cy="2652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68" y="4038600"/>
              <a:ext cx="3659554" cy="24350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35245" y="6475565"/>
              <a:ext cx="4191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http://support.minitab.com/en-us/minitab/17/histogram_mean_vs_trimmed_mean.png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78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Sort values</a:t>
            </a:r>
          </a:p>
          <a:p>
            <a:r>
              <a:rPr lang="en-US" dirty="0" smtClean="0"/>
              <a:t>First quartile (</a:t>
            </a:r>
            <a:r>
              <a:rPr lang="en-US" dirty="0" smtClean="0">
                <a:solidFill>
                  <a:srgbClr val="0070C0"/>
                </a:solidFill>
              </a:rPr>
              <a:t>Q1</a:t>
            </a:r>
            <a:r>
              <a:rPr lang="en-US" dirty="0" smtClean="0"/>
              <a:t>) is 25% from bottom</a:t>
            </a:r>
          </a:p>
          <a:p>
            <a:r>
              <a:rPr lang="en-US" dirty="0" smtClean="0"/>
              <a:t>Third quartile (</a:t>
            </a:r>
            <a:r>
              <a:rPr lang="en-US" dirty="0" smtClean="0">
                <a:solidFill>
                  <a:srgbClr val="0070C0"/>
                </a:solidFill>
              </a:rPr>
              <a:t>Q3</a:t>
            </a:r>
            <a:r>
              <a:rPr lang="en-US" dirty="0" smtClean="0"/>
              <a:t>) is 75% from bottom</a:t>
            </a:r>
          </a:p>
          <a:p>
            <a:r>
              <a:rPr lang="en-US" dirty="0" smtClean="0"/>
              <a:t>(What is second quartile?)</a:t>
            </a:r>
          </a:p>
          <a:p>
            <a:r>
              <a:rPr lang="en-US" dirty="0" smtClean="0"/>
              <a:t>In Excel, </a:t>
            </a:r>
            <a:r>
              <a:rPr lang="en-US" dirty="0" smtClean="0">
                <a:latin typeface="Consolas" panose="020B0609020204030204" pitchFamily="49" charset="0"/>
              </a:rPr>
              <a:t>=QUARTILE(</a:t>
            </a:r>
            <a:r>
              <a:rPr lang="en-US" dirty="0" err="1" smtClean="0">
                <a:latin typeface="Consolas" panose="020B0609020204030204" pitchFamily="49" charset="0"/>
              </a:rPr>
              <a:t>array,n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9833"/>
            <a:ext cx="1766047" cy="833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4" y="3837781"/>
            <a:ext cx="4048125" cy="2762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2306" y="6600031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https://www.hackmath.net/images/quartiles.png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27691"/>
            <a:ext cx="4142005" cy="1376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69964" y="5941420"/>
            <a:ext cx="3803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https://mathbitsnotebook.com/Algebra1/StatisticsData/quartileboxview2.png</a:t>
            </a:r>
          </a:p>
        </p:txBody>
      </p:sp>
    </p:spTree>
    <p:extLst>
      <p:ext uri="{BB962C8B-B14F-4D97-AF65-F5344CB8AC3E}">
        <p14:creationId xmlns:p14="http://schemas.microsoft.com/office/powerpoint/2010/main" val="19662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30"/>
            <a:ext cx="8229600" cy="909660"/>
          </a:xfrm>
        </p:spPr>
        <p:txBody>
          <a:bodyPr/>
          <a:lstStyle/>
          <a:p>
            <a:r>
              <a:rPr lang="en-US" dirty="0" smtClean="0"/>
              <a:t>Percentiles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06" y="1019890"/>
            <a:ext cx="8229600" cy="2438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Generalization of quartiles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th </a:t>
            </a:r>
            <a:r>
              <a:rPr lang="en-US" dirty="0"/>
              <a:t>percentile is </a:t>
            </a:r>
            <a:r>
              <a:rPr lang="en-US" dirty="0" smtClean="0"/>
              <a:t>data </a:t>
            </a:r>
            <a:r>
              <a:rPr lang="en-US" dirty="0"/>
              <a:t>point</a:t>
            </a:r>
            <a:r>
              <a:rPr lang="en-US" i="1" dirty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% from bottom </a:t>
            </a:r>
            <a:r>
              <a:rPr lang="en-US" dirty="0"/>
              <a:t>of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Interpolate </a:t>
            </a:r>
            <a:r>
              <a:rPr lang="en-US" dirty="0"/>
              <a:t>as for </a:t>
            </a:r>
            <a:r>
              <a:rPr lang="en-US" dirty="0" smtClean="0"/>
              <a:t>first quartile</a:t>
            </a:r>
          </a:p>
          <a:p>
            <a:r>
              <a:rPr lang="en-US" dirty="0" smtClean="0"/>
              <a:t>In Excel, </a:t>
            </a:r>
            <a:r>
              <a:rPr lang="en-US" dirty="0" smtClean="0">
                <a:latin typeface="Consolas" panose="020B0609020204030204" pitchFamily="49" charset="0"/>
              </a:rPr>
              <a:t>=PERCENTILE(</a:t>
            </a:r>
            <a:r>
              <a:rPr lang="en-US" dirty="0" err="1" smtClean="0">
                <a:latin typeface="Consolas" panose="020B0609020204030204" pitchFamily="49" charset="0"/>
              </a:rPr>
              <a:t>array,k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 smtClean="0"/>
              <a:t>(k: 0 to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68947"/>
            <a:ext cx="1766047" cy="8339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80006" y="4042507"/>
            <a:ext cx="3429000" cy="2767827"/>
            <a:chOff x="5280006" y="4042507"/>
            <a:chExt cx="3429000" cy="2767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5167" y="4042507"/>
              <a:ext cx="3338679" cy="25829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280006" y="6594890"/>
              <a:ext cx="3429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http://www.isical.ac.in/~jeexiiscore_normal/PercentilesAdvantages.htm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5361" y="3473250"/>
            <a:ext cx="3910278" cy="1445277"/>
            <a:chOff x="609600" y="3997203"/>
            <a:chExt cx="3910278" cy="14452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3997203"/>
              <a:ext cx="3910278" cy="13367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02639" y="5225520"/>
              <a:ext cx="3124200" cy="216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https://www.mathsisfun.com/data/images/percentile-80.svg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973" y="4918527"/>
            <a:ext cx="4229100" cy="1967613"/>
            <a:chOff x="521973" y="4918527"/>
            <a:chExt cx="4229100" cy="1967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3" y="4918527"/>
              <a:ext cx="4229100" cy="18383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45823" y="6670696"/>
              <a:ext cx="3581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http://www.psychometric-success.com/images/AA1301.gif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33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Data, Part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Ok, pile of numbers can now be summarized as </a:t>
            </a:r>
            <a:r>
              <a:rPr lang="en-US" i="1" dirty="0" smtClean="0"/>
              <a:t>one</a:t>
            </a:r>
            <a:r>
              <a:rPr lang="en-US" dirty="0" smtClean="0"/>
              <a:t> number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Mean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median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mode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But is that enough?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Q: </a:t>
            </a:r>
            <a:r>
              <a:rPr lang="en-US" dirty="0" smtClean="0"/>
              <a:t>What other major aspect of numbers haven’t we summarized?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Data, Part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Ok, pile of numbers can now be summarized as </a:t>
            </a:r>
            <a:r>
              <a:rPr lang="en-US" i="1" dirty="0" smtClean="0"/>
              <a:t>one</a:t>
            </a:r>
            <a:r>
              <a:rPr lang="en-US" dirty="0" smtClean="0"/>
              <a:t> number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Mean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median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mode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But is that enough?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Q: </a:t>
            </a:r>
            <a:r>
              <a:rPr lang="en-US" dirty="0" smtClean="0"/>
              <a:t>What other major aspect of numbers haven’t we summarized?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4876800" y="5377656"/>
            <a:ext cx="415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Measures of </a:t>
            </a:r>
            <a:r>
              <a:rPr lang="en-US" sz="2400" dirty="0" smtClean="0">
                <a:solidFill>
                  <a:srgbClr val="0070C0"/>
                </a:solidFill>
              </a:rPr>
              <a:t>variation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i="1" dirty="0" smtClean="0"/>
              <a:t>aka</a:t>
            </a:r>
            <a:r>
              <a:rPr lang="en-US" sz="2400" dirty="0" smtClean="0"/>
              <a:t> measures of </a:t>
            </a:r>
            <a:r>
              <a:rPr lang="en-US" sz="2400" i="1" dirty="0" smtClean="0"/>
              <a:t>dispersion, </a:t>
            </a:r>
            <a:r>
              <a:rPr lang="en-US" sz="2400" dirty="0" smtClean="0"/>
              <a:t>or measures of </a:t>
            </a:r>
            <a:r>
              <a:rPr lang="en-US" sz="2400" i="1" dirty="0" smtClean="0"/>
              <a:t>spread</a:t>
            </a:r>
            <a:r>
              <a:rPr lang="en-US" sz="2400" dirty="0" smtClean="0"/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5900080" y="2428631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6749120" y="3384856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9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  <a:endParaRPr lang="en-US" alt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23252"/>
            <a:ext cx="7772400" cy="1131705"/>
          </a:xfrm>
        </p:spPr>
        <p:txBody>
          <a:bodyPr>
            <a:normAutofit/>
          </a:bodyPr>
          <a:lstStyle/>
          <a:p>
            <a:r>
              <a:rPr lang="en-US" altLang="en-US" dirty="0"/>
              <a:t>Summarizing by </a:t>
            </a:r>
            <a:r>
              <a:rPr lang="en-US" altLang="en-US" dirty="0" smtClean="0"/>
              <a:t>single </a:t>
            </a:r>
            <a:r>
              <a:rPr lang="en-US" altLang="en-US" dirty="0"/>
              <a:t>number </a:t>
            </a:r>
            <a:r>
              <a:rPr lang="en-US" altLang="en-US" dirty="0" smtClean="0"/>
              <a:t>rarely </a:t>
            </a:r>
            <a:r>
              <a:rPr lang="en-US" altLang="en-US" dirty="0"/>
              <a:t>enough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need statement about </a:t>
            </a:r>
            <a:r>
              <a:rPr lang="en-US" altLang="en-US" dirty="0" smtClean="0">
                <a:solidFill>
                  <a:srgbClr val="0070C0"/>
                </a:solidFill>
              </a:rPr>
              <a:t>variation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914400" y="1435436"/>
            <a:ext cx="7082965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“Then there is the man who drowned crossing a stream</a:t>
            </a:r>
          </a:p>
          <a:p>
            <a:r>
              <a:rPr lang="en-US" altLang="en-US" sz="2400" i="1"/>
              <a:t>with an average depth of six inches.”</a:t>
            </a:r>
            <a:r>
              <a:rPr lang="en-US" altLang="en-US" sz="2400"/>
              <a:t> – W.I.E. Gates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53000" y="3886200"/>
            <a:ext cx="2438400" cy="2350532"/>
            <a:chOff x="4876800" y="4343400"/>
            <a:chExt cx="2438400" cy="2350532"/>
          </a:xfrm>
        </p:grpSpPr>
        <p:sp>
          <p:nvSpPr>
            <p:cNvPr id="334855" name="Line 7"/>
            <p:cNvSpPr>
              <a:spLocks noChangeShapeType="1"/>
            </p:cNvSpPr>
            <p:nvPr/>
          </p:nvSpPr>
          <p:spPr bwMode="auto">
            <a:xfrm>
              <a:off x="5334000" y="43434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56" name="Line 8"/>
            <p:cNvSpPr>
              <a:spLocks noChangeShapeType="1"/>
            </p:cNvSpPr>
            <p:nvPr/>
          </p:nvSpPr>
          <p:spPr bwMode="auto">
            <a:xfrm>
              <a:off x="5334000" y="63246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57" name="Text Box 9"/>
            <p:cNvSpPr txBox="1">
              <a:spLocks noChangeArrowheads="1"/>
            </p:cNvSpPr>
            <p:nvPr/>
          </p:nvSpPr>
          <p:spPr bwMode="auto">
            <a:xfrm rot="-5400000">
              <a:off x="4485482" y="5191918"/>
              <a:ext cx="1149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Frequency</a:t>
              </a:r>
              <a:endParaRPr lang="en-US" altLang="en-US" sz="1800" i="1"/>
            </a:p>
          </p:txBody>
        </p:sp>
        <p:sp>
          <p:nvSpPr>
            <p:cNvPr id="334858" name="Text Box 10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7239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  <a:latin typeface="Comic Sans MS" panose="030F0702030302020204" pitchFamily="66" charset="0"/>
                </a:rPr>
                <a:t>mean</a:t>
              </a:r>
            </a:p>
          </p:txBody>
        </p:sp>
        <p:sp>
          <p:nvSpPr>
            <p:cNvPr id="334864" name="Text Box 16"/>
            <p:cNvSpPr txBox="1">
              <a:spLocks noChangeArrowheads="1"/>
            </p:cNvSpPr>
            <p:nvPr/>
          </p:nvSpPr>
          <p:spPr bwMode="auto">
            <a:xfrm>
              <a:off x="5486400" y="6324600"/>
              <a:ext cx="18092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 smtClean="0"/>
                <a:t>Player High Score</a:t>
              </a:r>
              <a:endParaRPr lang="en-US" altLang="en-US" sz="1800" i="1" dirty="0"/>
            </a:p>
          </p:txBody>
        </p:sp>
        <p:sp>
          <p:nvSpPr>
            <p:cNvPr id="334865" name="Rectangle 17"/>
            <p:cNvSpPr>
              <a:spLocks noChangeArrowheads="1"/>
            </p:cNvSpPr>
            <p:nvPr/>
          </p:nvSpPr>
          <p:spPr bwMode="auto">
            <a:xfrm>
              <a:off x="5562600" y="5029200"/>
              <a:ext cx="152400" cy="12954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6" name="Rectangle 18"/>
            <p:cNvSpPr>
              <a:spLocks noChangeArrowheads="1"/>
            </p:cNvSpPr>
            <p:nvPr/>
          </p:nvSpPr>
          <p:spPr bwMode="auto">
            <a:xfrm>
              <a:off x="6858000" y="5257800"/>
              <a:ext cx="152400" cy="10668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>
              <a:off x="6172200" y="5486400"/>
              <a:ext cx="76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869" name="Group 21"/>
          <p:cNvGrpSpPr>
            <a:grpSpLocks/>
          </p:cNvGrpSpPr>
          <p:nvPr/>
        </p:nvGrpSpPr>
        <p:grpSpPr bwMode="auto">
          <a:xfrm>
            <a:off x="1295400" y="3886200"/>
            <a:ext cx="2438402" cy="2351088"/>
            <a:chOff x="672" y="2592"/>
            <a:chExt cx="1536" cy="1481"/>
          </a:xfrm>
        </p:grpSpPr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960" y="259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>
              <a:off x="960" y="38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72" name="Text Box 24"/>
            <p:cNvSpPr txBox="1">
              <a:spLocks noChangeArrowheads="1"/>
            </p:cNvSpPr>
            <p:nvPr/>
          </p:nvSpPr>
          <p:spPr bwMode="auto">
            <a:xfrm rot="-5400000">
              <a:off x="426" y="3126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Frequency</a:t>
              </a:r>
              <a:endParaRPr lang="en-US" altLang="en-US" sz="1800" i="1"/>
            </a:p>
          </p:txBody>
        </p:sp>
        <p:sp>
          <p:nvSpPr>
            <p:cNvPr id="334873" name="Text Box 25"/>
            <p:cNvSpPr txBox="1">
              <a:spLocks noChangeArrowheads="1"/>
            </p:cNvSpPr>
            <p:nvPr/>
          </p:nvSpPr>
          <p:spPr bwMode="auto">
            <a:xfrm>
              <a:off x="1728" y="3360"/>
              <a:ext cx="4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  <a:latin typeface="Comic Sans MS" panose="030F0702030302020204" pitchFamily="66" charset="0"/>
                </a:rPr>
                <a:t>mean</a:t>
              </a:r>
            </a:p>
          </p:txBody>
        </p:sp>
        <p:sp>
          <p:nvSpPr>
            <p:cNvPr id="334874" name="Text Box 26"/>
            <p:cNvSpPr txBox="1">
              <a:spLocks noChangeArrowheads="1"/>
            </p:cNvSpPr>
            <p:nvPr/>
          </p:nvSpPr>
          <p:spPr bwMode="auto">
            <a:xfrm>
              <a:off x="1056" y="3840"/>
              <a:ext cx="11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 smtClean="0"/>
                <a:t>Player High Score</a:t>
              </a:r>
              <a:endParaRPr lang="en-US" altLang="en-US" sz="1800" i="1" dirty="0"/>
            </a:p>
          </p:txBody>
        </p:sp>
        <p:sp>
          <p:nvSpPr>
            <p:cNvPr id="334875" name="Rectangle 27"/>
            <p:cNvSpPr>
              <a:spLocks noChangeArrowheads="1"/>
            </p:cNvSpPr>
            <p:nvPr/>
          </p:nvSpPr>
          <p:spPr bwMode="auto">
            <a:xfrm>
              <a:off x="1392" y="2832"/>
              <a:ext cx="96" cy="100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76" name="Rectangle 28"/>
            <p:cNvSpPr>
              <a:spLocks noChangeArrowheads="1"/>
            </p:cNvSpPr>
            <p:nvPr/>
          </p:nvSpPr>
          <p:spPr bwMode="auto">
            <a:xfrm>
              <a:off x="1488" y="3312"/>
              <a:ext cx="96" cy="52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77" name="Line 29"/>
            <p:cNvSpPr>
              <a:spLocks noChangeShapeType="1"/>
            </p:cNvSpPr>
            <p:nvPr/>
          </p:nvSpPr>
          <p:spPr bwMode="auto">
            <a:xfrm flipH="1">
              <a:off x="1488" y="350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5164" y="6418025"/>
            <a:ext cx="6153672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Above: does single number (</a:t>
            </a:r>
            <a:r>
              <a:rPr lang="en-US" dirty="0" smtClean="0">
                <a:solidFill>
                  <a:srgbClr val="008000"/>
                </a:solidFill>
              </a:rPr>
              <a:t>mean</a:t>
            </a:r>
            <a:r>
              <a:rPr lang="en-US" dirty="0" smtClean="0"/>
              <a:t>) tell you enough about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24484"/>
      </p:ext>
    </p:extLst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Variation</a:t>
            </a:r>
            <a:r>
              <a:rPr lang="en-US" dirty="0" smtClean="0"/>
              <a:t> </a:t>
            </a:r>
            <a:r>
              <a:rPr lang="en-US" dirty="0"/>
              <a:t>Overview (1 of </a:t>
            </a:r>
            <a:r>
              <a:rPr lang="en-US" dirty="0" smtClean="0"/>
              <a:t>3)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0438"/>
            <a:ext cx="4038600" cy="296548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0438"/>
            <a:ext cx="4038600" cy="2965486"/>
          </a:xfrm>
        </p:spPr>
      </p:pic>
      <p:sp>
        <p:nvSpPr>
          <p:cNvPr id="7" name="TextBox 6"/>
          <p:cNvSpPr txBox="1"/>
          <p:nvPr/>
        </p:nvSpPr>
        <p:spPr>
          <a:xfrm>
            <a:off x="2918284" y="5486400"/>
            <a:ext cx="31550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https://mathbitsnotebook.com/Algebra1/StatisticsData/STSpread.html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7431" y="144694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Is data clumped or spread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9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Variation</a:t>
            </a:r>
            <a:r>
              <a:rPr lang="en-US" dirty="0" smtClean="0"/>
              <a:t> Overview (2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data clumped or spread out?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3685"/>
            <a:ext cx="5334000" cy="35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With lots of playtesting, there will be a lot of data</a:t>
            </a:r>
          </a:p>
          <a:p>
            <a:pPr lvl="1"/>
            <a:r>
              <a:rPr lang="en-US" dirty="0" smtClean="0"/>
              <a:t>This is a good thing!</a:t>
            </a:r>
          </a:p>
          <a:p>
            <a:r>
              <a:rPr lang="en-US" dirty="0" smtClean="0"/>
              <a:t>But raw data is just a pile of numbers</a:t>
            </a:r>
          </a:p>
          <a:p>
            <a:pPr lvl="1"/>
            <a:r>
              <a:rPr lang="en-US" dirty="0" smtClean="0"/>
              <a:t>Rarely of interest</a:t>
            </a:r>
          </a:p>
          <a:p>
            <a:pPr lvl="1"/>
            <a:r>
              <a:rPr lang="en-US" dirty="0" smtClean="0"/>
              <a:t>Or even sensible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Q: </a:t>
            </a:r>
            <a:r>
              <a:rPr lang="en-US" dirty="0" smtClean="0"/>
              <a:t>How to summarize all this information?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3656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Variation</a:t>
            </a:r>
            <a:r>
              <a:rPr lang="en-US" dirty="0" smtClean="0"/>
              <a:t> </a:t>
            </a:r>
            <a:r>
              <a:rPr lang="en-US" dirty="0"/>
              <a:t>Overview </a:t>
            </a:r>
            <a:r>
              <a:rPr lang="en-US" dirty="0" smtClean="0"/>
              <a:t>(3 </a:t>
            </a:r>
            <a:r>
              <a:rPr lang="en-US" dirty="0"/>
              <a:t>of 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31" y="1446946"/>
            <a:ext cx="8229600" cy="4525963"/>
          </a:xfrm>
        </p:spPr>
        <p:txBody>
          <a:bodyPr/>
          <a:lstStyle/>
          <a:p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031" y="2285146"/>
            <a:ext cx="56022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90431" y="624754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hlinkClick r:id="rId4"/>
              </a:rPr>
              <a:t>Motion </a:t>
            </a:r>
            <a:r>
              <a:rPr lang="en-US" dirty="0">
                <a:hlinkClick r:id="rId4"/>
              </a:rPr>
              <a:t>and Scene Complexity for Streaming </a:t>
            </a:r>
            <a:r>
              <a:rPr lang="en-US" dirty="0" smtClean="0">
                <a:hlinkClick r:id="rId4"/>
              </a:rPr>
              <a:t>Video Games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Measures of </a:t>
            </a:r>
            <a:r>
              <a:rPr lang="en-US" dirty="0" smtClean="0">
                <a:solidFill>
                  <a:srgbClr val="0070C0"/>
                </a:solidFill>
              </a:rPr>
              <a:t>Variation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29" y="1704475"/>
            <a:ext cx="3203232" cy="2352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3" y="1704475"/>
            <a:ext cx="3505200" cy="235208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343400"/>
            <a:ext cx="3505200" cy="23758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1809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36"/>
            <a:ext cx="8229600" cy="1143000"/>
          </a:xfrm>
        </p:spPr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Difference between smallest and largest value</a:t>
            </a:r>
          </a:p>
          <a:p>
            <a:r>
              <a:rPr lang="en-US" dirty="0" smtClean="0"/>
              <a:t>Somewhat obvious, but doesn’t tell you much about “clumping”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Minimum may be zero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can be from outlier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Event </a:t>
            </a:r>
            <a:r>
              <a:rPr lang="en-US" altLang="en-US" dirty="0"/>
              <a:t>not related to phenomena studied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gets larger with </a:t>
            </a:r>
            <a:r>
              <a:rPr lang="en-US" altLang="en-US" dirty="0" smtClean="0"/>
              <a:t># samples</a:t>
            </a:r>
            <a:r>
              <a:rPr lang="en-US" altLang="en-US" dirty="0"/>
              <a:t>, so no “stable” point</a:t>
            </a:r>
          </a:p>
          <a:p>
            <a:r>
              <a:rPr lang="en-US" dirty="0" smtClean="0"/>
              <a:t>In Excel, </a:t>
            </a:r>
            <a:r>
              <a:rPr lang="en-US" dirty="0" smtClean="0">
                <a:latin typeface="Consolas" panose="020B0609020204030204" pitchFamily="49" charset="0"/>
              </a:rPr>
              <a:t>=MAX(array)-MIN(array)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116532"/>
            <a:ext cx="1766047" cy="8339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4800" y="4495800"/>
            <a:ext cx="3743325" cy="1321434"/>
            <a:chOff x="-1467568" y="4993153"/>
            <a:chExt cx="3743325" cy="13214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67568" y="4993153"/>
              <a:ext cx="3743325" cy="10953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625194" y="6083755"/>
              <a:ext cx="205857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http://idolosol.com/images/range-3.jpg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04919" y="3577231"/>
            <a:ext cx="4153762" cy="3115322"/>
            <a:chOff x="4704919" y="3577231"/>
            <a:chExt cx="4153762" cy="3115322"/>
          </a:xfrm>
        </p:grpSpPr>
        <p:grpSp>
          <p:nvGrpSpPr>
            <p:cNvPr id="21" name="Group 20"/>
            <p:cNvGrpSpPr/>
            <p:nvPr/>
          </p:nvGrpSpPr>
          <p:grpSpPr>
            <a:xfrm>
              <a:off x="4704919" y="3577231"/>
              <a:ext cx="4153762" cy="3115322"/>
              <a:chOff x="4419600" y="3610446"/>
              <a:chExt cx="4153762" cy="31153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3610446"/>
                <a:ext cx="4153762" cy="311532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302558" y="5476910"/>
                <a:ext cx="635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Max</a:t>
                </a:r>
                <a:endParaRPr lang="en-US" sz="20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7735161" y="5817234"/>
                <a:ext cx="175782" cy="31637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575837" y="5501763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Min</a:t>
                </a:r>
                <a:endParaRPr lang="en-US" sz="20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020661" y="5877020"/>
                <a:ext cx="266857" cy="256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924800" y="4114800"/>
                <a:ext cx="0" cy="205740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5603423" y="4222924"/>
              <a:ext cx="1728037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Range = 96 – 69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smtClean="0">
                  <a:solidFill>
                    <a:srgbClr val="C00000"/>
                  </a:solidFill>
                </a:rPr>
                <a:t>           = 27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44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"/>
            <a:ext cx="8229600" cy="1143000"/>
          </a:xfrm>
        </p:spPr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766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Compute </a:t>
            </a:r>
            <a:r>
              <a:rPr lang="en-US" dirty="0" smtClean="0">
                <a:solidFill>
                  <a:srgbClr val="008000"/>
                </a:solidFill>
              </a:rPr>
              <a:t>mean</a:t>
            </a:r>
            <a:r>
              <a:rPr lang="en-US" dirty="0" smtClean="0"/>
              <a:t> of sample</a:t>
            </a:r>
          </a:p>
          <a:p>
            <a:r>
              <a:rPr lang="en-US" dirty="0" smtClean="0"/>
              <a:t>Compute how far each value in sample is from </a:t>
            </a:r>
            <a:r>
              <a:rPr lang="en-US" dirty="0" smtClean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 smtClean="0"/>
              <a:t>Some can be less than </a:t>
            </a:r>
            <a:r>
              <a:rPr lang="en-US" dirty="0" smtClean="0">
                <a:solidFill>
                  <a:srgbClr val="008000"/>
                </a:solidFill>
              </a:rPr>
              <a:t>mean</a:t>
            </a:r>
            <a:r>
              <a:rPr lang="en-US" dirty="0" smtClean="0"/>
              <a:t>, some greater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So </a:t>
            </a:r>
            <a:r>
              <a:rPr lang="en-US" u="sng" dirty="0" smtClean="0">
                <a:sym typeface="Wingdings" panose="05000000000000000000" pitchFamily="2" charset="2"/>
              </a:rPr>
              <a:t>square </a:t>
            </a:r>
            <a:r>
              <a:rPr lang="en-US" dirty="0" smtClean="0">
                <a:sym typeface="Wingdings" panose="05000000000000000000" pitchFamily="2" charset="2"/>
              </a:rPr>
              <a:t>this difference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Divide by number of sample values – 1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“-1” corrects “bias” when trying to estimate population variance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00600"/>
            <a:ext cx="6506308" cy="139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4222" y="4316968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“sum up all”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5030" y="431696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“mean”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598" y="4642413"/>
            <a:ext cx="158753" cy="3163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30999" y="4686300"/>
            <a:ext cx="50801" cy="215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5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92"/>
            <a:ext cx="8229600" cy="1143000"/>
          </a:xfrm>
        </p:spPr>
        <p:txBody>
          <a:bodyPr/>
          <a:lstStyle/>
          <a:p>
            <a:r>
              <a:rPr lang="en-US" dirty="0" smtClean="0"/>
              <a:t>Variance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Sample kills in League of Legends match</a:t>
            </a:r>
          </a:p>
          <a:p>
            <a:pPr lvl="1"/>
            <a:r>
              <a:rPr lang="en-US" dirty="0" smtClean="0"/>
              <a:t>12, 20, 16, 18, 19</a:t>
            </a:r>
          </a:p>
          <a:p>
            <a:pPr lvl="1"/>
            <a:r>
              <a:rPr lang="en-US" dirty="0" smtClean="0"/>
              <a:t>What is sample variance?</a:t>
            </a:r>
          </a:p>
          <a:p>
            <a:pPr lvl="1"/>
            <a:endParaRPr lang="en-US" sz="1300" dirty="0" smtClean="0"/>
          </a:p>
          <a:p>
            <a:r>
              <a:rPr lang="en-US" dirty="0" smtClean="0"/>
              <a:t>First, </a:t>
            </a:r>
            <a:r>
              <a:rPr lang="en-US" dirty="0" smtClean="0">
                <a:solidFill>
                  <a:srgbClr val="008000"/>
                </a:solidFill>
              </a:rPr>
              <a:t>mean</a:t>
            </a:r>
            <a:r>
              <a:rPr lang="en-US" dirty="0" smtClean="0"/>
              <a:t> = 85 / 5 = 17</a:t>
            </a:r>
          </a:p>
          <a:p>
            <a:pPr marL="0" indent="0">
              <a:buNone/>
            </a:pPr>
            <a:r>
              <a:rPr lang="en-US" u="sng" dirty="0" smtClean="0"/>
              <a:t>Kills</a:t>
            </a:r>
            <a:r>
              <a:rPr lang="en-US" dirty="0" smtClean="0"/>
              <a:t>		</a:t>
            </a:r>
            <a:r>
              <a:rPr lang="en-US" u="sng" dirty="0" smtClean="0"/>
              <a:t>X – </a:t>
            </a:r>
            <a:r>
              <a:rPr lang="en-US" u="sng" dirty="0" smtClean="0">
                <a:solidFill>
                  <a:srgbClr val="008000"/>
                </a:solidFill>
              </a:rPr>
              <a:t>mean</a:t>
            </a:r>
            <a:r>
              <a:rPr lang="en-US" dirty="0" smtClean="0"/>
              <a:t>		</a:t>
            </a:r>
            <a:r>
              <a:rPr lang="en-US" u="sng" dirty="0" smtClean="0"/>
              <a:t>(X – </a:t>
            </a:r>
            <a:r>
              <a:rPr lang="en-US" u="sng" dirty="0" smtClean="0">
                <a:solidFill>
                  <a:srgbClr val="008000"/>
                </a:solidFill>
              </a:rPr>
              <a:t>mean</a:t>
            </a:r>
            <a:r>
              <a:rPr lang="en-US" u="sng" dirty="0" smtClean="0"/>
              <a:t>)</a:t>
            </a:r>
            <a:r>
              <a:rPr lang="en-US" u="sng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12		-5			25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20		 3			 9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16		-1			 1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18		 1			 1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19		 2			 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 (25 + 9 + 1 + 1 + 4) / (5 – 1) = 40 / 4 = </a:t>
            </a:r>
            <a:r>
              <a:rPr lang="en-US" dirty="0" smtClean="0">
                <a:solidFill>
                  <a:srgbClr val="0070C0"/>
                </a:solidFill>
              </a:rPr>
              <a:t>10 kills squared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Excel, =VAR(array)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1766047" cy="833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624151"/>
            <a:ext cx="19812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“Larger” means “more spread”</a:t>
            </a:r>
          </a:p>
          <a:p>
            <a:pPr algn="ctr"/>
            <a:r>
              <a:rPr lang="en-US" sz="2000" dirty="0" smtClean="0"/>
              <a:t>… but units odd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225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Square-root of variance</a:t>
            </a:r>
          </a:p>
          <a:p>
            <a:r>
              <a:rPr lang="en-US" dirty="0" smtClean="0"/>
              <a:t>Usually, use standard deviation instead of variance</a:t>
            </a:r>
          </a:p>
          <a:p>
            <a:pPr lvl="1"/>
            <a:r>
              <a:rPr lang="en-US" dirty="0" smtClean="0"/>
              <a:t>Why? </a:t>
            </a:r>
            <a:r>
              <a:rPr lang="en-US" dirty="0" smtClean="0">
                <a:sym typeface="Wingdings" panose="05000000000000000000" pitchFamily="2" charset="2"/>
              </a:rPr>
              <a:t> Same units as data (e.g., “kills” in previous example)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Can compare standard deviation to mean (coefficient of variation, next)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But first: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Mendenhall’s Empirical Rule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Z-score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34238"/>
            <a:ext cx="3778018" cy="2088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8861"/>
            <a:ext cx="4313671" cy="21002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10200" y="1097261"/>
            <a:ext cx="2610196" cy="1371600"/>
            <a:chOff x="5410200" y="1097261"/>
            <a:chExt cx="2610196" cy="1371600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097261"/>
              <a:ext cx="2610196" cy="1371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62600" y="1635369"/>
              <a:ext cx="2856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s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677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Mendenhall’s Empirical Rule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About </a:t>
            </a:r>
            <a:r>
              <a:rPr lang="en-US" dirty="0"/>
              <a:t>68% </a:t>
            </a:r>
            <a:r>
              <a:rPr lang="en-US" dirty="0" smtClean="0"/>
              <a:t>data within </a:t>
            </a:r>
            <a:r>
              <a:rPr lang="en-US" dirty="0"/>
              <a:t>one standard deviation of </a:t>
            </a:r>
            <a:r>
              <a:rPr lang="en-US" dirty="0" smtClean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 smtClean="0"/>
              <a:t>interval </a:t>
            </a:r>
            <a:r>
              <a:rPr lang="en-US" dirty="0"/>
              <a:t>between </a:t>
            </a:r>
            <a:r>
              <a:rPr lang="en-US" dirty="0" smtClean="0">
                <a:solidFill>
                  <a:srgbClr val="008000"/>
                </a:solidFill>
              </a:rPr>
              <a:t>mean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>
                <a:solidFill>
                  <a:srgbClr val="008000"/>
                </a:solidFill>
              </a:rPr>
              <a:t>mean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/>
              <a:t>contains about 68% </a:t>
            </a:r>
            <a:r>
              <a:rPr lang="en-US" dirty="0" smtClean="0"/>
              <a:t>of data</a:t>
            </a:r>
            <a:endParaRPr lang="en-US" dirty="0"/>
          </a:p>
          <a:p>
            <a:r>
              <a:rPr lang="en-US" dirty="0"/>
              <a:t>About 95% </a:t>
            </a:r>
            <a:r>
              <a:rPr lang="en-US" dirty="0" smtClean="0"/>
              <a:t>within 2 </a:t>
            </a:r>
            <a:r>
              <a:rPr lang="en-US" dirty="0"/>
              <a:t>standard deviations of </a:t>
            </a:r>
            <a:r>
              <a:rPr lang="en-US" dirty="0" smtClean="0"/>
              <a:t>mean</a:t>
            </a:r>
            <a:endParaRPr lang="en-US" dirty="0"/>
          </a:p>
          <a:p>
            <a:r>
              <a:rPr lang="en-US" dirty="0"/>
              <a:t>Almost </a:t>
            </a:r>
            <a:r>
              <a:rPr lang="en-US" dirty="0" smtClean="0"/>
              <a:t>all </a:t>
            </a:r>
            <a:r>
              <a:rPr lang="en-US" dirty="0"/>
              <a:t>data </a:t>
            </a:r>
            <a:r>
              <a:rPr lang="en-US" dirty="0" smtClean="0"/>
              <a:t>within </a:t>
            </a:r>
            <a:r>
              <a:rPr lang="en-US" dirty="0"/>
              <a:t>3 standard deviations of </a:t>
            </a:r>
            <a:r>
              <a:rPr lang="en-US" dirty="0" smtClean="0"/>
              <a:t>mean</a:t>
            </a:r>
            <a:endParaRPr lang="en-US" dirty="0"/>
          </a:p>
          <a:p>
            <a:r>
              <a:rPr lang="en-US" dirty="0" smtClean="0"/>
              <a:t>(Rules based </a:t>
            </a:r>
            <a:r>
              <a:rPr lang="en-US" dirty="0"/>
              <a:t>on </a:t>
            </a:r>
            <a:r>
              <a:rPr lang="en-US" dirty="0" smtClean="0"/>
              <a:t>normal </a:t>
            </a:r>
            <a:r>
              <a:rPr lang="en-US" dirty="0"/>
              <a:t>distribution)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4038600" cy="2591663"/>
          </a:xfrm>
        </p:spPr>
      </p:pic>
      <p:sp>
        <p:nvSpPr>
          <p:cNvPr id="6" name="Rectangle 5"/>
          <p:cNvSpPr/>
          <p:nvPr/>
        </p:nvSpPr>
        <p:spPr>
          <a:xfrm>
            <a:off x="4814277" y="5234220"/>
            <a:ext cx="40112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https://mathbitsnotebook.com/Algebra1/StatisticsData/normalgrapha.jpg</a:t>
            </a:r>
          </a:p>
        </p:txBody>
      </p:sp>
    </p:spTree>
    <p:extLst>
      <p:ext uri="{BB962C8B-B14F-4D97-AF65-F5344CB8AC3E}">
        <p14:creationId xmlns:p14="http://schemas.microsoft.com/office/powerpoint/2010/main" val="3304413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Z-Score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876800" cy="2392363"/>
          </a:xfrm>
        </p:spPr>
        <p:txBody>
          <a:bodyPr>
            <a:normAutofit/>
          </a:bodyPr>
          <a:lstStyle/>
          <a:p>
            <a:r>
              <a:rPr lang="en-US" dirty="0" smtClean="0"/>
              <a:t>Measure of how “far” from center (mean) single data point is</a:t>
            </a:r>
          </a:p>
          <a:p>
            <a:pPr lvl="1" algn="ctr"/>
            <a:r>
              <a:rPr lang="en-US" i="1" dirty="0" smtClean="0"/>
              <a:t>Not</a:t>
            </a:r>
            <a:r>
              <a:rPr lang="en-US" dirty="0" smtClean="0"/>
              <a:t> measure of dispersion for whole data set</a:t>
            </a:r>
          </a:p>
          <a:p>
            <a:pPr lvl="1" algn="ctr"/>
            <a:endParaRPr lang="en-US" dirty="0" smtClean="0"/>
          </a:p>
          <a:p>
            <a:pPr lvl="1"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955926"/>
            <a:ext cx="2590800" cy="230832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Example</a:t>
            </a:r>
          </a:p>
          <a:p>
            <a:r>
              <a:rPr lang="en-US" sz="2000" dirty="0" smtClean="0"/>
              <a:t>Mean		469</a:t>
            </a:r>
          </a:p>
          <a:p>
            <a:r>
              <a:rPr lang="en-US" sz="2000" dirty="0" err="1" smtClean="0"/>
              <a:t>Std</a:t>
            </a:r>
            <a:r>
              <a:rPr lang="en-US" sz="2000" dirty="0" smtClean="0"/>
              <a:t> dev		119</a:t>
            </a:r>
          </a:p>
          <a:p>
            <a:r>
              <a:rPr lang="en-US" sz="2000" dirty="0" smtClean="0"/>
              <a:t>X		650</a:t>
            </a:r>
          </a:p>
          <a:p>
            <a:endParaRPr lang="en-US" sz="2000" dirty="0"/>
          </a:p>
          <a:p>
            <a:r>
              <a:rPr lang="en-US" sz="2000" dirty="0" smtClean="0"/>
              <a:t>Z-score for X?</a:t>
            </a:r>
          </a:p>
          <a:p>
            <a:r>
              <a:rPr lang="en-US" sz="2000" dirty="0" smtClean="0"/>
              <a:t>(650 – 469)/119	1.52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" y="3890120"/>
            <a:ext cx="5717684" cy="2439937"/>
            <a:chOff x="228600" y="3917058"/>
            <a:chExt cx="5717684" cy="24399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917058"/>
              <a:ext cx="5717684" cy="220910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49142" y="6126163"/>
              <a:ext cx="32766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https://www.animatedsoftware.com/pics/stats/sgzscor2.gif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5031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3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 of Variation (CV)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Size of the standard deviation relative to the mean</a:t>
            </a:r>
          </a:p>
          <a:p>
            <a:pPr lvl="1"/>
            <a:r>
              <a:rPr lang="en-US" dirty="0" smtClean="0"/>
              <a:t>e.g., large </a:t>
            </a:r>
            <a:r>
              <a:rPr lang="en-US" dirty="0" err="1" smtClean="0"/>
              <a:t>sd</a:t>
            </a:r>
            <a:r>
              <a:rPr lang="en-US" dirty="0" smtClean="0"/>
              <a:t> &amp; large mean, not so spread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large </a:t>
            </a:r>
            <a:r>
              <a:rPr lang="en-US" dirty="0" err="1" smtClean="0"/>
              <a:t>sd</a:t>
            </a:r>
            <a:r>
              <a:rPr lang="en-US" dirty="0" smtClean="0"/>
              <a:t> &amp; small mean, more spread</a:t>
            </a:r>
          </a:p>
          <a:p>
            <a:r>
              <a:rPr lang="en-US" dirty="0" smtClean="0"/>
              <a:t>Standard deviation divided by mean</a:t>
            </a:r>
          </a:p>
          <a:p>
            <a:pPr lvl="1"/>
            <a:r>
              <a:rPr lang="en-US" dirty="0" smtClean="0"/>
              <a:t>Can do this since same units!</a:t>
            </a:r>
          </a:p>
          <a:p>
            <a:r>
              <a:rPr lang="en-US" dirty="0" smtClean="0"/>
              <a:t>CV is “</a:t>
            </a:r>
            <a:r>
              <a:rPr lang="en-US" dirty="0" smtClean="0"/>
              <a:t>unit-less</a:t>
            </a:r>
            <a:r>
              <a:rPr lang="en-US" dirty="0" smtClean="0"/>
              <a:t>”, so measure of spread independent of quantity</a:t>
            </a:r>
          </a:p>
          <a:p>
            <a:pPr lvl="1"/>
            <a:r>
              <a:rPr lang="en-US" dirty="0" smtClean="0"/>
              <a:t>E.g. seconds, clicks, spaces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54" y="2057400"/>
            <a:ext cx="2209800" cy="7465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694354" y="3276600"/>
            <a:ext cx="4343400" cy="2643643"/>
            <a:chOff x="4876800" y="3301206"/>
            <a:chExt cx="4343400" cy="2643643"/>
          </a:xfrm>
        </p:grpSpPr>
        <p:sp>
          <p:nvSpPr>
            <p:cNvPr id="10" name="Rectangle 9"/>
            <p:cNvSpPr/>
            <p:nvPr/>
          </p:nvSpPr>
          <p:spPr>
            <a:xfrm>
              <a:off x="5181600" y="5729405"/>
              <a:ext cx="37338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</a:rPr>
                <a:t>bitesizebio.s3.amazonaws.com/wp-content/uploads/2015/01/Spread1.jpg 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301206"/>
              <a:ext cx="4343400" cy="24282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34000" y="1472625"/>
            <a:ext cx="349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Shown as percent (multiply by 100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75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Semi-Interquartile Range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½ distance between Q3 (75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percentile) and Q1 (24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percentile)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Use </a:t>
            </a:r>
            <a:r>
              <a:rPr lang="en-US" altLang="en-US" dirty="0"/>
              <a:t>semi-</a:t>
            </a:r>
            <a:r>
              <a:rPr lang="en-US" altLang="en-US" dirty="0" err="1"/>
              <a:t>interquantile</a:t>
            </a:r>
            <a:r>
              <a:rPr lang="en-US" altLang="en-US" dirty="0"/>
              <a:t> (SIQR) for index of dispersion whenever using </a:t>
            </a:r>
            <a:r>
              <a:rPr lang="en-US" altLang="en-US" dirty="0">
                <a:solidFill>
                  <a:srgbClr val="0070C0"/>
                </a:solidFill>
              </a:rPr>
              <a:t>median</a:t>
            </a:r>
            <a:r>
              <a:rPr lang="en-US" altLang="en-US" dirty="0"/>
              <a:t> as index of central tendency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057400" y="2530989"/>
            <a:ext cx="4572000" cy="2266838"/>
            <a:chOff x="1828800" y="4343400"/>
            <a:chExt cx="4572000" cy="2266838"/>
          </a:xfrm>
        </p:grpSpPr>
        <p:sp>
          <p:nvSpPr>
            <p:cNvPr id="10" name="TextBox 9"/>
            <p:cNvSpPr txBox="1"/>
            <p:nvPr/>
          </p:nvSpPr>
          <p:spPr>
            <a:xfrm>
              <a:off x="3514315" y="5779241"/>
              <a:ext cx="1200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>
                  <a:solidFill>
                    <a:srgbClr val="0070C0"/>
                  </a:solidFill>
                </a:rPr>
                <a:t>Q3</a:t>
              </a:r>
              <a:r>
                <a:rPr lang="en-US" sz="2400" u="sng" dirty="0" smtClean="0"/>
                <a:t> – </a:t>
              </a:r>
              <a:r>
                <a:rPr lang="en-US" sz="2400" u="sng" dirty="0" smtClean="0">
                  <a:solidFill>
                    <a:srgbClr val="008000"/>
                  </a:solidFill>
                </a:rPr>
                <a:t>Q1</a:t>
              </a:r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2</a:t>
              </a:r>
              <a:endParaRPr lang="en-US" sz="24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828800" y="4343400"/>
              <a:ext cx="4572000" cy="1375402"/>
              <a:chOff x="1828800" y="4343400"/>
              <a:chExt cx="4572000" cy="13754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28800" y="4343400"/>
                <a:ext cx="4572000" cy="1375402"/>
                <a:chOff x="2514600" y="4225316"/>
                <a:chExt cx="4572000" cy="137540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24188" y="4225316"/>
                  <a:ext cx="3552825" cy="1238250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514600" y="5369886"/>
                  <a:ext cx="4572000" cy="2308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http://www.bbc.co.uk/staticarchive/9629000486ef4b1a40efa565c162cb779e0bd82c.png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4935135" y="5169658"/>
                <a:ext cx="196434" cy="1248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533912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Q3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036094" y="5183175"/>
                <a:ext cx="171468" cy="1388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50406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</a:rPr>
                  <a:t>Q1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43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With lots of playtesting, there will be a lot of data</a:t>
            </a:r>
          </a:p>
          <a:p>
            <a:pPr lvl="1"/>
            <a:r>
              <a:rPr lang="en-US" dirty="0" smtClean="0"/>
              <a:t>This is a good thing!</a:t>
            </a:r>
          </a:p>
          <a:p>
            <a:r>
              <a:rPr lang="en-US" dirty="0" smtClean="0"/>
              <a:t>But raw data is just a pile of numbers</a:t>
            </a:r>
          </a:p>
          <a:p>
            <a:pPr lvl="1"/>
            <a:r>
              <a:rPr lang="en-US" dirty="0" smtClean="0"/>
              <a:t>Rarely of interest</a:t>
            </a:r>
          </a:p>
          <a:p>
            <a:pPr lvl="1"/>
            <a:r>
              <a:rPr lang="en-US" dirty="0" smtClean="0"/>
              <a:t>Or even sensible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Q: </a:t>
            </a:r>
            <a:r>
              <a:rPr lang="en-US" dirty="0" smtClean="0"/>
              <a:t>How to summarize all this information?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5066665" y="5377656"/>
            <a:ext cx="38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Measures of </a:t>
            </a:r>
            <a:r>
              <a:rPr lang="en-US" sz="2400" dirty="0" smtClean="0">
                <a:solidFill>
                  <a:srgbClr val="0070C0"/>
                </a:solidFill>
              </a:rPr>
              <a:t>central tendency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4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Index of Variation Example</a:t>
            </a:r>
            <a:endParaRPr lang="en-US" alt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6477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First, </a:t>
            </a:r>
            <a:r>
              <a:rPr lang="en-US" altLang="en-US" dirty="0" smtClean="0"/>
              <a:t>sort</a:t>
            </a:r>
          </a:p>
          <a:p>
            <a:r>
              <a:rPr lang="en-US" altLang="en-US" dirty="0" smtClean="0"/>
              <a:t>Mean = 4.4</a:t>
            </a:r>
          </a:p>
          <a:p>
            <a:r>
              <a:rPr lang="en-US" altLang="en-US" dirty="0" smtClean="0"/>
              <a:t>Min = 1.9, Max = 5.9</a:t>
            </a:r>
            <a:endParaRPr lang="en-US" altLang="en-US" dirty="0"/>
          </a:p>
          <a:p>
            <a:r>
              <a:rPr lang="en-US" altLang="en-US" dirty="0"/>
              <a:t>Median = </a:t>
            </a:r>
            <a:r>
              <a:rPr lang="en-US" altLang="en-US" dirty="0" smtClean="0"/>
              <a:t>[16 / 2] </a:t>
            </a:r>
            <a:r>
              <a:rPr lang="en-US" altLang="en-US" dirty="0"/>
              <a:t>= </a:t>
            </a:r>
            <a:r>
              <a:rPr lang="en-US" altLang="en-US" dirty="0" smtClean="0"/>
              <a:t>8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smtClean="0">
                <a:solidFill>
                  <a:srgbClr val="008000"/>
                </a:solidFill>
              </a:rPr>
              <a:t>4.5</a:t>
            </a:r>
            <a:endParaRPr lang="en-US" altLang="en-US" dirty="0">
              <a:solidFill>
                <a:srgbClr val="008000"/>
              </a:solidFill>
            </a:endParaRPr>
          </a:p>
          <a:p>
            <a:r>
              <a:rPr lang="en-US" altLang="en-US" dirty="0"/>
              <a:t>Q1 = </a:t>
            </a:r>
            <a:r>
              <a:rPr lang="en-US" altLang="en-US" dirty="0" smtClean="0"/>
              <a:t>16 / 4 </a:t>
            </a:r>
            <a:r>
              <a:rPr lang="en-US" altLang="en-US" dirty="0"/>
              <a:t>= </a:t>
            </a:r>
            <a:r>
              <a:rPr lang="en-US" altLang="en-US" dirty="0" smtClean="0"/>
              <a:t>8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smtClean="0">
                <a:solidFill>
                  <a:srgbClr val="C00000"/>
                </a:solidFill>
              </a:rPr>
              <a:t>4.1</a:t>
            </a:r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dirty="0"/>
              <a:t>Q3 = </a:t>
            </a:r>
            <a:r>
              <a:rPr lang="en-US" altLang="en-US" dirty="0" smtClean="0"/>
              <a:t>3 * 16 / 4 = 12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smtClean="0">
                <a:solidFill>
                  <a:srgbClr val="0070C0"/>
                </a:solidFill>
              </a:rPr>
              <a:t>5.1</a:t>
            </a:r>
            <a:endParaRPr lang="en-US" altLang="en-US" dirty="0">
              <a:solidFill>
                <a:srgbClr val="0070C0"/>
              </a:solidFill>
            </a:endParaRPr>
          </a:p>
          <a:p>
            <a:endParaRPr lang="en-US" altLang="en-US" i="1" dirty="0" smtClean="0"/>
          </a:p>
          <a:p>
            <a:r>
              <a:rPr lang="en-US" altLang="en-US" i="1" dirty="0" smtClean="0"/>
              <a:t>SIQR</a:t>
            </a:r>
            <a:r>
              <a:rPr lang="en-US" altLang="en-US" dirty="0" smtClean="0"/>
              <a:t> </a:t>
            </a:r>
            <a:r>
              <a:rPr lang="en-US" altLang="en-US" dirty="0"/>
              <a:t>= (Q3–Q1</a:t>
            </a:r>
            <a:r>
              <a:rPr lang="en-US" altLang="en-US" dirty="0" smtClean="0"/>
              <a:t>) / 2 	= 0.5</a:t>
            </a:r>
            <a:endParaRPr lang="en-US" altLang="en-US" dirty="0"/>
          </a:p>
          <a:p>
            <a:r>
              <a:rPr lang="en-US" altLang="en-US" i="1" dirty="0"/>
              <a:t>Variance</a:t>
            </a:r>
            <a:r>
              <a:rPr lang="en-US" altLang="en-US" dirty="0"/>
              <a:t> </a:t>
            </a:r>
            <a:r>
              <a:rPr lang="en-US" altLang="en-US" dirty="0" smtClean="0"/>
              <a:t>			= 0.96</a:t>
            </a:r>
            <a:endParaRPr lang="en-US" altLang="en-US" dirty="0"/>
          </a:p>
          <a:p>
            <a:r>
              <a:rPr lang="en-US" altLang="en-US" i="1" dirty="0" err="1" smtClean="0"/>
              <a:t>Stddev</a:t>
            </a:r>
            <a:r>
              <a:rPr lang="en-US" altLang="en-US" dirty="0" smtClean="0"/>
              <a:t> 			= 0.98</a:t>
            </a:r>
          </a:p>
          <a:p>
            <a:r>
              <a:rPr lang="en-US" altLang="en-US" i="1" dirty="0" smtClean="0"/>
              <a:t>CV </a:t>
            </a:r>
            <a:r>
              <a:rPr lang="en-US" altLang="en-US" dirty="0" smtClean="0"/>
              <a:t>=</a:t>
            </a:r>
            <a:r>
              <a:rPr lang="en-US" altLang="en-US" i="1" dirty="0" smtClean="0"/>
              <a:t> </a:t>
            </a:r>
            <a:r>
              <a:rPr lang="en-US" altLang="en-US" dirty="0" err="1" smtClean="0"/>
              <a:t>stddev</a:t>
            </a:r>
            <a:r>
              <a:rPr lang="en-US" altLang="en-US" dirty="0" smtClean="0"/>
              <a:t>/mean		= 0.22</a:t>
            </a:r>
          </a:p>
          <a:p>
            <a:r>
              <a:rPr lang="en-US" altLang="en-US" i="1" dirty="0" smtClean="0"/>
              <a:t>Range</a:t>
            </a:r>
            <a:r>
              <a:rPr lang="en-US" altLang="en-US" dirty="0" smtClean="0"/>
              <a:t> = max – min  	= 4</a:t>
            </a:r>
            <a:endParaRPr lang="en-US" altLang="en-US" dirty="0"/>
          </a:p>
        </p:txBody>
      </p:sp>
      <p:grpSp>
        <p:nvGrpSpPr>
          <p:cNvPr id="343048" name="Group 8"/>
          <p:cNvGrpSpPr>
            <a:grpSpLocks/>
          </p:cNvGrpSpPr>
          <p:nvPr/>
        </p:nvGrpSpPr>
        <p:grpSpPr bwMode="auto">
          <a:xfrm>
            <a:off x="654050" y="1066800"/>
            <a:ext cx="1227138" cy="5724525"/>
            <a:chOff x="412" y="672"/>
            <a:chExt cx="773" cy="3606"/>
          </a:xfrm>
        </p:grpSpPr>
        <p:sp>
          <p:nvSpPr>
            <p:cNvPr id="343044" name="Text Box 4"/>
            <p:cNvSpPr txBox="1">
              <a:spLocks noChangeArrowheads="1"/>
            </p:cNvSpPr>
            <p:nvPr/>
          </p:nvSpPr>
          <p:spPr bwMode="auto">
            <a:xfrm>
              <a:off x="639" y="1118"/>
              <a:ext cx="320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smtClean="0"/>
                <a:t>1.9</a:t>
              </a:r>
              <a:endParaRPr lang="en-US" altLang="en-US" sz="2000" dirty="0"/>
            </a:p>
            <a:p>
              <a:r>
                <a:rPr lang="en-US" altLang="en-US" sz="2000" dirty="0" smtClean="0"/>
                <a:t>2.7</a:t>
              </a:r>
              <a:endParaRPr lang="en-US" altLang="en-US" sz="2000" dirty="0"/>
            </a:p>
            <a:p>
              <a:r>
                <a:rPr lang="en-US" altLang="en-US" sz="2000" dirty="0" smtClean="0"/>
                <a:t>3.9</a:t>
              </a:r>
              <a:endParaRPr lang="en-US" altLang="en-US" sz="2000" dirty="0"/>
            </a:p>
            <a:p>
              <a:r>
                <a:rPr lang="en-US" altLang="en-US" sz="2000" dirty="0">
                  <a:solidFill>
                    <a:srgbClr val="C00000"/>
                  </a:solidFill>
                </a:rPr>
                <a:t>4.1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dirty="0">
                  <a:solidFill>
                    <a:srgbClr val="008000"/>
                  </a:solidFill>
                </a:rPr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dirty="0">
                  <a:solidFill>
                    <a:srgbClr val="0070C0"/>
                  </a:solidFill>
                </a:rPr>
                <a:t>5.1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5.9</a:t>
              </a:r>
            </a:p>
          </p:txBody>
        </p:sp>
        <p:sp>
          <p:nvSpPr>
            <p:cNvPr id="343047" name="Text Box 7"/>
            <p:cNvSpPr txBox="1">
              <a:spLocks noChangeArrowheads="1"/>
            </p:cNvSpPr>
            <p:nvPr/>
          </p:nvSpPr>
          <p:spPr bwMode="auto">
            <a:xfrm>
              <a:off x="412" y="672"/>
              <a:ext cx="773" cy="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 smtClean="0"/>
                <a:t>sorted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)</a:t>
              </a:r>
            </a:p>
            <a:p>
              <a:pPr algn="ctr"/>
              <a:r>
                <a:rPr lang="en-US" altLang="en-US" sz="2000" dirty="0" smtClean="0"/>
                <a:t>Lap Times</a:t>
              </a:r>
              <a:endParaRPr lang="en-US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490610"/>
      </p:ext>
    </p:extLst>
  </p:cSld>
  <p:clrMapOvr>
    <a:masterClrMapping/>
  </p:clrMapOvr>
  <p:transition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</a:t>
            </a:r>
            <a:r>
              <a:rPr lang="en-US" altLang="en-US" dirty="0" smtClean="0"/>
              <a:t>Affect </a:t>
            </a:r>
            <a:r>
              <a:rPr lang="en-US" altLang="en-US" dirty="0"/>
              <a:t>by </a:t>
            </a:r>
            <a:r>
              <a:rPr lang="en-US" altLang="en-US" dirty="0" smtClean="0"/>
              <a:t>Outliers</a:t>
            </a:r>
            <a:r>
              <a:rPr lang="en-US" altLang="en-US" dirty="0"/>
              <a:t>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 of Variation</a:t>
            </a:r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Variance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Most to Least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45225"/>
      </p:ext>
    </p:extLst>
  </p:cSld>
  <p:clrMapOvr>
    <a:masterClrMapping/>
  </p:clrMapOvr>
  <p:transition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</a:t>
            </a:r>
            <a:r>
              <a:rPr lang="en-US" altLang="en-US" dirty="0" smtClean="0"/>
              <a:t>Affect </a:t>
            </a:r>
            <a:r>
              <a:rPr lang="en-US" altLang="en-US" dirty="0"/>
              <a:t>by </a:t>
            </a:r>
            <a:r>
              <a:rPr lang="en-US" altLang="en-US" dirty="0" smtClean="0"/>
              <a:t>Outliers</a:t>
            </a:r>
            <a:r>
              <a:rPr lang="en-US" altLang="en-US" dirty="0"/>
              <a:t>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 of Variation</a:t>
            </a:r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Variance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Most to Least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dirty="0" smtClean="0"/>
              <a:t>Range		</a:t>
            </a:r>
            <a:r>
              <a:rPr lang="en-US" altLang="en-US" dirty="0">
                <a:solidFill>
                  <a:srgbClr val="C00000"/>
                </a:solidFill>
              </a:rPr>
              <a:t> susceptible</a:t>
            </a:r>
            <a:endParaRPr lang="en-US" dirty="0" smtClean="0"/>
          </a:p>
          <a:p>
            <a:r>
              <a:rPr lang="en-US" dirty="0" smtClean="0"/>
              <a:t>Variance</a:t>
            </a:r>
          </a:p>
          <a:p>
            <a:pPr lvl="1"/>
            <a:r>
              <a:rPr lang="en-US" dirty="0" smtClean="0"/>
              <a:t>Standard Deviation</a:t>
            </a:r>
          </a:p>
          <a:p>
            <a:pPr lvl="1"/>
            <a:r>
              <a:rPr lang="en-US" dirty="0" smtClean="0"/>
              <a:t>Coefficient of Variation</a:t>
            </a:r>
          </a:p>
          <a:p>
            <a:r>
              <a:rPr lang="en-US" dirty="0" smtClean="0"/>
              <a:t>SIQR		</a:t>
            </a:r>
            <a:r>
              <a:rPr lang="en-US" altLang="en-US" dirty="0">
                <a:solidFill>
                  <a:srgbClr val="009900"/>
                </a:solidFill>
              </a:rPr>
              <a:t> resistant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1042"/>
      </p:ext>
    </p:extLst>
  </p:cSld>
  <p:clrMapOvr>
    <a:masterClrMapping/>
  </p:clrMapOvr>
  <p:transition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Index </a:t>
            </a:r>
            <a:r>
              <a:rPr lang="en-US" altLang="en-US" dirty="0"/>
              <a:t>of </a:t>
            </a:r>
            <a:r>
              <a:rPr lang="en-US" altLang="en-US" dirty="0" smtClean="0"/>
              <a:t>Variation </a:t>
            </a:r>
            <a:r>
              <a:rPr lang="en-US" altLang="en-US" dirty="0"/>
              <a:t>Summary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Range					</a:t>
            </a:r>
            <a:r>
              <a:rPr lang="en-US" altLang="en-US" dirty="0">
                <a:solidFill>
                  <a:srgbClr val="C00000"/>
                </a:solidFill>
              </a:rPr>
              <a:t>susceptible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Variance </a:t>
            </a:r>
            <a:endParaRPr lang="en-US" altLang="en-US" dirty="0" smtClean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Standard deviation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Coefficient of variation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Semi-interquartile </a:t>
            </a:r>
            <a:r>
              <a:rPr lang="en-US" altLang="en-US" dirty="0"/>
              <a:t>range		</a:t>
            </a:r>
            <a:r>
              <a:rPr lang="en-US" altLang="en-US" dirty="0">
                <a:solidFill>
                  <a:srgbClr val="009900"/>
                </a:solidFill>
              </a:rPr>
              <a:t>resistant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Note</a:t>
            </a:r>
            <a:r>
              <a:rPr lang="en-US" altLang="en-US" dirty="0"/>
              <a:t>, all only applied to </a:t>
            </a:r>
            <a:r>
              <a:rPr lang="en-US" altLang="en-US" dirty="0">
                <a:solidFill>
                  <a:srgbClr val="0070C0"/>
                </a:solidFill>
              </a:rPr>
              <a:t>quantitative</a:t>
            </a:r>
            <a:r>
              <a:rPr lang="en-US" altLang="en-US" dirty="0"/>
              <a:t> </a:t>
            </a:r>
            <a:r>
              <a:rPr lang="en-US" altLang="en-US" dirty="0" smtClean="0"/>
              <a:t>data!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For </a:t>
            </a:r>
            <a:r>
              <a:rPr lang="en-US" altLang="en-US" dirty="0" smtClean="0">
                <a:solidFill>
                  <a:srgbClr val="0070C0"/>
                </a:solidFill>
              </a:rPr>
              <a:t>categorical </a:t>
            </a:r>
            <a:r>
              <a:rPr lang="en-US" altLang="en-US" dirty="0" smtClean="0"/>
              <a:t>data, can’t quantify spread since no ‘distance’ between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Instead, give </a:t>
            </a:r>
            <a:r>
              <a:rPr lang="en-US" altLang="en-US" dirty="0"/>
              <a:t>number of categories for </a:t>
            </a:r>
            <a:r>
              <a:rPr lang="en-US" altLang="en-US" dirty="0" smtClean="0"/>
              <a:t>given </a:t>
            </a:r>
            <a:r>
              <a:rPr lang="en-US" altLang="en-US" dirty="0"/>
              <a:t>percentile of </a:t>
            </a:r>
            <a:r>
              <a:rPr lang="en-US" altLang="en-US" dirty="0" smtClean="0"/>
              <a:t>samples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e.g., “90% of samples are in 3 categories”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7814284"/>
      </p:ext>
    </p:extLst>
  </p:cSld>
  <p:clrMapOvr>
    <a:masterClrMapping/>
  </p:clrMapOvr>
  <p:transition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Depicting Variation in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Histogram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Cumulative distribution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Box-and-Whiskers			(</a:t>
            </a:r>
            <a:r>
              <a:rPr lang="en-US" dirty="0" smtClean="0">
                <a:solidFill>
                  <a:srgbClr val="C00000"/>
                </a:solidFill>
              </a:rPr>
              <a:t>new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Error Bars				(</a:t>
            </a:r>
            <a:r>
              <a:rPr lang="en-US" dirty="0" smtClean="0">
                <a:solidFill>
                  <a:srgbClr val="C00000"/>
                </a:solidFill>
              </a:rPr>
              <a:t>new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347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Box-and-Whiskers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95400"/>
            <a:ext cx="4538153" cy="50128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Way of showing variation</a:t>
            </a:r>
          </a:p>
          <a:p>
            <a:r>
              <a:rPr lang="en-US" dirty="0" smtClean="0"/>
              <a:t>Highlight middle 50% (interquartile range, IQR)</a:t>
            </a:r>
          </a:p>
          <a:p>
            <a:pPr lvl="1"/>
            <a:r>
              <a:rPr lang="en-US" dirty="0" smtClean="0"/>
              <a:t>“Box”</a:t>
            </a:r>
          </a:p>
          <a:p>
            <a:r>
              <a:rPr lang="en-US" dirty="0" smtClean="0"/>
              <a:t>Lines go to smallest non-outlier</a:t>
            </a:r>
          </a:p>
          <a:p>
            <a:pPr lvl="1"/>
            <a:r>
              <a:rPr lang="en-US" dirty="0" smtClean="0"/>
              <a:t>“Whiskers”</a:t>
            </a:r>
          </a:p>
          <a:p>
            <a:r>
              <a:rPr lang="en-US" dirty="0" smtClean="0"/>
              <a:t>Points indicate </a:t>
            </a:r>
            <a:r>
              <a:rPr lang="en-US" dirty="0" smtClean="0">
                <a:solidFill>
                  <a:srgbClr val="C00000"/>
                </a:solidFill>
              </a:rPr>
              <a:t>outliers</a:t>
            </a:r>
          </a:p>
          <a:p>
            <a:r>
              <a:rPr lang="en-US" dirty="0" smtClean="0"/>
              <a:t>Middle line shows </a:t>
            </a:r>
            <a:r>
              <a:rPr lang="en-US" dirty="0" smtClean="0">
                <a:solidFill>
                  <a:srgbClr val="0070C0"/>
                </a:solidFill>
              </a:rPr>
              <a:t>median</a:t>
            </a:r>
          </a:p>
          <a:p>
            <a:r>
              <a:rPr lang="en-US" dirty="0" smtClean="0"/>
              <a:t>Sometimes with </a:t>
            </a:r>
            <a:r>
              <a:rPr lang="en-US" dirty="0" smtClean="0">
                <a:solidFill>
                  <a:srgbClr val="008000"/>
                </a:solidFill>
              </a:rPr>
              <a:t>mean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Outlier</a:t>
            </a:r>
            <a:r>
              <a:rPr lang="en-US" dirty="0" smtClean="0"/>
              <a:t>?  </a:t>
            </a:r>
            <a:r>
              <a:rPr lang="en-US" dirty="0" smtClean="0">
                <a:sym typeface="Wingdings" panose="05000000000000000000" pitchFamily="2" charset="2"/>
              </a:rPr>
              <a:t> Data value “way out there”, “far” from the rest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Formally, 1.5+ IQRs away from quartile</a:t>
            </a:r>
            <a:endParaRPr lang="en-US" dirty="0" smtClean="0"/>
          </a:p>
          <a:p>
            <a:r>
              <a:rPr lang="en-US" dirty="0" smtClean="0"/>
              <a:t>Available in Excel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1790" y="6243436"/>
            <a:ext cx="2797945" cy="369332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dirty="0"/>
              <a:t>Sometimes called “boxplot”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67400" y="228600"/>
            <a:ext cx="2629267" cy="2617546"/>
            <a:chOff x="5486400" y="2286000"/>
            <a:chExt cx="2629267" cy="2617546"/>
          </a:xfrm>
        </p:grpSpPr>
        <p:sp>
          <p:nvSpPr>
            <p:cNvPr id="13" name="Rectangle 12"/>
            <p:cNvSpPr/>
            <p:nvPr/>
          </p:nvSpPr>
          <p:spPr>
            <a:xfrm>
              <a:off x="5571106" y="4534214"/>
              <a:ext cx="24598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http://support.sas.com/documentation/cdl/en/vaug/65747/HTML/default/images/boxplot.png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286000"/>
              <a:ext cx="2629267" cy="2248214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7" y="5393838"/>
            <a:ext cx="1766047" cy="8339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298209" y="3048000"/>
            <a:ext cx="3462847" cy="3749434"/>
            <a:chOff x="5181600" y="3316528"/>
            <a:chExt cx="3462847" cy="37494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316528"/>
              <a:ext cx="3462847" cy="34253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389023" y="6696630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https://support.office.com/en-us/article/Create-a-box-and-whisker-chart-62f4219f-db4b-4754-aca8-4743f6190f0d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309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Line through graph point parallel to axis with “caps”</a:t>
            </a:r>
          </a:p>
          <a:p>
            <a:r>
              <a:rPr lang="en-US" dirty="0" smtClean="0"/>
              <a:t>Denotes uncertainty (variation) in value</a:t>
            </a:r>
          </a:p>
          <a:p>
            <a:r>
              <a:rPr lang="en-US" dirty="0" smtClean="0"/>
              <a:t>Excel: click “+” </a:t>
            </a:r>
            <a:r>
              <a:rPr lang="en-US" dirty="0" smtClean="0">
                <a:sym typeface="Wingdings" panose="05000000000000000000" pitchFamily="2" charset="2"/>
              </a:rPr>
              <a:t> “Error Bars”  “type”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2286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Often:</a:t>
            </a:r>
          </a:p>
          <a:p>
            <a:pPr lvl="1"/>
            <a:r>
              <a:rPr lang="en-US" dirty="0"/>
              <a:t>1 standard </a:t>
            </a:r>
            <a:r>
              <a:rPr lang="en-US" dirty="0" smtClean="0"/>
              <a:t>deviation</a:t>
            </a:r>
          </a:p>
          <a:p>
            <a:r>
              <a:rPr lang="en-US" dirty="0" smtClean="0"/>
              <a:t>Can be (discuss later):</a:t>
            </a:r>
          </a:p>
          <a:p>
            <a:pPr lvl="1"/>
            <a:r>
              <a:rPr lang="en-US" dirty="0" smtClean="0"/>
              <a:t>1 standard error</a:t>
            </a:r>
          </a:p>
          <a:p>
            <a:pPr lvl="1"/>
            <a:r>
              <a:rPr lang="en-US" dirty="0" smtClean="0"/>
              <a:t>1 confidence interval</a:t>
            </a:r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88396" y="3687764"/>
            <a:ext cx="4580952" cy="2952528"/>
            <a:chOff x="3810000" y="2667000"/>
            <a:chExt cx="4580952" cy="29525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667000"/>
              <a:ext cx="4580952" cy="27523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95476" y="5386463"/>
              <a:ext cx="3810000" cy="233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http://www.excel-easy.com/examples/images/error-bars/error-bars.png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3863181"/>
            <a:ext cx="3733800" cy="2254637"/>
            <a:chOff x="165176" y="3657600"/>
            <a:chExt cx="3733800" cy="22546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66" y="3657600"/>
              <a:ext cx="3131820" cy="22402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5176" y="5681405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https://s3.amazonaws.com/cdn.graphpad.com/faq/804/images/804b.jpg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rot="5400000">
            <a:off x="7796613" y="2153287"/>
            <a:ext cx="1545359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State clearly!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4" y="2853797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154"/>
            <a:ext cx="8229600" cy="517964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Also called the “</a:t>
            </a:r>
            <a:r>
              <a:rPr lang="en-US" dirty="0" smtClean="0">
                <a:solidFill>
                  <a:srgbClr val="0070C0"/>
                </a:solidFill>
              </a:rPr>
              <a:t>arithmetic mean</a:t>
            </a:r>
            <a:r>
              <a:rPr lang="en-US" dirty="0" smtClean="0"/>
              <a:t>” or “</a:t>
            </a:r>
            <a:r>
              <a:rPr lang="en-US" dirty="0" smtClean="0">
                <a:solidFill>
                  <a:srgbClr val="0070C0"/>
                </a:solidFill>
              </a:rPr>
              <a:t>average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 Excel, </a:t>
            </a:r>
            <a:r>
              <a:rPr lang="en-US" dirty="0" smtClean="0">
                <a:latin typeface="Consolas" panose="020B0609020204030204" pitchFamily="49" charset="0"/>
              </a:rPr>
              <a:t>=AVERAGE(range)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=AVERAGEIF() </a:t>
            </a:r>
            <a:r>
              <a:rPr lang="en-US" dirty="0" smtClean="0"/>
              <a:t>– averages if numbers meet certain condition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95400" y="990600"/>
            <a:ext cx="5562600" cy="3200400"/>
            <a:chOff x="3276600" y="990600"/>
            <a:chExt cx="4876800" cy="2891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90600"/>
              <a:ext cx="4876800" cy="2706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0" y="3635519"/>
              <a:ext cx="3810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http://www.cdn.sciencebuddies.org/Files/463/9/MeanEquation.jpg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77" y="16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 of Central Tendency: </a:t>
            </a:r>
            <a:r>
              <a:rPr lang="en-US" dirty="0" smtClean="0">
                <a:solidFill>
                  <a:srgbClr val="0070C0"/>
                </a:solidFill>
              </a:rPr>
              <a:t>Mean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84" y="5105400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 smtClean="0">
                <a:solidFill>
                  <a:srgbClr val="008000"/>
                </a:solidFill>
              </a:rPr>
              <a:t>Median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Sort values low to high and take middle value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4775" y="2209800"/>
            <a:ext cx="4953000" cy="2957185"/>
            <a:chOff x="381000" y="2209800"/>
            <a:chExt cx="4953000" cy="2957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4953000" cy="2695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1500" y="4905375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https://betterexplained.com/wp-content/uploads/average/median.png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2687515"/>
            <a:ext cx="3324225" cy="933695"/>
            <a:chOff x="5486400" y="2490788"/>
            <a:chExt cx="3324225" cy="933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490788"/>
              <a:ext cx="3324225" cy="76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8800" y="3193651"/>
              <a:ext cx="3048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https://www.mathsisfun.com/definitions/images/median.gif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0131" y="4164955"/>
            <a:ext cx="4076700" cy="1109752"/>
            <a:chOff x="4860131" y="4164955"/>
            <a:chExt cx="4076700" cy="11097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131" y="4164955"/>
              <a:ext cx="4076700" cy="9509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79181" y="5059263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http://www.nedarc.org/statisticalHelp/basicStatistics/measuresOfCenter/images/median.gif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05000" y="5883480"/>
            <a:ext cx="44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 Excel, </a:t>
            </a:r>
            <a:r>
              <a:rPr lang="en-US" sz="2800" dirty="0" smtClean="0">
                <a:latin typeface="Consolas" panose="020B0609020204030204" pitchFamily="49" charset="0"/>
              </a:rPr>
              <a:t>=MEDIAN(range)</a:t>
            </a:r>
            <a:endParaRPr lang="en-US" sz="2800" dirty="0">
              <a:latin typeface="Consolas" panose="020B0609020204030204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6" y="577984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 smtClean="0">
                <a:solidFill>
                  <a:srgbClr val="C00000"/>
                </a:solidFill>
              </a:rPr>
              <a:t>Mode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Number which occurs most frequently</a:t>
            </a:r>
          </a:p>
          <a:p>
            <a:r>
              <a:rPr lang="en-US" dirty="0" smtClean="0"/>
              <a:t>Not so useful in many cases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Best use for categorical data</a:t>
            </a:r>
          </a:p>
          <a:p>
            <a:pPr lvl="1"/>
            <a:r>
              <a:rPr lang="en-US" dirty="0" smtClean="0"/>
              <a:t>e.g., most played champion in League</a:t>
            </a:r>
          </a:p>
          <a:p>
            <a:pPr lvl="1"/>
            <a:endParaRPr lang="en-US" dirty="0"/>
          </a:p>
          <a:p>
            <a:r>
              <a:rPr lang="en-US" dirty="0" smtClean="0"/>
              <a:t>In Excel, </a:t>
            </a:r>
            <a:r>
              <a:rPr lang="en-US" dirty="0" smtClean="0">
                <a:latin typeface="Consolas" panose="020B0609020204030204" pitchFamily="49" charset="0"/>
              </a:rPr>
              <a:t>=MODE()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05000"/>
            <a:ext cx="2057400" cy="1425238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43392"/>
            <a:ext cx="2600325" cy="19502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43462" y="5593636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http://pad3.whstatic.com/images/thumb/c/cd/Find-the-Mode-of-a-Set-of-Numbers-Step-7.jpg/aid130521-v4-728px-Find-the-Mode-of-a-Set-of-Numbers-Step-7.jpg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15" y="507645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4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Depiction: </a:t>
            </a:r>
            <a:r>
              <a:rPr lang="en-US" altLang="en-US" dirty="0" smtClean="0">
                <a:solidFill>
                  <a:srgbClr val="0070C0"/>
                </a:solidFill>
              </a:rPr>
              <a:t>Mean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Median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Mode</a:t>
            </a:r>
          </a:p>
        </p:txBody>
      </p:sp>
      <p:grpSp>
        <p:nvGrpSpPr>
          <p:cNvPr id="323599" name="Group 15"/>
          <p:cNvGrpSpPr>
            <a:grpSpLocks/>
          </p:cNvGrpSpPr>
          <p:nvPr/>
        </p:nvGrpSpPr>
        <p:grpSpPr bwMode="auto">
          <a:xfrm>
            <a:off x="1143000" y="1447800"/>
            <a:ext cx="1981200" cy="2497138"/>
            <a:chOff x="720" y="865"/>
            <a:chExt cx="1248" cy="1573"/>
          </a:xfrm>
        </p:grpSpPr>
        <p:sp>
          <p:nvSpPr>
            <p:cNvPr id="323600" name="Line 16"/>
            <p:cNvSpPr>
              <a:spLocks noChangeShapeType="1"/>
            </p:cNvSpPr>
            <p:nvPr/>
          </p:nvSpPr>
          <p:spPr bwMode="auto">
            <a:xfrm>
              <a:off x="720" y="9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1" name="Line 17"/>
            <p:cNvSpPr>
              <a:spLocks noChangeShapeType="1"/>
            </p:cNvSpPr>
            <p:nvPr/>
          </p:nvSpPr>
          <p:spPr bwMode="auto">
            <a:xfrm>
              <a:off x="720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3" name="Freeform 19"/>
            <p:cNvSpPr>
              <a:spLocks/>
            </p:cNvSpPr>
            <p:nvPr/>
          </p:nvSpPr>
          <p:spPr bwMode="auto">
            <a:xfrm>
              <a:off x="768" y="1264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4" name="Freeform 20"/>
            <p:cNvSpPr>
              <a:spLocks/>
            </p:cNvSpPr>
            <p:nvPr/>
          </p:nvSpPr>
          <p:spPr bwMode="auto">
            <a:xfrm flipH="1">
              <a:off x="1248" y="1248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5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6" name="Text Box 22"/>
            <p:cNvSpPr txBox="1">
              <a:spLocks noChangeArrowheads="1"/>
            </p:cNvSpPr>
            <p:nvPr/>
          </p:nvSpPr>
          <p:spPr bwMode="auto">
            <a:xfrm>
              <a:off x="988" y="865"/>
              <a:ext cx="58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median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mode</a:t>
              </a:r>
            </a:p>
          </p:txBody>
        </p:sp>
        <p:sp>
          <p:nvSpPr>
            <p:cNvPr id="323607" name="Text Box 23"/>
            <p:cNvSpPr txBox="1">
              <a:spLocks noChangeArrowheads="1"/>
            </p:cNvSpPr>
            <p:nvPr/>
          </p:nvSpPr>
          <p:spPr bwMode="auto">
            <a:xfrm>
              <a:off x="1104" y="2205"/>
              <a:ext cx="2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(a)</a:t>
              </a:r>
            </a:p>
          </p:txBody>
        </p:sp>
      </p:grpSp>
      <p:grpSp>
        <p:nvGrpSpPr>
          <p:cNvPr id="323617" name="Group 33"/>
          <p:cNvGrpSpPr>
            <a:grpSpLocks/>
          </p:cNvGrpSpPr>
          <p:nvPr/>
        </p:nvGrpSpPr>
        <p:grpSpPr bwMode="auto">
          <a:xfrm>
            <a:off x="6477000" y="1522413"/>
            <a:ext cx="1981200" cy="2428875"/>
            <a:chOff x="4080" y="959"/>
            <a:chExt cx="1248" cy="1530"/>
          </a:xfrm>
        </p:grpSpPr>
        <p:sp>
          <p:nvSpPr>
            <p:cNvPr id="323587" name="Line 3"/>
            <p:cNvSpPr>
              <a:spLocks noChangeShapeType="1"/>
            </p:cNvSpPr>
            <p:nvPr/>
          </p:nvSpPr>
          <p:spPr bwMode="auto">
            <a:xfrm>
              <a:off x="4080" y="959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89" name="Line 5"/>
            <p:cNvSpPr>
              <a:spLocks noChangeShapeType="1"/>
            </p:cNvSpPr>
            <p:nvPr/>
          </p:nvSpPr>
          <p:spPr bwMode="auto">
            <a:xfrm>
              <a:off x="4080" y="2207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2" name="Freeform 8"/>
            <p:cNvSpPr>
              <a:spLocks/>
            </p:cNvSpPr>
            <p:nvPr/>
          </p:nvSpPr>
          <p:spPr bwMode="auto">
            <a:xfrm>
              <a:off x="4176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4" name="Line 10"/>
            <p:cNvSpPr>
              <a:spLocks noChangeShapeType="1"/>
            </p:cNvSpPr>
            <p:nvPr/>
          </p:nvSpPr>
          <p:spPr bwMode="auto">
            <a:xfrm>
              <a:off x="4464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95" name="Text Box 11"/>
            <p:cNvSpPr txBox="1">
              <a:spLocks noChangeArrowheads="1"/>
            </p:cNvSpPr>
            <p:nvPr/>
          </p:nvSpPr>
          <p:spPr bwMode="auto">
            <a:xfrm>
              <a:off x="4464" y="1392"/>
              <a:ext cx="58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596" name="Text Box 12"/>
            <p:cNvSpPr txBox="1">
              <a:spLocks noChangeArrowheads="1"/>
            </p:cNvSpPr>
            <p:nvPr/>
          </p:nvSpPr>
          <p:spPr bwMode="auto">
            <a:xfrm>
              <a:off x="4608" y="2256"/>
              <a:ext cx="2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(b)</a:t>
              </a:r>
            </a:p>
          </p:txBody>
        </p:sp>
        <p:sp>
          <p:nvSpPr>
            <p:cNvPr id="323608" name="Freeform 24"/>
            <p:cNvSpPr>
              <a:spLocks/>
            </p:cNvSpPr>
            <p:nvPr/>
          </p:nvSpPr>
          <p:spPr bwMode="auto">
            <a:xfrm flipH="1">
              <a:off x="4464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09" name="Freeform 25"/>
            <p:cNvSpPr>
              <a:spLocks/>
            </p:cNvSpPr>
            <p:nvPr/>
          </p:nvSpPr>
          <p:spPr bwMode="auto">
            <a:xfrm>
              <a:off x="4752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0" name="Freeform 26"/>
            <p:cNvSpPr>
              <a:spLocks/>
            </p:cNvSpPr>
            <p:nvPr/>
          </p:nvSpPr>
          <p:spPr bwMode="auto">
            <a:xfrm flipH="1">
              <a:off x="5040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1" name="Line 27"/>
            <p:cNvSpPr>
              <a:spLocks noChangeShapeType="1"/>
            </p:cNvSpPr>
            <p:nvPr/>
          </p:nvSpPr>
          <p:spPr bwMode="auto">
            <a:xfrm>
              <a:off x="5040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auto">
            <a:xfrm>
              <a:off x="47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4" name="Text Box 30"/>
            <p:cNvSpPr txBox="1">
              <a:spLocks noChangeArrowheads="1"/>
            </p:cNvSpPr>
            <p:nvPr/>
          </p:nvSpPr>
          <p:spPr bwMode="auto">
            <a:xfrm>
              <a:off x="4497" y="1008"/>
              <a:ext cx="51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modes</a:t>
              </a:r>
            </a:p>
          </p:txBody>
        </p:sp>
        <p:sp>
          <p:nvSpPr>
            <p:cNvPr id="323615" name="Line 31"/>
            <p:cNvSpPr>
              <a:spLocks noChangeShapeType="1"/>
            </p:cNvSpPr>
            <p:nvPr/>
          </p:nvSpPr>
          <p:spPr bwMode="auto">
            <a:xfrm flipH="1">
              <a:off x="4464" y="1152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6" name="Line 32"/>
            <p:cNvSpPr>
              <a:spLocks noChangeShapeType="1"/>
            </p:cNvSpPr>
            <p:nvPr/>
          </p:nvSpPr>
          <p:spPr bwMode="auto">
            <a:xfrm>
              <a:off x="4896" y="1152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25" name="Text Box 41"/>
          <p:cNvSpPr txBox="1">
            <a:spLocks noChangeArrowheads="1"/>
          </p:cNvSpPr>
          <p:nvPr/>
        </p:nvSpPr>
        <p:spPr bwMode="auto">
          <a:xfrm>
            <a:off x="1828800" y="6248400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(d)</a:t>
            </a:r>
          </a:p>
        </p:txBody>
      </p:sp>
      <p:sp>
        <p:nvSpPr>
          <p:cNvPr id="323619" name="Line 35"/>
          <p:cNvSpPr>
            <a:spLocks noChangeShapeType="1"/>
          </p:cNvSpPr>
          <p:nvPr/>
        </p:nvSpPr>
        <p:spPr bwMode="auto">
          <a:xfrm>
            <a:off x="1143000" y="4191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0" name="Line 36"/>
          <p:cNvSpPr>
            <a:spLocks noChangeShapeType="1"/>
          </p:cNvSpPr>
          <p:nvPr/>
        </p:nvSpPr>
        <p:spPr bwMode="auto">
          <a:xfrm>
            <a:off x="1143000" y="6172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21" name="Text Box 37"/>
          <p:cNvSpPr txBox="1">
            <a:spLocks noChangeArrowheads="1"/>
          </p:cNvSpPr>
          <p:nvPr/>
        </p:nvSpPr>
        <p:spPr bwMode="auto">
          <a:xfrm rot="16200000">
            <a:off x="267349" y="5105049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smtClean="0"/>
              <a:t>frequency</a:t>
            </a:r>
            <a:endParaRPr lang="en-US" altLang="en-US" sz="1800" i="1" dirty="0"/>
          </a:p>
        </p:txBody>
      </p:sp>
      <p:grpSp>
        <p:nvGrpSpPr>
          <p:cNvPr id="323663" name="Group 79"/>
          <p:cNvGrpSpPr>
            <a:grpSpLocks/>
          </p:cNvGrpSpPr>
          <p:nvPr/>
        </p:nvGrpSpPr>
        <p:grpSpPr bwMode="auto">
          <a:xfrm>
            <a:off x="3848100" y="2667000"/>
            <a:ext cx="1981200" cy="2427288"/>
            <a:chOff x="2640" y="1728"/>
            <a:chExt cx="1248" cy="1529"/>
          </a:xfrm>
        </p:grpSpPr>
        <p:sp>
          <p:nvSpPr>
            <p:cNvPr id="323641" name="Text Box 57"/>
            <p:cNvSpPr txBox="1">
              <a:spLocks noChangeArrowheads="1"/>
            </p:cNvSpPr>
            <p:nvPr/>
          </p:nvSpPr>
          <p:spPr bwMode="auto">
            <a:xfrm>
              <a:off x="3072" y="3024"/>
              <a:ext cx="2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(c)</a:t>
              </a:r>
            </a:p>
          </p:txBody>
        </p:sp>
        <p:sp>
          <p:nvSpPr>
            <p:cNvPr id="323642" name="Line 58"/>
            <p:cNvSpPr>
              <a:spLocks noChangeShapeType="1"/>
            </p:cNvSpPr>
            <p:nvPr/>
          </p:nvSpPr>
          <p:spPr bwMode="auto">
            <a:xfrm>
              <a:off x="2640" y="172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3" name="Line 59"/>
            <p:cNvSpPr>
              <a:spLocks noChangeShapeType="1"/>
            </p:cNvSpPr>
            <p:nvPr/>
          </p:nvSpPr>
          <p:spPr bwMode="auto">
            <a:xfrm>
              <a:off x="2640" y="297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5" name="Text Box 61"/>
            <p:cNvSpPr txBox="1">
              <a:spLocks noChangeArrowheads="1"/>
            </p:cNvSpPr>
            <p:nvPr/>
          </p:nvSpPr>
          <p:spPr bwMode="auto">
            <a:xfrm>
              <a:off x="2928" y="2292"/>
              <a:ext cx="58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646" name="Text Box 62"/>
            <p:cNvSpPr txBox="1">
              <a:spLocks noChangeArrowheads="1"/>
            </p:cNvSpPr>
            <p:nvPr/>
          </p:nvSpPr>
          <p:spPr bwMode="auto">
            <a:xfrm>
              <a:off x="2880" y="2016"/>
              <a:ext cx="6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no mode</a:t>
              </a:r>
            </a:p>
          </p:txBody>
        </p:sp>
        <p:sp>
          <p:nvSpPr>
            <p:cNvPr id="323647" name="Line 63"/>
            <p:cNvSpPr>
              <a:spLocks noChangeShapeType="1"/>
            </p:cNvSpPr>
            <p:nvPr/>
          </p:nvSpPr>
          <p:spPr bwMode="auto">
            <a:xfrm flipV="1">
              <a:off x="2832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8" name="Line 64"/>
            <p:cNvSpPr>
              <a:spLocks noChangeShapeType="1"/>
            </p:cNvSpPr>
            <p:nvPr/>
          </p:nvSpPr>
          <p:spPr bwMode="auto">
            <a:xfrm>
              <a:off x="2832" y="259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49" name="Line 65"/>
            <p:cNvSpPr>
              <a:spLocks noChangeShapeType="1"/>
            </p:cNvSpPr>
            <p:nvPr/>
          </p:nvSpPr>
          <p:spPr bwMode="auto">
            <a:xfrm flipV="1">
              <a:off x="3648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0" name="Line 66"/>
            <p:cNvSpPr>
              <a:spLocks noChangeShapeType="1"/>
            </p:cNvSpPr>
            <p:nvPr/>
          </p:nvSpPr>
          <p:spPr bwMode="auto">
            <a:xfrm>
              <a:off x="3216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52" name="Freeform 68"/>
          <p:cNvSpPr>
            <a:spLocks/>
          </p:cNvSpPr>
          <p:nvPr/>
        </p:nvSpPr>
        <p:spPr bwMode="auto">
          <a:xfrm>
            <a:off x="1295400" y="4775200"/>
            <a:ext cx="1676400" cy="1244600"/>
          </a:xfrm>
          <a:custGeom>
            <a:avLst/>
            <a:gdLst>
              <a:gd name="T0" fmla="*/ 0 w 1056"/>
              <a:gd name="T1" fmla="*/ 784 h 784"/>
              <a:gd name="T2" fmla="*/ 144 w 1056"/>
              <a:gd name="T3" fmla="*/ 112 h 784"/>
              <a:gd name="T4" fmla="*/ 288 w 1056"/>
              <a:gd name="T5" fmla="*/ 112 h 784"/>
              <a:gd name="T6" fmla="*/ 480 w 1056"/>
              <a:gd name="T7" fmla="*/ 352 h 784"/>
              <a:gd name="T8" fmla="*/ 816 w 1056"/>
              <a:gd name="T9" fmla="*/ 640 h 784"/>
              <a:gd name="T10" fmla="*/ 1056 w 1056"/>
              <a:gd name="T11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6" h="784">
                <a:moveTo>
                  <a:pt x="0" y="784"/>
                </a:moveTo>
                <a:cubicBezTo>
                  <a:pt x="48" y="504"/>
                  <a:pt x="96" y="224"/>
                  <a:pt x="144" y="112"/>
                </a:cubicBezTo>
                <a:cubicBezTo>
                  <a:pt x="192" y="0"/>
                  <a:pt x="232" y="72"/>
                  <a:pt x="288" y="112"/>
                </a:cubicBezTo>
                <a:cubicBezTo>
                  <a:pt x="344" y="152"/>
                  <a:pt x="392" y="264"/>
                  <a:pt x="480" y="352"/>
                </a:cubicBezTo>
                <a:cubicBezTo>
                  <a:pt x="568" y="440"/>
                  <a:pt x="720" y="568"/>
                  <a:pt x="816" y="640"/>
                </a:cubicBezTo>
                <a:cubicBezTo>
                  <a:pt x="912" y="712"/>
                  <a:pt x="1000" y="760"/>
                  <a:pt x="1056" y="7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3" name="Text Box 69"/>
          <p:cNvSpPr txBox="1">
            <a:spLocks noChangeArrowheads="1"/>
          </p:cNvSpPr>
          <p:nvPr/>
        </p:nvSpPr>
        <p:spPr bwMode="auto">
          <a:xfrm>
            <a:off x="1524000" y="4343400"/>
            <a:ext cx="742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>
                <a:solidFill>
                  <a:srgbClr val="009900"/>
                </a:solidFill>
              </a:rPr>
              <a:t>mode</a:t>
            </a:r>
          </a:p>
        </p:txBody>
      </p:sp>
      <p:sp>
        <p:nvSpPr>
          <p:cNvPr id="323654" name="Line 70"/>
          <p:cNvSpPr>
            <a:spLocks noChangeShapeType="1"/>
          </p:cNvSpPr>
          <p:nvPr/>
        </p:nvSpPr>
        <p:spPr bwMode="auto">
          <a:xfrm>
            <a:off x="1600200" y="4876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5" name="Line 71"/>
          <p:cNvSpPr>
            <a:spLocks noChangeShapeType="1"/>
          </p:cNvSpPr>
          <p:nvPr/>
        </p:nvSpPr>
        <p:spPr bwMode="auto">
          <a:xfrm>
            <a:off x="1981200" y="5257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6" name="Line 72"/>
          <p:cNvSpPr>
            <a:spLocks noChangeShapeType="1"/>
          </p:cNvSpPr>
          <p:nvPr/>
        </p:nvSpPr>
        <p:spPr bwMode="auto">
          <a:xfrm>
            <a:off x="2362200" y="5638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7" name="Freeform 73"/>
          <p:cNvSpPr>
            <a:spLocks/>
          </p:cNvSpPr>
          <p:nvPr/>
        </p:nvSpPr>
        <p:spPr bwMode="auto">
          <a:xfrm>
            <a:off x="2971800" y="6019800"/>
            <a:ext cx="457200" cy="88900"/>
          </a:xfrm>
          <a:custGeom>
            <a:avLst/>
            <a:gdLst>
              <a:gd name="T0" fmla="*/ 0 w 288"/>
              <a:gd name="T1" fmla="*/ 0 h 56"/>
              <a:gd name="T2" fmla="*/ 96 w 288"/>
              <a:gd name="T3" fmla="*/ 48 h 56"/>
              <a:gd name="T4" fmla="*/ 288 w 288"/>
              <a:gd name="T5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56">
                <a:moveTo>
                  <a:pt x="0" y="0"/>
                </a:moveTo>
                <a:cubicBezTo>
                  <a:pt x="24" y="20"/>
                  <a:pt x="48" y="40"/>
                  <a:pt x="96" y="48"/>
                </a:cubicBezTo>
                <a:cubicBezTo>
                  <a:pt x="144" y="56"/>
                  <a:pt x="216" y="52"/>
                  <a:pt x="288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58" name="Text Box 74"/>
          <p:cNvSpPr txBox="1">
            <a:spLocks noChangeArrowheads="1"/>
          </p:cNvSpPr>
          <p:nvPr/>
        </p:nvSpPr>
        <p:spPr bwMode="auto">
          <a:xfrm>
            <a:off x="2122488" y="4876800"/>
            <a:ext cx="9223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>
                <a:solidFill>
                  <a:srgbClr val="009900"/>
                </a:solidFill>
              </a:rPr>
              <a:t>median</a:t>
            </a:r>
          </a:p>
        </p:txBody>
      </p:sp>
      <p:sp>
        <p:nvSpPr>
          <p:cNvPr id="323659" name="Text Box 75"/>
          <p:cNvSpPr txBox="1">
            <a:spLocks noChangeArrowheads="1"/>
          </p:cNvSpPr>
          <p:nvPr/>
        </p:nvSpPr>
        <p:spPr bwMode="auto">
          <a:xfrm>
            <a:off x="2828925" y="5334000"/>
            <a:ext cx="723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>
                <a:solidFill>
                  <a:srgbClr val="009900"/>
                </a:solidFill>
              </a:rPr>
              <a:t>mean</a:t>
            </a:r>
          </a:p>
        </p:txBody>
      </p:sp>
      <p:sp>
        <p:nvSpPr>
          <p:cNvPr id="323660" name="Line 76"/>
          <p:cNvSpPr>
            <a:spLocks noChangeShapeType="1"/>
          </p:cNvSpPr>
          <p:nvPr/>
        </p:nvSpPr>
        <p:spPr bwMode="auto">
          <a:xfrm flipH="1">
            <a:off x="1600200" y="45720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1" name="Line 77"/>
          <p:cNvSpPr>
            <a:spLocks noChangeShapeType="1"/>
          </p:cNvSpPr>
          <p:nvPr/>
        </p:nvSpPr>
        <p:spPr bwMode="auto">
          <a:xfrm flipH="1">
            <a:off x="1981200" y="5105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2" name="Line 78"/>
          <p:cNvSpPr>
            <a:spLocks noChangeShapeType="1"/>
          </p:cNvSpPr>
          <p:nvPr/>
        </p:nvSpPr>
        <p:spPr bwMode="auto">
          <a:xfrm flipH="1">
            <a:off x="2362200" y="5562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4" name="Text Box 80"/>
          <p:cNvSpPr txBox="1">
            <a:spLocks noChangeArrowheads="1"/>
          </p:cNvSpPr>
          <p:nvPr/>
        </p:nvSpPr>
        <p:spPr bwMode="auto">
          <a:xfrm>
            <a:off x="7162800" y="6172200"/>
            <a:ext cx="447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(d)</a:t>
            </a:r>
          </a:p>
        </p:txBody>
      </p:sp>
      <p:sp>
        <p:nvSpPr>
          <p:cNvPr id="323665" name="Line 81"/>
          <p:cNvSpPr>
            <a:spLocks noChangeShapeType="1"/>
          </p:cNvSpPr>
          <p:nvPr/>
        </p:nvSpPr>
        <p:spPr bwMode="auto">
          <a:xfrm>
            <a:off x="6477000" y="4114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666" name="Line 82"/>
          <p:cNvSpPr>
            <a:spLocks noChangeShapeType="1"/>
          </p:cNvSpPr>
          <p:nvPr/>
        </p:nvSpPr>
        <p:spPr bwMode="auto">
          <a:xfrm>
            <a:off x="6477000" y="609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3680" name="Group 96"/>
          <p:cNvGrpSpPr>
            <a:grpSpLocks/>
          </p:cNvGrpSpPr>
          <p:nvPr/>
        </p:nvGrpSpPr>
        <p:grpSpPr bwMode="auto">
          <a:xfrm flipH="1">
            <a:off x="6477000" y="4191000"/>
            <a:ext cx="2257425" cy="1828800"/>
            <a:chOff x="4176" y="2688"/>
            <a:chExt cx="1422" cy="1152"/>
          </a:xfrm>
        </p:grpSpPr>
        <p:sp>
          <p:nvSpPr>
            <p:cNvPr id="323669" name="Text Box 85"/>
            <p:cNvSpPr txBox="1">
              <a:spLocks noChangeArrowheads="1"/>
            </p:cNvSpPr>
            <p:nvPr/>
          </p:nvSpPr>
          <p:spPr bwMode="auto">
            <a:xfrm>
              <a:off x="4320" y="2688"/>
              <a:ext cx="46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mode</a:t>
              </a:r>
            </a:p>
          </p:txBody>
        </p:sp>
        <p:sp>
          <p:nvSpPr>
            <p:cNvPr id="323670" name="Line 86"/>
            <p:cNvSpPr>
              <a:spLocks noChangeShapeType="1"/>
            </p:cNvSpPr>
            <p:nvPr/>
          </p:nvSpPr>
          <p:spPr bwMode="auto">
            <a:xfrm>
              <a:off x="4368" y="302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1" name="Line 87"/>
            <p:cNvSpPr>
              <a:spLocks noChangeShapeType="1"/>
            </p:cNvSpPr>
            <p:nvPr/>
          </p:nvSpPr>
          <p:spPr bwMode="auto">
            <a:xfrm>
              <a:off x="4608" y="326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2" name="Line 88"/>
            <p:cNvSpPr>
              <a:spLocks noChangeShapeType="1"/>
            </p:cNvSpPr>
            <p:nvPr/>
          </p:nvSpPr>
          <p:spPr bwMode="auto">
            <a:xfrm>
              <a:off x="4848" y="35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679" name="Group 95"/>
            <p:cNvGrpSpPr>
              <a:grpSpLocks/>
            </p:cNvGrpSpPr>
            <p:nvPr/>
          </p:nvGrpSpPr>
          <p:grpSpPr bwMode="auto">
            <a:xfrm>
              <a:off x="4176" y="2960"/>
              <a:ext cx="1344" cy="840"/>
              <a:chOff x="4176" y="2960"/>
              <a:chExt cx="1344" cy="840"/>
            </a:xfrm>
          </p:grpSpPr>
          <p:sp>
            <p:nvSpPr>
              <p:cNvPr id="323668" name="Freeform 84"/>
              <p:cNvSpPr>
                <a:spLocks/>
              </p:cNvSpPr>
              <p:nvPr/>
            </p:nvSpPr>
            <p:spPr bwMode="auto">
              <a:xfrm>
                <a:off x="4176" y="2960"/>
                <a:ext cx="1056" cy="784"/>
              </a:xfrm>
              <a:custGeom>
                <a:avLst/>
                <a:gdLst>
                  <a:gd name="T0" fmla="*/ 0 w 1056"/>
                  <a:gd name="T1" fmla="*/ 784 h 784"/>
                  <a:gd name="T2" fmla="*/ 144 w 1056"/>
                  <a:gd name="T3" fmla="*/ 112 h 784"/>
                  <a:gd name="T4" fmla="*/ 288 w 1056"/>
                  <a:gd name="T5" fmla="*/ 112 h 784"/>
                  <a:gd name="T6" fmla="*/ 480 w 1056"/>
                  <a:gd name="T7" fmla="*/ 352 h 784"/>
                  <a:gd name="T8" fmla="*/ 816 w 1056"/>
                  <a:gd name="T9" fmla="*/ 640 h 784"/>
                  <a:gd name="T10" fmla="*/ 1056 w 1056"/>
                  <a:gd name="T11" fmla="*/ 784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6" h="784">
                    <a:moveTo>
                      <a:pt x="0" y="784"/>
                    </a:moveTo>
                    <a:cubicBezTo>
                      <a:pt x="48" y="504"/>
                      <a:pt x="96" y="224"/>
                      <a:pt x="144" y="112"/>
                    </a:cubicBezTo>
                    <a:cubicBezTo>
                      <a:pt x="192" y="0"/>
                      <a:pt x="232" y="72"/>
                      <a:pt x="288" y="112"/>
                    </a:cubicBezTo>
                    <a:cubicBezTo>
                      <a:pt x="344" y="152"/>
                      <a:pt x="392" y="264"/>
                      <a:pt x="480" y="352"/>
                    </a:cubicBezTo>
                    <a:cubicBezTo>
                      <a:pt x="568" y="440"/>
                      <a:pt x="720" y="568"/>
                      <a:pt x="816" y="640"/>
                    </a:cubicBezTo>
                    <a:cubicBezTo>
                      <a:pt x="912" y="712"/>
                      <a:pt x="1000" y="760"/>
                      <a:pt x="1056" y="7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3" name="Freeform 89"/>
              <p:cNvSpPr>
                <a:spLocks/>
              </p:cNvSpPr>
              <p:nvPr/>
            </p:nvSpPr>
            <p:spPr bwMode="auto">
              <a:xfrm>
                <a:off x="5232" y="3744"/>
                <a:ext cx="288" cy="56"/>
              </a:xfrm>
              <a:custGeom>
                <a:avLst/>
                <a:gdLst>
                  <a:gd name="T0" fmla="*/ 0 w 288"/>
                  <a:gd name="T1" fmla="*/ 0 h 56"/>
                  <a:gd name="T2" fmla="*/ 96 w 288"/>
                  <a:gd name="T3" fmla="*/ 48 h 56"/>
                  <a:gd name="T4" fmla="*/ 288 w 288"/>
                  <a:gd name="T5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8" h="56">
                    <a:moveTo>
                      <a:pt x="0" y="0"/>
                    </a:moveTo>
                    <a:cubicBezTo>
                      <a:pt x="24" y="20"/>
                      <a:pt x="48" y="40"/>
                      <a:pt x="96" y="48"/>
                    </a:cubicBezTo>
                    <a:cubicBezTo>
                      <a:pt x="144" y="56"/>
                      <a:pt x="216" y="52"/>
                      <a:pt x="288" y="4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3674" name="Text Box 90"/>
            <p:cNvSpPr txBox="1">
              <a:spLocks noChangeArrowheads="1"/>
            </p:cNvSpPr>
            <p:nvPr/>
          </p:nvSpPr>
          <p:spPr bwMode="auto">
            <a:xfrm>
              <a:off x="4697" y="3024"/>
              <a:ext cx="5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323675" name="Text Box 91"/>
            <p:cNvSpPr txBox="1">
              <a:spLocks noChangeArrowheads="1"/>
            </p:cNvSpPr>
            <p:nvPr/>
          </p:nvSpPr>
          <p:spPr bwMode="auto">
            <a:xfrm>
              <a:off x="5142" y="3312"/>
              <a:ext cx="4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mean</a:t>
              </a:r>
            </a:p>
          </p:txBody>
        </p:sp>
        <p:sp>
          <p:nvSpPr>
            <p:cNvPr id="323676" name="Line 92"/>
            <p:cNvSpPr>
              <a:spLocks noChangeShapeType="1"/>
            </p:cNvSpPr>
            <p:nvPr/>
          </p:nvSpPr>
          <p:spPr bwMode="auto">
            <a:xfrm flipH="1">
              <a:off x="4368" y="283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7" name="Line 93"/>
            <p:cNvSpPr>
              <a:spLocks noChangeShapeType="1"/>
            </p:cNvSpPr>
            <p:nvPr/>
          </p:nvSpPr>
          <p:spPr bwMode="auto">
            <a:xfrm flipH="1">
              <a:off x="4608" y="31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78" name="Line 94"/>
            <p:cNvSpPr>
              <a:spLocks noChangeShapeType="1"/>
            </p:cNvSpPr>
            <p:nvPr/>
          </p:nvSpPr>
          <p:spPr bwMode="auto">
            <a:xfrm flipH="1">
              <a:off x="4848" y="345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 Box 37"/>
          <p:cNvSpPr txBox="1">
            <a:spLocks noChangeArrowheads="1"/>
          </p:cNvSpPr>
          <p:nvPr/>
        </p:nvSpPr>
        <p:spPr bwMode="auto">
          <a:xfrm rot="16200000">
            <a:off x="267349" y="2369333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smtClean="0"/>
              <a:t>frequency</a:t>
            </a:r>
            <a:endParaRPr lang="en-US" altLang="en-US" sz="1800" i="1" dirty="0"/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 rot="16200000">
            <a:off x="5677806" y="5000730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smtClean="0"/>
              <a:t>frequency</a:t>
            </a:r>
            <a:endParaRPr lang="en-US" altLang="en-US" sz="1800" i="1" dirty="0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 rot="16200000">
            <a:off x="5677806" y="2265014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smtClean="0"/>
              <a:t>frequency</a:t>
            </a:r>
            <a:endParaRPr lang="en-US" altLang="en-US" sz="1800" i="1" dirty="0"/>
          </a:p>
        </p:txBody>
      </p:sp>
      <p:sp>
        <p:nvSpPr>
          <p:cNvPr id="74" name="Text Box 37"/>
          <p:cNvSpPr txBox="1">
            <a:spLocks noChangeArrowheads="1"/>
          </p:cNvSpPr>
          <p:nvPr/>
        </p:nvSpPr>
        <p:spPr bwMode="auto">
          <a:xfrm rot="16200000">
            <a:off x="3086451" y="3502775"/>
            <a:ext cx="1130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smtClean="0"/>
              <a:t>frequency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01035534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Mode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6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Mode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</a:t>
            </a:r>
            <a:r>
              <a:rPr lang="en-US" dirty="0" smtClean="0"/>
              <a:t>many statistical </a:t>
            </a:r>
            <a:r>
              <a:rPr lang="en-US" dirty="0"/>
              <a:t>tests </a:t>
            </a:r>
            <a:r>
              <a:rPr lang="en-US" dirty="0" smtClean="0"/>
              <a:t>with sample</a:t>
            </a:r>
          </a:p>
          <a:p>
            <a:pPr lvl="1"/>
            <a:r>
              <a:rPr lang="en-US" dirty="0" smtClean="0"/>
              <a:t>Estimator </a:t>
            </a:r>
            <a:r>
              <a:rPr lang="en-US" dirty="0"/>
              <a:t>of </a:t>
            </a:r>
            <a:r>
              <a:rPr lang="en-US" dirty="0" smtClean="0"/>
              <a:t>population mean</a:t>
            </a:r>
          </a:p>
          <a:p>
            <a:pPr lvl="1"/>
            <a:r>
              <a:rPr lang="en-US" dirty="0" smtClean="0"/>
              <a:t>Uses all data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Median</a:t>
            </a:r>
            <a:r>
              <a:rPr lang="en-US" dirty="0" smtClean="0"/>
              <a:t> </a:t>
            </a:r>
            <a:r>
              <a:rPr lang="en-US" dirty="0"/>
              <a:t>is useful for skewed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e.g., income </a:t>
            </a:r>
            <a:r>
              <a:rPr lang="en-US" dirty="0"/>
              <a:t>data </a:t>
            </a:r>
            <a:r>
              <a:rPr lang="en-US" dirty="0" smtClean="0"/>
              <a:t>(US Census) or </a:t>
            </a:r>
            <a:r>
              <a:rPr lang="en-US" dirty="0"/>
              <a:t>housing </a:t>
            </a:r>
            <a:r>
              <a:rPr lang="en-US" dirty="0" smtClean="0"/>
              <a:t>prices (</a:t>
            </a:r>
            <a:r>
              <a:rPr lang="en-US" dirty="0" err="1" smtClean="0"/>
              <a:t>Zillo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Overwatch</a:t>
            </a:r>
            <a:r>
              <a:rPr lang="en-US" dirty="0" smtClean="0"/>
              <a:t> team (6 players):  5 people level 5, 1 person level 275</a:t>
            </a:r>
          </a:p>
          <a:p>
            <a:pPr lvl="2"/>
            <a:r>
              <a:rPr lang="en-US" dirty="0" smtClean="0"/>
              <a:t>Mean is </a:t>
            </a:r>
            <a:r>
              <a:rPr lang="en-US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 - not so useful since no one at this level</a:t>
            </a:r>
          </a:p>
          <a:p>
            <a:pPr lvl="2"/>
            <a:r>
              <a:rPr lang="en-US" dirty="0" smtClean="0"/>
              <a:t>Median is </a:t>
            </a:r>
            <a:r>
              <a:rPr lang="en-US" dirty="0" smtClean="0">
                <a:solidFill>
                  <a:srgbClr val="008000"/>
                </a:solidFill>
              </a:rPr>
              <a:t>5</a:t>
            </a:r>
            <a:r>
              <a:rPr lang="en-US" dirty="0" smtClean="0"/>
              <a:t>  - more representative</a:t>
            </a:r>
          </a:p>
          <a:p>
            <a:pPr lvl="1"/>
            <a:r>
              <a:rPr lang="en-US" dirty="0" smtClean="0"/>
              <a:t>Does not use all data.  “Resistant” to extremes (e.g</a:t>
            </a:r>
            <a:r>
              <a:rPr lang="en-US" smtClean="0"/>
              <a:t>., 275)</a:t>
            </a:r>
            <a:endParaRPr lang="en-US" dirty="0" smtClean="0"/>
          </a:p>
          <a:p>
            <a:pPr lvl="1"/>
            <a:r>
              <a:rPr lang="en-US" dirty="0" smtClean="0"/>
              <a:t>But what if were exam scores?  Hard to “bring up” grade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Mode</a:t>
            </a:r>
            <a:r>
              <a:rPr lang="en-US" dirty="0" smtClean="0"/>
              <a:t> is useful primarily for categorical data only</a:t>
            </a:r>
          </a:p>
          <a:p>
            <a:pPr lvl="1"/>
            <a:r>
              <a:rPr lang="en-US" dirty="0" smtClean="0"/>
              <a:t>Most played League champion, most popular </a:t>
            </a:r>
            <a:r>
              <a:rPr lang="en-US" dirty="0" err="1" smtClean="0"/>
              <a:t>TagPro</a:t>
            </a:r>
            <a:r>
              <a:rPr lang="en-US" dirty="0" smtClean="0"/>
              <a:t> map, 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1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7257</TotalTime>
  <Words>1509</Words>
  <Application>Microsoft Office PowerPoint</Application>
  <PresentationFormat>On-screen Show (4:3)</PresentationFormat>
  <Paragraphs>343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Comic Sans MS</vt:lpstr>
      <vt:lpstr>Consolas</vt:lpstr>
      <vt:lpstr>Wingdings</vt:lpstr>
      <vt:lpstr>Office Theme</vt:lpstr>
      <vt:lpstr>Descriptive Statistics</vt:lpstr>
      <vt:lpstr>Summarizing Data</vt:lpstr>
      <vt:lpstr>Summarizing Data</vt:lpstr>
      <vt:lpstr>Measure of Central Tendency: Mean</vt:lpstr>
      <vt:lpstr>Measure of Central Tendency: Median</vt:lpstr>
      <vt:lpstr>Measure of Central Tendency: Mode</vt:lpstr>
      <vt:lpstr>Depiction: Mean, Median, Mode</vt:lpstr>
      <vt:lpstr>Which to Use, Mean, Median, Mode?</vt:lpstr>
      <vt:lpstr>Which to Use, Mean, Median, Mode</vt:lpstr>
      <vt:lpstr>Other Measures of Position</vt:lpstr>
      <vt:lpstr>Other Measures of Position</vt:lpstr>
      <vt:lpstr>Trimmed Mean</vt:lpstr>
      <vt:lpstr>Quartiles</vt:lpstr>
      <vt:lpstr>Percentiles</vt:lpstr>
      <vt:lpstr>Summarizing Data, Part 2</vt:lpstr>
      <vt:lpstr>Summarizing Data, Part 2</vt:lpstr>
      <vt:lpstr>Summarizing Data, Part 2</vt:lpstr>
      <vt:lpstr>Variation Overview (1 of 3)</vt:lpstr>
      <vt:lpstr>Variation Overview (2 of 3)</vt:lpstr>
      <vt:lpstr>Variation Overview (3 of 3)</vt:lpstr>
      <vt:lpstr>What are Some Measures of Variation?</vt:lpstr>
      <vt:lpstr>Range</vt:lpstr>
      <vt:lpstr>Variance</vt:lpstr>
      <vt:lpstr>Variance Example</vt:lpstr>
      <vt:lpstr>Standard Deviation</vt:lpstr>
      <vt:lpstr>Mendenhall’s Empirical Rule</vt:lpstr>
      <vt:lpstr>Z-Score</vt:lpstr>
      <vt:lpstr>Coefficient of Variation (CV)</vt:lpstr>
      <vt:lpstr>Semi-Interquartile Range</vt:lpstr>
      <vt:lpstr>Index of Variation Example</vt:lpstr>
      <vt:lpstr>Ranking of Affect by Outliers? </vt:lpstr>
      <vt:lpstr>Ranking of Affect by Outliers? </vt:lpstr>
      <vt:lpstr>Index of Variation Summary</vt:lpstr>
      <vt:lpstr>Depicting Variation in Charts</vt:lpstr>
      <vt:lpstr>Box-and-Whiskers Chart</vt:lpstr>
      <vt:lpstr>Error Bars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249</cp:revision>
  <cp:lastPrinted>2016-08-25T14:33:07Z</cp:lastPrinted>
  <dcterms:created xsi:type="dcterms:W3CDTF">2012-01-13T01:01:36Z</dcterms:created>
  <dcterms:modified xsi:type="dcterms:W3CDTF">2017-04-14T09:32:01Z</dcterms:modified>
</cp:coreProperties>
</file>