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4" r:id="rId3"/>
    <p:sldId id="269" r:id="rId4"/>
    <p:sldId id="277" r:id="rId5"/>
    <p:sldId id="276" r:id="rId6"/>
    <p:sldId id="270" r:id="rId7"/>
    <p:sldId id="271" r:id="rId8"/>
    <p:sldId id="278" r:id="rId9"/>
    <p:sldId id="273" r:id="rId10"/>
    <p:sldId id="275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2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1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362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362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EB06D5-69B6-4826-9F0E-A7D4263A2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57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hyperlink" Target="http://www.mayersmemorial.com/pictures/content/122253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s://i.ytimg.com/vi/qtLnBz6lbRQ/maxresdefault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Fundamentals of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19415"/>
            <a:ext cx="45720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87355" y="3355975"/>
            <a:ext cx="1769291" cy="2839383"/>
            <a:chOff x="5638800" y="3427273"/>
            <a:chExt cx="1769291" cy="2839383"/>
          </a:xfrm>
        </p:grpSpPr>
        <p:pic>
          <p:nvPicPr>
            <p:cNvPr id="5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950493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719700" y="3427273"/>
              <a:ext cx="16074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Chapter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Using Sample Data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5684"/>
            <a:ext cx="8229600" cy="3962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Word “sample” comes from same root word as “example”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Similarly, one </a:t>
            </a:r>
            <a:r>
              <a:rPr lang="en-US" altLang="en-US" dirty="0">
                <a:solidFill>
                  <a:srgbClr val="0070C0"/>
                </a:solidFill>
              </a:rPr>
              <a:t>sample</a:t>
            </a:r>
            <a:r>
              <a:rPr lang="en-US" altLang="en-US" dirty="0"/>
              <a:t> does not prove a theory, but rather is an </a:t>
            </a:r>
            <a:r>
              <a:rPr lang="en-US" altLang="en-US" dirty="0">
                <a:solidFill>
                  <a:srgbClr val="008000"/>
                </a:solidFill>
              </a:rPr>
              <a:t>example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Basically, in general, definite statement </a:t>
            </a:r>
            <a:r>
              <a:rPr lang="en-US" altLang="en-US" i="1" dirty="0"/>
              <a:t>cannot</a:t>
            </a:r>
            <a:r>
              <a:rPr lang="en-US" altLang="en-US" dirty="0"/>
              <a:t> be made about characteristics of all systems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Instead, make </a:t>
            </a:r>
            <a:r>
              <a:rPr lang="en-US" altLang="en-US" b="1" dirty="0"/>
              <a:t>probabilistic statement </a:t>
            </a:r>
            <a:r>
              <a:rPr lang="en-US" altLang="en-US" dirty="0"/>
              <a:t>about range of most systems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That’s where </a:t>
            </a:r>
            <a:r>
              <a:rPr lang="en-US" altLang="en-US" dirty="0">
                <a:solidFill>
                  <a:srgbClr val="C00000"/>
                </a:solidFill>
              </a:rPr>
              <a:t>statistics</a:t>
            </a:r>
            <a:r>
              <a:rPr lang="en-US" altLang="en-US" dirty="0"/>
              <a:t> come in!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BF36A-037C-4C09-946A-AF884E156841}"/>
              </a:ext>
            </a:extLst>
          </p:cNvPr>
          <p:cNvSpPr/>
          <p:nvPr/>
        </p:nvSpPr>
        <p:spPr>
          <a:xfrm>
            <a:off x="342900" y="5442316"/>
            <a:ext cx="84582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Statistics</a:t>
            </a:r>
            <a:r>
              <a:rPr lang="en-US" sz="2400" dirty="0"/>
              <a:t> – set of numerical methods for getting information about </a:t>
            </a:r>
            <a:r>
              <a:rPr lang="en-US" sz="2400" dirty="0">
                <a:solidFill>
                  <a:srgbClr val="0070C0"/>
                </a:solidFill>
              </a:rPr>
              <a:t>population</a:t>
            </a:r>
            <a:r>
              <a:rPr lang="en-US" sz="2400" dirty="0"/>
              <a:t> based on data from </a:t>
            </a:r>
            <a:r>
              <a:rPr lang="en-US" sz="2400" dirty="0">
                <a:solidFill>
                  <a:srgbClr val="0070C0"/>
                </a:solidFill>
              </a:rPr>
              <a:t>sample</a:t>
            </a:r>
            <a:r>
              <a:rPr lang="en-US" sz="2400" dirty="0"/>
              <a:t>, usually to get information about population </a:t>
            </a:r>
            <a:r>
              <a:rPr lang="en-US" sz="2400" dirty="0">
                <a:solidFill>
                  <a:srgbClr val="0070C0"/>
                </a:solidFill>
              </a:rPr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1556427344"/>
      </p:ext>
    </p:extLst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Do We Need Statistics?</a:t>
            </a:r>
          </a:p>
        </p:txBody>
      </p:sp>
      <p:pic>
        <p:nvPicPr>
          <p:cNvPr id="194564" name="Picture 4" descr="J029917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905000"/>
            <a:ext cx="1535113" cy="2144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65" name="AutoShape 5"/>
          <p:cNvSpPr>
            <a:spLocks noChangeArrowheads="1"/>
          </p:cNvSpPr>
          <p:nvPr/>
        </p:nvSpPr>
        <p:spPr bwMode="auto">
          <a:xfrm rot="5400000">
            <a:off x="3988594" y="1429544"/>
            <a:ext cx="814387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990600" y="1531938"/>
            <a:ext cx="25463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445 446 397 226</a:t>
            </a:r>
          </a:p>
          <a:p>
            <a:pPr eaLnBrk="1" hangingPunct="1"/>
            <a:r>
              <a:rPr lang="en-US" altLang="en-US"/>
              <a:t>388 3445 188 1002</a:t>
            </a:r>
          </a:p>
          <a:p>
            <a:pPr eaLnBrk="1" hangingPunct="1"/>
            <a:r>
              <a:rPr lang="en-US" altLang="en-US"/>
              <a:t>47762 432 54 12</a:t>
            </a:r>
          </a:p>
          <a:p>
            <a:pPr eaLnBrk="1" hangingPunct="1"/>
            <a:r>
              <a:rPr lang="en-US" altLang="en-US"/>
              <a:t>98 345 2245 8839</a:t>
            </a:r>
          </a:p>
          <a:p>
            <a:pPr eaLnBrk="1" hangingPunct="1"/>
            <a:r>
              <a:rPr lang="en-US" altLang="en-US"/>
              <a:t>77492 472 565 999</a:t>
            </a:r>
          </a:p>
          <a:p>
            <a:pPr eaLnBrk="1" hangingPunct="1"/>
            <a:r>
              <a:rPr lang="en-US" altLang="en-US"/>
              <a:t>1 34 882 545 4022</a:t>
            </a:r>
          </a:p>
          <a:p>
            <a:pPr eaLnBrk="1" hangingPunct="1"/>
            <a:r>
              <a:rPr lang="en-US" altLang="en-US"/>
              <a:t>827 572 597 364</a:t>
            </a:r>
          </a:p>
        </p:txBody>
      </p:sp>
      <p:sp>
        <p:nvSpPr>
          <p:cNvPr id="194567" name="AutoShape 7"/>
          <p:cNvSpPr>
            <a:spLocks noChangeArrowheads="1"/>
          </p:cNvSpPr>
          <p:nvPr/>
        </p:nvSpPr>
        <p:spPr bwMode="auto">
          <a:xfrm rot="10800000" flipH="1">
            <a:off x="4495800" y="4122738"/>
            <a:ext cx="814388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569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68747807"/>
              </p:ext>
            </p:extLst>
          </p:nvPr>
        </p:nvGraphicFramePr>
        <p:xfrm>
          <a:off x="6042025" y="4572000"/>
          <a:ext cx="182086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4" imgW="380880" imgH="164880" progId="Equation.3">
                  <p:embed/>
                </p:oleObj>
              </mc:Choice>
              <mc:Fallback>
                <p:oleObj name="Equation" r:id="rId4" imgW="380880" imgH="164880" progId="Equation.3">
                  <p:embed/>
                  <p:pic>
                    <p:nvPicPr>
                      <p:cNvPr id="1945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4572000"/>
                        <a:ext cx="1820863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070356" y="1677640"/>
            <a:ext cx="2679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2800" dirty="0"/>
              <a:t>Aggregate data into meaningful information.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498" y="5254084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Ok, but what </a:t>
            </a:r>
            <a:r>
              <a:rPr lang="en-US" sz="2800" i="1" dirty="0"/>
              <a:t>are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statistics</a:t>
            </a:r>
            <a:r>
              <a:rPr lang="en-US" sz="2800" dirty="0"/>
              <a:t>?</a:t>
            </a:r>
          </a:p>
          <a:p>
            <a:pPr algn="ctr"/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First, some key words</a:t>
            </a:r>
          </a:p>
        </p:txBody>
      </p:sp>
    </p:spTree>
    <p:extLst>
      <p:ext uri="{BB962C8B-B14F-4D97-AF65-F5344CB8AC3E}">
        <p14:creationId xmlns:p14="http://schemas.microsoft.com/office/powerpoint/2010/main" val="4202725931"/>
      </p:ext>
    </p:extLst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527" y="1524000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– all members of group pertaining to study</a:t>
            </a:r>
          </a:p>
          <a:p>
            <a:pPr lvl="1"/>
            <a:r>
              <a:rPr lang="en-US" dirty="0"/>
              <a:t>e.g., every person in IMGD 2905 in D-term</a:t>
            </a:r>
          </a:p>
          <a:p>
            <a:pPr lvl="1"/>
            <a:r>
              <a:rPr lang="en-US" dirty="0"/>
              <a:t>e.g., every </a:t>
            </a:r>
            <a:r>
              <a:rPr lang="en-US" i="1" dirty="0"/>
              <a:t>Heroes of the Storm </a:t>
            </a:r>
            <a:r>
              <a:rPr lang="en-US" dirty="0"/>
              <a:t>player in the world</a:t>
            </a:r>
          </a:p>
          <a:p>
            <a:r>
              <a:rPr lang="en-US" dirty="0"/>
              <a:t>In many cases, </a:t>
            </a:r>
            <a:r>
              <a:rPr lang="en-US" i="1" dirty="0"/>
              <a:t>impossible</a:t>
            </a:r>
            <a:r>
              <a:rPr lang="en-US" dirty="0"/>
              <a:t> to survey a population!</a:t>
            </a:r>
          </a:p>
          <a:p>
            <a:pPr lvl="1"/>
            <a:r>
              <a:rPr lang="en-US" dirty="0"/>
              <a:t>Typical for game analytics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want to understand/improve game for all</a:t>
            </a:r>
          </a:p>
          <a:p>
            <a:pPr marL="0" indent="0">
              <a:buNone/>
            </a:pPr>
            <a:r>
              <a:rPr lang="en-US" dirty="0"/>
              <a:t>So … what to do?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E16FC7-9C1F-43B0-8E07-9B0BE12968F7}"/>
              </a:ext>
            </a:extLst>
          </p:cNvPr>
          <p:cNvGrpSpPr/>
          <p:nvPr/>
        </p:nvGrpSpPr>
        <p:grpSpPr>
          <a:xfrm>
            <a:off x="4593004" y="1524000"/>
            <a:ext cx="4343400" cy="4114800"/>
            <a:chOff x="4593004" y="1524000"/>
            <a:chExt cx="4343400" cy="4114800"/>
          </a:xfrm>
        </p:grpSpPr>
        <p:pic>
          <p:nvPicPr>
            <p:cNvPr id="2050" name="Picture 2" descr="http://www.mycariboonow.com/wp-content/uploads/2016/02/Populati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304" y="1524000"/>
              <a:ext cx="4114800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93004" y="5318369"/>
              <a:ext cx="43434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http://www.mycariboonow.com/wp-content/uploads/2016/02/Population.jpg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169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69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969" y="5334000"/>
            <a:ext cx="82296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Often hope </a:t>
            </a:r>
            <a:r>
              <a:rPr lang="en-US" i="1" dirty="0"/>
              <a:t>sample</a:t>
            </a:r>
            <a:r>
              <a:rPr lang="en-US" dirty="0"/>
              <a:t> is representative of </a:t>
            </a:r>
            <a:r>
              <a:rPr lang="en-US" i="1" dirty="0"/>
              <a:t>population.  … </a:t>
            </a:r>
          </a:p>
          <a:p>
            <a:pPr lvl="1"/>
            <a:r>
              <a:rPr lang="en-US" dirty="0"/>
              <a:t>(e.g., poll: “did you finish chart for Project 1, Part 3?”)</a:t>
            </a:r>
          </a:p>
          <a:p>
            <a:r>
              <a:rPr lang="en-US" dirty="0"/>
              <a:t>But Is it? </a:t>
            </a:r>
            <a:r>
              <a:rPr lang="en-US" dirty="0">
                <a:sym typeface="Wingdings" panose="05000000000000000000" pitchFamily="2" charset="2"/>
              </a:rPr>
              <a:t> method to obtain sample is important! (We won’t talk much about this right now, however.)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2629064"/>
            <a:ext cx="5495925" cy="2491919"/>
            <a:chOff x="2738438" y="4267200"/>
            <a:chExt cx="5495925" cy="24919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8438" y="4267200"/>
              <a:ext cx="5495925" cy="22764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895600" y="6543675"/>
              <a:ext cx="51816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http://keydifferences.com/wp-content/uploads/2016/04/census-vs-sample.jpg </a:t>
              </a: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593969" y="1333624"/>
            <a:ext cx="8229600" cy="1204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Sample</a:t>
            </a:r>
            <a:r>
              <a:rPr lang="en-US" dirty="0"/>
              <a:t> – part of population selected for analysis</a:t>
            </a:r>
          </a:p>
          <a:p>
            <a:pPr lvl="1"/>
            <a:r>
              <a:rPr lang="en-US" dirty="0"/>
              <a:t>e.g., all </a:t>
            </a:r>
            <a:r>
              <a:rPr lang="en-US" i="1" dirty="0"/>
              <a:t>League of Legends </a:t>
            </a:r>
            <a:r>
              <a:rPr lang="en-US" dirty="0"/>
              <a:t>players at WPI</a:t>
            </a:r>
          </a:p>
          <a:p>
            <a:pPr lvl="1"/>
            <a:r>
              <a:rPr lang="en-US" dirty="0"/>
              <a:t>e.g., students in first row in IMGD 2905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7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37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B52CEF-A698-464B-BB24-6244D5AE845C}"/>
              </a:ext>
            </a:extLst>
          </p:cNvPr>
          <p:cNvGrpSpPr/>
          <p:nvPr/>
        </p:nvGrpSpPr>
        <p:grpSpPr>
          <a:xfrm>
            <a:off x="122766" y="3161252"/>
            <a:ext cx="4572000" cy="3422110"/>
            <a:chOff x="457200" y="3146646"/>
            <a:chExt cx="4572000" cy="3422110"/>
          </a:xfrm>
        </p:grpSpPr>
        <p:pic>
          <p:nvPicPr>
            <p:cNvPr id="2050" name="Picture 2" descr="Related image">
              <a:extLst>
                <a:ext uri="{FF2B5EF4-FFF2-40B4-BE49-F238E27FC236}">
                  <a16:creationId xmlns:a16="http://schemas.microsoft.com/office/drawing/2014/main" id="{DD414392-2A1F-49BF-8609-86178CE8B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892" y="3146646"/>
              <a:ext cx="4094616" cy="3246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9E7C25-5616-4BEE-AAC5-404EC416BEEB}"/>
                </a:ext>
              </a:extLst>
            </p:cNvPr>
            <p:cNvSpPr/>
            <p:nvPr/>
          </p:nvSpPr>
          <p:spPr>
            <a:xfrm>
              <a:off x="457200" y="6353312"/>
              <a:ext cx="4572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https://www.coursepics.com/wp-content/uploads/2016/11/Independent-and-Dependent-Variable.jpg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0D0AC3-C43C-4738-A03B-32CF10586C8F}"/>
              </a:ext>
            </a:extLst>
          </p:cNvPr>
          <p:cNvGrpSpPr/>
          <p:nvPr/>
        </p:nvGrpSpPr>
        <p:grpSpPr>
          <a:xfrm>
            <a:off x="4998300" y="4048233"/>
            <a:ext cx="3886200" cy="2174654"/>
            <a:chOff x="4171950" y="3973817"/>
            <a:chExt cx="4838700" cy="2609850"/>
          </a:xfrm>
        </p:grpSpPr>
        <p:pic>
          <p:nvPicPr>
            <p:cNvPr id="2052" name="Picture 4" descr="https://dqm1v390v3ac1.cloudfront.net/screen_shot_2017-10-31_at_3.54.16_pm_2.png">
              <a:extLst>
                <a:ext uri="{FF2B5EF4-FFF2-40B4-BE49-F238E27FC236}">
                  <a16:creationId xmlns:a16="http://schemas.microsoft.com/office/drawing/2014/main" id="{225E7033-CD10-431C-8F99-926D3EB79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3973817"/>
              <a:ext cx="4838700" cy="260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8A9479-007B-4A58-B5C6-B4064CEDFB82}"/>
                </a:ext>
              </a:extLst>
            </p:cNvPr>
            <p:cNvSpPr/>
            <p:nvPr/>
          </p:nvSpPr>
          <p:spPr>
            <a:xfrm>
              <a:off x="4438650" y="6307392"/>
              <a:ext cx="4572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https://dqm1v390v3ac1.cloudfront.net/screen_shot_2017-10-31_at_3.54.16_pm_2.png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F0B1FE-E23E-4A1A-AA2F-4DB17AF4EB5B}"/>
              </a:ext>
            </a:extLst>
          </p:cNvPr>
          <p:cNvGrpSpPr/>
          <p:nvPr/>
        </p:nvGrpSpPr>
        <p:grpSpPr>
          <a:xfrm>
            <a:off x="5440754" y="3059126"/>
            <a:ext cx="3001291" cy="981193"/>
            <a:chOff x="4953000" y="3398970"/>
            <a:chExt cx="3001291" cy="981193"/>
          </a:xfrm>
        </p:grpSpPr>
        <p:pic>
          <p:nvPicPr>
            <p:cNvPr id="3074" name="Picture 2" descr="https://www.texasgateway.org/mask/http:/www.ontrack-media.net/algebra1/a1m1l1image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398970"/>
              <a:ext cx="3001291" cy="981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988468" y="3924554"/>
              <a:ext cx="930354" cy="342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http://tinyurl.com/y4b3hj7k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74" y="1018609"/>
            <a:ext cx="8229600" cy="2057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Variable</a:t>
            </a:r>
            <a:r>
              <a:rPr lang="en-US" sz="2400" dirty="0"/>
              <a:t> – characteristic of individuals in population analyzing</a:t>
            </a:r>
          </a:p>
          <a:p>
            <a:pPr lvl="1"/>
            <a:r>
              <a:rPr lang="en-US" sz="2000" dirty="0"/>
              <a:t>e.g., time spent in competitive mode in </a:t>
            </a:r>
            <a:r>
              <a:rPr lang="en-US" sz="2000" i="1" dirty="0" err="1"/>
              <a:t>Starcraft</a:t>
            </a:r>
            <a:r>
              <a:rPr lang="en-US" sz="2000" i="1" dirty="0"/>
              <a:t> 2</a:t>
            </a:r>
          </a:p>
          <a:p>
            <a:pPr lvl="1"/>
            <a:r>
              <a:rPr lang="en-US" sz="2000" dirty="0"/>
              <a:t>e.g., vehicle choice in </a:t>
            </a:r>
            <a:r>
              <a:rPr lang="en-US" sz="2000" i="1" dirty="0"/>
              <a:t>Grand Theft Auto </a:t>
            </a:r>
            <a:r>
              <a:rPr lang="en-US" sz="2000" dirty="0"/>
              <a:t>(GTA)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Independent variable </a:t>
            </a:r>
            <a:r>
              <a:rPr lang="en-US" sz="2400" dirty="0"/>
              <a:t>is inherent in population, versus </a:t>
            </a:r>
            <a:r>
              <a:rPr lang="en-US" sz="2400" dirty="0">
                <a:solidFill>
                  <a:srgbClr val="008000"/>
                </a:solidFill>
              </a:rPr>
              <a:t>dependent variable </a:t>
            </a:r>
            <a:r>
              <a:rPr lang="en-US" sz="2400" dirty="0"/>
              <a:t>that want to assess</a:t>
            </a:r>
          </a:p>
        </p:txBody>
      </p:sp>
    </p:spTree>
    <p:extLst>
      <p:ext uri="{BB962C8B-B14F-4D97-AF65-F5344CB8AC3E}">
        <p14:creationId xmlns:p14="http://schemas.microsoft.com/office/powerpoint/2010/main" val="107714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5684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70C0"/>
                </a:solidFill>
              </a:rPr>
              <a:t>Observation</a:t>
            </a:r>
            <a:r>
              <a:rPr lang="en-US" dirty="0"/>
              <a:t> – all variable values for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sample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League of Legends </a:t>
            </a:r>
            <a:r>
              <a:rPr lang="en-US" dirty="0"/>
              <a:t>competitive hours/week and Champion most played could be (2 observations)</a:t>
            </a:r>
          </a:p>
          <a:p>
            <a:pPr marL="914400" lvl="2" indent="0">
              <a:buNone/>
            </a:pPr>
            <a:r>
              <a:rPr lang="en-US" dirty="0"/>
              <a:t>“Player A: Leona, 2 hours”</a:t>
            </a:r>
          </a:p>
          <a:p>
            <a:pPr marL="914400" lvl="2" indent="0">
              <a:buNone/>
            </a:pPr>
            <a:r>
              <a:rPr lang="en-US" dirty="0"/>
              <a:t>“Player B: </a:t>
            </a:r>
            <a:r>
              <a:rPr lang="en-US" dirty="0" err="1"/>
              <a:t>Teemo</a:t>
            </a:r>
            <a:r>
              <a:rPr lang="en-US" dirty="0"/>
              <a:t>, 7.5 hours”</a:t>
            </a:r>
          </a:p>
          <a:p>
            <a:pPr lvl="1"/>
            <a:r>
              <a:rPr lang="en-US" dirty="0"/>
              <a:t>Can be continuous (time) or discrete (Champions)</a:t>
            </a:r>
          </a:p>
          <a:p>
            <a:r>
              <a:rPr lang="en-US" dirty="0"/>
              <a:t>Often, data in grid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Observation</a:t>
            </a:r>
            <a:r>
              <a:rPr lang="en-US" dirty="0"/>
              <a:t> in rows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Variables</a:t>
            </a:r>
            <a:r>
              <a:rPr lang="en-US" dirty="0"/>
              <a:t> in columns</a:t>
            </a:r>
          </a:p>
          <a:p>
            <a:pPr lvl="1"/>
            <a:r>
              <a:rPr lang="en-US" dirty="0"/>
              <a:t>Consider our project 1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/>
              <a:t>HOTS </a:t>
            </a:r>
            <a:r>
              <a:rPr lang="en-US" dirty="0"/>
              <a:t>data!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4463684"/>
            <a:ext cx="2895600" cy="92333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u="sng" dirty="0">
                <a:latin typeface="Consolas" panose="020B0609020204030204" pitchFamily="49" charset="0"/>
              </a:rPr>
              <a:t>Player</a:t>
            </a: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u="sng" dirty="0">
                <a:latin typeface="Consolas" panose="020B0609020204030204" pitchFamily="49" charset="0"/>
              </a:rPr>
              <a:t>Hours</a:t>
            </a: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u="sng" dirty="0">
                <a:latin typeface="Consolas" panose="020B0609020204030204" pitchFamily="49" charset="0"/>
              </a:rPr>
              <a:t>Champ</a:t>
            </a:r>
          </a:p>
          <a:p>
            <a:r>
              <a:rPr lang="en-US" dirty="0">
                <a:latin typeface="Consolas" panose="020B0609020204030204" pitchFamily="49" charset="0"/>
              </a:rPr>
              <a:t>  A	 2	Leona</a:t>
            </a:r>
          </a:p>
          <a:p>
            <a:r>
              <a:rPr lang="en-US" dirty="0">
                <a:latin typeface="Consolas" panose="020B0609020204030204" pitchFamily="49" charset="0"/>
              </a:rPr>
              <a:t>  B	 7.5	</a:t>
            </a:r>
            <a:r>
              <a:rPr lang="en-US" dirty="0" err="1">
                <a:latin typeface="Consolas" panose="020B0609020204030204" pitchFamily="49" charset="0"/>
              </a:rPr>
              <a:t>Teemo</a:t>
            </a: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3074" name="Picture 2" descr="Image result for teemo">
            <a:extLst>
              <a:ext uri="{FF2B5EF4-FFF2-40B4-BE49-F238E27FC236}">
                <a16:creationId xmlns:a16="http://schemas.microsoft.com/office/drawing/2014/main" id="{4446704A-A18D-408C-9963-36FC574BF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53849"/>
            <a:ext cx="119468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43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4E8B70-0A38-43C2-BF44-554ED31A80E9}"/>
              </a:ext>
            </a:extLst>
          </p:cNvPr>
          <p:cNvSpPr/>
          <p:nvPr/>
        </p:nvSpPr>
        <p:spPr>
          <a:xfrm>
            <a:off x="304800" y="2514600"/>
            <a:ext cx="84582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1002"/>
            <a:ext cx="8229600" cy="2514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Parameter</a:t>
            </a:r>
            <a:r>
              <a:rPr lang="en-US" dirty="0"/>
              <a:t> – measure of dependent variable for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population</a:t>
            </a:r>
          </a:p>
          <a:p>
            <a:pPr lvl="1"/>
            <a:r>
              <a:rPr lang="en-US" dirty="0"/>
              <a:t>e.g., average crashes in </a:t>
            </a:r>
            <a:r>
              <a:rPr lang="en-US" i="1" dirty="0"/>
              <a:t>Mario Cart </a:t>
            </a:r>
            <a:r>
              <a:rPr lang="en-US" dirty="0"/>
              <a:t>level for everyone</a:t>
            </a:r>
          </a:p>
          <a:p>
            <a:pPr lvl="1"/>
            <a:r>
              <a:rPr lang="en-US" dirty="0"/>
              <a:t>Usually what we want to know, but can’t get easily</a:t>
            </a:r>
          </a:p>
          <a:p>
            <a:r>
              <a:rPr lang="en-US" dirty="0">
                <a:solidFill>
                  <a:srgbClr val="0070C0"/>
                </a:solidFill>
              </a:rPr>
              <a:t>Statistic</a:t>
            </a:r>
            <a:r>
              <a:rPr lang="en-US" dirty="0"/>
              <a:t> – measure of dependent variable in </a:t>
            </a:r>
            <a:r>
              <a:rPr lang="en-US" dirty="0">
                <a:solidFill>
                  <a:srgbClr val="984807"/>
                </a:solidFill>
              </a:rPr>
              <a:t>sample</a:t>
            </a:r>
          </a:p>
          <a:p>
            <a:pPr lvl="1"/>
            <a:r>
              <a:rPr lang="en-US" dirty="0"/>
              <a:t>e.g., average crashes in Mario Cart level for IMGD 2905 class</a:t>
            </a:r>
          </a:p>
          <a:p>
            <a:r>
              <a:rPr lang="en-US" dirty="0">
                <a:solidFill>
                  <a:srgbClr val="008000"/>
                </a:solidFill>
              </a:rPr>
              <a:t>Statistics</a:t>
            </a:r>
            <a:r>
              <a:rPr lang="en-US" dirty="0"/>
              <a:t> – set of numerical methods for getting information about </a:t>
            </a:r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based on data from </a:t>
            </a:r>
            <a:r>
              <a:rPr lang="en-US" dirty="0">
                <a:solidFill>
                  <a:srgbClr val="0070C0"/>
                </a:solidFill>
              </a:rPr>
              <a:t>sample</a:t>
            </a:r>
            <a:r>
              <a:rPr lang="en-US" dirty="0"/>
              <a:t>, usually to get information about population </a:t>
            </a:r>
            <a:r>
              <a:rPr lang="en-US" dirty="0">
                <a:solidFill>
                  <a:srgbClr val="0070C0"/>
                </a:solidFill>
              </a:rPr>
              <a:t>parameters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4114800"/>
            <a:ext cx="34290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/>
              <a:t>“</a:t>
            </a:r>
            <a:r>
              <a:rPr lang="en-US">
                <a:solidFill>
                  <a:srgbClr val="008000"/>
                </a:solidFill>
              </a:rPr>
              <a:t>Statistics</a:t>
            </a:r>
            <a:r>
              <a:rPr lang="en-US"/>
              <a:t> - a branch of mathematics dealing with the collection, </a:t>
            </a:r>
            <a:r>
              <a:rPr lang="en-US">
                <a:solidFill>
                  <a:srgbClr val="008000"/>
                </a:solidFill>
              </a:rPr>
              <a:t>analysis</a:t>
            </a:r>
            <a:r>
              <a:rPr lang="en-US"/>
              <a:t>, </a:t>
            </a:r>
            <a:r>
              <a:rPr lang="en-US">
                <a:solidFill>
                  <a:srgbClr val="008000"/>
                </a:solidFill>
              </a:rPr>
              <a:t>interpretation</a:t>
            </a:r>
            <a:r>
              <a:rPr lang="en-US"/>
              <a:t>, and presentation of masses of numerical data.”</a:t>
            </a:r>
          </a:p>
          <a:p>
            <a:r>
              <a:rPr lang="en-US"/>
              <a:t>-- Merriam-Webster dictionary</a:t>
            </a:r>
            <a:endParaRPr lang="en-US" dirty="0"/>
          </a:p>
        </p:txBody>
      </p:sp>
      <p:pic>
        <p:nvPicPr>
          <p:cNvPr id="4098" name="Picture 2" descr="https://qph.ec.quoracdn.net/main-qimg-058791361f10bc9a0339823e1e01d3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505200"/>
            <a:ext cx="4693616" cy="30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3708" y="663191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https://qph.ec.quoracdn.net/main-qimg-058791361f10bc9a0339823e1e01d3ec </a:t>
            </a:r>
          </a:p>
        </p:txBody>
      </p:sp>
    </p:spTree>
    <p:extLst>
      <p:ext uri="{BB962C8B-B14F-4D97-AF65-F5344CB8AC3E}">
        <p14:creationId xmlns:p14="http://schemas.microsoft.com/office/powerpoint/2010/main" val="73473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64359" y="2840790"/>
            <a:ext cx="4038600" cy="1978224"/>
            <a:chOff x="4864359" y="2560638"/>
            <a:chExt cx="4038600" cy="1978224"/>
          </a:xfrm>
        </p:grpSpPr>
        <p:pic>
          <p:nvPicPr>
            <p:cNvPr id="4098" name="Picture 2" descr="https://i.ytimg.com/vi/qtLnBz6lbRQ/maxresdefaul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238" y="2560638"/>
              <a:ext cx="3516842" cy="197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864359" y="4277252"/>
              <a:ext cx="40386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https://i.ytimg.com/vi/qtLnBz6lbRQ/maxresdefault.jpg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628" y="1410530"/>
            <a:ext cx="5197372" cy="5172832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Published</a:t>
            </a:r>
            <a:r>
              <a:rPr lang="en-US" sz="2400" dirty="0"/>
              <a:t> – generally made available from those that collected it</a:t>
            </a:r>
          </a:p>
          <a:p>
            <a:pPr lvl="1"/>
            <a:r>
              <a:rPr lang="en-US" sz="1800" dirty="0"/>
              <a:t>e.g., Riot’s </a:t>
            </a:r>
            <a:r>
              <a:rPr lang="en-US" sz="1800" i="1" dirty="0"/>
              <a:t>League of Legends </a:t>
            </a:r>
            <a:r>
              <a:rPr lang="en-US" sz="1800" dirty="0"/>
              <a:t>data</a:t>
            </a:r>
          </a:p>
          <a:p>
            <a:pPr lvl="1"/>
            <a:r>
              <a:rPr lang="en-US" sz="1800" dirty="0"/>
              <a:t>e.g., Metacritic’s reviews and ratings</a:t>
            </a:r>
          </a:p>
          <a:p>
            <a:pPr lvl="1"/>
            <a:r>
              <a:rPr lang="en-US" sz="1800" dirty="0"/>
              <a:t>e.g., HOTS Logs dataset on </a:t>
            </a:r>
            <a:r>
              <a:rPr lang="en-US" sz="1800" i="1" dirty="0"/>
              <a:t>Heroes of the Storm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Experiments</a:t>
            </a:r>
            <a:r>
              <a:rPr lang="en-US" sz="2400" dirty="0"/>
              <a:t> – multiple trials to collect data from sample</a:t>
            </a:r>
          </a:p>
          <a:p>
            <a:pPr lvl="1"/>
            <a:r>
              <a:rPr lang="en-US" sz="1800" dirty="0"/>
              <a:t>Can be in laboratory or “real world” setting</a:t>
            </a:r>
          </a:p>
          <a:p>
            <a:pPr lvl="1"/>
            <a:r>
              <a:rPr lang="en-US" sz="1800" dirty="0"/>
              <a:t>e.g., play shooter, add lag and play again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Survey</a:t>
            </a:r>
            <a:r>
              <a:rPr lang="en-US" sz="2400" dirty="0"/>
              <a:t> – ask people to answer questions</a:t>
            </a:r>
          </a:p>
          <a:p>
            <a:pPr lvl="1"/>
            <a:r>
              <a:rPr lang="en-US" sz="1800" dirty="0"/>
              <a:t>e.g., self-rating as gamer, difficulty with level, …</a:t>
            </a:r>
          </a:p>
          <a:p>
            <a:pPr lvl="1"/>
            <a:r>
              <a:rPr lang="en-US" sz="1800" dirty="0"/>
              <a:t>Ethical issues with stress and use of data</a:t>
            </a:r>
          </a:p>
          <a:p>
            <a:pPr marL="457200" lvl="1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Institute Review Board</a:t>
            </a:r>
            <a:r>
              <a:rPr lang="en-US" sz="1800" dirty="0">
                <a:sym typeface="Wingdings" panose="05000000000000000000" pitchFamily="2" charset="2"/>
              </a:rPr>
              <a:t> (</a:t>
            </a:r>
            <a:r>
              <a:rPr lang="en-US" sz="1800" dirty="0"/>
              <a:t>IRB) for approval with human subjects</a:t>
            </a:r>
          </a:p>
        </p:txBody>
      </p:sp>
      <p:pic>
        <p:nvPicPr>
          <p:cNvPr id="4100" name="Picture 4" descr="Image result for riot ap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5" y="1714503"/>
            <a:ext cx="3034016" cy="105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ayersmemorial.com/pictures/content/1222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98724"/>
            <a:ext cx="1635887" cy="133884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35204" y="653756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http://www.mayersmemorial.com/pictures/content/122253.jpg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11" name="Picture 2" descr="HOTS Logs">
            <a:extLst>
              <a:ext uri="{FF2B5EF4-FFF2-40B4-BE49-F238E27FC236}">
                <a16:creationId xmlns:a16="http://schemas.microsoft.com/office/drawing/2014/main" id="{D44106B4-343C-44EA-9F9A-A23DA4D03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312">
            <a:off x="6684008" y="1665121"/>
            <a:ext cx="2319830" cy="52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208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Sampling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Sampling</a:t>
            </a:r>
            <a:r>
              <a:rPr lang="en-US" dirty="0"/>
              <a:t> – process by which members of population are selected for sample</a:t>
            </a:r>
          </a:p>
          <a:p>
            <a:pPr lvl="1"/>
            <a:r>
              <a:rPr lang="en-US" dirty="0"/>
              <a:t>e.g., choose ½ class based on seat, or choose ½ class based on alphabet</a:t>
            </a:r>
          </a:p>
          <a:p>
            <a:r>
              <a:rPr lang="en-US" dirty="0">
                <a:solidFill>
                  <a:srgbClr val="0070C0"/>
                </a:solidFill>
              </a:rPr>
              <a:t>Probability sampling </a:t>
            </a:r>
            <a:r>
              <a:rPr lang="en-US" dirty="0"/>
              <a:t>– sampling considering likelihood of selection</a:t>
            </a:r>
          </a:p>
          <a:p>
            <a:pPr lvl="1"/>
            <a:r>
              <a:rPr lang="en-US" dirty="0"/>
              <a:t>e.g., survey for intended Champ, ask ½ class, but when tournament starts, result different.  Why? </a:t>
            </a:r>
            <a:r>
              <a:rPr lang="en-US" dirty="0">
                <a:sym typeface="Wingdings" panose="05000000000000000000" pitchFamily="2" charset="2"/>
              </a:rPr>
              <a:t> sample didn’t consider League players! (e.g., often similar analogy for voter polls)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voluntary polls/surveys</a:t>
            </a:r>
          </a:p>
          <a:p>
            <a:pPr lvl="1"/>
            <a:r>
              <a:rPr lang="en-US" dirty="0"/>
              <a:t>Use probability sampling whenever possible, but sometimes it is not (cost) or not known</a:t>
            </a:r>
          </a:p>
          <a:p>
            <a:r>
              <a:rPr lang="en-US" dirty="0">
                <a:solidFill>
                  <a:srgbClr val="0070C0"/>
                </a:solidFill>
              </a:rPr>
              <a:t>Sampling with replacement </a:t>
            </a:r>
            <a:r>
              <a:rPr lang="en-US" dirty="0"/>
              <a:t>– once sample, put back in pool</a:t>
            </a:r>
          </a:p>
          <a:p>
            <a:pPr lvl="1"/>
            <a:r>
              <a:rPr lang="en-US" dirty="0"/>
              <a:t>e.g., die roll to see which attack boss makes</a:t>
            </a:r>
          </a:p>
          <a:p>
            <a:r>
              <a:rPr lang="en-US" dirty="0">
                <a:solidFill>
                  <a:srgbClr val="0070C0"/>
                </a:solidFill>
              </a:rPr>
              <a:t>Sampling without replacement </a:t>
            </a:r>
            <a:r>
              <a:rPr lang="en-US" dirty="0"/>
              <a:t>– once sample, won’t sample again</a:t>
            </a:r>
          </a:p>
          <a:p>
            <a:pPr lvl="1"/>
            <a:r>
              <a:rPr lang="en-US" dirty="0"/>
              <a:t>e.g., user survey – don’t allow to submit twice</a:t>
            </a:r>
          </a:p>
          <a:p>
            <a:pPr lvl="1"/>
            <a:r>
              <a:rPr lang="en-US" dirty="0"/>
              <a:t>e.g., deck of 52 cards for blackjack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F39E3C-776E-42CD-AEA8-19B9B49104BE}"/>
              </a:ext>
            </a:extLst>
          </p:cNvPr>
          <p:cNvGrpSpPr/>
          <p:nvPr/>
        </p:nvGrpSpPr>
        <p:grpSpPr>
          <a:xfrm>
            <a:off x="478692" y="98547"/>
            <a:ext cx="1400821" cy="1391139"/>
            <a:chOff x="478692" y="220784"/>
            <a:chExt cx="1400821" cy="13911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3E6EB4-03AA-442C-9036-94BB10548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015" y="220784"/>
              <a:ext cx="1270174" cy="125070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E9A289-9C5E-4CF3-8DC8-E54B4EEA8AC2}"/>
                </a:ext>
              </a:extLst>
            </p:cNvPr>
            <p:cNvSpPr/>
            <p:nvPr/>
          </p:nvSpPr>
          <p:spPr>
            <a:xfrm>
              <a:off x="478692" y="1388792"/>
              <a:ext cx="1400821" cy="223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https://tinyurl.com/y4nu9ckf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7392153-019D-465A-AE66-E26C506962B8}"/>
              </a:ext>
            </a:extLst>
          </p:cNvPr>
          <p:cNvGrpSpPr/>
          <p:nvPr/>
        </p:nvGrpSpPr>
        <p:grpSpPr>
          <a:xfrm>
            <a:off x="7388425" y="98547"/>
            <a:ext cx="1400821" cy="1426628"/>
            <a:chOff x="7645301" y="220783"/>
            <a:chExt cx="1400821" cy="14266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92BBBE-4724-4C47-A922-36FF78554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0662" y="220783"/>
              <a:ext cx="1270099" cy="125070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1B5212-496B-46A3-93AB-7B57C0A42132}"/>
                </a:ext>
              </a:extLst>
            </p:cNvPr>
            <p:cNvSpPr/>
            <p:nvPr/>
          </p:nvSpPr>
          <p:spPr>
            <a:xfrm>
              <a:off x="7645301" y="1424280"/>
              <a:ext cx="1400821" cy="223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https://tinyurl.com/y4nu9ckf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692DCF-6C11-45AC-8287-0D7DB8FB8D48}"/>
              </a:ext>
            </a:extLst>
          </p:cNvPr>
          <p:cNvGrpSpPr/>
          <p:nvPr/>
        </p:nvGrpSpPr>
        <p:grpSpPr>
          <a:xfrm>
            <a:off x="6637797" y="5625978"/>
            <a:ext cx="1451038" cy="1239503"/>
            <a:chOff x="6637797" y="5625978"/>
            <a:chExt cx="1451038" cy="1239503"/>
          </a:xfrm>
        </p:grpSpPr>
        <p:pic>
          <p:nvPicPr>
            <p:cNvPr id="2050" name="Picture 2" descr="Image result for deck of cards blackjack">
              <a:extLst>
                <a:ext uri="{FF2B5EF4-FFF2-40B4-BE49-F238E27FC236}">
                  <a16:creationId xmlns:a16="http://schemas.microsoft.com/office/drawing/2014/main" id="{11862994-2658-458C-8D2D-4CD043724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014" y="5625978"/>
              <a:ext cx="1026605" cy="113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A36936-1D5B-40E0-88F8-EEA28A48BB9D}"/>
                </a:ext>
              </a:extLst>
            </p:cNvPr>
            <p:cNvSpPr/>
            <p:nvPr/>
          </p:nvSpPr>
          <p:spPr>
            <a:xfrm>
              <a:off x="6637797" y="6650037"/>
              <a:ext cx="145103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https://tinyurl.com/y3ndyrom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4218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3451</TotalTime>
  <Words>948</Words>
  <Application>Microsoft Office PowerPoint</Application>
  <PresentationFormat>On-screen Show (4:3)</PresentationFormat>
  <Paragraphs>100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Consolas</vt:lpstr>
      <vt:lpstr>Office Theme</vt:lpstr>
      <vt:lpstr>Equation</vt:lpstr>
      <vt:lpstr>Fundamentals of Statistics</vt:lpstr>
      <vt:lpstr>Why Do We Need Statistics?</vt:lpstr>
      <vt:lpstr>Key Words</vt:lpstr>
      <vt:lpstr>Key Words</vt:lpstr>
      <vt:lpstr>Key Words</vt:lpstr>
      <vt:lpstr>Key Words</vt:lpstr>
      <vt:lpstr>Key Words</vt:lpstr>
      <vt:lpstr>Sources of Data</vt:lpstr>
      <vt:lpstr>Sampling Concepts</vt:lpstr>
      <vt:lpstr>Using Sample Data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139</cp:revision>
  <cp:lastPrinted>2018-03-15T17:58:20Z</cp:lastPrinted>
  <dcterms:created xsi:type="dcterms:W3CDTF">2012-01-13T01:01:36Z</dcterms:created>
  <dcterms:modified xsi:type="dcterms:W3CDTF">2019-03-14T13:33:07Z</dcterms:modified>
</cp:coreProperties>
</file>