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94" r:id="rId3"/>
    <p:sldId id="313" r:id="rId4"/>
    <p:sldId id="314" r:id="rId5"/>
    <p:sldId id="347" r:id="rId6"/>
    <p:sldId id="307" r:id="rId7"/>
    <p:sldId id="309" r:id="rId8"/>
    <p:sldId id="348" r:id="rId9"/>
    <p:sldId id="310" r:id="rId10"/>
    <p:sldId id="350" r:id="rId11"/>
    <p:sldId id="311" r:id="rId12"/>
    <p:sldId id="308" r:id="rId13"/>
    <p:sldId id="312" r:id="rId14"/>
    <p:sldId id="371" r:id="rId15"/>
    <p:sldId id="372" r:id="rId16"/>
    <p:sldId id="317" r:id="rId17"/>
    <p:sldId id="373" r:id="rId18"/>
    <p:sldId id="319" r:id="rId19"/>
    <p:sldId id="320" r:id="rId20"/>
    <p:sldId id="321" r:id="rId21"/>
    <p:sldId id="351" r:id="rId22"/>
    <p:sldId id="384" r:id="rId23"/>
    <p:sldId id="322" r:id="rId24"/>
    <p:sldId id="346" r:id="rId25"/>
    <p:sldId id="352" r:id="rId26"/>
    <p:sldId id="344" r:id="rId27"/>
    <p:sldId id="326" r:id="rId28"/>
    <p:sldId id="355" r:id="rId29"/>
    <p:sldId id="356" r:id="rId30"/>
    <p:sldId id="382" r:id="rId31"/>
    <p:sldId id="328" r:id="rId32"/>
    <p:sldId id="353" r:id="rId33"/>
    <p:sldId id="362" r:id="rId34"/>
    <p:sldId id="360" r:id="rId35"/>
    <p:sldId id="363" r:id="rId36"/>
    <p:sldId id="359" r:id="rId37"/>
    <p:sldId id="383" r:id="rId38"/>
    <p:sldId id="364" r:id="rId39"/>
    <p:sldId id="358" r:id="rId40"/>
    <p:sldId id="374" r:id="rId41"/>
    <p:sldId id="365" r:id="rId42"/>
    <p:sldId id="375" r:id="rId43"/>
    <p:sldId id="341" r:id="rId44"/>
    <p:sldId id="376" r:id="rId45"/>
    <p:sldId id="367" r:id="rId46"/>
    <p:sldId id="381" r:id="rId47"/>
    <p:sldId id="377" r:id="rId48"/>
    <p:sldId id="379" r:id="rId49"/>
    <p:sldId id="380" r:id="rId50"/>
    <p:sldId id="385" r:id="rId5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1" autoAdjust="0"/>
    <p:restoredTop sz="94660"/>
  </p:normalViewPr>
  <p:slideViewPr>
    <p:cSldViewPr>
      <p:cViewPr varScale="1">
        <p:scale>
          <a:sx n="61" d="100"/>
          <a:sy n="61" d="100"/>
        </p:scale>
        <p:origin x="1353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837E6-FE4A-460D-B195-BE410E58F0F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C0558-F855-45ED-ACAF-E64734788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89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3E04472-30A7-4BFD-AE42-4B7DAF89721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E66B3BC-8BDF-474F-B3DF-8718E0B07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9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66B3BC-8BDF-474F-B3DF-8718E0B078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99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21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92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67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6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45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4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1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93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0C008-1EDC-44A7-AC30-7905F8BCA6C7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9293-5C27-409B-A660-D1E4A9C75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o.org/demos/dice-roll-statistics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077200" cy="1470025"/>
          </a:xfrm>
        </p:spPr>
        <p:txBody>
          <a:bodyPr>
            <a:normAutofit/>
          </a:bodyPr>
          <a:lstStyle/>
          <a:p>
            <a:r>
              <a:rPr lang="en-US" sz="4800" dirty="0"/>
              <a:t>Inferential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152400"/>
            <a:ext cx="4267200" cy="1752600"/>
          </a:xfrm>
        </p:spPr>
        <p:txBody>
          <a:bodyPr>
            <a:noAutofit/>
          </a:bodyPr>
          <a:lstStyle/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IMGD 2905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72500" y="3070225"/>
            <a:ext cx="2199000" cy="2839383"/>
            <a:chOff x="3501883" y="3276600"/>
            <a:chExt cx="2199000" cy="2839383"/>
          </a:xfrm>
        </p:grpSpPr>
        <p:pic>
          <p:nvPicPr>
            <p:cNvPr id="4" name="Picture 2" descr="https://www.pearsonhighered.com/assets/bigcovers/0/1/3/3/013338266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738" y="3799820"/>
              <a:ext cx="1769291" cy="2316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501883" y="3276600"/>
              <a:ext cx="21990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Chapter 6 &amp;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755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Rolling (3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Have 1d6, sample thrice and sum (i.e., roll 3 dice)</a:t>
            </a:r>
          </a:p>
          <a:p>
            <a:r>
              <a:rPr lang="en-US" dirty="0"/>
              <a:t>What is probability distribution of values?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362200" y="3429000"/>
            <a:ext cx="4286250" cy="2925291"/>
            <a:chOff x="2397125" y="1828800"/>
            <a:chExt cx="4286250" cy="29252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125" y="1828800"/>
              <a:ext cx="4286250" cy="280987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80690" y="4523259"/>
              <a:ext cx="351912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http://www.investopedia.com/articles/06/probabilitydistribution.asp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934200" y="4419600"/>
            <a:ext cx="1981200" cy="646331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What’s happening to the shape?</a:t>
            </a:r>
          </a:p>
        </p:txBody>
      </p:sp>
    </p:spTree>
    <p:extLst>
      <p:ext uri="{BB962C8B-B14F-4D97-AF65-F5344CB8AC3E}">
        <p14:creationId xmlns:p14="http://schemas.microsoft.com/office/powerpoint/2010/main" val="1655327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Rolling (3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Have 1d6, sample thrice and sum (i.e., roll 3 dice)</a:t>
            </a:r>
          </a:p>
          <a:p>
            <a:r>
              <a:rPr lang="en-US" dirty="0"/>
              <a:t>What is probability distribution of values?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07917"/>
            <a:ext cx="5495925" cy="21161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800" y="3617517"/>
            <a:ext cx="1981200" cy="646331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What’s happening to the shape?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AD1BB0-DB83-40C1-81F2-3FCEA3A52FBB}"/>
              </a:ext>
            </a:extLst>
          </p:cNvPr>
          <p:cNvSpPr/>
          <p:nvPr/>
        </p:nvSpPr>
        <p:spPr>
          <a:xfrm>
            <a:off x="3276600" y="559777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https://academo.org/demos/dice-roll-statistics/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7C42F-2512-4771-96FE-DC8A5C148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275384"/>
            <a:ext cx="1641582" cy="1477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C0E7DB-6211-4353-88A7-08A557249AD6}"/>
              </a:ext>
            </a:extLst>
          </p:cNvPr>
          <p:cNvSpPr txBox="1"/>
          <p:nvPr/>
        </p:nvSpPr>
        <p:spPr>
          <a:xfrm>
            <a:off x="4154482" y="6069128"/>
            <a:ext cx="242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rolling dice yourself!</a:t>
            </a:r>
          </a:p>
        </p:txBody>
      </p:sp>
    </p:spTree>
    <p:extLst>
      <p:ext uri="{BB962C8B-B14F-4D97-AF65-F5344CB8AC3E}">
        <p14:creationId xmlns:p14="http://schemas.microsoft.com/office/powerpoint/2010/main" val="1165425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Rolling (4 of 4)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81000" y="1309687"/>
            <a:ext cx="8581293" cy="1194078"/>
          </a:xfrm>
        </p:spPr>
        <p:txBody>
          <a:bodyPr>
            <a:normAutofit fontScale="92500"/>
          </a:bodyPr>
          <a:lstStyle/>
          <a:p>
            <a:r>
              <a:rPr lang="en-US" dirty="0"/>
              <a:t>Same holds for general experiments with dice (i.e., observing </a:t>
            </a:r>
            <a:r>
              <a:rPr lang="en-US" dirty="0">
                <a:solidFill>
                  <a:srgbClr val="008000"/>
                </a:solidFill>
              </a:rPr>
              <a:t>sample sum </a:t>
            </a:r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mean</a:t>
            </a:r>
            <a:r>
              <a:rPr lang="en-US" dirty="0"/>
              <a:t> of dice rolls)</a:t>
            </a: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2503765"/>
            <a:ext cx="6477000" cy="3441978"/>
            <a:chOff x="838200" y="2134577"/>
            <a:chExt cx="7086600" cy="374677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134577"/>
              <a:ext cx="7086600" cy="35433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667000" y="5650523"/>
              <a:ext cx="34290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http://www.muelaner.com/uncertainty-of-measurement/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150231" y="6096000"/>
            <a:ext cx="5794856" cy="707886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Ok, neat – for “square” distributions.</a:t>
            </a:r>
          </a:p>
          <a:p>
            <a:r>
              <a:rPr lang="en-US" sz="2000" dirty="0"/>
              <a:t>But what about experiments with </a:t>
            </a:r>
            <a:r>
              <a:rPr lang="en-US" sz="2000" dirty="0">
                <a:solidFill>
                  <a:srgbClr val="0070C0"/>
                </a:solidFill>
              </a:rPr>
              <a:t>other distributions</a:t>
            </a:r>
            <a:r>
              <a:rPr lang="en-US" sz="2000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EB305-7FEA-4B28-AD19-A0E862A86DBD}"/>
              </a:ext>
            </a:extLst>
          </p:cNvPr>
          <p:cNvSpPr txBox="1"/>
          <p:nvPr/>
        </p:nvSpPr>
        <p:spPr>
          <a:xfrm>
            <a:off x="6934201" y="3200400"/>
            <a:ext cx="2133600" cy="1754326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dirty="0"/>
              <a:t>Resulting </a:t>
            </a:r>
            <a:r>
              <a:rPr lang="en-US" dirty="0">
                <a:solidFill>
                  <a:srgbClr val="0070C0"/>
                </a:solidFill>
              </a:rPr>
              <a:t>sum</a:t>
            </a:r>
            <a:r>
              <a:rPr lang="en-US" dirty="0"/>
              <a:t>/</a:t>
            </a:r>
            <a:r>
              <a:rPr lang="en-US" dirty="0">
                <a:solidFill>
                  <a:srgbClr val="008000"/>
                </a:solidFill>
              </a:rPr>
              <a:t>mean</a:t>
            </a:r>
            <a:r>
              <a:rPr lang="en-US" dirty="0"/>
              <a:t> follows a normal distribution</a:t>
            </a:r>
          </a:p>
          <a:p>
            <a:r>
              <a:rPr lang="en-US" dirty="0">
                <a:sym typeface="Wingdings" panose="05000000000000000000" pitchFamily="2" charset="2"/>
              </a:rPr>
              <a:t> Even though base distribution is uniform!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88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Sampling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038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With large “enough” sample size, looks “bell-shaped”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Normal</a:t>
            </a:r>
            <a:r>
              <a:rPr lang="en-US" dirty="0">
                <a:sym typeface="Wingdings" panose="05000000000000000000" pitchFamily="2" charset="2"/>
              </a:rPr>
              <a:t>!</a:t>
            </a:r>
          </a:p>
          <a:p>
            <a:r>
              <a:rPr lang="en-US" dirty="0">
                <a:sym typeface="Wingdings" panose="05000000000000000000" pitchFamily="2" charset="2"/>
              </a:rPr>
              <a:t>How many is large enough?</a:t>
            </a:r>
          </a:p>
          <a:p>
            <a:pPr lvl="1"/>
            <a:r>
              <a:rPr lang="en-US" dirty="0">
                <a:solidFill>
                  <a:srgbClr val="008000"/>
                </a:solidFill>
                <a:sym typeface="Wingdings" panose="05000000000000000000" pitchFamily="2" charset="2"/>
              </a:rPr>
              <a:t>30</a:t>
            </a:r>
            <a:r>
              <a:rPr lang="en-US" dirty="0">
                <a:sym typeface="Wingdings" panose="05000000000000000000" pitchFamily="2" charset="2"/>
              </a:rPr>
              <a:t> (15 if symmetric distribution)</a:t>
            </a:r>
          </a:p>
          <a:p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Central Limit Theorem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Sum of independent variables tends towards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Normal distribution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95800" y="457200"/>
            <a:ext cx="4419600" cy="6153096"/>
            <a:chOff x="4267200" y="491236"/>
            <a:chExt cx="4419600" cy="61530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200" y="491236"/>
              <a:ext cx="4419600" cy="592226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749800" y="6413500"/>
              <a:ext cx="34290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http://flylib.com/books/2/528/1/html/2/images/figu115_1.jpg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683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care about </a:t>
            </a:r>
            <a:r>
              <a:rPr lang="en-US" dirty="0">
                <a:solidFill>
                  <a:srgbClr val="008000"/>
                </a:solidFill>
              </a:rPr>
              <a:t>sample means </a:t>
            </a:r>
            <a:r>
              <a:rPr lang="en-US" dirty="0"/>
              <a:t>following </a:t>
            </a:r>
            <a:r>
              <a:rPr lang="en-US" dirty="0">
                <a:solidFill>
                  <a:srgbClr val="0070C0"/>
                </a:solidFill>
              </a:rPr>
              <a:t>Normal distribution</a:t>
            </a:r>
            <a:r>
              <a:rPr lang="en-US" dirty="0"/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AC41AA-1C4A-4A69-B781-CCF2F2A76A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>
            <a:normAutofit fontScale="92500"/>
          </a:bodyPr>
          <a:lstStyle/>
          <a:p>
            <a:r>
              <a:rPr lang="en-US" dirty="0"/>
              <a:t>What if we had only a </a:t>
            </a:r>
            <a:r>
              <a:rPr lang="en-US" dirty="0">
                <a:solidFill>
                  <a:srgbClr val="008000"/>
                </a:solidFill>
              </a:rPr>
              <a:t>sample mean </a:t>
            </a:r>
            <a:r>
              <a:rPr lang="en-US" dirty="0"/>
              <a:t>and no measure of spread</a:t>
            </a:r>
          </a:p>
          <a:p>
            <a:pPr lvl="1"/>
            <a:r>
              <a:rPr lang="en-US" dirty="0"/>
              <a:t>e.g., mean rank for Overwatch is 50</a:t>
            </a:r>
          </a:p>
          <a:p>
            <a:r>
              <a:rPr lang="en-US" dirty="0"/>
              <a:t>What can we say about </a:t>
            </a:r>
            <a:r>
              <a:rPr lang="en-US" dirty="0">
                <a:solidFill>
                  <a:srgbClr val="C00000"/>
                </a:solidFill>
              </a:rPr>
              <a:t>population mean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Not a whole lot!</a:t>
            </a:r>
          </a:p>
          <a:p>
            <a:pPr lvl="1"/>
            <a:r>
              <a:rPr lang="en-US" dirty="0"/>
              <a:t>Yes, </a:t>
            </a:r>
            <a:r>
              <a:rPr lang="en-US" dirty="0">
                <a:solidFill>
                  <a:srgbClr val="008000"/>
                </a:solidFill>
              </a:rPr>
              <a:t>population mean </a:t>
            </a:r>
            <a:r>
              <a:rPr lang="en-US" dirty="0"/>
              <a:t>could be 50.  But could be 100.  How likely are each?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No idea!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AB4550-6FC5-48AD-9EE8-A17C61C8226C}"/>
              </a:ext>
            </a:extLst>
          </p:cNvPr>
          <p:cNvSpPr/>
          <p:nvPr/>
        </p:nvSpPr>
        <p:spPr>
          <a:xfrm>
            <a:off x="152400" y="4572000"/>
            <a:ext cx="4114800" cy="2011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83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care about </a:t>
            </a:r>
            <a:r>
              <a:rPr lang="en-US" dirty="0">
                <a:solidFill>
                  <a:srgbClr val="008000"/>
                </a:solidFill>
              </a:rPr>
              <a:t>sample means </a:t>
            </a:r>
            <a:r>
              <a:rPr lang="en-US" dirty="0"/>
              <a:t>following </a:t>
            </a:r>
            <a:r>
              <a:rPr lang="en-US" dirty="0">
                <a:solidFill>
                  <a:srgbClr val="0070C0"/>
                </a:solidFill>
              </a:rPr>
              <a:t>Normal distribution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>
            <a:normAutofit fontScale="92500"/>
          </a:bodyPr>
          <a:lstStyle/>
          <a:p>
            <a:r>
              <a:rPr lang="en-US" dirty="0"/>
              <a:t>What if we had only a </a:t>
            </a:r>
            <a:r>
              <a:rPr lang="en-US" dirty="0">
                <a:solidFill>
                  <a:srgbClr val="008000"/>
                </a:solidFill>
              </a:rPr>
              <a:t>sample mean </a:t>
            </a:r>
            <a:r>
              <a:rPr lang="en-US" dirty="0"/>
              <a:t>and no measure of spread</a:t>
            </a:r>
          </a:p>
          <a:p>
            <a:pPr lvl="1"/>
            <a:r>
              <a:rPr lang="en-US" dirty="0"/>
              <a:t>e.g., mean rank for </a:t>
            </a:r>
            <a:r>
              <a:rPr lang="en-US" dirty="0" err="1"/>
              <a:t>Overwatch</a:t>
            </a:r>
            <a:r>
              <a:rPr lang="en-US" dirty="0"/>
              <a:t> is 50</a:t>
            </a:r>
          </a:p>
          <a:p>
            <a:r>
              <a:rPr lang="en-US" dirty="0"/>
              <a:t>What can we say about </a:t>
            </a:r>
            <a:r>
              <a:rPr lang="en-US" dirty="0">
                <a:solidFill>
                  <a:srgbClr val="C00000"/>
                </a:solidFill>
              </a:rPr>
              <a:t>population mean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Not a whole lot!</a:t>
            </a:r>
          </a:p>
          <a:p>
            <a:pPr lvl="1"/>
            <a:r>
              <a:rPr lang="en-US" dirty="0"/>
              <a:t>Yes, </a:t>
            </a:r>
            <a:r>
              <a:rPr lang="en-US" dirty="0">
                <a:solidFill>
                  <a:srgbClr val="008000"/>
                </a:solidFill>
              </a:rPr>
              <a:t>population mean </a:t>
            </a:r>
            <a:r>
              <a:rPr lang="en-US" dirty="0"/>
              <a:t>could be 50.  But could be 100.  How likely are each?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No idea!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5633888"/>
            <a:ext cx="1882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Sample mean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769344" y="5143500"/>
            <a:ext cx="23313" cy="4903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169" y="1905000"/>
            <a:ext cx="4371975" cy="308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91541" y="6056801"/>
            <a:ext cx="245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Population mean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307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we care about </a:t>
            </a:r>
            <a:r>
              <a:rPr lang="en-US" dirty="0">
                <a:solidFill>
                  <a:srgbClr val="008000"/>
                </a:solidFill>
              </a:rPr>
              <a:t>sample means </a:t>
            </a:r>
            <a:r>
              <a:rPr lang="en-US" dirty="0"/>
              <a:t>following </a:t>
            </a:r>
            <a:r>
              <a:rPr lang="en-US" dirty="0">
                <a:solidFill>
                  <a:srgbClr val="0070C0"/>
                </a:solidFill>
              </a:rPr>
              <a:t>Normal distribution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752601"/>
            <a:ext cx="8382000" cy="609600"/>
          </a:xfrm>
        </p:spPr>
        <p:txBody>
          <a:bodyPr>
            <a:normAutofit/>
          </a:bodyPr>
          <a:lstStyle/>
          <a:p>
            <a:r>
              <a:rPr lang="en-US" dirty="0"/>
              <a:t>Remember this?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530232"/>
            <a:ext cx="4343400" cy="2787260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902200" y="5668965"/>
            <a:ext cx="4064000" cy="1189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Allows us to predict </a:t>
            </a:r>
            <a:r>
              <a:rPr lang="en-US" dirty="0">
                <a:solidFill>
                  <a:srgbClr val="0070C0"/>
                </a:solidFill>
              </a:rPr>
              <a:t>range</a:t>
            </a:r>
            <a:r>
              <a:rPr lang="en-US" dirty="0"/>
              <a:t> to bound </a:t>
            </a:r>
            <a:r>
              <a:rPr lang="en-US" dirty="0">
                <a:solidFill>
                  <a:srgbClr val="C00000"/>
                </a:solidFill>
              </a:rPr>
              <a:t>population mean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02200" y="2356339"/>
            <a:ext cx="3962400" cy="3074098"/>
            <a:chOff x="4902200" y="2356339"/>
            <a:chExt cx="3962400" cy="30740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200" y="2356339"/>
              <a:ext cx="3962400" cy="288038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284177" y="5199605"/>
              <a:ext cx="3198446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http://www.six-sigma-material.com/images/PopSamples.GIF</a:t>
              </a:r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577850" y="5668964"/>
            <a:ext cx="3492500" cy="1189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With </a:t>
            </a:r>
            <a:r>
              <a:rPr lang="en-US" dirty="0">
                <a:solidFill>
                  <a:srgbClr val="0070C0"/>
                </a:solidFill>
              </a:rPr>
              <a:t>mean</a:t>
            </a:r>
            <a:r>
              <a:rPr lang="en-US" dirty="0"/>
              <a:t> and </a:t>
            </a:r>
            <a:r>
              <a:rPr lang="en-US" dirty="0">
                <a:solidFill>
                  <a:srgbClr val="008000"/>
                </a:solidFill>
              </a:rPr>
              <a:t>standard deviation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886200" y="6172200"/>
            <a:ext cx="6096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233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62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do we care about </a:t>
            </a:r>
            <a:r>
              <a:rPr lang="en-US" dirty="0">
                <a:solidFill>
                  <a:srgbClr val="008000"/>
                </a:solidFill>
              </a:rPr>
              <a:t>sample means </a:t>
            </a:r>
            <a:r>
              <a:rPr lang="en-US" dirty="0"/>
              <a:t>following </a:t>
            </a:r>
            <a:r>
              <a:rPr lang="en-US" dirty="0">
                <a:solidFill>
                  <a:srgbClr val="0070C0"/>
                </a:solidFill>
              </a:rPr>
              <a:t>Normal distribution</a:t>
            </a:r>
            <a:r>
              <a:rPr lang="en-US" dirty="0"/>
              <a:t>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143000" y="1226403"/>
            <a:ext cx="6248400" cy="5631597"/>
            <a:chOff x="1348847" y="990600"/>
            <a:chExt cx="6248400" cy="56315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847" y="990600"/>
              <a:ext cx="6248400" cy="421250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59277" y="3939965"/>
              <a:ext cx="11429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8000"/>
                  </a:solidFill>
                </a:rPr>
                <a:t>Sample mean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05200" y="5791200"/>
              <a:ext cx="24611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Probable range of </a:t>
              </a:r>
              <a:r>
                <a:rPr lang="en-US" sz="2400" dirty="0">
                  <a:solidFill>
                    <a:srgbClr val="C00000"/>
                  </a:solidFill>
                </a:rPr>
                <a:t>population mean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5018103" y="5146448"/>
              <a:ext cx="328113" cy="588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3962400" y="5146448"/>
              <a:ext cx="328113" cy="58809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276600" y="4457726"/>
              <a:ext cx="1295400" cy="605972"/>
            </a:xfrm>
            <a:prstGeom prst="straightConnector1">
              <a:avLst/>
            </a:prstGeom>
            <a:ln w="762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7673A8-CC90-4657-B69E-5432EBB1529A}"/>
              </a:ext>
            </a:extLst>
          </p:cNvPr>
          <p:cNvSpPr txBox="1"/>
          <p:nvPr/>
        </p:nvSpPr>
        <p:spPr>
          <a:xfrm>
            <a:off x="6019800" y="5667991"/>
            <a:ext cx="3048001" cy="646331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Note, actual </a:t>
            </a:r>
            <a:r>
              <a:rPr lang="en-US" dirty="0">
                <a:solidFill>
                  <a:srgbClr val="C00000"/>
                </a:solidFill>
              </a:rPr>
              <a:t>population mean </a:t>
            </a:r>
            <a:r>
              <a:rPr lang="en-US" dirty="0"/>
              <a:t>(probably) in this range!</a:t>
            </a:r>
          </a:p>
        </p:txBody>
      </p:sp>
    </p:spTree>
    <p:extLst>
      <p:ext uri="{BB962C8B-B14F-4D97-AF65-F5344CB8AC3E}">
        <p14:creationId xmlns:p14="http://schemas.microsoft.com/office/powerpoint/2010/main" val="739178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				(</a:t>
            </a:r>
            <a:r>
              <a:rPr lang="en-US" dirty="0">
                <a:solidFill>
                  <a:srgbClr val="008000"/>
                </a:solidFill>
              </a:rPr>
              <a:t>done</a:t>
            </a:r>
            <a:r>
              <a:rPr lang="en-US" dirty="0"/>
              <a:t>)</a:t>
            </a:r>
          </a:p>
          <a:p>
            <a:r>
              <a:rPr lang="en-US" dirty="0"/>
              <a:t>Foundation				(</a:t>
            </a:r>
            <a:r>
              <a:rPr lang="en-US" dirty="0">
                <a:solidFill>
                  <a:srgbClr val="008000"/>
                </a:solidFill>
              </a:rPr>
              <a:t>done</a:t>
            </a:r>
            <a:r>
              <a:rPr lang="en-US" dirty="0"/>
              <a:t>)</a:t>
            </a:r>
          </a:p>
          <a:p>
            <a:r>
              <a:rPr lang="en-US" dirty="0"/>
              <a:t>Confidence Intervals		(</a:t>
            </a:r>
            <a:r>
              <a:rPr lang="en-US" dirty="0">
                <a:solidFill>
                  <a:srgbClr val="C00000"/>
                </a:solidFill>
              </a:rPr>
              <a:t>next</a:t>
            </a:r>
            <a:r>
              <a:rPr lang="en-US" dirty="0"/>
              <a:t>)</a:t>
            </a:r>
          </a:p>
          <a:p>
            <a:r>
              <a:rPr lang="en-US" dirty="0"/>
              <a:t>Hypothesis Testing</a:t>
            </a:r>
          </a:p>
        </p:txBody>
      </p:sp>
    </p:spTree>
    <p:extLst>
      <p:ext uri="{BB962C8B-B14F-4D97-AF65-F5344CB8AC3E}">
        <p14:creationId xmlns:p14="http://schemas.microsoft.com/office/powerpoint/2010/main" val="329566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Error (1 of 2)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569" y="1503057"/>
            <a:ext cx="5242239" cy="4720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5DFECA93-19E6-40D6-862C-5422860270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34280"/>
                <a:ext cx="3276600" cy="562372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Population of 200 game durations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Mean </a:t>
                </a:r>
                <a:r>
                  <a:rPr lang="el-GR" dirty="0">
                    <a:solidFill>
                      <a:srgbClr val="0070C0"/>
                    </a:solidFill>
                  </a:rPr>
                  <a:t>μ</a:t>
                </a:r>
                <a:r>
                  <a:rPr lang="el-GR" dirty="0"/>
                  <a:t> </a:t>
                </a:r>
                <a:r>
                  <a:rPr lang="en-US" dirty="0"/>
                  <a:t>= 69.637</a:t>
                </a:r>
              </a:p>
              <a:p>
                <a:pPr marL="457200" lvl="1" indent="0">
                  <a:buNone/>
                </a:pPr>
                <a:r>
                  <a:rPr lang="en-US" dirty="0" err="1"/>
                  <a:t>Std</a:t>
                </a:r>
                <a:r>
                  <a:rPr lang="en-US" dirty="0"/>
                  <a:t> Dev </a:t>
                </a:r>
                <a:r>
                  <a:rPr lang="el-GR" dirty="0">
                    <a:solidFill>
                      <a:srgbClr val="008000"/>
                    </a:solidFill>
                  </a:rPr>
                  <a:t>σ</a:t>
                </a:r>
                <a:r>
                  <a:rPr lang="el-GR" dirty="0"/>
                  <a:t> </a:t>
                </a:r>
                <a:r>
                  <a:rPr lang="en-US" dirty="0"/>
                  <a:t>=</a:t>
                </a:r>
                <a:r>
                  <a:rPr lang="en-US" sz="1700" dirty="0"/>
                  <a:t> </a:t>
                </a:r>
                <a:r>
                  <a:rPr lang="en-US" sz="1000" dirty="0"/>
                  <a:t> </a:t>
                </a:r>
                <a:r>
                  <a:rPr lang="en-US" dirty="0"/>
                  <a:t>10.411</a:t>
                </a:r>
              </a:p>
              <a:p>
                <a:r>
                  <a:rPr lang="en-US" dirty="0"/>
                  <a:t>Experiment </a:t>
                </a:r>
                <a:r>
                  <a:rPr lang="en-US" dirty="0">
                    <a:solidFill>
                      <a:srgbClr val="008000"/>
                    </a:solidFill>
                  </a:rPr>
                  <a:t>N</a:t>
                </a:r>
                <a:r>
                  <a:rPr lang="en-US" dirty="0"/>
                  <a:t>=20 samples</a:t>
                </a:r>
              </a:p>
              <a:p>
                <a:pPr lvl="1"/>
                <a:r>
                  <a:rPr lang="en-US" dirty="0"/>
                  <a:t>Each 15 game durations (with replacement)</a:t>
                </a:r>
              </a:p>
              <a:p>
                <a:pPr lvl="1"/>
                <a:r>
                  <a:rPr lang="en-US" dirty="0"/>
                  <a:t>Table on right has 20 experiments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Observations?</a:t>
                </a:r>
              </a:p>
              <a:p>
                <a:pPr lvl="1"/>
                <a:r>
                  <a:rPr lang="en-US" dirty="0"/>
                  <a:t>Stats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,</a:t>
                </a:r>
                <a:r>
                  <a:rPr lang="en-US" dirty="0">
                    <a:solidFill>
                      <a:srgbClr val="008000"/>
                    </a:solidFill>
                  </a:rPr>
                  <a:t> s</a:t>
                </a:r>
                <a:r>
                  <a:rPr lang="en-US" dirty="0"/>
                  <a:t>) differ each time!</a:t>
                </a:r>
              </a:p>
              <a:p>
                <a:pPr lvl="1"/>
                <a:r>
                  <a:rPr lang="en-US" dirty="0"/>
                  <a:t>Sometimes higher, sometimes lower than population (</a:t>
                </a:r>
                <a:r>
                  <a:rPr lang="el-GR" dirty="0">
                    <a:solidFill>
                      <a:srgbClr val="0070C0"/>
                    </a:solidFill>
                  </a:rPr>
                  <a:t>μ</a:t>
                </a:r>
                <a:r>
                  <a:rPr lang="el-GR" dirty="0"/>
                  <a:t> </a:t>
                </a:r>
                <a:r>
                  <a:rPr lang="en-US" dirty="0"/>
                  <a:t>, </a:t>
                </a:r>
                <a:r>
                  <a:rPr lang="el-GR" dirty="0">
                    <a:solidFill>
                      <a:srgbClr val="008000"/>
                    </a:solidFill>
                  </a:rPr>
                  <a:t>σ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Sample range varies a lot more than sample standard deviation</a:t>
                </a:r>
              </a:p>
              <a:p>
                <a:pPr lvl="1"/>
                <a:r>
                  <a:rPr lang="en-US" dirty="0"/>
                  <a:t>Population mean (</a:t>
                </a:r>
                <a:r>
                  <a:rPr lang="el-GR" dirty="0">
                    <a:solidFill>
                      <a:srgbClr val="0070C0"/>
                    </a:solidFill>
                  </a:rPr>
                  <a:t>μ</a:t>
                </a:r>
                <a:r>
                  <a:rPr lang="en-US" dirty="0"/>
                  <a:t>) always within sample range</a:t>
                </a:r>
              </a:p>
            </p:txBody>
          </p:sp>
        </mc:Choice>
        <mc:Fallback xmlns="">
          <p:sp>
            <p:nvSpPr>
              <p:cNvPr id="8" name="Content Placeholder 5">
                <a:extLst>
                  <a:ext uri="{FF2B5EF4-FFF2-40B4-BE49-F238E27FC236}">
                    <a16:creationId xmlns:a16="http://schemas.microsoft.com/office/drawing/2014/main" id="{5DFECA93-19E6-40D6-862C-5422860270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34280"/>
                <a:ext cx="3276600" cy="5623720"/>
              </a:xfrm>
              <a:blipFill>
                <a:blip r:embed="rId3"/>
                <a:stretch>
                  <a:fillRect l="-1673" t="-1517" r="-2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252C187E-152D-4D5C-B93A-63C4574AD851}"/>
              </a:ext>
            </a:extLst>
          </p:cNvPr>
          <p:cNvSpPr/>
          <p:nvPr/>
        </p:nvSpPr>
        <p:spPr>
          <a:xfrm>
            <a:off x="381000" y="3962400"/>
            <a:ext cx="2971800" cy="274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9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501"/>
            <a:ext cx="8229600" cy="5333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statistics to infer population parameters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71600" y="1956900"/>
            <a:ext cx="6133565" cy="3767434"/>
            <a:chOff x="1371600" y="2133600"/>
            <a:chExt cx="6133565" cy="37674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2133600"/>
              <a:ext cx="6133565" cy="354230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87170" y="5670202"/>
              <a:ext cx="550242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http://3.bp.blogspot.com/_94E2PdKwaXE/S-xQRuoiKAI/AAAAAAAAABY/xvDRcG_Mcj0/s1600/120909_0159_1.png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2416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Error (1 of 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34280"/>
                <a:ext cx="3276600" cy="5623720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Population of 200 game durations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Mean </a:t>
                </a:r>
                <a:r>
                  <a:rPr lang="el-GR" dirty="0">
                    <a:solidFill>
                      <a:srgbClr val="0070C0"/>
                    </a:solidFill>
                  </a:rPr>
                  <a:t>μ</a:t>
                </a:r>
                <a:r>
                  <a:rPr lang="el-GR" dirty="0"/>
                  <a:t> </a:t>
                </a:r>
                <a:r>
                  <a:rPr lang="en-US" dirty="0"/>
                  <a:t>= 69.637</a:t>
                </a:r>
              </a:p>
              <a:p>
                <a:pPr marL="457200" lvl="1" indent="0">
                  <a:buNone/>
                </a:pPr>
                <a:r>
                  <a:rPr lang="en-US" dirty="0" err="1"/>
                  <a:t>Std</a:t>
                </a:r>
                <a:r>
                  <a:rPr lang="en-US" dirty="0"/>
                  <a:t> Dev </a:t>
                </a:r>
                <a:r>
                  <a:rPr lang="el-GR" dirty="0">
                    <a:solidFill>
                      <a:srgbClr val="008000"/>
                    </a:solidFill>
                  </a:rPr>
                  <a:t>σ</a:t>
                </a:r>
                <a:r>
                  <a:rPr lang="el-GR" dirty="0"/>
                  <a:t> </a:t>
                </a:r>
                <a:r>
                  <a:rPr lang="en-US" dirty="0"/>
                  <a:t>=</a:t>
                </a:r>
                <a:r>
                  <a:rPr lang="en-US" sz="1700" dirty="0"/>
                  <a:t> </a:t>
                </a:r>
                <a:r>
                  <a:rPr lang="en-US" sz="1000" dirty="0"/>
                  <a:t> </a:t>
                </a:r>
                <a:r>
                  <a:rPr lang="en-US" dirty="0"/>
                  <a:t>10.411</a:t>
                </a:r>
              </a:p>
              <a:p>
                <a:r>
                  <a:rPr lang="en-US" dirty="0"/>
                  <a:t>Experiment </a:t>
                </a:r>
                <a:r>
                  <a:rPr lang="en-US" dirty="0">
                    <a:solidFill>
                      <a:srgbClr val="008000"/>
                    </a:solidFill>
                  </a:rPr>
                  <a:t>N</a:t>
                </a:r>
                <a:r>
                  <a:rPr lang="en-US" dirty="0"/>
                  <a:t>=20 samples</a:t>
                </a:r>
              </a:p>
              <a:p>
                <a:pPr lvl="1"/>
                <a:r>
                  <a:rPr lang="en-US" dirty="0"/>
                  <a:t>Each 15 game durations (with replacement)</a:t>
                </a:r>
              </a:p>
              <a:p>
                <a:pPr lvl="1"/>
                <a:r>
                  <a:rPr lang="en-US" dirty="0"/>
                  <a:t>Table on right has 20 experiments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Observations?</a:t>
                </a:r>
              </a:p>
              <a:p>
                <a:pPr lvl="1"/>
                <a:r>
                  <a:rPr lang="en-US" dirty="0"/>
                  <a:t>Stats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,</a:t>
                </a:r>
                <a:r>
                  <a:rPr lang="en-US" dirty="0">
                    <a:solidFill>
                      <a:srgbClr val="008000"/>
                    </a:solidFill>
                  </a:rPr>
                  <a:t> s</a:t>
                </a:r>
                <a:r>
                  <a:rPr lang="en-US" dirty="0"/>
                  <a:t>) differ each time!</a:t>
                </a:r>
              </a:p>
              <a:p>
                <a:pPr lvl="1"/>
                <a:r>
                  <a:rPr lang="en-US" dirty="0"/>
                  <a:t>Sometimes higher, sometimes lower than population (</a:t>
                </a:r>
                <a:r>
                  <a:rPr lang="el-GR" dirty="0">
                    <a:solidFill>
                      <a:srgbClr val="0070C0"/>
                    </a:solidFill>
                  </a:rPr>
                  <a:t>μ</a:t>
                </a:r>
                <a:r>
                  <a:rPr lang="el-GR" dirty="0"/>
                  <a:t> </a:t>
                </a:r>
                <a:r>
                  <a:rPr lang="en-US" dirty="0"/>
                  <a:t>, </a:t>
                </a:r>
                <a:r>
                  <a:rPr lang="el-GR" dirty="0">
                    <a:solidFill>
                      <a:srgbClr val="008000"/>
                    </a:solidFill>
                  </a:rPr>
                  <a:t>σ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Sample range varies a lot more than sample standard deviation</a:t>
                </a:r>
              </a:p>
              <a:p>
                <a:pPr lvl="1"/>
                <a:r>
                  <a:rPr lang="en-US" dirty="0"/>
                  <a:t>Population mean (</a:t>
                </a:r>
                <a:r>
                  <a:rPr lang="el-GR" dirty="0">
                    <a:solidFill>
                      <a:srgbClr val="0070C0"/>
                    </a:solidFill>
                  </a:rPr>
                  <a:t>μ</a:t>
                </a:r>
                <a:r>
                  <a:rPr lang="en-US" dirty="0"/>
                  <a:t>) always within sample range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34280"/>
                <a:ext cx="3276600" cy="5623720"/>
              </a:xfrm>
              <a:blipFill>
                <a:blip r:embed="rId3"/>
                <a:stretch>
                  <a:fillRect l="-1673" t="-1517" r="-2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569" y="1503057"/>
            <a:ext cx="5242239" cy="4720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6947" y="6377445"/>
            <a:ext cx="3430106" cy="40011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This variation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Sampling error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55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Error 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Error from estimating </a:t>
            </a:r>
            <a:r>
              <a:rPr lang="en-US" dirty="0">
                <a:solidFill>
                  <a:srgbClr val="008000"/>
                </a:solidFill>
              </a:rPr>
              <a:t>population</a:t>
            </a:r>
            <a:r>
              <a:rPr lang="en-US" dirty="0"/>
              <a:t> parameters from </a:t>
            </a:r>
            <a:r>
              <a:rPr lang="en-US" dirty="0">
                <a:solidFill>
                  <a:srgbClr val="0070C0"/>
                </a:solidFill>
              </a:rPr>
              <a:t>sample</a:t>
            </a:r>
            <a:r>
              <a:rPr lang="en-US" dirty="0"/>
              <a:t> statistics is </a:t>
            </a:r>
            <a:r>
              <a:rPr lang="en-US" dirty="0">
                <a:solidFill>
                  <a:srgbClr val="C00000"/>
                </a:solidFill>
              </a:rPr>
              <a:t>sampling error</a:t>
            </a:r>
          </a:p>
          <a:p>
            <a:r>
              <a:rPr lang="en-US" dirty="0"/>
              <a:t>Exact error often cannot be known (do not know population parameters)</a:t>
            </a:r>
          </a:p>
          <a:p>
            <a:r>
              <a:rPr lang="en-US" dirty="0"/>
              <a:t>But </a:t>
            </a:r>
            <a:r>
              <a:rPr lang="en-US" i="1" dirty="0"/>
              <a:t>size</a:t>
            </a:r>
            <a:r>
              <a:rPr lang="en-US" dirty="0"/>
              <a:t> of error based on: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Variation in population </a:t>
            </a:r>
            <a:r>
              <a:rPr lang="en-US" dirty="0"/>
              <a:t>(</a:t>
            </a:r>
            <a:r>
              <a:rPr lang="el-GR" dirty="0">
                <a:solidFill>
                  <a:srgbClr val="0070C0"/>
                </a:solidFill>
              </a:rPr>
              <a:t>σ</a:t>
            </a:r>
            <a:r>
              <a:rPr lang="en-US" dirty="0"/>
              <a:t>)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itself – more variation,  more sample statistic variation (</a:t>
            </a:r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Sample size (N) </a:t>
            </a:r>
            <a:r>
              <a:rPr lang="en-US" dirty="0"/>
              <a:t>– larger sample, lower error</a:t>
            </a:r>
          </a:p>
          <a:p>
            <a:pPr lvl="2"/>
            <a:r>
              <a:rPr lang="en-US" i="1" dirty="0"/>
              <a:t>Q: Why can’t we just make sample size super large</a:t>
            </a:r>
            <a:r>
              <a:rPr lang="en-US" dirty="0"/>
              <a:t>?</a:t>
            </a:r>
          </a:p>
          <a:p>
            <a:r>
              <a:rPr lang="en-US" dirty="0"/>
              <a:t>How much does it vary?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altLang="en-US" dirty="0">
                <a:solidFill>
                  <a:srgbClr val="C00000"/>
                </a:solidFill>
              </a:rPr>
              <a:t>Standard error</a:t>
            </a:r>
          </a:p>
        </p:txBody>
      </p:sp>
    </p:spTree>
    <p:extLst>
      <p:ext uri="{BB962C8B-B14F-4D97-AF65-F5344CB8AC3E}">
        <p14:creationId xmlns:p14="http://schemas.microsoft.com/office/powerpoint/2010/main" val="1361424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Error 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94971"/>
            <a:ext cx="4382477" cy="3677129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Amount </a:t>
            </a:r>
            <a:r>
              <a:rPr lang="en-US" altLang="en-US" dirty="0">
                <a:solidFill>
                  <a:srgbClr val="0070C0"/>
                </a:solidFill>
              </a:rPr>
              <a:t>sample means </a:t>
            </a:r>
            <a:r>
              <a:rPr lang="en-US" altLang="en-US" dirty="0"/>
              <a:t>will vary from sample to sample</a:t>
            </a:r>
          </a:p>
          <a:p>
            <a:pPr lvl="1"/>
            <a:r>
              <a:rPr lang="en-US" altLang="en-US" i="1" dirty="0"/>
              <a:t>Standard deviation of the sample means</a:t>
            </a:r>
          </a:p>
          <a:p>
            <a:r>
              <a:rPr lang="en-US" altLang="en-US" dirty="0"/>
              <a:t>Also, likelihood that sample statistic is near population parameter</a:t>
            </a:r>
          </a:p>
          <a:p>
            <a:pPr lvl="1"/>
            <a:r>
              <a:rPr lang="en-US" altLang="en-US" dirty="0"/>
              <a:t>Depends upon </a:t>
            </a:r>
            <a:r>
              <a:rPr lang="en-US" altLang="en-US" dirty="0">
                <a:solidFill>
                  <a:srgbClr val="008000"/>
                </a:solidFill>
              </a:rPr>
              <a:t>sample size (N)</a:t>
            </a:r>
          </a:p>
          <a:p>
            <a:pPr lvl="1"/>
            <a:r>
              <a:rPr lang="en-US" altLang="en-US" dirty="0"/>
              <a:t>Depends upon standard deviation </a:t>
            </a:r>
            <a:r>
              <a:rPr lang="en-US" dirty="0"/>
              <a:t>(</a:t>
            </a:r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38" y="1943100"/>
            <a:ext cx="39624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649433"/>
            <a:ext cx="2044406" cy="46166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(Example next)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02495-9432-4A5C-9FC6-42AB5A85E933}"/>
              </a:ext>
            </a:extLst>
          </p:cNvPr>
          <p:cNvSpPr txBox="1"/>
          <p:nvPr/>
        </p:nvSpPr>
        <p:spPr>
          <a:xfrm>
            <a:off x="3994638" y="5289231"/>
            <a:ext cx="4876800" cy="132343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So what? Can reason about population mean</a:t>
            </a:r>
          </a:p>
          <a:p>
            <a:r>
              <a:rPr lang="en-US" sz="2000" dirty="0"/>
              <a:t>e.g., </a:t>
            </a:r>
            <a:r>
              <a:rPr lang="en-US" sz="2000" dirty="0">
                <a:solidFill>
                  <a:srgbClr val="008000"/>
                </a:solidFill>
              </a:rPr>
              <a:t>95% confident </a:t>
            </a:r>
            <a:r>
              <a:rPr lang="en-US" sz="2000" dirty="0"/>
              <a:t>that sample mean is within </a:t>
            </a:r>
            <a:r>
              <a:rPr lang="en-US" sz="2000" dirty="0">
                <a:solidFill>
                  <a:srgbClr val="0070C0"/>
                </a:solidFill>
              </a:rPr>
              <a:t>~ 2 SE’s</a:t>
            </a:r>
          </a:p>
          <a:p>
            <a:r>
              <a:rPr lang="en-US" sz="2000" dirty="0"/>
              <a:t>(where does this come from?)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754AA7-2C05-4D53-A959-B28EF2E01886}"/>
              </a:ext>
            </a:extLst>
          </p:cNvPr>
          <p:cNvSpPr/>
          <p:nvPr/>
        </p:nvSpPr>
        <p:spPr>
          <a:xfrm>
            <a:off x="514838" y="4267200"/>
            <a:ext cx="3371361" cy="219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05B593-6DF9-48FC-A9A0-4D98B6DCB133}"/>
              </a:ext>
            </a:extLst>
          </p:cNvPr>
          <p:cNvSpPr/>
          <p:nvPr/>
        </p:nvSpPr>
        <p:spPr>
          <a:xfrm>
            <a:off x="667238" y="4343400"/>
            <a:ext cx="4096239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85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Error 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94971"/>
            <a:ext cx="4382477" cy="3677129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Amount </a:t>
            </a:r>
            <a:r>
              <a:rPr lang="en-US" altLang="en-US" dirty="0">
                <a:solidFill>
                  <a:srgbClr val="0070C0"/>
                </a:solidFill>
              </a:rPr>
              <a:t>sample means </a:t>
            </a:r>
            <a:r>
              <a:rPr lang="en-US" altLang="en-US" dirty="0"/>
              <a:t>will vary from sample to sample</a:t>
            </a:r>
          </a:p>
          <a:p>
            <a:pPr lvl="1"/>
            <a:r>
              <a:rPr lang="en-US" altLang="en-US" i="1" dirty="0"/>
              <a:t>Standard deviation of the sample means</a:t>
            </a:r>
          </a:p>
          <a:p>
            <a:r>
              <a:rPr lang="en-US" altLang="en-US" dirty="0"/>
              <a:t>Also, likelihood that sample statistic is near population parameter</a:t>
            </a:r>
          </a:p>
          <a:p>
            <a:pPr lvl="1"/>
            <a:r>
              <a:rPr lang="en-US" altLang="en-US" dirty="0"/>
              <a:t>Depends upon </a:t>
            </a:r>
            <a:r>
              <a:rPr lang="en-US" altLang="en-US" dirty="0">
                <a:solidFill>
                  <a:srgbClr val="008000"/>
                </a:solidFill>
              </a:rPr>
              <a:t>sample size (N)</a:t>
            </a:r>
          </a:p>
          <a:p>
            <a:pPr lvl="1"/>
            <a:r>
              <a:rPr lang="en-US" altLang="en-US" dirty="0"/>
              <a:t>Depends upon standard deviation </a:t>
            </a:r>
            <a:r>
              <a:rPr lang="en-US" dirty="0"/>
              <a:t>(</a:t>
            </a:r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38" y="1943100"/>
            <a:ext cx="39624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649433"/>
            <a:ext cx="2044406" cy="46166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(Example next)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202495-9432-4A5C-9FC6-42AB5A85E933}"/>
              </a:ext>
            </a:extLst>
          </p:cNvPr>
          <p:cNvSpPr txBox="1"/>
          <p:nvPr/>
        </p:nvSpPr>
        <p:spPr>
          <a:xfrm>
            <a:off x="3994638" y="5289231"/>
            <a:ext cx="4876800" cy="132343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So what? Can reason about population mean</a:t>
            </a:r>
          </a:p>
          <a:p>
            <a:r>
              <a:rPr lang="en-US" sz="2000" dirty="0"/>
              <a:t>e.g., </a:t>
            </a:r>
            <a:r>
              <a:rPr lang="en-US" sz="2000" dirty="0">
                <a:solidFill>
                  <a:srgbClr val="008000"/>
                </a:solidFill>
              </a:rPr>
              <a:t>95% confident </a:t>
            </a:r>
            <a:r>
              <a:rPr lang="en-US" sz="2000" dirty="0"/>
              <a:t>that sample mean is within </a:t>
            </a:r>
            <a:r>
              <a:rPr lang="en-US" sz="2000" dirty="0">
                <a:solidFill>
                  <a:srgbClr val="0070C0"/>
                </a:solidFill>
              </a:rPr>
              <a:t>~ 2 SE’s</a:t>
            </a:r>
          </a:p>
          <a:p>
            <a:r>
              <a:rPr lang="en-US" sz="2000" dirty="0"/>
              <a:t>(where does this come from?)</a:t>
            </a:r>
          </a:p>
        </p:txBody>
      </p:sp>
    </p:spTree>
    <p:extLst>
      <p:ext uri="{BB962C8B-B14F-4D97-AF65-F5344CB8AC3E}">
        <p14:creationId xmlns:p14="http://schemas.microsoft.com/office/powerpoint/2010/main" val="1124688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96"/>
            <a:ext cx="8229600" cy="682404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 Error (2 of 2)</a:t>
            </a:r>
          </a:p>
        </p:txBody>
      </p:sp>
      <p:sp>
        <p:nvSpPr>
          <p:cNvPr id="5" name="Rectangle 4"/>
          <p:cNvSpPr/>
          <p:nvPr/>
        </p:nvSpPr>
        <p:spPr>
          <a:xfrm>
            <a:off x="-76200" y="6623611"/>
            <a:ext cx="2971800" cy="234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http://www.biostathandbook.com/standarderror.html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49" y="833932"/>
            <a:ext cx="3050305" cy="27730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57600" y="1023570"/>
            <a:ext cx="5181600" cy="2447925"/>
            <a:chOff x="3933092" y="2934139"/>
            <a:chExt cx="5181600" cy="24479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092" y="2934139"/>
              <a:ext cx="5181600" cy="24479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781549" y="3040202"/>
              <a:ext cx="3484687" cy="3673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standard error, 100 samples, N=3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" y="4145777"/>
            <a:ext cx="2743200" cy="92333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</a:t>
            </a:r>
            <a:r>
              <a:rPr lang="en-US" dirty="0">
                <a:solidFill>
                  <a:srgbClr val="008000"/>
                </a:solidFill>
              </a:rPr>
              <a:t>N = 20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What will happen to x’s?</a:t>
            </a:r>
          </a:p>
          <a:p>
            <a:pPr algn="ctr"/>
            <a:r>
              <a:rPr lang="en-US" dirty="0"/>
              <a:t>What will happen to dots?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02480" y="4191000"/>
            <a:ext cx="3291840" cy="92333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</a:t>
            </a:r>
            <a:r>
              <a:rPr lang="en-US" dirty="0">
                <a:solidFill>
                  <a:srgbClr val="008000"/>
                </a:solidFill>
              </a:rPr>
              <a:t>N=20</a:t>
            </a:r>
            <a:r>
              <a:rPr lang="en-US" dirty="0"/>
              <a:t>: </a:t>
            </a:r>
          </a:p>
          <a:p>
            <a:pPr algn="ctr"/>
            <a:r>
              <a:rPr lang="en-US" dirty="0"/>
              <a:t>what will happen to means?</a:t>
            </a:r>
          </a:p>
          <a:p>
            <a:pPr algn="ctr"/>
            <a:r>
              <a:rPr lang="en-US" dirty="0"/>
              <a:t>What will happen to bars?</a:t>
            </a:r>
          </a:p>
        </p:txBody>
      </p:sp>
    </p:spTree>
    <p:extLst>
      <p:ext uri="{BB962C8B-B14F-4D97-AF65-F5344CB8AC3E}">
        <p14:creationId xmlns:p14="http://schemas.microsoft.com/office/powerpoint/2010/main" val="1916285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996"/>
            <a:ext cx="8229600" cy="682404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 Error (2 of 2)</a:t>
            </a:r>
          </a:p>
        </p:txBody>
      </p:sp>
      <p:sp>
        <p:nvSpPr>
          <p:cNvPr id="5" name="Rectangle 4"/>
          <p:cNvSpPr/>
          <p:nvPr/>
        </p:nvSpPr>
        <p:spPr>
          <a:xfrm>
            <a:off x="-76200" y="6623611"/>
            <a:ext cx="2971800" cy="234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http://www.biostathandbook.com/standarderror.html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49" y="833932"/>
            <a:ext cx="3050305" cy="27730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57600" y="1023570"/>
            <a:ext cx="5181600" cy="2447925"/>
            <a:chOff x="3933092" y="2934139"/>
            <a:chExt cx="5181600" cy="244792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092" y="2934139"/>
              <a:ext cx="5181600" cy="244792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781549" y="3040202"/>
              <a:ext cx="3484687" cy="3673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standard error, 100 samples, N=3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49" y="3563780"/>
            <a:ext cx="3050305" cy="2653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657600"/>
            <a:ext cx="5181600" cy="24479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79924" y="3734373"/>
            <a:ext cx="3484687" cy="367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standard error, 100 samples, </a:t>
            </a:r>
            <a:r>
              <a:rPr lang="en-US" dirty="0">
                <a:solidFill>
                  <a:srgbClr val="008000"/>
                </a:solidFill>
              </a:rPr>
              <a:t>N=20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6354834"/>
            <a:ext cx="5803768" cy="40011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Estimate population parameter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C00000"/>
                </a:solidFill>
              </a:rPr>
              <a:t>confidence interval</a:t>
            </a:r>
          </a:p>
        </p:txBody>
      </p:sp>
    </p:spTree>
    <p:extLst>
      <p:ext uri="{BB962C8B-B14F-4D97-AF65-F5344CB8AC3E}">
        <p14:creationId xmlns:p14="http://schemas.microsoft.com/office/powerpoint/2010/main" val="2533431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31" y="41277"/>
            <a:ext cx="8229600" cy="1116500"/>
          </a:xfrm>
        </p:spPr>
        <p:txBody>
          <a:bodyPr>
            <a:normAutofit/>
          </a:bodyPr>
          <a:lstStyle/>
          <a:p>
            <a:r>
              <a:rPr lang="en-US" dirty="0"/>
              <a:t>Confidence Interval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1447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Range of values with specific certainty that population parameter is within</a:t>
            </a:r>
          </a:p>
          <a:p>
            <a:pPr lvl="1"/>
            <a:r>
              <a:rPr lang="en-US" dirty="0"/>
              <a:t>e.g., </a:t>
            </a:r>
            <a:r>
              <a:rPr lang="en-US" dirty="0">
                <a:solidFill>
                  <a:srgbClr val="C00000"/>
                </a:solidFill>
              </a:rPr>
              <a:t>90%</a:t>
            </a:r>
            <a:r>
              <a:rPr lang="en-US" dirty="0"/>
              <a:t> confidence interval for mean </a:t>
            </a:r>
            <a:r>
              <a:rPr lang="en-US" i="1" dirty="0"/>
              <a:t>League of Legends </a:t>
            </a:r>
            <a:r>
              <a:rPr lang="en-US" dirty="0"/>
              <a:t>match duration: [</a:t>
            </a:r>
            <a:r>
              <a:rPr lang="en-US" dirty="0">
                <a:solidFill>
                  <a:srgbClr val="008000"/>
                </a:solidFill>
              </a:rPr>
              <a:t>28.5</a:t>
            </a:r>
            <a:r>
              <a:rPr lang="en-US" dirty="0"/>
              <a:t> minutes, </a:t>
            </a:r>
            <a:r>
              <a:rPr lang="en-US" dirty="0">
                <a:solidFill>
                  <a:srgbClr val="0070C0"/>
                </a:solidFill>
              </a:rPr>
              <a:t>32.5</a:t>
            </a:r>
            <a:r>
              <a:rPr lang="en-US" dirty="0"/>
              <a:t> minutes]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71722" y="2743200"/>
            <a:ext cx="5648156" cy="4026078"/>
            <a:chOff x="1600200" y="2590800"/>
            <a:chExt cx="5648156" cy="40260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2590800"/>
              <a:ext cx="5648156" cy="369863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819400" y="6247546"/>
              <a:ext cx="5934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28.5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03797" y="6247546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32.5</a:t>
              </a:r>
            </a:p>
          </p:txBody>
        </p:sp>
        <p:cxnSp>
          <p:nvCxnSpPr>
            <p:cNvPr id="8" name="Straight Arrow Connector 7"/>
            <p:cNvCxnSpPr>
              <a:stCxn id="5" idx="0"/>
            </p:cNvCxnSpPr>
            <p:nvPr/>
          </p:nvCxnSpPr>
          <p:spPr>
            <a:xfrm flipV="1">
              <a:off x="3116116" y="5923153"/>
              <a:ext cx="84284" cy="324393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3690150" y="5923153"/>
              <a:ext cx="43650" cy="32353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00400" y="2743200"/>
              <a:ext cx="0" cy="3179953"/>
            </a:xfrm>
            <a:prstGeom prst="line">
              <a:avLst/>
            </a:prstGeom>
            <a:ln w="28575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690150" y="2743199"/>
              <a:ext cx="0" cy="3179953"/>
            </a:xfrm>
            <a:prstGeom prst="line">
              <a:avLst/>
            </a:prstGeom>
            <a:ln w="28575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257801" y="3352800"/>
            <a:ext cx="3276600" cy="120032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</a:t>
            </a:r>
            <a:r>
              <a:rPr lang="en-US" dirty="0">
                <a:solidFill>
                  <a:srgbClr val="0070C0"/>
                </a:solidFill>
              </a:rPr>
              <a:t>sample</a:t>
            </a:r>
            <a:r>
              <a:rPr lang="en-US" dirty="0"/>
              <a:t> of durations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Compute interval containing mean </a:t>
            </a:r>
            <a:r>
              <a:rPr lang="en-US" dirty="0">
                <a:solidFill>
                  <a:srgbClr val="008000"/>
                </a:solidFill>
              </a:rPr>
              <a:t>population</a:t>
            </a:r>
            <a:r>
              <a:rPr lang="en-US" dirty="0"/>
              <a:t> duration (</a:t>
            </a:r>
            <a:r>
              <a:rPr lang="en-US" altLang="en-US" dirty="0">
                <a:solidFill>
                  <a:srgbClr val="008000"/>
                </a:solidFill>
                <a:sym typeface="Symbol" panose="05050102010706020507" pitchFamily="18" charset="2"/>
              </a:rPr>
              <a:t>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(with </a:t>
            </a:r>
            <a:r>
              <a:rPr lang="en-US" dirty="0">
                <a:solidFill>
                  <a:srgbClr val="C00000"/>
                </a:solidFill>
              </a:rPr>
              <a:t>90%</a:t>
            </a:r>
            <a:r>
              <a:rPr lang="en-US" dirty="0"/>
              <a:t> confidence)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7801" y="4770297"/>
            <a:ext cx="3581396" cy="840230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/>
              <a:t>In general:</a:t>
            </a:r>
          </a:p>
          <a:p>
            <a:pPr algn="ctr">
              <a:lnSpc>
                <a:spcPct val="90000"/>
              </a:lnSpc>
            </a:pPr>
            <a:r>
              <a:rPr lang="en-US" altLang="en-US" dirty="0"/>
              <a:t>probability of </a:t>
            </a:r>
            <a:r>
              <a:rPr lang="en-US" altLang="en-US" dirty="0">
                <a:solidFill>
                  <a:srgbClr val="008000"/>
                </a:solidFill>
                <a:sym typeface="Symbol" panose="05050102010706020507" pitchFamily="18" charset="2"/>
              </a:rPr>
              <a:t></a:t>
            </a:r>
            <a:r>
              <a:rPr lang="en-US" altLang="en-US" dirty="0"/>
              <a:t> in interval [</a:t>
            </a:r>
            <a:r>
              <a:rPr lang="en-US" altLang="en-US" dirty="0">
                <a:solidFill>
                  <a:srgbClr val="008000"/>
                </a:solidFill>
              </a:rPr>
              <a:t>c</a:t>
            </a:r>
            <a:r>
              <a:rPr lang="en-US" altLang="en-US" baseline="-25000" dirty="0">
                <a:solidFill>
                  <a:srgbClr val="008000"/>
                </a:solidFill>
              </a:rPr>
              <a:t>1</a:t>
            </a:r>
            <a:r>
              <a:rPr lang="en-US" altLang="en-US" dirty="0"/>
              <a:t>,</a:t>
            </a:r>
            <a:r>
              <a:rPr lang="en-US" altLang="en-US" dirty="0">
                <a:solidFill>
                  <a:srgbClr val="0070C0"/>
                </a:solidFill>
              </a:rPr>
              <a:t>c</a:t>
            </a:r>
            <a:r>
              <a:rPr lang="en-US" altLang="en-US" baseline="-25000" dirty="0">
                <a:solidFill>
                  <a:srgbClr val="0070C0"/>
                </a:solidFill>
              </a:rPr>
              <a:t>2</a:t>
            </a:r>
            <a:r>
              <a:rPr lang="en-US" altLang="en-US" dirty="0"/>
              <a:t>] with </a:t>
            </a:r>
            <a:r>
              <a:rPr lang="en-US" altLang="en-US" dirty="0">
                <a:solidFill>
                  <a:srgbClr val="C00000"/>
                </a:solidFill>
              </a:rPr>
              <a:t>A </a:t>
            </a:r>
            <a:r>
              <a:rPr lang="en-US" altLang="en-US" dirty="0"/>
              <a:t>confidence</a:t>
            </a:r>
          </a:p>
        </p:txBody>
      </p:sp>
    </p:spTree>
    <p:extLst>
      <p:ext uri="{BB962C8B-B14F-4D97-AF65-F5344CB8AC3E}">
        <p14:creationId xmlns:p14="http://schemas.microsoft.com/office/powerpoint/2010/main" val="14662809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Confidence Interval for Mean</a:t>
            </a:r>
          </a:p>
        </p:txBody>
      </p:sp>
      <p:sp>
        <p:nvSpPr>
          <p:cNvPr id="3563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43025"/>
            <a:ext cx="4038600" cy="350519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Probability of </a:t>
            </a:r>
            <a:r>
              <a:rPr lang="en-US" altLang="en-US" dirty="0">
                <a:solidFill>
                  <a:srgbClr val="008000"/>
                </a:solidFill>
                <a:sym typeface="Symbol" panose="05050102010706020507" pitchFamily="18" charset="2"/>
              </a:rPr>
              <a:t></a:t>
            </a:r>
            <a:r>
              <a:rPr lang="en-US" altLang="en-US" dirty="0"/>
              <a:t> in interval [c</a:t>
            </a:r>
            <a:r>
              <a:rPr lang="en-US" altLang="en-US" baseline="-25000" dirty="0"/>
              <a:t>1</a:t>
            </a:r>
            <a:r>
              <a:rPr lang="en-US" altLang="en-US" dirty="0"/>
              <a:t>,c</a:t>
            </a:r>
            <a:r>
              <a:rPr lang="en-US" altLang="en-US" baseline="-25000" dirty="0"/>
              <a:t>2</a:t>
            </a:r>
            <a:r>
              <a:rPr lang="en-US" altLang="en-US" dirty="0"/>
              <a:t>]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0070C0"/>
                </a:solidFill>
              </a:rPr>
              <a:t>P(c</a:t>
            </a:r>
            <a:r>
              <a:rPr lang="en-US" altLang="en-US" baseline="-25000" dirty="0">
                <a:solidFill>
                  <a:srgbClr val="0070C0"/>
                </a:solidFill>
              </a:rPr>
              <a:t>1 </a:t>
            </a:r>
            <a:r>
              <a:rPr lang="en-US" altLang="en-US" u="sng" dirty="0">
                <a:solidFill>
                  <a:srgbClr val="0070C0"/>
                </a:solidFill>
              </a:rPr>
              <a:t>&lt;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8000"/>
                </a:solidFill>
                <a:sym typeface="Symbol" panose="05050102010706020507" pitchFamily="18" charset="2"/>
              </a:rPr>
              <a:t>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u="sng" dirty="0">
                <a:solidFill>
                  <a:srgbClr val="0070C0"/>
                </a:solidFill>
              </a:rPr>
              <a:t>&lt;</a:t>
            </a:r>
            <a:r>
              <a:rPr lang="en-US" altLang="en-US" dirty="0">
                <a:solidFill>
                  <a:srgbClr val="0070C0"/>
                </a:solidFill>
              </a:rPr>
              <a:t> c</a:t>
            </a:r>
            <a:r>
              <a:rPr lang="en-US" altLang="en-US" baseline="-25000" dirty="0">
                <a:solidFill>
                  <a:srgbClr val="0070C0"/>
                </a:solidFill>
              </a:rPr>
              <a:t>2</a:t>
            </a:r>
            <a:r>
              <a:rPr lang="en-US" altLang="en-US" dirty="0">
                <a:solidFill>
                  <a:srgbClr val="0070C0"/>
                </a:solidFill>
              </a:rPr>
              <a:t>) </a:t>
            </a:r>
            <a:r>
              <a:rPr lang="en-US" altLang="en-US" dirty="0"/>
              <a:t>= 1-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dirty="0">
                <a:sym typeface="Symbol" panose="05050102010706020507" pitchFamily="18" charset="2"/>
              </a:rPr>
              <a:t>[c1, c2] is </a:t>
            </a:r>
            <a:r>
              <a:rPr lang="en-US" altLang="en-US" i="1" dirty="0">
                <a:sym typeface="Symbol" panose="05050102010706020507" pitchFamily="18" charset="2"/>
              </a:rPr>
              <a:t>confidence interval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 is </a:t>
            </a:r>
            <a:r>
              <a:rPr lang="en-US" altLang="en-US" i="1" dirty="0">
                <a:sym typeface="Symbol" panose="05050102010706020507" pitchFamily="18" charset="2"/>
              </a:rPr>
              <a:t>significance level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dirty="0">
                <a:sym typeface="Symbol" panose="05050102010706020507" pitchFamily="18" charset="2"/>
              </a:rPr>
              <a:t>100(1-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) is </a:t>
            </a:r>
            <a:r>
              <a:rPr lang="en-US" altLang="en-US" i="1" dirty="0">
                <a:sym typeface="Symbol" panose="05050102010706020507" pitchFamily="18" charset="2"/>
              </a:rPr>
              <a:t>confidence level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ym typeface="Symbol" panose="05050102010706020507" pitchFamily="18" charset="2"/>
              </a:rPr>
              <a:t>Typically want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 small so confidence level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90%</a:t>
            </a:r>
            <a:r>
              <a:rPr lang="en-US" altLang="en-US" dirty="0">
                <a:sym typeface="Symbol" panose="05050102010706020507" pitchFamily="18" charset="2"/>
              </a:rPr>
              <a:t>,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95%</a:t>
            </a:r>
            <a:r>
              <a:rPr lang="en-US" altLang="en-US" dirty="0">
                <a:solidFill>
                  <a:srgbClr val="008000"/>
                </a:solidFill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or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99%</a:t>
            </a:r>
            <a:r>
              <a:rPr lang="en-US" altLang="en-US" dirty="0">
                <a:solidFill>
                  <a:srgbClr val="008000"/>
                </a:solidFill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Symbol" panose="05050102010706020507" pitchFamily="18" charset="2"/>
              </a:rPr>
              <a:t>(more on effect later)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343026"/>
            <a:ext cx="4038600" cy="3200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sym typeface="Symbol" panose="05050102010706020507" pitchFamily="18" charset="2"/>
              </a:rPr>
              <a:t>Say,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 = 0.1. Could do </a:t>
            </a:r>
            <a:r>
              <a:rPr lang="en-US" altLang="en-US" i="1" dirty="0">
                <a:sym typeface="Symbol" panose="05050102010706020507" pitchFamily="18" charset="2"/>
              </a:rPr>
              <a:t>k</a:t>
            </a:r>
            <a:r>
              <a:rPr lang="en-US" altLang="en-US" dirty="0">
                <a:sym typeface="Symbol" panose="05050102010706020507" pitchFamily="18" charset="2"/>
              </a:rPr>
              <a:t> experiments (size </a:t>
            </a:r>
            <a:r>
              <a:rPr lang="en-US" altLang="en-US" dirty="0">
                <a:solidFill>
                  <a:srgbClr val="008000"/>
                </a:solidFill>
                <a:sym typeface="Symbol" panose="05050102010706020507" pitchFamily="18" charset="2"/>
              </a:rPr>
              <a:t>n</a:t>
            </a:r>
            <a:r>
              <a:rPr lang="en-US" altLang="en-US" dirty="0">
                <a:sym typeface="Symbol" panose="05050102010706020507" pitchFamily="18" charset="2"/>
              </a:rPr>
              <a:t>), find sample means, sort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ym typeface="Symbol" panose="05050102010706020507" pitchFamily="18" charset="2"/>
              </a:rPr>
              <a:t>Graph distribution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sym typeface="Symbol" panose="05050102010706020507" pitchFamily="18" charset="2"/>
              </a:rPr>
              <a:t>Interval from distribution: 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ym typeface="Symbol" panose="05050102010706020507" pitchFamily="18" charset="2"/>
              </a:rPr>
              <a:t>Lower bound:   </a:t>
            </a:r>
            <a:r>
              <a:rPr lang="en-US" altLang="en-US" dirty="0">
                <a:solidFill>
                  <a:srgbClr val="008000"/>
                </a:solidFill>
                <a:sym typeface="Symbol" panose="05050102010706020507" pitchFamily="18" charset="2"/>
              </a:rPr>
              <a:t>5%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ym typeface="Symbol" panose="05050102010706020507" pitchFamily="18" charset="2"/>
              </a:rPr>
              <a:t>Upper bound: </a:t>
            </a:r>
            <a:r>
              <a:rPr lang="en-US" altLang="en-US" dirty="0">
                <a:solidFill>
                  <a:srgbClr val="0070C0"/>
                </a:solidFill>
                <a:sym typeface="Symbol" panose="05050102010706020507" pitchFamily="18" charset="2"/>
              </a:rPr>
              <a:t>95%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90% </a:t>
            </a:r>
            <a:r>
              <a:rPr lang="en-US" altLang="en-US" dirty="0">
                <a:sym typeface="Symbol" panose="05050102010706020507" pitchFamily="18" charset="2"/>
              </a:rPr>
              <a:t>confidence interval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069" y="5334000"/>
            <a:ext cx="3872861" cy="75713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400" dirty="0">
                <a:sym typeface="Symbol" panose="05050102010706020507" pitchFamily="18" charset="2"/>
              </a:rPr>
              <a:t>We have to do </a:t>
            </a:r>
            <a:r>
              <a:rPr lang="en-US" altLang="en-US" sz="2400" i="1" dirty="0">
                <a:sym typeface="Symbol" panose="05050102010706020507" pitchFamily="18" charset="2"/>
              </a:rPr>
              <a:t>k</a:t>
            </a:r>
            <a:r>
              <a:rPr lang="en-US" altLang="en-US" sz="2400" dirty="0">
                <a:sym typeface="Symbol" panose="05050102010706020507" pitchFamily="18" charset="2"/>
              </a:rPr>
              <a:t> experiments, each of size </a:t>
            </a:r>
            <a:r>
              <a:rPr lang="en-US" altLang="en-US" sz="2400" i="1" dirty="0">
                <a:solidFill>
                  <a:srgbClr val="008000"/>
                </a:solidFill>
                <a:sym typeface="Symbol" panose="05050102010706020507" pitchFamily="18" charset="2"/>
              </a:rPr>
              <a:t>n</a:t>
            </a:r>
            <a:r>
              <a:rPr lang="en-US" altLang="en-US" sz="2400" dirty="0">
                <a:sym typeface="Symbol" panose="05050102010706020507" pitchFamily="18" charset="2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24400" y="4267200"/>
            <a:ext cx="4114800" cy="2573982"/>
            <a:chOff x="4724400" y="4267200"/>
            <a:chExt cx="4114800" cy="25739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688" y="4267200"/>
              <a:ext cx="3324225" cy="234315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724400" y="6610350"/>
              <a:ext cx="41148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http://www.comfsm.fm/~dleeling/statistics/notes009_normalcurve90.png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709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 Estimate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457200" y="1600200"/>
                <a:ext cx="4267200" cy="480292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Estimate interval from 1 experiment, size </a:t>
                </a:r>
                <a:r>
                  <a:rPr lang="en-US" i="1" dirty="0">
                    <a:solidFill>
                      <a:srgbClr val="008000"/>
                    </a:solidFill>
                  </a:rPr>
                  <a:t>n</a:t>
                </a:r>
              </a:p>
              <a:p>
                <a:r>
                  <a:rPr lang="en-US" dirty="0"/>
                  <a:t>Compute sample mean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m:rPr>
                        <m:nor/>
                      </m:rPr>
                      <a:rPr lang="en-US" dirty="0"/>
                      <m:t>)</m:t>
                    </m:r>
                  </m:oMath>
                </a14:m>
                <a:r>
                  <a:rPr lang="en-US" dirty="0"/>
                  <a:t>, sample standard error (SE)</a:t>
                </a:r>
              </a:p>
              <a:p>
                <a:r>
                  <a:rPr lang="en-US" dirty="0"/>
                  <a:t>Multiply SE by </a:t>
                </a:r>
                <a:r>
                  <a:rPr lang="en-US" dirty="0">
                    <a:solidFill>
                      <a:srgbClr val="0070C0"/>
                    </a:solidFill>
                  </a:rPr>
                  <a:t>t</a:t>
                </a:r>
                <a:r>
                  <a:rPr lang="en-US" dirty="0"/>
                  <a:t> distribution</a:t>
                </a:r>
              </a:p>
              <a:p>
                <a:r>
                  <a:rPr lang="en-US" dirty="0"/>
                  <a:t>Add/subtract from sample mean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Confidence interval</a:t>
                </a:r>
              </a:p>
              <a:p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dirty="0">
                    <a:sym typeface="Wingdings" panose="05000000000000000000" pitchFamily="2" charset="2"/>
                  </a:rPr>
                  <a:t>Ok, what is </a:t>
                </a:r>
                <a:r>
                  <a:rPr lang="en-US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t</a:t>
                </a:r>
                <a:r>
                  <a:rPr lang="en-US" dirty="0">
                    <a:sym typeface="Wingdings" panose="05000000000000000000" pitchFamily="2" charset="2"/>
                  </a:rPr>
                  <a:t> distribution?</a:t>
                </a:r>
              </a:p>
              <a:p>
                <a:pPr lvl="1"/>
                <a:r>
                  <a:rPr lang="en-US" dirty="0">
                    <a:sym typeface="Wingdings" panose="05000000000000000000" pitchFamily="2" charset="2"/>
                  </a:rPr>
                  <a:t>Function, parameterized by </a:t>
                </a:r>
                <a:r>
                  <a:rPr lang="en-US" altLang="en-US" dirty="0">
                    <a:solidFill>
                      <a:srgbClr val="C00000"/>
                    </a:solidFill>
                    <a:sym typeface="Symbol" panose="05050102010706020507" pitchFamily="18" charset="2"/>
                  </a:rPr>
                  <a:t></a:t>
                </a:r>
                <a:r>
                  <a:rPr lang="en-US" dirty="0">
                    <a:sym typeface="Wingdings" panose="05000000000000000000" pitchFamily="2" charset="2"/>
                  </a:rPr>
                  <a:t> and </a:t>
                </a:r>
                <a:r>
                  <a:rPr lang="en-US" i="1" dirty="0">
                    <a:solidFill>
                      <a:srgbClr val="008000"/>
                    </a:solidFill>
                    <a:sym typeface="Wingdings" panose="05000000000000000000" pitchFamily="2" charset="2"/>
                  </a:rPr>
                  <a:t>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600200"/>
                <a:ext cx="4267200" cy="4802925"/>
              </a:xfrm>
              <a:blipFill>
                <a:blip r:embed="rId2"/>
                <a:stretch>
                  <a:fillRect l="-2571" t="-2668" r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03" y="1598380"/>
            <a:ext cx="1709806" cy="1146907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463" y="3412898"/>
            <a:ext cx="3838575" cy="94329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850805" y="2969980"/>
            <a:ext cx="1" cy="3828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850805" y="4609396"/>
            <a:ext cx="3512293" cy="1952531"/>
            <a:chOff x="1600200" y="2590800"/>
            <a:chExt cx="5648156" cy="40260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2590800"/>
              <a:ext cx="5648156" cy="369863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04531" y="6247547"/>
              <a:ext cx="593431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28.5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03797" y="6247546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32.5</a:t>
              </a:r>
            </a:p>
          </p:txBody>
        </p:sp>
        <p:cxnSp>
          <p:nvCxnSpPr>
            <p:cNvPr id="12" name="Straight Arrow Connector 11"/>
            <p:cNvCxnSpPr>
              <a:stCxn id="10" idx="0"/>
            </p:cNvCxnSpPr>
            <p:nvPr/>
          </p:nvCxnSpPr>
          <p:spPr>
            <a:xfrm flipV="1">
              <a:off x="3001247" y="5923152"/>
              <a:ext cx="84284" cy="324393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3690150" y="5923153"/>
              <a:ext cx="43650" cy="32353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200400" y="2743200"/>
              <a:ext cx="0" cy="3179953"/>
            </a:xfrm>
            <a:prstGeom prst="line">
              <a:avLst/>
            </a:prstGeom>
            <a:ln w="28575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690150" y="2743199"/>
              <a:ext cx="0" cy="3179953"/>
            </a:xfrm>
            <a:prstGeom prst="line">
              <a:avLst/>
            </a:prstGeom>
            <a:ln w="28575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5002494" y="4609396"/>
            <a:ext cx="18469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e.g., mean 30.5</a:t>
            </a:r>
          </a:p>
          <a:p>
            <a:r>
              <a:rPr lang="en-US" sz="2000" dirty="0">
                <a:solidFill>
                  <a:srgbClr val="0070C0"/>
                </a:solidFill>
              </a:rPr>
              <a:t>t</a:t>
            </a:r>
            <a:r>
              <a:rPr lang="en-US" sz="2000" dirty="0"/>
              <a:t> x SE = 2</a:t>
            </a:r>
          </a:p>
          <a:p>
            <a:r>
              <a:rPr lang="en-US" sz="2000" dirty="0"/>
              <a:t>30.5 -  2 = 28.5</a:t>
            </a:r>
          </a:p>
          <a:p>
            <a:r>
              <a:rPr lang="en-US" sz="2000" dirty="0"/>
              <a:t>30.5 + 2 =  32.5</a:t>
            </a:r>
          </a:p>
          <a:p>
            <a:r>
              <a:rPr lang="en-US" sz="2000" dirty="0"/>
              <a:t>[</a:t>
            </a:r>
            <a:r>
              <a:rPr lang="en-US" sz="2000" dirty="0">
                <a:solidFill>
                  <a:srgbClr val="008000"/>
                </a:solidFill>
              </a:rPr>
              <a:t>28.5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70C0"/>
                </a:solidFill>
              </a:rPr>
              <a:t>32.5</a:t>
            </a:r>
            <a:r>
              <a:rPr lang="en-US" sz="20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47908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 </a:t>
            </a:r>
            <a:r>
              <a:rPr lang="en-US" dirty="0"/>
              <a:t>distribution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62200"/>
            <a:ext cx="8382000" cy="1811743"/>
          </a:xfrm>
        </p:spPr>
        <p:txBody>
          <a:bodyPr>
            <a:normAutofit/>
          </a:bodyPr>
          <a:lstStyle/>
          <a:p>
            <a:r>
              <a:rPr lang="en-US" dirty="0"/>
              <a:t>Looks like standard normal, but bit “squashed”</a:t>
            </a:r>
          </a:p>
          <a:p>
            <a:r>
              <a:rPr lang="en-US" dirty="0"/>
              <a:t>Gets more squashed as </a:t>
            </a:r>
            <a:r>
              <a:rPr lang="en-US" dirty="0">
                <a:solidFill>
                  <a:srgbClr val="008000"/>
                </a:solidFill>
              </a:rPr>
              <a:t>n</a:t>
            </a:r>
            <a:r>
              <a:rPr lang="en-US" dirty="0"/>
              <a:t> gets smaller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771900" y="3428313"/>
            <a:ext cx="5372100" cy="3072506"/>
            <a:chOff x="3886200" y="2286000"/>
            <a:chExt cx="5372100" cy="3072506"/>
          </a:xfrm>
        </p:grpSpPr>
        <p:pic>
          <p:nvPicPr>
            <p:cNvPr id="10" name="Content Placeholder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200" y="2286000"/>
              <a:ext cx="5372100" cy="286512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705350" y="5127674"/>
              <a:ext cx="373380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http://ci.columbia.edu/ci/premba_test/c0331/images/s7/6317178747.gif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9727" y="5715000"/>
            <a:ext cx="3886200" cy="92333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sym typeface="Symbol" panose="05050102010706020507" pitchFamily="18" charset="2"/>
              </a:rPr>
              <a:t>aka </a:t>
            </a:r>
            <a:r>
              <a:rPr lang="en-US" altLang="en-US" dirty="0">
                <a:solidFill>
                  <a:srgbClr val="0070C0"/>
                </a:solidFill>
                <a:sym typeface="Symbol" panose="05050102010706020507" pitchFamily="18" charset="2"/>
              </a:rPr>
              <a:t>student’s </a:t>
            </a:r>
            <a:r>
              <a:rPr lang="en-US" altLang="en-US" i="1" dirty="0">
                <a:solidFill>
                  <a:srgbClr val="0070C0"/>
                </a:solidFill>
                <a:sym typeface="Symbol" panose="05050102010706020507" pitchFamily="18" charset="2"/>
              </a:rPr>
              <a:t>t</a:t>
            </a:r>
            <a:r>
              <a:rPr lang="en-US" altLang="en-US" dirty="0">
                <a:solidFill>
                  <a:srgbClr val="0070C0"/>
                </a:solidFill>
                <a:sym typeface="Symbol" panose="05050102010706020507" pitchFamily="18" charset="2"/>
              </a:rPr>
              <a:t> distribution</a:t>
            </a:r>
            <a:r>
              <a:rPr lang="en-US" altLang="en-US" dirty="0">
                <a:sym typeface="Symbol" panose="05050102010706020507" pitchFamily="18" charset="2"/>
              </a:rPr>
              <a:t> (“student” was anonymous name used when published by William </a:t>
            </a:r>
            <a:r>
              <a:rPr lang="en-US" altLang="en-US" dirty="0" err="1">
                <a:sym typeface="Symbol" panose="05050102010706020507" pitchFamily="18" charset="2"/>
              </a:rPr>
              <a:t>Gosset</a:t>
            </a:r>
            <a:r>
              <a:rPr lang="en-US" altLang="en-US" dirty="0">
                <a:sym typeface="Symbol" panose="05050102010706020507" pitchFamily="18" charset="2"/>
              </a:rPr>
              <a:t>)</a:t>
            </a:r>
            <a:endParaRPr lang="en-US" dirty="0"/>
          </a:p>
        </p:txBody>
      </p:sp>
      <p:sp>
        <p:nvSpPr>
          <p:cNvPr id="15" name="Content Placeholder 8"/>
          <p:cNvSpPr txBox="1">
            <a:spLocks/>
          </p:cNvSpPr>
          <p:nvPr/>
        </p:nvSpPr>
        <p:spPr>
          <a:xfrm>
            <a:off x="457200" y="3152823"/>
            <a:ext cx="4110404" cy="2514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Note, can use standard normal (z distribution) when large enough sample size (</a:t>
            </a:r>
            <a:r>
              <a:rPr lang="en-US" dirty="0">
                <a:solidFill>
                  <a:srgbClr val="008000"/>
                </a:solidFill>
              </a:rPr>
              <a:t>N</a:t>
            </a:r>
            <a:r>
              <a:rPr lang="en-US" dirty="0"/>
              <a:t> = 30+)</a:t>
            </a:r>
          </a:p>
        </p:txBody>
      </p:sp>
    </p:spTree>
    <p:extLst>
      <p:ext uri="{BB962C8B-B14F-4D97-AF65-F5344CB8AC3E}">
        <p14:creationId xmlns:p14="http://schemas.microsoft.com/office/powerpoint/2010/main" val="424859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3501"/>
            <a:ext cx="8229600" cy="5333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statistics to infer population parameters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0405" y="6096000"/>
            <a:ext cx="3015954" cy="52322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Inferential statistics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71600" y="1956900"/>
            <a:ext cx="6133565" cy="3767434"/>
            <a:chOff x="1371600" y="2133600"/>
            <a:chExt cx="6133565" cy="37674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2133600"/>
              <a:ext cx="6133565" cy="354230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87170" y="5670202"/>
              <a:ext cx="550242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http://3.bp.blogspot.com/_94E2PdKwaXE/S-xQRuoiKAI/AAAAAAAAABY/xvDRcG_Mcj0/s1600/120909_0159_1.png</a:t>
              </a: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V="1">
            <a:off x="4438382" y="5257800"/>
            <a:ext cx="0" cy="60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671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132F-F993-4284-9272-0C1D39F98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754"/>
            <a:ext cx="8229600" cy="1143000"/>
          </a:xfrm>
        </p:spPr>
        <p:txBody>
          <a:bodyPr/>
          <a:lstStyle/>
          <a:p>
            <a:r>
              <a:rPr lang="en-US" dirty="0"/>
              <a:t>Confidence Interval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BC8AB-B308-40EC-94B1-B0AEE8BC5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1600200"/>
            <a:ext cx="5791200" cy="4525963"/>
          </a:xfrm>
        </p:spPr>
        <p:txBody>
          <a:bodyPr/>
          <a:lstStyle/>
          <a:p>
            <a:r>
              <a:rPr lang="en-US" dirty="0"/>
              <a:t>Suppose gathered game times in a user study (e.g., for your MQP!)</a:t>
            </a:r>
          </a:p>
          <a:p>
            <a:r>
              <a:rPr lang="en-US" dirty="0"/>
              <a:t>Can compute sample mean, yes</a:t>
            </a:r>
          </a:p>
          <a:p>
            <a:r>
              <a:rPr lang="en-US" dirty="0"/>
              <a:t>But really want to know where population mean is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Bound with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confidence interval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5E001526-71DC-4431-A40A-7BBABEE9C53A}"/>
              </a:ext>
            </a:extLst>
          </p:cNvPr>
          <p:cNvGrpSpPr>
            <a:grpSpLocks/>
          </p:cNvGrpSpPr>
          <p:nvPr/>
        </p:nvGrpSpPr>
        <p:grpSpPr bwMode="auto">
          <a:xfrm>
            <a:off x="576263" y="1066800"/>
            <a:ext cx="1379538" cy="5702300"/>
            <a:chOff x="363" y="672"/>
            <a:chExt cx="869" cy="3592"/>
          </a:xfrm>
        </p:grpSpPr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0AC688F4-361C-4234-B7C3-2F87BA35B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104"/>
              <a:ext cx="320" cy="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3.9</a:t>
              </a:r>
            </a:p>
            <a:p>
              <a:r>
                <a:rPr lang="en-US" altLang="en-US" sz="2000" dirty="0"/>
                <a:t>3.2</a:t>
              </a:r>
            </a:p>
            <a:p>
              <a:r>
                <a:rPr lang="en-US" altLang="en-US" sz="2000" dirty="0"/>
                <a:t>4.1</a:t>
              </a:r>
            </a:p>
            <a:p>
              <a:r>
                <a:rPr lang="en-US" altLang="en-US" sz="2000" dirty="0"/>
                <a:t>3.3</a:t>
              </a:r>
            </a:p>
            <a:p>
              <a:r>
                <a:rPr lang="en-US" altLang="en-US" sz="2000" dirty="0"/>
                <a:t>2.8</a:t>
              </a:r>
            </a:p>
            <a:p>
              <a:r>
                <a:rPr lang="en-US" altLang="en-US" sz="2000" dirty="0"/>
                <a:t>4.2</a:t>
              </a:r>
            </a:p>
            <a:p>
              <a:r>
                <a:rPr lang="en-US" altLang="en-US" sz="2000" dirty="0"/>
                <a:t>3.1</a:t>
              </a:r>
            </a:p>
            <a:p>
              <a:r>
                <a:rPr lang="en-US" altLang="en-US" sz="2000" dirty="0"/>
                <a:t>4.5</a:t>
              </a:r>
            </a:p>
            <a:p>
              <a:r>
                <a:rPr lang="en-US" altLang="en-US" sz="2000" dirty="0"/>
                <a:t>4.5</a:t>
              </a:r>
            </a:p>
            <a:p>
              <a:r>
                <a:rPr lang="en-US" altLang="en-US" sz="2000" dirty="0"/>
                <a:t>4.8</a:t>
              </a:r>
            </a:p>
            <a:p>
              <a:r>
                <a:rPr lang="en-US" altLang="en-US" sz="2000" dirty="0"/>
                <a:t>4.9</a:t>
              </a:r>
            </a:p>
            <a:p>
              <a:r>
                <a:rPr lang="en-US" altLang="en-US" sz="2000" dirty="0"/>
                <a:t>5.1</a:t>
              </a:r>
            </a:p>
            <a:p>
              <a:r>
                <a:rPr lang="en-US" altLang="en-US" sz="2000" dirty="0"/>
                <a:t>3.7</a:t>
              </a:r>
            </a:p>
            <a:p>
              <a:r>
                <a:rPr lang="en-US" altLang="en-US" sz="2000" dirty="0"/>
                <a:t>3.4</a:t>
              </a:r>
            </a:p>
            <a:p>
              <a:r>
                <a:rPr lang="en-US" altLang="en-US" sz="2000" dirty="0"/>
                <a:t>5.6</a:t>
              </a:r>
            </a:p>
            <a:p>
              <a:r>
                <a:rPr lang="en-US" altLang="en-US" sz="2000" dirty="0"/>
                <a:t>3.1</a:t>
              </a:r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5172A05C-BD0B-4FF3-9CAD-2D71F5944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104"/>
              <a:ext cx="320" cy="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4.4</a:t>
              </a:r>
            </a:p>
            <a:p>
              <a:r>
                <a:rPr lang="en-US" altLang="en-US" sz="2000" dirty="0"/>
                <a:t>3.8</a:t>
              </a:r>
            </a:p>
            <a:p>
              <a:r>
                <a:rPr lang="en-US" altLang="en-US" sz="2000" dirty="0"/>
                <a:t>2.8</a:t>
              </a:r>
            </a:p>
            <a:p>
              <a:r>
                <a:rPr lang="en-US" altLang="en-US" sz="2000" dirty="0"/>
                <a:t>4.2</a:t>
              </a:r>
            </a:p>
            <a:p>
              <a:r>
                <a:rPr lang="en-US" altLang="en-US" sz="2000" dirty="0"/>
                <a:t>2.8</a:t>
              </a:r>
            </a:p>
            <a:p>
              <a:r>
                <a:rPr lang="en-US" altLang="en-US" sz="2000" dirty="0"/>
                <a:t>2.9</a:t>
              </a:r>
            </a:p>
            <a:p>
              <a:r>
                <a:rPr lang="en-US" altLang="en-US" sz="2000" dirty="0"/>
                <a:t>1.9</a:t>
              </a:r>
            </a:p>
            <a:p>
              <a:r>
                <a:rPr lang="en-US" altLang="en-US" sz="2000" dirty="0"/>
                <a:t>5.9</a:t>
              </a:r>
            </a:p>
            <a:p>
              <a:r>
                <a:rPr lang="en-US" altLang="en-US" sz="2000" dirty="0"/>
                <a:t>3.9</a:t>
              </a:r>
            </a:p>
            <a:p>
              <a:r>
                <a:rPr lang="en-US" altLang="en-US" sz="2000" dirty="0"/>
                <a:t>3.2</a:t>
              </a:r>
            </a:p>
            <a:p>
              <a:r>
                <a:rPr lang="en-US" altLang="en-US" sz="2000" dirty="0"/>
                <a:t>4.1</a:t>
              </a:r>
            </a:p>
            <a:p>
              <a:r>
                <a:rPr lang="en-US" altLang="en-US" sz="2000" dirty="0"/>
                <a:t>5.3</a:t>
              </a:r>
            </a:p>
            <a:p>
              <a:r>
                <a:rPr lang="en-US" altLang="en-US" sz="2000" dirty="0"/>
                <a:t>3.6</a:t>
              </a:r>
            </a:p>
            <a:p>
              <a:r>
                <a:rPr lang="en-US" altLang="en-US" sz="2000" dirty="0"/>
                <a:t>5.1</a:t>
              </a:r>
            </a:p>
            <a:p>
              <a:r>
                <a:rPr lang="en-US" altLang="en-US" sz="2000" dirty="0"/>
                <a:t>2.7</a:t>
              </a:r>
            </a:p>
            <a:p>
              <a:r>
                <a:rPr lang="en-US" altLang="en-US" sz="2000" dirty="0"/>
                <a:t>3.9</a:t>
              </a: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0F647E4C-A7D0-41D3-B0BA-E1FABC894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" y="672"/>
              <a:ext cx="86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dirty="0"/>
                <a:t>(Unsorted)</a:t>
              </a:r>
            </a:p>
            <a:p>
              <a:pPr algn="ctr"/>
              <a:r>
                <a:rPr lang="en-US" altLang="en-US" sz="2000" u="sng" dirty="0"/>
                <a:t>Game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6661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altLang="en-US" dirty="0"/>
              <a:t>Confidence Interval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0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438400" y="1524000"/>
                <a:ext cx="6400800" cy="46482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en-US" dirty="0"/>
                  <a:t> = 3.90, </a:t>
                </a:r>
                <a:r>
                  <a:rPr lang="en-US" altLang="en-US" dirty="0" err="1"/>
                  <a:t>stddev</a:t>
                </a:r>
                <a:r>
                  <a:rPr lang="en-US" altLang="en-US" dirty="0"/>
                  <a:t> </a:t>
                </a:r>
                <a:r>
                  <a:rPr lang="en-US" altLang="en-US" i="1" dirty="0"/>
                  <a:t>s</a:t>
                </a:r>
                <a:r>
                  <a:rPr lang="en-US" altLang="en-US" dirty="0"/>
                  <a:t>=0.95, </a:t>
                </a:r>
                <a:r>
                  <a:rPr lang="en-US" altLang="en-US" i="1" dirty="0">
                    <a:solidFill>
                      <a:srgbClr val="008000"/>
                    </a:solidFill>
                  </a:rPr>
                  <a:t>n</a:t>
                </a:r>
                <a:r>
                  <a:rPr lang="en-US" altLang="en-US" dirty="0"/>
                  <a:t>=32</a:t>
                </a:r>
              </a:p>
              <a:p>
                <a:pPr marL="342900" lvl="1" indent="-342900">
                  <a:lnSpc>
                    <a:spcPct val="90000"/>
                  </a:lnSpc>
                  <a:buFont typeface="Arial" pitchFamily="34" charset="0"/>
                  <a:buChar char="•"/>
                </a:pPr>
                <a:r>
                  <a:rPr lang="en-US" altLang="en-US" dirty="0"/>
                  <a:t>A 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90% </a:t>
                </a:r>
                <a:r>
                  <a:rPr lang="en-US" altLang="en-US" dirty="0"/>
                  <a:t>confidence interval (</a:t>
                </a:r>
                <a:r>
                  <a:rPr lang="en-US" altLang="en-US" dirty="0">
                    <a:sym typeface="Symbol" panose="05050102010706020507" pitchFamily="18" charset="2"/>
                  </a:rPr>
                  <a:t> is 0</a:t>
                </a:r>
                <a:r>
                  <a:rPr lang="en-US" altLang="en-US" dirty="0"/>
                  <a:t>.1) for population mean (</a:t>
                </a:r>
                <a:r>
                  <a:rPr lang="en-US" altLang="en-US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</a:t>
                </a:r>
                <a:r>
                  <a:rPr lang="en-US" altLang="en-US" dirty="0"/>
                  <a:t>):</a:t>
                </a:r>
              </a:p>
              <a:p>
                <a:pPr lvl="1">
                  <a:lnSpc>
                    <a:spcPct val="90000"/>
                  </a:lnSpc>
                  <a:buFontTx/>
                  <a:buNone/>
                </a:pPr>
                <a:r>
                  <a:rPr lang="en-US" altLang="en-US" dirty="0"/>
                  <a:t>3.90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1.696×0.95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en-US" dirty="0"/>
                  <a:t> </a:t>
                </a:r>
              </a:p>
              <a:p>
                <a:pPr lvl="1">
                  <a:lnSpc>
                    <a:spcPct val="90000"/>
                  </a:lnSpc>
                  <a:buFontTx/>
                  <a:buNone/>
                </a:pPr>
                <a:r>
                  <a:rPr lang="en-US" altLang="en-US" dirty="0"/>
                  <a:t>       = </a:t>
                </a:r>
                <a:r>
                  <a:rPr lang="en-US" altLang="en-US" dirty="0">
                    <a:solidFill>
                      <a:srgbClr val="0070C0"/>
                    </a:solidFill>
                  </a:rPr>
                  <a:t>[3.62, 4.19]</a:t>
                </a:r>
              </a:p>
              <a:p>
                <a:pPr>
                  <a:lnSpc>
                    <a:spcPct val="90000"/>
                  </a:lnSpc>
                </a:pPr>
                <a:endParaRPr lang="en-US" altLang="en-US" dirty="0"/>
              </a:p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With </a:t>
                </a:r>
                <a:r>
                  <a:rPr lang="en-US" altLang="en-US" dirty="0">
                    <a:solidFill>
                      <a:srgbClr val="C00000"/>
                    </a:solidFill>
                  </a:rPr>
                  <a:t>90% </a:t>
                </a:r>
                <a:r>
                  <a:rPr lang="en-US" altLang="en-US" dirty="0"/>
                  <a:t>confidence, </a:t>
                </a:r>
                <a:r>
                  <a:rPr lang="en-US" altLang="en-US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</a:t>
                </a:r>
                <a:r>
                  <a:rPr lang="en-US" altLang="en-US" dirty="0"/>
                  <a:t> in that interval.  Chance of error 10%.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altLang="en-US" dirty="0"/>
                  <a:t>But, what does that mean?</a:t>
                </a:r>
              </a:p>
            </p:txBody>
          </p:sp>
        </mc:Choice>
        <mc:Fallback xmlns="">
          <p:sp>
            <p:nvSpPr>
              <p:cNvPr id="3584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438400" y="1524000"/>
                <a:ext cx="6400800" cy="4648200"/>
              </a:xfrm>
              <a:blipFill>
                <a:blip r:embed="rId2"/>
                <a:stretch>
                  <a:fillRect l="-2190" t="-2621" b="-3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8405" name="Group 5"/>
          <p:cNvGrpSpPr>
            <a:grpSpLocks/>
          </p:cNvGrpSpPr>
          <p:nvPr/>
        </p:nvGrpSpPr>
        <p:grpSpPr bwMode="auto">
          <a:xfrm>
            <a:off x="576263" y="1066800"/>
            <a:ext cx="1379538" cy="5702300"/>
            <a:chOff x="363" y="672"/>
            <a:chExt cx="869" cy="3592"/>
          </a:xfrm>
        </p:grpSpPr>
        <p:sp>
          <p:nvSpPr>
            <p:cNvPr id="358406" name="Text Box 6"/>
            <p:cNvSpPr txBox="1">
              <a:spLocks noChangeArrowheads="1"/>
            </p:cNvSpPr>
            <p:nvPr/>
          </p:nvSpPr>
          <p:spPr bwMode="auto">
            <a:xfrm>
              <a:off x="864" y="1104"/>
              <a:ext cx="320" cy="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3.9</a:t>
              </a:r>
            </a:p>
            <a:p>
              <a:r>
                <a:rPr lang="en-US" altLang="en-US" sz="2000" dirty="0"/>
                <a:t>3.9</a:t>
              </a:r>
            </a:p>
            <a:p>
              <a:r>
                <a:rPr lang="en-US" altLang="en-US" sz="2000" dirty="0"/>
                <a:t>4.1</a:t>
              </a:r>
            </a:p>
            <a:p>
              <a:r>
                <a:rPr lang="en-US" altLang="en-US" sz="2000" dirty="0"/>
                <a:t>4.1</a:t>
              </a:r>
            </a:p>
            <a:p>
              <a:r>
                <a:rPr lang="en-US" altLang="en-US" sz="2000" dirty="0"/>
                <a:t>4.2</a:t>
              </a:r>
            </a:p>
            <a:p>
              <a:r>
                <a:rPr lang="en-US" altLang="en-US" sz="2000" dirty="0"/>
                <a:t>4.2</a:t>
              </a:r>
            </a:p>
            <a:p>
              <a:r>
                <a:rPr lang="en-US" altLang="en-US" sz="2000" dirty="0"/>
                <a:t>4.4</a:t>
              </a:r>
            </a:p>
            <a:p>
              <a:r>
                <a:rPr lang="en-US" altLang="en-US" sz="2000" dirty="0"/>
                <a:t>4.5</a:t>
              </a:r>
            </a:p>
            <a:p>
              <a:r>
                <a:rPr lang="en-US" altLang="en-US" sz="2000" dirty="0"/>
                <a:t>4.5</a:t>
              </a:r>
            </a:p>
            <a:p>
              <a:r>
                <a:rPr lang="en-US" altLang="en-US" sz="2000" dirty="0"/>
                <a:t>4.8</a:t>
              </a:r>
            </a:p>
            <a:p>
              <a:r>
                <a:rPr lang="en-US" altLang="en-US" sz="2000" dirty="0"/>
                <a:t>4.9</a:t>
              </a:r>
            </a:p>
            <a:p>
              <a:r>
                <a:rPr lang="en-US" altLang="en-US" sz="2000" dirty="0"/>
                <a:t>5.1</a:t>
              </a:r>
            </a:p>
            <a:p>
              <a:r>
                <a:rPr lang="en-US" altLang="en-US" sz="2000" dirty="0"/>
                <a:t>5.1</a:t>
              </a:r>
            </a:p>
            <a:p>
              <a:r>
                <a:rPr lang="en-US" altLang="en-US" sz="2000" dirty="0"/>
                <a:t>5.3</a:t>
              </a:r>
            </a:p>
            <a:p>
              <a:r>
                <a:rPr lang="en-US" altLang="en-US" sz="2000" dirty="0"/>
                <a:t>5.6</a:t>
              </a:r>
            </a:p>
            <a:p>
              <a:r>
                <a:rPr lang="en-US" altLang="en-US" sz="2000" dirty="0"/>
                <a:t>5.9</a:t>
              </a:r>
            </a:p>
          </p:txBody>
        </p:sp>
        <p:sp>
          <p:nvSpPr>
            <p:cNvPr id="358407" name="Text Box 7"/>
            <p:cNvSpPr txBox="1">
              <a:spLocks noChangeArrowheads="1"/>
            </p:cNvSpPr>
            <p:nvPr/>
          </p:nvSpPr>
          <p:spPr bwMode="auto">
            <a:xfrm>
              <a:off x="432" y="1104"/>
              <a:ext cx="320" cy="3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/>
                <a:t>1.9</a:t>
              </a:r>
            </a:p>
            <a:p>
              <a:r>
                <a:rPr lang="en-US" altLang="en-US" sz="2000"/>
                <a:t>2.7</a:t>
              </a:r>
            </a:p>
            <a:p>
              <a:r>
                <a:rPr lang="en-US" altLang="en-US" sz="2000"/>
                <a:t>2.8</a:t>
              </a:r>
            </a:p>
            <a:p>
              <a:r>
                <a:rPr lang="en-US" altLang="en-US" sz="2000"/>
                <a:t>2.8</a:t>
              </a:r>
            </a:p>
            <a:p>
              <a:r>
                <a:rPr lang="en-US" altLang="en-US" sz="2000"/>
                <a:t>2.8</a:t>
              </a:r>
            </a:p>
            <a:p>
              <a:r>
                <a:rPr lang="en-US" altLang="en-US" sz="2000"/>
                <a:t>2.9</a:t>
              </a:r>
            </a:p>
            <a:p>
              <a:r>
                <a:rPr lang="en-US" altLang="en-US" sz="2000"/>
                <a:t>3.1</a:t>
              </a:r>
            </a:p>
            <a:p>
              <a:r>
                <a:rPr lang="en-US" altLang="en-US" sz="2000"/>
                <a:t>3.1</a:t>
              </a:r>
            </a:p>
            <a:p>
              <a:r>
                <a:rPr lang="en-US" altLang="en-US" sz="2000"/>
                <a:t>3.2</a:t>
              </a:r>
            </a:p>
            <a:p>
              <a:r>
                <a:rPr lang="en-US" altLang="en-US" sz="2000"/>
                <a:t>3.2</a:t>
              </a:r>
            </a:p>
            <a:p>
              <a:r>
                <a:rPr lang="en-US" altLang="en-US" sz="2000"/>
                <a:t>3.3</a:t>
              </a:r>
            </a:p>
            <a:p>
              <a:r>
                <a:rPr lang="en-US" altLang="en-US" sz="2000"/>
                <a:t>3.4</a:t>
              </a:r>
            </a:p>
            <a:p>
              <a:r>
                <a:rPr lang="en-US" altLang="en-US" sz="2000"/>
                <a:t>3.6</a:t>
              </a:r>
            </a:p>
            <a:p>
              <a:r>
                <a:rPr lang="en-US" altLang="en-US" sz="2000"/>
                <a:t>3.7</a:t>
              </a:r>
            </a:p>
            <a:p>
              <a:r>
                <a:rPr lang="en-US" altLang="en-US" sz="2000"/>
                <a:t>3.8</a:t>
              </a:r>
            </a:p>
            <a:p>
              <a:r>
                <a:rPr lang="en-US" altLang="en-US" sz="2000"/>
                <a:t>3.9</a:t>
              </a:r>
            </a:p>
          </p:txBody>
        </p:sp>
        <p:sp>
          <p:nvSpPr>
            <p:cNvPr id="358408" name="Text Box 8"/>
            <p:cNvSpPr txBox="1">
              <a:spLocks noChangeArrowheads="1"/>
            </p:cNvSpPr>
            <p:nvPr/>
          </p:nvSpPr>
          <p:spPr bwMode="auto">
            <a:xfrm>
              <a:off x="363" y="672"/>
              <a:ext cx="869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 dirty="0"/>
                <a:t>(Sorted)</a:t>
              </a:r>
            </a:p>
            <a:p>
              <a:pPr algn="ctr"/>
              <a:r>
                <a:rPr lang="en-US" altLang="en-US" sz="2000" u="sng" dirty="0"/>
                <a:t>Game Time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048000" y="6172200"/>
            <a:ext cx="5231881" cy="461665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(See next slide for depiction of meaning)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44151" y="2747291"/>
            <a:ext cx="1714049" cy="92333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Lookup 1.645 in table, or 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</a:rPr>
              <a:t>=TINV(0.1,31)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776983"/>
            <a:ext cx="559249" cy="5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12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Meaning of Confidence Interval (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)</a:t>
            </a:r>
            <a:endParaRPr lang="en-US" altLang="en-US" dirty="0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874" y="3836987"/>
            <a:ext cx="7299325" cy="2895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u="sng" dirty="0"/>
              <a:t>Experiment/Sample</a:t>
            </a:r>
            <a:r>
              <a:rPr lang="en-US" altLang="en-US" sz="2000" dirty="0"/>
              <a:t>			</a:t>
            </a:r>
            <a:r>
              <a:rPr lang="en-US" altLang="en-US" sz="2000" u="sng" dirty="0"/>
              <a:t>Includes </a:t>
            </a:r>
            <a:r>
              <a:rPr lang="en-US" altLang="en-US" sz="2000" u="sng" dirty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en-US" altLang="en-US" sz="2000" u="sng" dirty="0">
                <a:sym typeface="Symbol" panose="05050102010706020507" pitchFamily="18" charset="2"/>
              </a:rPr>
              <a:t>?</a:t>
            </a:r>
            <a:endParaRPr lang="en-US" altLang="en-US" sz="2000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1						</a:t>
            </a:r>
            <a:r>
              <a:rPr lang="en-US" altLang="en-US" sz="2000" dirty="0">
                <a:solidFill>
                  <a:srgbClr val="008000"/>
                </a:solidFill>
              </a:rPr>
              <a:t>yes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2						</a:t>
            </a:r>
            <a:r>
              <a:rPr lang="en-US" altLang="en-US" sz="2000" dirty="0">
                <a:solidFill>
                  <a:srgbClr val="008000"/>
                </a:solidFill>
              </a:rPr>
              <a:t>yes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3						</a:t>
            </a:r>
            <a:r>
              <a:rPr lang="en-US" altLang="en-US" sz="2000" dirty="0">
                <a:solidFill>
                  <a:srgbClr val="C00000"/>
                </a:solidFill>
              </a:rPr>
              <a:t>no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…								e.g.,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100					</a:t>
            </a:r>
            <a:r>
              <a:rPr lang="en-US" altLang="en-US" sz="2000" dirty="0">
                <a:solidFill>
                  <a:srgbClr val="008000"/>
                </a:solidFill>
              </a:rPr>
              <a:t>yes</a:t>
            </a:r>
            <a:r>
              <a:rPr lang="en-US" altLang="en-US" sz="2000" dirty="0">
                <a:solidFill>
                  <a:srgbClr val="009900"/>
                </a:solidFill>
              </a:rPr>
              <a:t>	             </a:t>
            </a:r>
            <a:r>
              <a:rPr lang="en-US" altLang="en-US" sz="2000" u="sng" dirty="0">
                <a:solidFill>
                  <a:srgbClr val="C00000"/>
                </a:solidFill>
                <a:sym typeface="Symbol" panose="05050102010706020507" pitchFamily="18" charset="2"/>
              </a:rPr>
              <a:t> </a:t>
            </a:r>
            <a:r>
              <a:rPr lang="en-US" altLang="en-US" sz="2000" u="sng" dirty="0">
                <a:sym typeface="Symbol" panose="05050102010706020507" pitchFamily="18" charset="2"/>
              </a:rPr>
              <a:t>=0.1</a:t>
            </a:r>
            <a:endParaRPr lang="en-US" altLang="en-US" sz="2000" u="sng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Total					</a:t>
            </a:r>
            <a:r>
              <a:rPr lang="en-US" altLang="en-US" sz="2000" dirty="0">
                <a:solidFill>
                  <a:srgbClr val="008000"/>
                </a:solidFill>
              </a:rPr>
              <a:t>yes</a:t>
            </a:r>
            <a:r>
              <a:rPr lang="en-US" altLang="en-US" sz="2000" dirty="0"/>
              <a:t> </a:t>
            </a:r>
            <a:r>
              <a:rPr lang="en-US" altLang="en-US" sz="2000" u="sng" dirty="0"/>
              <a:t>&gt;</a:t>
            </a:r>
            <a:r>
              <a:rPr lang="en-US" altLang="en-US" sz="2000" dirty="0"/>
              <a:t> 100 (1-</a:t>
            </a:r>
            <a:r>
              <a:rPr lang="en-US" altLang="en-US" sz="2000" dirty="0">
                <a:sym typeface="Symbol" panose="05050102010706020507" pitchFamily="18" charset="2"/>
              </a:rPr>
              <a:t></a:t>
            </a:r>
            <a:r>
              <a:rPr lang="en-US" altLang="en-US" sz="2000" dirty="0"/>
              <a:t>) 	90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dirty="0"/>
              <a:t>Total					</a:t>
            </a:r>
            <a:r>
              <a:rPr lang="en-US" altLang="en-US" sz="2000" dirty="0">
                <a:solidFill>
                  <a:srgbClr val="C00000"/>
                </a:solidFill>
              </a:rPr>
              <a:t>no</a:t>
            </a:r>
            <a:r>
              <a:rPr lang="en-US" altLang="en-US" sz="2000" dirty="0"/>
              <a:t>  &lt; 100 </a:t>
            </a:r>
            <a:r>
              <a:rPr lang="en-US" altLang="en-US" sz="2000" dirty="0">
                <a:sym typeface="Symbol" panose="05050102010706020507" pitchFamily="18" charset="2"/>
              </a:rPr>
              <a:t>	10</a:t>
            </a:r>
          </a:p>
        </p:txBody>
      </p:sp>
      <p:grpSp>
        <p:nvGrpSpPr>
          <p:cNvPr id="359451" name="Group 27"/>
          <p:cNvGrpSpPr>
            <a:grpSpLocks/>
          </p:cNvGrpSpPr>
          <p:nvPr/>
        </p:nvGrpSpPr>
        <p:grpSpPr bwMode="auto">
          <a:xfrm>
            <a:off x="228600" y="1120775"/>
            <a:ext cx="7331075" cy="5611812"/>
            <a:chOff x="326" y="689"/>
            <a:chExt cx="4618" cy="3535"/>
          </a:xfrm>
        </p:grpSpPr>
        <p:sp>
          <p:nvSpPr>
            <p:cNvPr id="359434" name="Line 10"/>
            <p:cNvSpPr>
              <a:spLocks noChangeShapeType="1"/>
            </p:cNvSpPr>
            <p:nvPr/>
          </p:nvSpPr>
          <p:spPr bwMode="auto">
            <a:xfrm>
              <a:off x="2880" y="1104"/>
              <a:ext cx="0" cy="3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9450" name="Group 26"/>
            <p:cNvGrpSpPr>
              <a:grpSpLocks/>
            </p:cNvGrpSpPr>
            <p:nvPr/>
          </p:nvGrpSpPr>
          <p:grpSpPr bwMode="auto">
            <a:xfrm>
              <a:off x="672" y="816"/>
              <a:ext cx="4176" cy="1344"/>
              <a:chOff x="672" y="816"/>
              <a:chExt cx="4176" cy="1344"/>
            </a:xfrm>
          </p:grpSpPr>
          <p:sp>
            <p:nvSpPr>
              <p:cNvPr id="359428" name="Line 4"/>
              <p:cNvSpPr>
                <a:spLocks noChangeShapeType="1"/>
              </p:cNvSpPr>
              <p:nvPr/>
            </p:nvSpPr>
            <p:spPr bwMode="auto">
              <a:xfrm>
                <a:off x="672" y="816"/>
                <a:ext cx="0" cy="13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29" name="Line 5"/>
              <p:cNvSpPr>
                <a:spLocks noChangeShapeType="1"/>
              </p:cNvSpPr>
              <p:nvPr/>
            </p:nvSpPr>
            <p:spPr bwMode="auto">
              <a:xfrm>
                <a:off x="672" y="2160"/>
                <a:ext cx="417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9430" name="Text Box 6"/>
            <p:cNvSpPr txBox="1">
              <a:spLocks noChangeArrowheads="1"/>
            </p:cNvSpPr>
            <p:nvPr/>
          </p:nvSpPr>
          <p:spPr bwMode="auto">
            <a:xfrm>
              <a:off x="326" y="1353"/>
              <a:ext cx="3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i="1"/>
                <a:t>f(x)</a:t>
              </a:r>
            </a:p>
          </p:txBody>
        </p:sp>
        <p:grpSp>
          <p:nvGrpSpPr>
            <p:cNvPr id="359433" name="Group 9"/>
            <p:cNvGrpSpPr>
              <a:grpSpLocks/>
            </p:cNvGrpSpPr>
            <p:nvPr/>
          </p:nvGrpSpPr>
          <p:grpSpPr bwMode="auto">
            <a:xfrm>
              <a:off x="816" y="960"/>
              <a:ext cx="4128" cy="1112"/>
              <a:chOff x="768" y="960"/>
              <a:chExt cx="4128" cy="1112"/>
            </a:xfrm>
          </p:grpSpPr>
          <p:sp>
            <p:nvSpPr>
              <p:cNvPr id="359431" name="Freeform 7"/>
              <p:cNvSpPr>
                <a:spLocks/>
              </p:cNvSpPr>
              <p:nvPr/>
            </p:nvSpPr>
            <p:spPr bwMode="auto">
              <a:xfrm>
                <a:off x="768" y="976"/>
                <a:ext cx="2064" cy="1096"/>
              </a:xfrm>
              <a:custGeom>
                <a:avLst/>
                <a:gdLst>
                  <a:gd name="T0" fmla="*/ 0 w 2064"/>
                  <a:gd name="T1" fmla="*/ 1088 h 1096"/>
                  <a:gd name="T2" fmla="*/ 528 w 2064"/>
                  <a:gd name="T3" fmla="*/ 1088 h 1096"/>
                  <a:gd name="T4" fmla="*/ 1056 w 2064"/>
                  <a:gd name="T5" fmla="*/ 1040 h 1096"/>
                  <a:gd name="T6" fmla="*/ 1392 w 2064"/>
                  <a:gd name="T7" fmla="*/ 944 h 1096"/>
                  <a:gd name="T8" fmla="*/ 1776 w 2064"/>
                  <a:gd name="T9" fmla="*/ 512 h 1096"/>
                  <a:gd name="T10" fmla="*/ 2016 w 2064"/>
                  <a:gd name="T11" fmla="*/ 80 h 1096"/>
                  <a:gd name="T12" fmla="*/ 2064 w 2064"/>
                  <a:gd name="T13" fmla="*/ 32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4" h="1096">
                    <a:moveTo>
                      <a:pt x="0" y="1088"/>
                    </a:moveTo>
                    <a:cubicBezTo>
                      <a:pt x="176" y="1092"/>
                      <a:pt x="352" y="1096"/>
                      <a:pt x="528" y="1088"/>
                    </a:cubicBezTo>
                    <a:cubicBezTo>
                      <a:pt x="704" y="1080"/>
                      <a:pt x="912" y="1064"/>
                      <a:pt x="1056" y="1040"/>
                    </a:cubicBezTo>
                    <a:cubicBezTo>
                      <a:pt x="1200" y="1016"/>
                      <a:pt x="1272" y="1032"/>
                      <a:pt x="1392" y="944"/>
                    </a:cubicBezTo>
                    <a:cubicBezTo>
                      <a:pt x="1512" y="856"/>
                      <a:pt x="1672" y="656"/>
                      <a:pt x="1776" y="512"/>
                    </a:cubicBezTo>
                    <a:cubicBezTo>
                      <a:pt x="1880" y="368"/>
                      <a:pt x="1968" y="160"/>
                      <a:pt x="2016" y="80"/>
                    </a:cubicBezTo>
                    <a:cubicBezTo>
                      <a:pt x="2064" y="0"/>
                      <a:pt x="2056" y="40"/>
                      <a:pt x="2064" y="32"/>
                    </a:cubicBezTo>
                  </a:path>
                </a:pathLst>
              </a:custGeom>
              <a:noFill/>
              <a:ln w="57150" cmpd="sng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432" name="Freeform 8"/>
              <p:cNvSpPr>
                <a:spLocks/>
              </p:cNvSpPr>
              <p:nvPr/>
            </p:nvSpPr>
            <p:spPr bwMode="auto">
              <a:xfrm flipH="1">
                <a:off x="2832" y="960"/>
                <a:ext cx="2064" cy="1096"/>
              </a:xfrm>
              <a:custGeom>
                <a:avLst/>
                <a:gdLst>
                  <a:gd name="T0" fmla="*/ 0 w 2064"/>
                  <a:gd name="T1" fmla="*/ 1088 h 1096"/>
                  <a:gd name="T2" fmla="*/ 528 w 2064"/>
                  <a:gd name="T3" fmla="*/ 1088 h 1096"/>
                  <a:gd name="T4" fmla="*/ 1056 w 2064"/>
                  <a:gd name="T5" fmla="*/ 1040 h 1096"/>
                  <a:gd name="T6" fmla="*/ 1392 w 2064"/>
                  <a:gd name="T7" fmla="*/ 944 h 1096"/>
                  <a:gd name="T8" fmla="*/ 1776 w 2064"/>
                  <a:gd name="T9" fmla="*/ 512 h 1096"/>
                  <a:gd name="T10" fmla="*/ 2016 w 2064"/>
                  <a:gd name="T11" fmla="*/ 80 h 1096"/>
                  <a:gd name="T12" fmla="*/ 2064 w 2064"/>
                  <a:gd name="T13" fmla="*/ 32 h 10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64" h="1096">
                    <a:moveTo>
                      <a:pt x="0" y="1088"/>
                    </a:moveTo>
                    <a:cubicBezTo>
                      <a:pt x="176" y="1092"/>
                      <a:pt x="352" y="1096"/>
                      <a:pt x="528" y="1088"/>
                    </a:cubicBezTo>
                    <a:cubicBezTo>
                      <a:pt x="704" y="1080"/>
                      <a:pt x="912" y="1064"/>
                      <a:pt x="1056" y="1040"/>
                    </a:cubicBezTo>
                    <a:cubicBezTo>
                      <a:pt x="1200" y="1016"/>
                      <a:pt x="1272" y="1032"/>
                      <a:pt x="1392" y="944"/>
                    </a:cubicBezTo>
                    <a:cubicBezTo>
                      <a:pt x="1512" y="856"/>
                      <a:pt x="1672" y="656"/>
                      <a:pt x="1776" y="512"/>
                    </a:cubicBezTo>
                    <a:cubicBezTo>
                      <a:pt x="1880" y="368"/>
                      <a:pt x="1968" y="160"/>
                      <a:pt x="2016" y="80"/>
                    </a:cubicBezTo>
                    <a:cubicBezTo>
                      <a:pt x="2064" y="0"/>
                      <a:pt x="2056" y="40"/>
                      <a:pt x="2064" y="32"/>
                    </a:cubicBezTo>
                  </a:path>
                </a:pathLst>
              </a:custGeom>
              <a:noFill/>
              <a:ln w="57150" cmpd="sng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9435" name="Rectangle 11"/>
            <p:cNvSpPr>
              <a:spLocks noChangeArrowheads="1"/>
            </p:cNvSpPr>
            <p:nvPr/>
          </p:nvSpPr>
          <p:spPr bwMode="auto">
            <a:xfrm>
              <a:off x="2796" y="689"/>
              <a:ext cx="228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en-US" sz="2400" dirty="0">
                  <a:solidFill>
                    <a:srgbClr val="0070C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</a:t>
              </a:r>
            </a:p>
          </p:txBody>
        </p:sp>
      </p:grpSp>
      <p:grpSp>
        <p:nvGrpSpPr>
          <p:cNvPr id="359439" name="Group 15"/>
          <p:cNvGrpSpPr>
            <a:grpSpLocks/>
          </p:cNvGrpSpPr>
          <p:nvPr/>
        </p:nvGrpSpPr>
        <p:grpSpPr bwMode="auto">
          <a:xfrm>
            <a:off x="3962400" y="4305301"/>
            <a:ext cx="609600" cy="152400"/>
            <a:chOff x="4176" y="1296"/>
            <a:chExt cx="384" cy="96"/>
          </a:xfrm>
        </p:grpSpPr>
        <p:sp>
          <p:nvSpPr>
            <p:cNvPr id="359437" name="Line 13"/>
            <p:cNvSpPr>
              <a:spLocks noChangeShapeType="1"/>
            </p:cNvSpPr>
            <p:nvPr/>
          </p:nvSpPr>
          <p:spPr bwMode="auto">
            <a:xfrm flipV="1">
              <a:off x="4176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38" name="AutoShape 14"/>
            <p:cNvSpPr>
              <a:spLocks noChangeArrowheads="1"/>
            </p:cNvSpPr>
            <p:nvPr/>
          </p:nvSpPr>
          <p:spPr bwMode="auto">
            <a:xfrm>
              <a:off x="4320" y="129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009900"/>
                </a:solidFill>
              </a:endParaRPr>
            </a:p>
          </p:txBody>
        </p:sp>
      </p:grpSp>
      <p:grpSp>
        <p:nvGrpSpPr>
          <p:cNvPr id="359441" name="Group 17"/>
          <p:cNvGrpSpPr>
            <a:grpSpLocks/>
          </p:cNvGrpSpPr>
          <p:nvPr/>
        </p:nvGrpSpPr>
        <p:grpSpPr bwMode="auto">
          <a:xfrm>
            <a:off x="4114800" y="4648200"/>
            <a:ext cx="609600" cy="152400"/>
            <a:chOff x="4176" y="1296"/>
            <a:chExt cx="384" cy="96"/>
          </a:xfrm>
        </p:grpSpPr>
        <p:sp>
          <p:nvSpPr>
            <p:cNvPr id="359442" name="Line 18"/>
            <p:cNvSpPr>
              <a:spLocks noChangeShapeType="1"/>
            </p:cNvSpPr>
            <p:nvPr/>
          </p:nvSpPr>
          <p:spPr bwMode="auto">
            <a:xfrm flipV="1">
              <a:off x="4176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43" name="AutoShape 19"/>
            <p:cNvSpPr>
              <a:spLocks noChangeArrowheads="1"/>
            </p:cNvSpPr>
            <p:nvPr/>
          </p:nvSpPr>
          <p:spPr bwMode="auto">
            <a:xfrm>
              <a:off x="4320" y="129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009900"/>
                </a:solidFill>
              </a:endParaRPr>
            </a:p>
          </p:txBody>
        </p:sp>
      </p:grpSp>
      <p:grpSp>
        <p:nvGrpSpPr>
          <p:cNvPr id="359444" name="Group 20"/>
          <p:cNvGrpSpPr>
            <a:grpSpLocks/>
          </p:cNvGrpSpPr>
          <p:nvPr/>
        </p:nvGrpSpPr>
        <p:grpSpPr bwMode="auto">
          <a:xfrm>
            <a:off x="4724400" y="4876800"/>
            <a:ext cx="609600" cy="152400"/>
            <a:chOff x="4176" y="1296"/>
            <a:chExt cx="384" cy="96"/>
          </a:xfrm>
        </p:grpSpPr>
        <p:sp>
          <p:nvSpPr>
            <p:cNvPr id="359445" name="Line 21"/>
            <p:cNvSpPr>
              <a:spLocks noChangeShapeType="1"/>
            </p:cNvSpPr>
            <p:nvPr/>
          </p:nvSpPr>
          <p:spPr bwMode="auto">
            <a:xfrm flipV="1">
              <a:off x="4176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46" name="AutoShape 22"/>
            <p:cNvSpPr>
              <a:spLocks noChangeArrowheads="1"/>
            </p:cNvSpPr>
            <p:nvPr/>
          </p:nvSpPr>
          <p:spPr bwMode="auto">
            <a:xfrm>
              <a:off x="4320" y="129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009900"/>
                </a:solidFill>
              </a:endParaRPr>
            </a:p>
          </p:txBody>
        </p:sp>
      </p:grpSp>
      <p:grpSp>
        <p:nvGrpSpPr>
          <p:cNvPr id="359447" name="Group 23"/>
          <p:cNvGrpSpPr>
            <a:grpSpLocks/>
          </p:cNvGrpSpPr>
          <p:nvPr/>
        </p:nvGrpSpPr>
        <p:grpSpPr bwMode="auto">
          <a:xfrm>
            <a:off x="4191000" y="5715000"/>
            <a:ext cx="609600" cy="152400"/>
            <a:chOff x="4176" y="1296"/>
            <a:chExt cx="384" cy="96"/>
          </a:xfrm>
        </p:grpSpPr>
        <p:sp>
          <p:nvSpPr>
            <p:cNvPr id="359448" name="Line 24"/>
            <p:cNvSpPr>
              <a:spLocks noChangeShapeType="1"/>
            </p:cNvSpPr>
            <p:nvPr/>
          </p:nvSpPr>
          <p:spPr bwMode="auto">
            <a:xfrm flipV="1">
              <a:off x="4176" y="134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449" name="AutoShape 25"/>
            <p:cNvSpPr>
              <a:spLocks noChangeArrowheads="1"/>
            </p:cNvSpPr>
            <p:nvPr/>
          </p:nvSpPr>
          <p:spPr bwMode="auto">
            <a:xfrm>
              <a:off x="4320" y="1296"/>
              <a:ext cx="96" cy="96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0099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43600" y="1216513"/>
            <a:ext cx="2827338" cy="1200329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dirty="0"/>
              <a:t>If 100 experiments and confidence level is 90%:</a:t>
            </a:r>
          </a:p>
          <a:p>
            <a:pPr marL="0" lvl="1" algn="ctr"/>
            <a:r>
              <a:rPr lang="en-US" altLang="en-US" dirty="0"/>
              <a:t>90 cases interval includes </a:t>
            </a:r>
            <a:r>
              <a:rPr lang="en-US" altLang="en-US" dirty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en-US" altLang="en-US" dirty="0">
                <a:sym typeface="Symbol" panose="05050102010706020507" pitchFamily="18" charset="2"/>
              </a:rPr>
              <a:t>, in 10 cases not include </a:t>
            </a:r>
            <a:r>
              <a:rPr lang="en-US" altLang="en-US" dirty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</a:p>
        </p:txBody>
      </p:sp>
    </p:spTree>
    <p:extLst>
      <p:ext uri="{BB962C8B-B14F-4D97-AF65-F5344CB8AC3E}">
        <p14:creationId xmlns:p14="http://schemas.microsoft.com/office/powerpoint/2010/main" val="3067153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Confidence Interval Size Change?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</a:t>
            </a:r>
            <a:r>
              <a:rPr lang="en-US" i="1" dirty="0"/>
              <a:t>sample size </a:t>
            </a:r>
            <a:r>
              <a:rPr lang="en-US" dirty="0"/>
              <a:t>(</a:t>
            </a:r>
            <a:r>
              <a:rPr lang="en-US" dirty="0">
                <a:solidFill>
                  <a:srgbClr val="008000"/>
                </a:solidFill>
              </a:rPr>
              <a:t>N</a:t>
            </a:r>
            <a:r>
              <a:rPr lang="en-US" dirty="0"/>
              <a:t>)</a:t>
            </a:r>
          </a:p>
          <a:p>
            <a:r>
              <a:rPr lang="en-US" dirty="0"/>
              <a:t>With </a:t>
            </a:r>
            <a:r>
              <a:rPr lang="en-US" i="1" dirty="0"/>
              <a:t>confidence level </a:t>
            </a:r>
            <a:r>
              <a:rPr lang="en-US" dirty="0"/>
              <a:t>(1-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217B5-9FB0-48E0-B613-2EEF099CA1F8}"/>
              </a:ext>
            </a:extLst>
          </p:cNvPr>
          <p:cNvSpPr txBox="1"/>
          <p:nvPr/>
        </p:nvSpPr>
        <p:spPr>
          <a:xfrm>
            <a:off x="2409324" y="3733800"/>
            <a:ext cx="4325351" cy="52322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Look at each separately next</a:t>
            </a:r>
          </a:p>
        </p:txBody>
      </p:sp>
    </p:spTree>
    <p:extLst>
      <p:ext uri="{BB962C8B-B14F-4D97-AF65-F5344CB8AC3E}">
        <p14:creationId xmlns:p14="http://schemas.microsoft.com/office/powerpoint/2010/main" val="1784453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How does Confidence Interval Change (1 of 2)?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happens to confidence interval when </a:t>
            </a:r>
            <a:r>
              <a:rPr lang="en-US" i="1" dirty="0"/>
              <a:t>sample size </a:t>
            </a:r>
            <a:r>
              <a:rPr lang="en-US" dirty="0"/>
              <a:t>(</a:t>
            </a:r>
            <a:r>
              <a:rPr lang="en-US" i="1" dirty="0">
                <a:solidFill>
                  <a:srgbClr val="008000"/>
                </a:solidFill>
              </a:rPr>
              <a:t>N</a:t>
            </a:r>
            <a:r>
              <a:rPr lang="en-US" dirty="0"/>
              <a:t>) increases?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Hint: </a:t>
            </a:r>
            <a:r>
              <a:rPr lang="en-US" dirty="0"/>
              <a:t>think about Standard Error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50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How does Confidence Interval Change (1 of 2)?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What happens to confidence interval when </a:t>
            </a:r>
            <a:r>
              <a:rPr lang="en-US" i="1" dirty="0"/>
              <a:t>sample size </a:t>
            </a:r>
            <a:r>
              <a:rPr lang="en-US" dirty="0"/>
              <a:t>(</a:t>
            </a:r>
            <a:r>
              <a:rPr lang="en-US" i="1" dirty="0">
                <a:solidFill>
                  <a:srgbClr val="008000"/>
                </a:solidFill>
              </a:rPr>
              <a:t>N</a:t>
            </a:r>
            <a:r>
              <a:rPr lang="en-US" dirty="0"/>
              <a:t>) increases?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Hint: </a:t>
            </a:r>
            <a:r>
              <a:rPr lang="en-US" dirty="0"/>
              <a:t>think about Standard Error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971800"/>
            <a:ext cx="3157637" cy="3459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19600"/>
            <a:ext cx="3091350" cy="22097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10184"/>
            <a:ext cx="1709806" cy="1146907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18494"/>
            <a:ext cx="1247775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52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How does Confidence Interval Change (2 of 2)?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3747002" cy="51815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happens to confidence interval when </a:t>
            </a:r>
            <a:r>
              <a:rPr lang="en-US" i="1" dirty="0"/>
              <a:t>confidence level</a:t>
            </a:r>
            <a:r>
              <a:rPr lang="en-US" dirty="0"/>
              <a:t> (1-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increases?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90% </a:t>
            </a:r>
            <a:r>
              <a:rPr lang="en-US" altLang="en-US" dirty="0"/>
              <a:t>CI = [6.5, 9.4]</a:t>
            </a:r>
          </a:p>
          <a:p>
            <a:pPr lvl="1"/>
            <a:r>
              <a:rPr lang="en-US" altLang="en-US" dirty="0"/>
              <a:t>90% chance population value is between 6.5, 9.4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95% </a:t>
            </a:r>
            <a:r>
              <a:rPr lang="en-US" altLang="en-US" dirty="0"/>
              <a:t>CI = [6.1, 9.8]</a:t>
            </a:r>
          </a:p>
          <a:p>
            <a:pPr lvl="1"/>
            <a:r>
              <a:rPr lang="en-US" altLang="en-US" dirty="0"/>
              <a:t>95% chance population value is between 6.1, 9.8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Why is interval wider when we are “more” confident?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810399-8382-47A2-AA3E-A02888264D9D}"/>
              </a:ext>
            </a:extLst>
          </p:cNvPr>
          <p:cNvGrpSpPr/>
          <p:nvPr/>
        </p:nvGrpSpPr>
        <p:grpSpPr>
          <a:xfrm>
            <a:off x="4191000" y="2286000"/>
            <a:ext cx="4953000" cy="3278122"/>
            <a:chOff x="2209800" y="4038600"/>
            <a:chExt cx="4343924" cy="2640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FC9B5E-BF01-4533-A71C-938EC2CF4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4038600"/>
              <a:ext cx="4343924" cy="24098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B7F1E3-0A36-46B1-8EDB-93394B912461}"/>
                </a:ext>
              </a:extLst>
            </p:cNvPr>
            <p:cNvSpPr/>
            <p:nvPr/>
          </p:nvSpPr>
          <p:spPr>
            <a:xfrm>
              <a:off x="3319613" y="6448425"/>
              <a:ext cx="212429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http://vassarstats.net/textbook/f1002.gif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3012180-2E18-4469-91D6-147B866AE1CE}"/>
              </a:ext>
            </a:extLst>
          </p:cNvPr>
          <p:cNvSpPr/>
          <p:nvPr/>
        </p:nvSpPr>
        <p:spPr>
          <a:xfrm>
            <a:off x="1828800" y="3886200"/>
            <a:ext cx="1295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A0EF4-9E56-41DF-ADE7-61B6A0E93E16}"/>
              </a:ext>
            </a:extLst>
          </p:cNvPr>
          <p:cNvSpPr/>
          <p:nvPr/>
        </p:nvSpPr>
        <p:spPr>
          <a:xfrm>
            <a:off x="228600" y="4876800"/>
            <a:ext cx="40386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6972EF-E6CB-4961-802D-AF37E3FD4CA6}"/>
              </a:ext>
            </a:extLst>
          </p:cNvPr>
          <p:cNvSpPr/>
          <p:nvPr/>
        </p:nvSpPr>
        <p:spPr>
          <a:xfrm>
            <a:off x="4158454" y="2223272"/>
            <a:ext cx="4985546" cy="3415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3E4297-28DD-4173-A231-5E92CA46EB43}"/>
              </a:ext>
            </a:extLst>
          </p:cNvPr>
          <p:cNvSpPr/>
          <p:nvPr/>
        </p:nvSpPr>
        <p:spPr>
          <a:xfrm>
            <a:off x="3004346" y="4595019"/>
            <a:ext cx="1295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63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810399-8382-47A2-AA3E-A02888264D9D}"/>
              </a:ext>
            </a:extLst>
          </p:cNvPr>
          <p:cNvGrpSpPr/>
          <p:nvPr/>
        </p:nvGrpSpPr>
        <p:grpSpPr>
          <a:xfrm>
            <a:off x="3733800" y="1828800"/>
            <a:ext cx="5257800" cy="3429000"/>
            <a:chOff x="2209800" y="4038600"/>
            <a:chExt cx="4343924" cy="2640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FC9B5E-BF01-4533-A71C-938EC2CF4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4038600"/>
              <a:ext cx="4343924" cy="24098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B7F1E3-0A36-46B1-8EDB-93394B912461}"/>
                </a:ext>
              </a:extLst>
            </p:cNvPr>
            <p:cNvSpPr/>
            <p:nvPr/>
          </p:nvSpPr>
          <p:spPr>
            <a:xfrm>
              <a:off x="3319613" y="6448425"/>
              <a:ext cx="2124299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http://vassarstats.net/textbook/f1002.gif</a:t>
              </a:r>
            </a:p>
          </p:txBody>
        </p:sp>
      </p:grp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How does Confidence Interval Change (2 of 2)?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3747002" cy="51815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happens to confidence interval when </a:t>
            </a:r>
            <a:r>
              <a:rPr lang="en-US" i="1" dirty="0"/>
              <a:t>confidence level</a:t>
            </a:r>
            <a:r>
              <a:rPr lang="en-US" dirty="0"/>
              <a:t> (1-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increases?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90% </a:t>
            </a:r>
            <a:r>
              <a:rPr lang="en-US" altLang="en-US" dirty="0"/>
              <a:t>CI = [6.5, 9.4]</a:t>
            </a:r>
          </a:p>
          <a:p>
            <a:pPr lvl="1"/>
            <a:r>
              <a:rPr lang="en-US" altLang="en-US" dirty="0"/>
              <a:t>90% chance population value is between 6.5, 9.4</a:t>
            </a:r>
          </a:p>
          <a:p>
            <a:r>
              <a:rPr lang="en-US" altLang="en-US" dirty="0">
                <a:solidFill>
                  <a:srgbClr val="C00000"/>
                </a:solidFill>
              </a:rPr>
              <a:t>95% </a:t>
            </a:r>
            <a:r>
              <a:rPr lang="en-US" altLang="en-US" dirty="0"/>
              <a:t>CI = </a:t>
            </a:r>
            <a:r>
              <a:rPr lang="en-US" altLang="en-US" dirty="0">
                <a:solidFill>
                  <a:srgbClr val="008000"/>
                </a:solidFill>
              </a:rPr>
              <a:t>[6.1, 9.8]</a:t>
            </a:r>
          </a:p>
          <a:p>
            <a:pPr lvl="1"/>
            <a:r>
              <a:rPr lang="en-US" altLang="en-US" dirty="0"/>
              <a:t>95% chance population value is between 6.1, 9.8</a:t>
            </a:r>
          </a:p>
          <a:p>
            <a:r>
              <a:rPr lang="en-US" altLang="en-US" dirty="0"/>
              <a:t>Why is interval </a:t>
            </a:r>
            <a:r>
              <a:rPr lang="en-US" altLang="en-US" dirty="0">
                <a:solidFill>
                  <a:srgbClr val="008000"/>
                </a:solidFill>
              </a:rPr>
              <a:t>wider</a:t>
            </a:r>
            <a:r>
              <a:rPr lang="en-US" altLang="en-US" dirty="0"/>
              <a:t> when we are “more” confident? See distribution on the right</a:t>
            </a:r>
          </a:p>
        </p:txBody>
      </p:sp>
    </p:spTree>
    <p:extLst>
      <p:ext uri="{BB962C8B-B14F-4D97-AF65-F5344CB8AC3E}">
        <p14:creationId xmlns:p14="http://schemas.microsoft.com/office/powerpoint/2010/main" val="2291641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Confidence Interval 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81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Indicator of spread </a:t>
            </a:r>
            <a:r>
              <a:rPr lang="en-US" dirty="0">
                <a:sym typeface="Wingdings" panose="05000000000000000000" pitchFamily="2" charset="2"/>
              </a:rPr>
              <a:t> Error bars</a:t>
            </a:r>
          </a:p>
          <a:p>
            <a:r>
              <a:rPr lang="en-US" dirty="0">
                <a:sym typeface="Wingdings" panose="05000000000000000000" pitchFamily="2" charset="2"/>
              </a:rPr>
              <a:t>CI more informative than standard deviation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Standard deviation doesn’t change with </a:t>
            </a:r>
            <a:r>
              <a:rPr lang="en-US" dirty="0">
                <a:solidFill>
                  <a:srgbClr val="008000"/>
                </a:solidFill>
                <a:sym typeface="Wingdings" panose="05000000000000000000" pitchFamily="2" charset="2"/>
              </a:rPr>
              <a:t>N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 CI indicates range of </a:t>
            </a:r>
            <a:r>
              <a:rPr lang="en-US" i="1" dirty="0">
                <a:sym typeface="Wingdings" panose="05000000000000000000" pitchFamily="2" charset="2"/>
              </a:rPr>
              <a:t>population</a:t>
            </a:r>
            <a:r>
              <a:rPr lang="en-US" dirty="0">
                <a:sym typeface="Wingdings" panose="05000000000000000000" pitchFamily="2" charset="2"/>
              </a:rPr>
              <a:t> parameter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03" y="3449651"/>
            <a:ext cx="3237085" cy="2315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57" y="3505200"/>
            <a:ext cx="3532396" cy="306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360EC4-D6D3-4961-B18D-AE603CA8EA74}"/>
              </a:ext>
            </a:extLst>
          </p:cNvPr>
          <p:cNvSpPr/>
          <p:nvPr/>
        </p:nvSpPr>
        <p:spPr>
          <a:xfrm>
            <a:off x="642893" y="5562600"/>
            <a:ext cx="4157706" cy="1200329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ym typeface="Wingdings" panose="05000000000000000000" pitchFamily="2" charset="2"/>
              </a:rPr>
              <a:t>Make sure sample size </a:t>
            </a:r>
            <a:r>
              <a:rPr lang="en-US" sz="2400" dirty="0">
                <a:solidFill>
                  <a:srgbClr val="008000"/>
                </a:solidFill>
                <a:sym typeface="Wingdings" panose="05000000000000000000" pitchFamily="2" charset="2"/>
              </a:rPr>
              <a:t>N</a:t>
            </a:r>
            <a:r>
              <a:rPr lang="en-US" sz="2400" dirty="0">
                <a:sym typeface="Wingdings" panose="05000000000000000000" pitchFamily="2" charset="2"/>
              </a:rPr>
              <a:t>=30+  (</a:t>
            </a:r>
            <a:r>
              <a:rPr lang="en-US" sz="2400" dirty="0">
                <a:solidFill>
                  <a:srgbClr val="008000"/>
                </a:solidFill>
                <a:sym typeface="Wingdings" panose="05000000000000000000" pitchFamily="2" charset="2"/>
              </a:rPr>
              <a:t>N</a:t>
            </a:r>
            <a:r>
              <a:rPr lang="en-US" sz="2400" dirty="0">
                <a:sym typeface="Wingdings" panose="05000000000000000000" pitchFamily="2" charset="2"/>
              </a:rPr>
              <a:t>=15+ if somewhat normal.</a:t>
            </a:r>
          </a:p>
          <a:p>
            <a:pPr algn="ctr"/>
            <a:r>
              <a:rPr lang="en-US" sz="2400" dirty="0">
                <a:sym typeface="Wingdings" panose="05000000000000000000" pitchFamily="2" charset="2"/>
              </a:rPr>
              <a:t>Any </a:t>
            </a:r>
            <a:r>
              <a:rPr lang="en-US" sz="2400" dirty="0">
                <a:solidFill>
                  <a:srgbClr val="008000"/>
                </a:solidFill>
                <a:sym typeface="Wingdings" panose="05000000000000000000" pitchFamily="2" charset="2"/>
              </a:rPr>
              <a:t>N</a:t>
            </a:r>
            <a:r>
              <a:rPr lang="en-US" sz="2400" dirty="0">
                <a:sym typeface="Wingdings" panose="05000000000000000000" pitchFamily="2" charset="2"/>
              </a:rPr>
              <a:t> if know distro is normal)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91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Confidence Interval (2 of 2)</a:t>
            </a:r>
          </a:p>
        </p:txBody>
      </p:sp>
      <p:sp>
        <p:nvSpPr>
          <p:cNvPr id="6" name="Rectangle 5"/>
          <p:cNvSpPr/>
          <p:nvPr/>
        </p:nvSpPr>
        <p:spPr>
          <a:xfrm>
            <a:off x="494323" y="5423168"/>
            <a:ext cx="81924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Compare two alternatives, quick check for statistical significance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000"/>
                </a:solidFill>
              </a:rPr>
              <a:t>No overlap</a:t>
            </a:r>
            <a:r>
              <a:rPr lang="en-US" sz="2000" dirty="0"/>
              <a:t>?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90% confident difference (at </a:t>
            </a:r>
            <a:r>
              <a:rPr lang="en-US" altLang="en-US" sz="2000" dirty="0">
                <a:solidFill>
                  <a:srgbClr val="C00000"/>
                </a:solidFill>
                <a:sym typeface="Symbol" panose="05050102010706020507" pitchFamily="18" charset="2"/>
              </a:rPr>
              <a:t> </a:t>
            </a:r>
            <a:r>
              <a:rPr lang="en-US" altLang="en-US" sz="2000" dirty="0">
                <a:sym typeface="Symbol" panose="05050102010706020507" pitchFamily="18" charset="2"/>
              </a:rPr>
              <a:t>= </a:t>
            </a:r>
            <a:r>
              <a:rPr lang="en-US" sz="2000" dirty="0"/>
              <a:t>0.10 level)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Large overlap </a:t>
            </a:r>
            <a:r>
              <a:rPr lang="en-US" sz="2000" dirty="0"/>
              <a:t>(50%+)? </a:t>
            </a:r>
            <a:r>
              <a:rPr lang="en-US" sz="2000" dirty="0">
                <a:sym typeface="Wingdings" panose="05000000000000000000" pitchFamily="2" charset="2"/>
              </a:rPr>
              <a:t> N</a:t>
            </a:r>
            <a:r>
              <a:rPr lang="en-US" sz="2000" dirty="0"/>
              <a:t>o statistically significant diff (at </a:t>
            </a:r>
            <a:r>
              <a:rPr lang="en-US" altLang="en-US" sz="2000" dirty="0">
                <a:solidFill>
                  <a:srgbClr val="C00000"/>
                </a:solidFill>
                <a:sym typeface="Symbol" panose="05050102010706020507" pitchFamily="18" charset="2"/>
              </a:rPr>
              <a:t> </a:t>
            </a:r>
            <a:r>
              <a:rPr lang="en-US" altLang="en-US" sz="2000" dirty="0">
                <a:sym typeface="Symbol" panose="05050102010706020507" pitchFamily="18" charset="2"/>
              </a:rPr>
              <a:t>= </a:t>
            </a:r>
            <a:r>
              <a:rPr lang="en-US" sz="2000" dirty="0"/>
              <a:t>0.10 level)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Some overlap</a:t>
            </a:r>
            <a:r>
              <a:rPr lang="en-US" sz="2000" dirty="0"/>
              <a:t>? </a:t>
            </a:r>
            <a:r>
              <a:rPr lang="en-US" sz="2000" dirty="0">
                <a:sym typeface="Wingdings" panose="05000000000000000000" pitchFamily="2" charset="2"/>
              </a:rPr>
              <a:t> more tests required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522662" y="1157719"/>
            <a:ext cx="19367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https://measuringu.com/ci-10things/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0" y="1417638"/>
            <a:ext cx="2152650" cy="3894428"/>
            <a:chOff x="714375" y="1631462"/>
            <a:chExt cx="2152650" cy="38944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75" y="1631462"/>
              <a:ext cx="2152650" cy="35242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30329" y="5156558"/>
              <a:ext cx="1212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000"/>
                  </a:solidFill>
                </a:rPr>
                <a:t>No overlap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67424" y="1438108"/>
            <a:ext cx="2152650" cy="3893582"/>
            <a:chOff x="6019799" y="1651932"/>
            <a:chExt cx="2152650" cy="38935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9799" y="1651932"/>
              <a:ext cx="2152650" cy="35242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61821" y="5176182"/>
              <a:ext cx="14686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Some overlap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1676400" y="1600200"/>
            <a:ext cx="0" cy="533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62200" y="2362200"/>
            <a:ext cx="0" cy="533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8B1D7E-8FA0-43F5-A366-D42336589407}"/>
              </a:ext>
            </a:extLst>
          </p:cNvPr>
          <p:cNvGrpSpPr/>
          <p:nvPr/>
        </p:nvGrpSpPr>
        <p:grpSpPr>
          <a:xfrm>
            <a:off x="3414712" y="1438108"/>
            <a:ext cx="2152650" cy="3873958"/>
            <a:chOff x="3414712" y="1438108"/>
            <a:chExt cx="2152650" cy="3873958"/>
          </a:xfrm>
        </p:grpSpPr>
        <p:grpSp>
          <p:nvGrpSpPr>
            <p:cNvPr id="11" name="Group 10"/>
            <p:cNvGrpSpPr/>
            <p:nvPr/>
          </p:nvGrpSpPr>
          <p:grpSpPr>
            <a:xfrm>
              <a:off x="3414712" y="1438108"/>
              <a:ext cx="2152650" cy="3873958"/>
              <a:chOff x="3218793" y="1651932"/>
              <a:chExt cx="2152650" cy="3873958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8793" y="1651932"/>
                <a:ext cx="2152650" cy="352425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689055" y="5156558"/>
                <a:ext cx="1449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Large overlap</a:t>
                </a:r>
              </a:p>
            </p:txBody>
          </p:sp>
        </p:grpSp>
        <p:cxnSp>
          <p:nvCxnSpPr>
            <p:cNvPr id="19" name="Straight Connector 18"/>
            <p:cNvCxnSpPr/>
            <p:nvPr/>
          </p:nvCxnSpPr>
          <p:spPr>
            <a:xfrm>
              <a:off x="4343400" y="2133600"/>
              <a:ext cx="0" cy="5334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29200" y="2362200"/>
              <a:ext cx="0" cy="53340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>
            <a:off x="7010400" y="1981200"/>
            <a:ext cx="0" cy="533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96200" y="2400300"/>
            <a:ext cx="0" cy="5334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33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				(</a:t>
            </a:r>
            <a:r>
              <a:rPr lang="en-US" dirty="0">
                <a:solidFill>
                  <a:srgbClr val="008000"/>
                </a:solidFill>
              </a:rPr>
              <a:t>done</a:t>
            </a:r>
            <a:r>
              <a:rPr lang="en-US" dirty="0"/>
              <a:t>)</a:t>
            </a:r>
          </a:p>
          <a:p>
            <a:r>
              <a:rPr lang="en-US" dirty="0"/>
              <a:t>Foundation				(</a:t>
            </a:r>
            <a:r>
              <a:rPr lang="en-US" dirty="0">
                <a:solidFill>
                  <a:srgbClr val="C00000"/>
                </a:solidFill>
              </a:rPr>
              <a:t>next</a:t>
            </a:r>
            <a:r>
              <a:rPr lang="en-US" dirty="0"/>
              <a:t>)</a:t>
            </a:r>
          </a:p>
          <a:p>
            <a:r>
              <a:rPr lang="en-US" dirty="0"/>
              <a:t>Confidence Intervals</a:t>
            </a:r>
          </a:p>
          <a:p>
            <a:r>
              <a:rPr lang="en-US" dirty="0"/>
              <a:t>Hypothesis Testing</a:t>
            </a:r>
          </a:p>
        </p:txBody>
      </p:sp>
    </p:spTree>
    <p:extLst>
      <p:ext uri="{BB962C8B-B14F-4D97-AF65-F5344CB8AC3E}">
        <p14:creationId xmlns:p14="http://schemas.microsoft.com/office/powerpoint/2010/main" val="2428323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Statistical Significance versus Practical Significance (1 of 2)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35708" y="2313661"/>
            <a:ext cx="4040188" cy="639762"/>
          </a:xfrm>
        </p:spPr>
        <p:txBody>
          <a:bodyPr/>
          <a:lstStyle/>
          <a:p>
            <a:r>
              <a:rPr lang="en-US" dirty="0"/>
              <a:t>It’s a Honey of an 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3533" y="2313661"/>
            <a:ext cx="4041775" cy="639762"/>
          </a:xfrm>
        </p:spPr>
        <p:txBody>
          <a:bodyPr/>
          <a:lstStyle/>
          <a:p>
            <a:r>
              <a:rPr lang="en-US" dirty="0"/>
              <a:t>Latency can Kill?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1633129"/>
            <a:ext cx="5968267" cy="707886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Warning: </a:t>
            </a:r>
            <a:r>
              <a:rPr lang="en-US" sz="2000" dirty="0"/>
              <a:t>may find statistically significant difference. </a:t>
            </a:r>
          </a:p>
          <a:p>
            <a:r>
              <a:rPr lang="en-US" sz="2000" dirty="0"/>
              <a:t>That doesn’t mean it is </a:t>
            </a:r>
            <a:r>
              <a:rPr lang="en-US" sz="2000" i="1" dirty="0"/>
              <a:t>important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5143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Statistical Significance versus Practical Significance (1 of 2)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35708" y="2313661"/>
            <a:ext cx="4040188" cy="639762"/>
          </a:xfrm>
        </p:spPr>
        <p:txBody>
          <a:bodyPr/>
          <a:lstStyle/>
          <a:p>
            <a:r>
              <a:rPr lang="en-US" dirty="0"/>
              <a:t>It’s a Honey of an 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971801"/>
            <a:ext cx="4040188" cy="3733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Boxes of Cheerios, </a:t>
            </a:r>
            <a:r>
              <a:rPr lang="en-US" dirty="0" err="1"/>
              <a:t>Tastee</a:t>
            </a:r>
            <a:r>
              <a:rPr lang="en-US" dirty="0"/>
              <a:t>-O’s both target 12 oz.  </a:t>
            </a:r>
          </a:p>
          <a:p>
            <a:r>
              <a:rPr lang="en-US" dirty="0"/>
              <a:t>Measure weight of 18,000 boxes </a:t>
            </a:r>
          </a:p>
          <a:p>
            <a:r>
              <a:rPr lang="en-US" dirty="0"/>
              <a:t>Using statistics:</a:t>
            </a:r>
          </a:p>
          <a:p>
            <a:pPr lvl="1"/>
            <a:r>
              <a:rPr lang="en-US" dirty="0"/>
              <a:t>Cheerio’s heavier by 0.002 oz.</a:t>
            </a:r>
          </a:p>
          <a:p>
            <a:pPr lvl="1"/>
            <a:r>
              <a:rPr lang="en-US" dirty="0"/>
              <a:t>And statistically significant (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=0.99)</a:t>
            </a:r>
            <a:r>
              <a:rPr lang="en-US" dirty="0"/>
              <a:t>!</a:t>
            </a:r>
          </a:p>
          <a:p>
            <a:r>
              <a:rPr lang="en-US" dirty="0"/>
              <a:t>But … 0.0002 is only 2-3 O’s.  Customer doesn’t care!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3533" y="2313661"/>
            <a:ext cx="4041775" cy="639762"/>
          </a:xfrm>
        </p:spPr>
        <p:txBody>
          <a:bodyPr/>
          <a:lstStyle/>
          <a:p>
            <a:r>
              <a:rPr lang="en-US" dirty="0"/>
              <a:t>Latency can Kill?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1633129"/>
            <a:ext cx="5968267" cy="707886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Warning: </a:t>
            </a:r>
            <a:r>
              <a:rPr lang="en-US" sz="2000" dirty="0"/>
              <a:t>may find statistically significant difference. </a:t>
            </a:r>
          </a:p>
          <a:p>
            <a:r>
              <a:rPr lang="en-US" sz="2000" dirty="0"/>
              <a:t>That doesn’t mean it is </a:t>
            </a:r>
            <a:r>
              <a:rPr lang="en-US" sz="2000" i="1" dirty="0"/>
              <a:t>important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9300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Statistical Significance versus Practical Significance (2 of 2)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35708" y="2313661"/>
            <a:ext cx="4040188" cy="639762"/>
          </a:xfrm>
        </p:spPr>
        <p:txBody>
          <a:bodyPr/>
          <a:lstStyle/>
          <a:p>
            <a:r>
              <a:rPr lang="en-US" dirty="0"/>
              <a:t>It’s a Honey of an 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971801"/>
            <a:ext cx="4040188" cy="3733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Boxes of Cheerios, </a:t>
            </a:r>
            <a:r>
              <a:rPr lang="en-US" dirty="0" err="1"/>
              <a:t>Tastee</a:t>
            </a:r>
            <a:r>
              <a:rPr lang="en-US" dirty="0"/>
              <a:t>-O’s both target 12 oz.  </a:t>
            </a:r>
          </a:p>
          <a:p>
            <a:r>
              <a:rPr lang="en-US" dirty="0"/>
              <a:t>Measure weight of 18,000 boxes </a:t>
            </a:r>
          </a:p>
          <a:p>
            <a:r>
              <a:rPr lang="en-US" dirty="0"/>
              <a:t>Using statistics:</a:t>
            </a:r>
          </a:p>
          <a:p>
            <a:pPr lvl="1"/>
            <a:r>
              <a:rPr lang="en-US" dirty="0"/>
              <a:t>Cheerio’s heavier by 0.002 oz.</a:t>
            </a:r>
          </a:p>
          <a:p>
            <a:pPr lvl="1"/>
            <a:r>
              <a:rPr lang="en-US" dirty="0"/>
              <a:t>And statistically significant (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=0.95)</a:t>
            </a:r>
            <a:r>
              <a:rPr lang="en-US" dirty="0"/>
              <a:t>!</a:t>
            </a:r>
          </a:p>
          <a:p>
            <a:r>
              <a:rPr lang="en-US" dirty="0"/>
              <a:t>But … 0.0002 is only 2-3 O’s.  Customer doesn’t care!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23533" y="2313661"/>
            <a:ext cx="4041775" cy="639762"/>
          </a:xfrm>
        </p:spPr>
        <p:txBody>
          <a:bodyPr/>
          <a:lstStyle/>
          <a:p>
            <a:r>
              <a:rPr lang="en-US" dirty="0"/>
              <a:t>Latency can Kill?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5" y="2971801"/>
            <a:ext cx="4041775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Lag in League of Legends</a:t>
            </a:r>
          </a:p>
          <a:p>
            <a:r>
              <a:rPr lang="en-US" dirty="0"/>
              <a:t>Pay $$ to upgrade Ethernet from 100 Mb/s to 1000 Mb/s</a:t>
            </a:r>
          </a:p>
          <a:p>
            <a:r>
              <a:rPr lang="en-US" dirty="0"/>
              <a:t>Measure ping to </a:t>
            </a:r>
            <a:r>
              <a:rPr lang="en-US" dirty="0" err="1"/>
              <a:t>LoL</a:t>
            </a:r>
            <a:r>
              <a:rPr lang="en-US" dirty="0"/>
              <a:t> server for 20,000 samples</a:t>
            </a:r>
          </a:p>
          <a:p>
            <a:r>
              <a:rPr lang="en-US" dirty="0"/>
              <a:t>Using statistics</a:t>
            </a:r>
          </a:p>
          <a:p>
            <a:pPr lvl="1"/>
            <a:r>
              <a:rPr lang="en-US" dirty="0"/>
              <a:t>Ping times improve 0.8 </a:t>
            </a:r>
            <a:r>
              <a:rPr lang="en-US" dirty="0" err="1"/>
              <a:t>ms</a:t>
            </a:r>
            <a:endParaRPr lang="en-US" dirty="0"/>
          </a:p>
          <a:p>
            <a:pPr lvl="1"/>
            <a:r>
              <a:rPr lang="en-US" dirty="0"/>
              <a:t>And statistically significant (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=0.99)</a:t>
            </a:r>
            <a:r>
              <a:rPr lang="en-US" dirty="0"/>
              <a:t>!</a:t>
            </a:r>
          </a:p>
          <a:p>
            <a:r>
              <a:rPr lang="en-US" dirty="0"/>
              <a:t>But … humans cannot notice 1 </a:t>
            </a:r>
            <a:r>
              <a:rPr lang="en-US" dirty="0" err="1"/>
              <a:t>ms</a:t>
            </a:r>
            <a:r>
              <a:rPr lang="en-US" dirty="0"/>
              <a:t> difference!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1633129"/>
            <a:ext cx="5968267" cy="707886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Warning: </a:t>
            </a:r>
            <a:r>
              <a:rPr lang="en-US" sz="2000" dirty="0"/>
              <a:t>may find statistically significant difference. </a:t>
            </a:r>
          </a:p>
          <a:p>
            <a:r>
              <a:rPr lang="en-US" sz="2000" dirty="0"/>
              <a:t>That doesn’t mean it is </a:t>
            </a:r>
            <a:r>
              <a:rPr lang="en-US" sz="2000" i="1" dirty="0"/>
              <a:t>important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8450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What Confidence Level to Use (1 of 2)?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1054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Often see 90% or 95% (or even 99%) used</a:t>
            </a:r>
          </a:p>
          <a:p>
            <a:r>
              <a:rPr lang="en-US" altLang="en-US" sz="2400" dirty="0"/>
              <a:t>Choice based on </a:t>
            </a:r>
            <a:r>
              <a:rPr lang="en-US" altLang="en-US" sz="2400" dirty="0">
                <a:solidFill>
                  <a:srgbClr val="C00000"/>
                </a:solidFill>
              </a:rPr>
              <a:t>loss</a:t>
            </a:r>
            <a:r>
              <a:rPr lang="en-US" altLang="en-US" sz="2400" dirty="0"/>
              <a:t> if wrong (population parameter is outside), </a:t>
            </a:r>
            <a:r>
              <a:rPr lang="en-US" altLang="en-US" sz="2400" dirty="0">
                <a:solidFill>
                  <a:srgbClr val="008000"/>
                </a:solidFill>
              </a:rPr>
              <a:t>gain</a:t>
            </a:r>
            <a:r>
              <a:rPr lang="en-US" altLang="en-US" sz="2400" dirty="0"/>
              <a:t> if right (parameter inside)</a:t>
            </a:r>
          </a:p>
          <a:p>
            <a:pPr lvl="1"/>
            <a:r>
              <a:rPr lang="en-US" altLang="en-US" sz="2200" dirty="0"/>
              <a:t>If </a:t>
            </a:r>
            <a:r>
              <a:rPr lang="en-US" altLang="en-US" sz="2200" dirty="0">
                <a:solidFill>
                  <a:srgbClr val="C00000"/>
                </a:solidFill>
              </a:rPr>
              <a:t>loss</a:t>
            </a:r>
            <a:r>
              <a:rPr lang="en-US" altLang="en-US" sz="2200" dirty="0"/>
              <a:t> is high compared to </a:t>
            </a:r>
            <a:r>
              <a:rPr lang="en-US" altLang="en-US" sz="2200" dirty="0">
                <a:solidFill>
                  <a:srgbClr val="008000"/>
                </a:solidFill>
              </a:rPr>
              <a:t>gain</a:t>
            </a:r>
            <a:r>
              <a:rPr lang="en-US" altLang="en-US" sz="2200" dirty="0"/>
              <a:t>, use higher confidence</a:t>
            </a:r>
          </a:p>
          <a:p>
            <a:pPr lvl="1"/>
            <a:r>
              <a:rPr lang="en-US" altLang="en-US" sz="2200" dirty="0"/>
              <a:t>If </a:t>
            </a:r>
            <a:r>
              <a:rPr lang="en-US" altLang="en-US" sz="2200" dirty="0">
                <a:solidFill>
                  <a:srgbClr val="C00000"/>
                </a:solidFill>
              </a:rPr>
              <a:t>loss</a:t>
            </a:r>
            <a:r>
              <a:rPr lang="en-US" altLang="en-US" sz="2200" dirty="0"/>
              <a:t> is low compared to </a:t>
            </a:r>
            <a:r>
              <a:rPr lang="en-US" altLang="en-US" sz="2200" dirty="0">
                <a:solidFill>
                  <a:srgbClr val="008000"/>
                </a:solidFill>
              </a:rPr>
              <a:t>gain</a:t>
            </a:r>
            <a:r>
              <a:rPr lang="en-US" altLang="en-US" sz="2200" dirty="0"/>
              <a:t>, use lower confidence</a:t>
            </a:r>
          </a:p>
          <a:p>
            <a:pPr lvl="1"/>
            <a:r>
              <a:rPr lang="en-US" altLang="en-US" sz="2200" dirty="0"/>
              <a:t>If </a:t>
            </a:r>
            <a:r>
              <a:rPr lang="en-US" altLang="en-US" sz="2200" dirty="0">
                <a:solidFill>
                  <a:srgbClr val="C00000"/>
                </a:solidFill>
              </a:rPr>
              <a:t>loss</a:t>
            </a:r>
            <a:r>
              <a:rPr lang="en-US" altLang="en-US" sz="2200" dirty="0"/>
              <a:t> is negligible, lower is fine</a:t>
            </a:r>
          </a:p>
          <a:p>
            <a:r>
              <a:rPr lang="en-US" altLang="en-US" sz="2400" dirty="0"/>
              <a:t>Example (</a:t>
            </a:r>
            <a:r>
              <a:rPr lang="en-US" altLang="en-US" sz="2400" dirty="0">
                <a:solidFill>
                  <a:srgbClr val="C00000"/>
                </a:solidFill>
              </a:rPr>
              <a:t>loss</a:t>
            </a:r>
            <a:r>
              <a:rPr lang="en-US" altLang="en-US" sz="2400" dirty="0"/>
              <a:t> high compared to </a:t>
            </a:r>
            <a:r>
              <a:rPr lang="en-US" altLang="en-US" sz="2400" dirty="0">
                <a:solidFill>
                  <a:srgbClr val="008000"/>
                </a:solidFill>
              </a:rPr>
              <a:t>gain</a:t>
            </a:r>
            <a:r>
              <a:rPr lang="en-US" altLang="en-US" sz="2400" dirty="0"/>
              <a:t>):</a:t>
            </a:r>
          </a:p>
          <a:p>
            <a:pPr lvl="1"/>
            <a:r>
              <a:rPr lang="en-US" altLang="en-US" sz="2200" dirty="0"/>
              <a:t>Hairspray, makes hair straight, but has chemicals</a:t>
            </a:r>
          </a:p>
          <a:p>
            <a:pPr lvl="1"/>
            <a:r>
              <a:rPr lang="en-US" altLang="en-US" sz="2200" dirty="0"/>
              <a:t>Want to be </a:t>
            </a:r>
            <a:r>
              <a:rPr lang="en-US" altLang="en-US" sz="2200" dirty="0">
                <a:solidFill>
                  <a:srgbClr val="0070C0"/>
                </a:solidFill>
              </a:rPr>
              <a:t>99.99% </a:t>
            </a:r>
            <a:r>
              <a:rPr lang="en-US" altLang="en-US" sz="2200" dirty="0"/>
              <a:t>confident it doesn’t cause cancer</a:t>
            </a:r>
          </a:p>
          <a:p>
            <a:r>
              <a:rPr lang="en-US" altLang="en-US" sz="2400" dirty="0"/>
              <a:t>Example (</a:t>
            </a:r>
            <a:r>
              <a:rPr lang="en-US" altLang="en-US" sz="2400" dirty="0">
                <a:solidFill>
                  <a:srgbClr val="C00000"/>
                </a:solidFill>
              </a:rPr>
              <a:t>loss</a:t>
            </a:r>
            <a:r>
              <a:rPr lang="en-US" altLang="en-US" sz="2400" dirty="0"/>
              <a:t> low compared to </a:t>
            </a:r>
            <a:r>
              <a:rPr lang="en-US" altLang="en-US" sz="2400" dirty="0">
                <a:solidFill>
                  <a:srgbClr val="008000"/>
                </a:solidFill>
              </a:rPr>
              <a:t>gain</a:t>
            </a:r>
            <a:r>
              <a:rPr lang="en-US" altLang="en-US" sz="2400" dirty="0"/>
              <a:t>):</a:t>
            </a:r>
          </a:p>
          <a:p>
            <a:pPr lvl="1"/>
            <a:r>
              <a:rPr lang="en-US" altLang="en-US" sz="2200" dirty="0"/>
              <a:t>Hairspray, makes hair straight, only uses water </a:t>
            </a:r>
          </a:p>
          <a:p>
            <a:pPr lvl="1"/>
            <a:r>
              <a:rPr lang="en-US" altLang="en-US" sz="2200" dirty="0"/>
              <a:t>Ok to be </a:t>
            </a:r>
            <a:r>
              <a:rPr lang="en-US" altLang="en-US" sz="2200" dirty="0">
                <a:solidFill>
                  <a:srgbClr val="0070C0"/>
                </a:solidFill>
              </a:rPr>
              <a:t>75% </a:t>
            </a:r>
            <a:r>
              <a:rPr lang="en-US" altLang="en-US" sz="2200" dirty="0"/>
              <a:t>confident it straightens hair</a:t>
            </a:r>
            <a:endParaRPr lang="en-US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1346757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What Confidence Level to Use (2 of 2)?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1054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Often see 90% or 95% (or even 99%) used</a:t>
            </a:r>
          </a:p>
          <a:p>
            <a:r>
              <a:rPr lang="en-US" altLang="en-US" sz="2400" dirty="0"/>
              <a:t>Choice based on </a:t>
            </a:r>
            <a:r>
              <a:rPr lang="en-US" altLang="en-US" sz="2400" dirty="0">
                <a:solidFill>
                  <a:srgbClr val="C00000"/>
                </a:solidFill>
              </a:rPr>
              <a:t>loss</a:t>
            </a:r>
            <a:r>
              <a:rPr lang="en-US" altLang="en-US" sz="2400" dirty="0"/>
              <a:t> if wrong (population parameter is outside), </a:t>
            </a:r>
            <a:r>
              <a:rPr lang="en-US" altLang="en-US" sz="2400" dirty="0">
                <a:solidFill>
                  <a:srgbClr val="008000"/>
                </a:solidFill>
              </a:rPr>
              <a:t>gain</a:t>
            </a:r>
            <a:r>
              <a:rPr lang="en-US" altLang="en-US" sz="2400" dirty="0"/>
              <a:t> if right (parameter inside)</a:t>
            </a:r>
          </a:p>
          <a:p>
            <a:pPr lvl="1"/>
            <a:r>
              <a:rPr lang="en-US" altLang="en-US" sz="2200" dirty="0"/>
              <a:t>If </a:t>
            </a:r>
            <a:r>
              <a:rPr lang="en-US" altLang="en-US" sz="2200" dirty="0">
                <a:solidFill>
                  <a:srgbClr val="C00000"/>
                </a:solidFill>
              </a:rPr>
              <a:t>loss</a:t>
            </a:r>
            <a:r>
              <a:rPr lang="en-US" altLang="en-US" sz="2200" dirty="0"/>
              <a:t> is high compared to </a:t>
            </a:r>
            <a:r>
              <a:rPr lang="en-US" altLang="en-US" sz="2200" dirty="0">
                <a:solidFill>
                  <a:srgbClr val="008000"/>
                </a:solidFill>
              </a:rPr>
              <a:t>gain</a:t>
            </a:r>
            <a:r>
              <a:rPr lang="en-US" altLang="en-US" sz="2200" dirty="0"/>
              <a:t>, use higher confidence</a:t>
            </a:r>
          </a:p>
          <a:p>
            <a:pPr lvl="1"/>
            <a:r>
              <a:rPr lang="en-US" altLang="en-US" sz="2200" dirty="0"/>
              <a:t>If </a:t>
            </a:r>
            <a:r>
              <a:rPr lang="en-US" altLang="en-US" sz="2200" dirty="0">
                <a:solidFill>
                  <a:srgbClr val="C00000"/>
                </a:solidFill>
              </a:rPr>
              <a:t>loss</a:t>
            </a:r>
            <a:r>
              <a:rPr lang="en-US" altLang="en-US" sz="2200" dirty="0"/>
              <a:t> is low compared to </a:t>
            </a:r>
            <a:r>
              <a:rPr lang="en-US" altLang="en-US" sz="2200" dirty="0">
                <a:solidFill>
                  <a:srgbClr val="008000"/>
                </a:solidFill>
              </a:rPr>
              <a:t>gain</a:t>
            </a:r>
            <a:r>
              <a:rPr lang="en-US" altLang="en-US" sz="2200" dirty="0"/>
              <a:t>, use lower confidence</a:t>
            </a:r>
          </a:p>
          <a:p>
            <a:pPr lvl="1"/>
            <a:r>
              <a:rPr lang="en-US" altLang="en-US" sz="2200" dirty="0"/>
              <a:t>If </a:t>
            </a:r>
            <a:r>
              <a:rPr lang="en-US" altLang="en-US" sz="2200" dirty="0">
                <a:solidFill>
                  <a:srgbClr val="C00000"/>
                </a:solidFill>
              </a:rPr>
              <a:t>loss</a:t>
            </a:r>
            <a:r>
              <a:rPr lang="en-US" altLang="en-US" sz="2200" dirty="0"/>
              <a:t> is negligible, lower is fine</a:t>
            </a:r>
          </a:p>
          <a:p>
            <a:r>
              <a:rPr lang="en-US" altLang="en-US" sz="2400" dirty="0"/>
              <a:t>Example (</a:t>
            </a:r>
            <a:r>
              <a:rPr lang="en-US" altLang="en-US" sz="2400" dirty="0">
                <a:solidFill>
                  <a:srgbClr val="C00000"/>
                </a:solidFill>
              </a:rPr>
              <a:t>loss</a:t>
            </a:r>
            <a:r>
              <a:rPr lang="en-US" altLang="en-US" sz="2400" dirty="0"/>
              <a:t> negligible):</a:t>
            </a:r>
          </a:p>
          <a:p>
            <a:pPr lvl="1"/>
            <a:r>
              <a:rPr lang="en-US" altLang="en-US" sz="2200" dirty="0"/>
              <a:t>Lottery ticket costs $1, pays $5 million</a:t>
            </a:r>
          </a:p>
          <a:p>
            <a:pPr lvl="1"/>
            <a:r>
              <a:rPr lang="en-US" altLang="en-US" sz="2200" dirty="0"/>
              <a:t>Chance of winning is 10</a:t>
            </a:r>
            <a:r>
              <a:rPr lang="en-US" altLang="en-US" sz="2200" baseline="30000" dirty="0"/>
              <a:t>-7</a:t>
            </a:r>
            <a:r>
              <a:rPr lang="en-US" altLang="en-US" sz="2200" dirty="0"/>
              <a:t> (50% payout, so 1 in 10 million)</a:t>
            </a:r>
          </a:p>
          <a:p>
            <a:pPr lvl="1"/>
            <a:r>
              <a:rPr lang="en-US" altLang="en-US" sz="2200" dirty="0"/>
              <a:t>To win with </a:t>
            </a:r>
            <a:r>
              <a:rPr lang="en-US" altLang="en-US" sz="2200" dirty="0">
                <a:solidFill>
                  <a:srgbClr val="0070C0"/>
                </a:solidFill>
              </a:rPr>
              <a:t>90% </a:t>
            </a:r>
            <a:r>
              <a:rPr lang="en-US" altLang="en-US" sz="2200" dirty="0"/>
              <a:t>confidence, need 9 million tickets</a:t>
            </a:r>
          </a:p>
          <a:p>
            <a:pPr lvl="2"/>
            <a:r>
              <a:rPr lang="en-US" altLang="en-US" sz="2000" dirty="0"/>
              <a:t>No one would buy that many tickets ($9 mil to win $5mil)!</a:t>
            </a:r>
          </a:p>
          <a:p>
            <a:pPr lvl="1"/>
            <a:r>
              <a:rPr lang="en-US" altLang="en-US" sz="2200" dirty="0"/>
              <a:t>So, most people happy with </a:t>
            </a:r>
            <a:r>
              <a:rPr lang="en-US" altLang="en-US" sz="2200" dirty="0">
                <a:solidFill>
                  <a:srgbClr val="0070C0"/>
                </a:solidFill>
              </a:rPr>
              <a:t>0.01%</a:t>
            </a:r>
            <a:r>
              <a:rPr lang="en-US" altLang="en-US" sz="2200" dirty="0"/>
              <a:t> confidence</a:t>
            </a:r>
          </a:p>
        </p:txBody>
      </p:sp>
    </p:spTree>
    <p:extLst>
      <p:ext uri="{BB962C8B-B14F-4D97-AF65-F5344CB8AC3E}">
        <p14:creationId xmlns:p14="http://schemas.microsoft.com/office/powerpoint/2010/main" val="26971279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				(</a:t>
            </a:r>
            <a:r>
              <a:rPr lang="en-US" dirty="0">
                <a:solidFill>
                  <a:srgbClr val="008000"/>
                </a:solidFill>
              </a:rPr>
              <a:t>done</a:t>
            </a:r>
            <a:r>
              <a:rPr lang="en-US" dirty="0"/>
              <a:t>)</a:t>
            </a:r>
          </a:p>
          <a:p>
            <a:r>
              <a:rPr lang="en-US" dirty="0"/>
              <a:t>Foundation				(</a:t>
            </a:r>
            <a:r>
              <a:rPr lang="en-US" dirty="0">
                <a:solidFill>
                  <a:srgbClr val="008000"/>
                </a:solidFill>
              </a:rPr>
              <a:t>done</a:t>
            </a:r>
            <a:r>
              <a:rPr lang="en-US" dirty="0"/>
              <a:t>)</a:t>
            </a:r>
          </a:p>
          <a:p>
            <a:r>
              <a:rPr lang="en-US" dirty="0"/>
              <a:t>Confidence Intervals		(</a:t>
            </a:r>
            <a:r>
              <a:rPr lang="en-US" dirty="0">
                <a:solidFill>
                  <a:srgbClr val="008000"/>
                </a:solidFill>
              </a:rPr>
              <a:t>done</a:t>
            </a:r>
            <a:r>
              <a:rPr lang="en-US" dirty="0"/>
              <a:t>)</a:t>
            </a:r>
          </a:p>
          <a:p>
            <a:r>
              <a:rPr lang="en-US" dirty="0"/>
              <a:t>Hypothesis Testing			(</a:t>
            </a:r>
            <a:r>
              <a:rPr lang="en-US" dirty="0">
                <a:solidFill>
                  <a:srgbClr val="C00000"/>
                </a:solidFill>
              </a:rPr>
              <a:t>next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0103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923" y="1423500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Term arises from science</a:t>
            </a:r>
          </a:p>
          <a:p>
            <a:pPr lvl="1"/>
            <a:r>
              <a:rPr lang="en-US" dirty="0"/>
              <a:t>State tentative explanation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hypothesis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Devise experiments to gather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</a:t>
            </a:r>
            <a:r>
              <a:rPr lang="en-US" dirty="0">
                <a:solidFill>
                  <a:srgbClr val="008000"/>
                </a:solidFill>
                <a:sym typeface="Wingdings" panose="05000000000000000000" pitchFamily="2" charset="2"/>
              </a:rPr>
              <a:t>supports</a:t>
            </a:r>
            <a:r>
              <a:rPr lang="en-US" dirty="0">
                <a:sym typeface="Wingdings" panose="05000000000000000000" pitchFamily="2" charset="2"/>
              </a:rPr>
              <a:t> or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rejects</a:t>
            </a:r>
            <a:r>
              <a:rPr lang="en-US" dirty="0">
                <a:sym typeface="Wingdings" panose="05000000000000000000" pitchFamily="2" charset="2"/>
              </a:rPr>
              <a:t> hypothesis</a:t>
            </a:r>
          </a:p>
          <a:p>
            <a:r>
              <a:rPr lang="en-US" dirty="0">
                <a:sym typeface="Wingdings" panose="05000000000000000000" pitchFamily="2" charset="2"/>
              </a:rPr>
              <a:t>Statisticians have adopted to test using inferential statistics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 Hypothesis testing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23777" y="1433269"/>
            <a:ext cx="4343400" cy="4981376"/>
            <a:chOff x="4056185" y="1752600"/>
            <a:chExt cx="4953000" cy="49458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85" y="1752600"/>
              <a:ext cx="4953000" cy="4762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656897" y="6515100"/>
              <a:ext cx="1751577" cy="1833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lumMod val="50000"/>
                    </a:schemeClr>
                  </a:solidFill>
                </a:rPr>
                <a:t>http://s1.hubimg.com/u/4205792_f520.jpg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13776" y="6023058"/>
            <a:ext cx="3804139" cy="646331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Just brief overview here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i="1" dirty="0">
                <a:sym typeface="Wingdings" panose="05000000000000000000" pitchFamily="2" charset="2"/>
              </a:rPr>
              <a:t>Conversant</a:t>
            </a:r>
          </a:p>
          <a:p>
            <a:pPr algn="ctr"/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Chapters 8 &amp; 9 </a:t>
            </a:r>
            <a:r>
              <a:rPr lang="en-US" dirty="0"/>
              <a:t>in book have more</a:t>
            </a:r>
          </a:p>
        </p:txBody>
      </p:sp>
    </p:spTree>
    <p:extLst>
      <p:ext uri="{BB962C8B-B14F-4D97-AF65-F5344CB8AC3E}">
        <p14:creationId xmlns:p14="http://schemas.microsoft.com/office/powerpoint/2010/main" val="34802744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8831" y="1600200"/>
            <a:ext cx="45720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Null Hypothesis (H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>
                <a:solidFill>
                  <a:srgbClr val="0070C0"/>
                </a:solidFill>
              </a:rPr>
              <a:t>) </a:t>
            </a:r>
            <a:r>
              <a:rPr lang="en-US" dirty="0"/>
              <a:t>– hypothesis that no significance difference between measured value and population parameter (any observed difference due to error)</a:t>
            </a:r>
          </a:p>
          <a:p>
            <a:pPr lvl="1"/>
            <a:r>
              <a:rPr lang="en-US" dirty="0"/>
              <a:t>e.g., population mean time for Riot to bring up NA servers is 4 hours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Alternative Hypothesis </a:t>
            </a:r>
            <a:r>
              <a:rPr lang="en-US" dirty="0"/>
              <a:t>–  hypothesis contrary to null hypothesis</a:t>
            </a:r>
          </a:p>
          <a:p>
            <a:pPr lvl="1"/>
            <a:r>
              <a:rPr lang="en-US" dirty="0"/>
              <a:t>e.g., population mean time for Riot to bring up NA servers is </a:t>
            </a:r>
            <a:r>
              <a:rPr lang="en-US" i="1" dirty="0"/>
              <a:t>not</a:t>
            </a:r>
            <a:r>
              <a:rPr lang="en-US" dirty="0"/>
              <a:t> 4 hours</a:t>
            </a:r>
          </a:p>
          <a:p>
            <a:r>
              <a:rPr lang="en-US" dirty="0"/>
              <a:t>Care about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alternate</a:t>
            </a:r>
            <a:r>
              <a:rPr lang="en-US" dirty="0"/>
              <a:t>, but test </a:t>
            </a:r>
            <a:r>
              <a:rPr lang="en-US" dirty="0">
                <a:solidFill>
                  <a:srgbClr val="0070C0"/>
                </a:solidFill>
              </a:rPr>
              <a:t>Null</a:t>
            </a:r>
          </a:p>
          <a:p>
            <a:pPr lvl="1"/>
            <a:r>
              <a:rPr lang="en-US" dirty="0"/>
              <a:t>If data supports,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alternate</a:t>
            </a:r>
            <a:r>
              <a:rPr lang="en-US" dirty="0"/>
              <a:t> not true</a:t>
            </a:r>
          </a:p>
          <a:p>
            <a:pPr lvl="1"/>
            <a:r>
              <a:rPr lang="en-US" dirty="0"/>
              <a:t>If data rejects,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alternate</a:t>
            </a:r>
            <a:r>
              <a:rPr lang="en-US" dirty="0"/>
              <a:t> </a:t>
            </a:r>
            <a:r>
              <a:rPr lang="en-US" i="1" dirty="0"/>
              <a:t>may</a:t>
            </a:r>
            <a:r>
              <a:rPr lang="en-US" dirty="0"/>
              <a:t> be true</a:t>
            </a:r>
          </a:p>
          <a:p>
            <a:r>
              <a:rPr lang="en-US" dirty="0"/>
              <a:t>Why </a:t>
            </a:r>
            <a:r>
              <a:rPr lang="en-US" dirty="0">
                <a:solidFill>
                  <a:srgbClr val="0070C0"/>
                </a:solidFill>
              </a:rPr>
              <a:t>Null</a:t>
            </a:r>
            <a:r>
              <a:rPr lang="en-US" dirty="0"/>
              <a:t> 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alternate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Remember, data doesn’t “prove” hypothesis</a:t>
            </a:r>
          </a:p>
          <a:p>
            <a:pPr lvl="1"/>
            <a:r>
              <a:rPr lang="en-US" dirty="0"/>
              <a:t>Can only reject it (at certain significance)</a:t>
            </a:r>
          </a:p>
          <a:p>
            <a:pPr lvl="1"/>
            <a:r>
              <a:rPr lang="en-US" dirty="0"/>
              <a:t>So, reject </a:t>
            </a:r>
            <a:r>
              <a:rPr lang="en-US" dirty="0">
                <a:solidFill>
                  <a:srgbClr val="0070C0"/>
                </a:solidFill>
              </a:rPr>
              <a:t>Null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4038600" cy="47244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P-value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– smallest level that can reject </a:t>
            </a:r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</a:p>
          <a:p>
            <a:pPr marL="0" indent="0">
              <a:buNone/>
            </a:pPr>
            <a:r>
              <a:rPr lang="en-US" sz="2600" dirty="0"/>
              <a:t>“If </a:t>
            </a:r>
            <a:r>
              <a:rPr lang="en-US" sz="2600" dirty="0">
                <a:solidFill>
                  <a:srgbClr val="008000"/>
                </a:solidFill>
              </a:rPr>
              <a:t>p-value</a:t>
            </a:r>
            <a:r>
              <a:rPr lang="en-US" sz="2600" dirty="0"/>
              <a:t> is low, then </a:t>
            </a:r>
            <a:r>
              <a:rPr lang="en-US" sz="2600" dirty="0">
                <a:solidFill>
                  <a:srgbClr val="0070C0"/>
                </a:solidFill>
              </a:rPr>
              <a:t>H</a:t>
            </a:r>
            <a:r>
              <a:rPr lang="en-US" sz="2600" baseline="-25000" dirty="0">
                <a:solidFill>
                  <a:srgbClr val="0070C0"/>
                </a:solidFill>
              </a:rPr>
              <a:t>0</a:t>
            </a:r>
            <a:r>
              <a:rPr lang="en-US" sz="2600" dirty="0"/>
              <a:t> must go”</a:t>
            </a:r>
          </a:p>
          <a:p>
            <a:r>
              <a:rPr lang="en-US" dirty="0"/>
              <a:t>How “low” based on “risk” of being wrong (like conf. interval)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29200" y="3212942"/>
            <a:ext cx="3581400" cy="2913221"/>
            <a:chOff x="2667000" y="2095500"/>
            <a:chExt cx="3581400" cy="29132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9450" y="2095500"/>
              <a:ext cx="2476500" cy="2667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667000" y="4762500"/>
              <a:ext cx="35814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http://www.buzzle.com/img/articleImages/605910-49223-57.jpg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504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6572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State hypothesis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dirty="0"/>
              <a:t>) and null hypothesis (</a:t>
            </a:r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Evaluate risks of being wrong (based on loss and gain), choosing significance (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)</a:t>
            </a:r>
            <a:r>
              <a:rPr lang="en-US" dirty="0"/>
              <a:t> and sample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Collect data (</a:t>
            </a:r>
            <a:r>
              <a:rPr lang="en-US" dirty="0">
                <a:solidFill>
                  <a:srgbClr val="7030A0"/>
                </a:solidFill>
              </a:rPr>
              <a:t>sample</a:t>
            </a:r>
            <a:r>
              <a:rPr lang="en-US" dirty="0"/>
              <a:t>), compute statistics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Calculate </a:t>
            </a:r>
            <a:r>
              <a:rPr lang="en-US" dirty="0">
                <a:solidFill>
                  <a:srgbClr val="008000"/>
                </a:solidFill>
              </a:rPr>
              <a:t>p-value</a:t>
            </a:r>
            <a:r>
              <a:rPr lang="en-US" dirty="0"/>
              <a:t> based on test statistic and compare to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endParaRPr lang="en-US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inference</a:t>
            </a:r>
          </a:p>
          <a:p>
            <a:pPr lvl="1"/>
            <a:r>
              <a:rPr lang="en-US" dirty="0"/>
              <a:t>Reject </a:t>
            </a:r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/>
              <a:t> if </a:t>
            </a:r>
            <a:r>
              <a:rPr lang="en-US" dirty="0">
                <a:solidFill>
                  <a:srgbClr val="008000"/>
                </a:solidFill>
              </a:rPr>
              <a:t>p-value</a:t>
            </a:r>
            <a:r>
              <a:rPr lang="en-US" dirty="0"/>
              <a:t> less than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So,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dirty="0"/>
              <a:t> may be right</a:t>
            </a:r>
          </a:p>
          <a:p>
            <a:pPr lvl="1"/>
            <a:r>
              <a:rPr lang="en-US" dirty="0"/>
              <a:t>Do not reject </a:t>
            </a:r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/>
              <a:t> if </a:t>
            </a:r>
            <a:r>
              <a:rPr lang="en-US" dirty="0">
                <a:solidFill>
                  <a:srgbClr val="008000"/>
                </a:solidFill>
              </a:rPr>
              <a:t>p-value</a:t>
            </a:r>
            <a:r>
              <a:rPr lang="en-US" dirty="0"/>
              <a:t> greater than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</a:p>
          <a:p>
            <a:pPr lvl="2"/>
            <a:r>
              <a:rPr lang="en-US" dirty="0"/>
              <a:t>So,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dirty="0"/>
              <a:t> may not be right</a:t>
            </a:r>
          </a:p>
          <a:p>
            <a:pPr lvl="2"/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14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 Testing Steps (Example)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State hypothesis (</a:t>
            </a:r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dirty="0"/>
              <a:t>) and null hypothesis (</a:t>
            </a:r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dirty="0"/>
              <a:t>: Mario level takes less than 5 minutes to complete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/>
              <a:t>: Mario level takes 5 minutes to complete (</a:t>
            </a:r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/>
              <a:t> always has =)</a:t>
            </a:r>
          </a:p>
          <a:p>
            <a:r>
              <a:rPr lang="en-US" dirty="0"/>
              <a:t>Evaluate risks of being wrong (based on loss and gain), choosing significance (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) and sample size (</a:t>
            </a:r>
            <a:r>
              <a:rPr lang="en-US" altLang="en-US" dirty="0">
                <a:solidFill>
                  <a:srgbClr val="7030A0"/>
                </a:solidFill>
                <a:sym typeface="Symbol" panose="05050102010706020507" pitchFamily="18" charset="2"/>
              </a:rPr>
              <a:t>N</a:t>
            </a:r>
            <a:r>
              <a:rPr lang="en-US" alt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Player may get frustrated, quit game, so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 = 0.1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Not sure of normally distributed, so </a:t>
            </a:r>
            <a:r>
              <a:rPr lang="en-US" dirty="0">
                <a:solidFill>
                  <a:srgbClr val="7030A0"/>
                </a:solidFill>
                <a:sym typeface="Symbol" panose="05050102010706020507" pitchFamily="18" charset="2"/>
              </a:rPr>
              <a:t>30</a:t>
            </a:r>
            <a:r>
              <a:rPr lang="en-US" dirty="0">
                <a:sym typeface="Symbol" panose="05050102010706020507" pitchFamily="18" charset="2"/>
              </a:rPr>
              <a:t> (Central Limit Theorem)</a:t>
            </a:r>
            <a:endParaRPr lang="en-US" dirty="0"/>
          </a:p>
          <a:p>
            <a:r>
              <a:rPr lang="en-US" dirty="0"/>
              <a:t>Collect data (</a:t>
            </a:r>
            <a:r>
              <a:rPr lang="en-US" dirty="0">
                <a:solidFill>
                  <a:srgbClr val="7030A0"/>
                </a:solidFill>
              </a:rPr>
              <a:t>sample</a:t>
            </a:r>
            <a:r>
              <a:rPr lang="en-US" dirty="0"/>
              <a:t>), compute statistics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30</a:t>
            </a:r>
            <a:r>
              <a:rPr lang="en-US" dirty="0"/>
              <a:t> people play level, compute average minutes, compare to 5</a:t>
            </a:r>
          </a:p>
          <a:p>
            <a:r>
              <a:rPr lang="en-US" dirty="0"/>
              <a:t>Calculate </a:t>
            </a:r>
            <a:r>
              <a:rPr lang="en-US" dirty="0">
                <a:solidFill>
                  <a:srgbClr val="008000"/>
                </a:solidFill>
              </a:rPr>
              <a:t>p-value</a:t>
            </a:r>
            <a:r>
              <a:rPr lang="en-US" dirty="0"/>
              <a:t> based on test statistic and compare to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p-value</a:t>
            </a:r>
            <a:r>
              <a:rPr lang="en-US" dirty="0"/>
              <a:t> = 0.002,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 = 0.01 </a:t>
            </a:r>
          </a:p>
          <a:p>
            <a:r>
              <a:rPr lang="en-US" dirty="0"/>
              <a:t>Make inference</a:t>
            </a:r>
          </a:p>
          <a:p>
            <a:pPr lvl="1"/>
            <a:r>
              <a:rPr lang="en-US" dirty="0"/>
              <a:t>Here: </a:t>
            </a:r>
            <a:r>
              <a:rPr lang="en-US" dirty="0">
                <a:solidFill>
                  <a:srgbClr val="008000"/>
                </a:solidFill>
              </a:rPr>
              <a:t>p-value</a:t>
            </a:r>
            <a:r>
              <a:rPr lang="en-US" dirty="0"/>
              <a:t> less than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r>
              <a:rPr lang="en-US" altLang="en-US" dirty="0">
                <a:sym typeface="Symbol" panose="05050102010706020507" pitchFamily="18" charset="2"/>
              </a:rPr>
              <a:t> 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>
                <a:sym typeface="Symbol" panose="05050102010706020507" pitchFamily="18" charset="2"/>
              </a:rPr>
              <a:t>REJECT </a:t>
            </a:r>
            <a:r>
              <a:rPr lang="en-US" altLang="en-US" dirty="0">
                <a:solidFill>
                  <a:srgbClr val="0070C0"/>
                </a:solidFill>
                <a:sym typeface="Symbol" panose="05050102010706020507" pitchFamily="18" charset="2"/>
              </a:rPr>
              <a:t>H</a:t>
            </a:r>
            <a:r>
              <a:rPr lang="en-US" altLang="en-US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0</a:t>
            </a:r>
            <a:r>
              <a:rPr lang="en-US" altLang="en-US" dirty="0">
                <a:sym typeface="Symbol" panose="05050102010706020507" pitchFamily="18" charset="2"/>
              </a:rPr>
              <a:t>, so </a:t>
            </a:r>
            <a:r>
              <a:rPr lang="en-US" altLang="en-US" dirty="0">
                <a:solidFill>
                  <a:srgbClr val="0070C0"/>
                </a:solidFill>
                <a:sym typeface="Symbol" panose="05050102010706020507" pitchFamily="18" charset="2"/>
              </a:rPr>
              <a:t>H</a:t>
            </a:r>
            <a:r>
              <a:rPr lang="en-US" altLang="en-US" dirty="0">
                <a:sym typeface="Symbol" panose="05050102010706020507" pitchFamily="18" charset="2"/>
              </a:rPr>
              <a:t> may be right</a:t>
            </a:r>
            <a:endParaRPr lang="en-US" dirty="0"/>
          </a:p>
          <a:p>
            <a:pPr lvl="1"/>
            <a:r>
              <a:rPr lang="en-US" dirty="0"/>
              <a:t>Note, would not have rejected </a:t>
            </a:r>
            <a:r>
              <a:rPr lang="en-US" dirty="0">
                <a:solidFill>
                  <a:srgbClr val="0070C0"/>
                </a:solidFill>
              </a:rPr>
              <a:t>H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/>
              <a:t> if </a:t>
            </a:r>
            <a:r>
              <a:rPr lang="en-US" dirty="0">
                <a:solidFill>
                  <a:srgbClr val="008000"/>
                </a:solidFill>
              </a:rPr>
              <a:t>p-value</a:t>
            </a:r>
            <a:r>
              <a:rPr lang="en-US" dirty="0"/>
              <a:t> greater than </a:t>
            </a:r>
            <a:r>
              <a:rPr lang="en-US" altLang="en-US" dirty="0">
                <a:solidFill>
                  <a:srgbClr val="C00000"/>
                </a:solidFill>
                <a:sym typeface="Symbol" panose="05050102010706020507" pitchFamily="18" charset="2"/>
              </a:rPr>
              <a:t>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3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Rolling (1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/>
              <a:t>Have 1d6, sample (i.e., roll 1 die)</a:t>
            </a:r>
          </a:p>
          <a:p>
            <a:r>
              <a:rPr lang="en-US" dirty="0"/>
              <a:t>What is probability distribution of values?</a:t>
            </a:r>
          </a:p>
        </p:txBody>
      </p:sp>
    </p:spTree>
    <p:extLst>
      <p:ext uri="{BB962C8B-B14F-4D97-AF65-F5344CB8AC3E}">
        <p14:creationId xmlns:p14="http://schemas.microsoft.com/office/powerpoint/2010/main" val="22046900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4B38-437E-499A-9779-90290B66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P-value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80F929-BB3C-4D78-B09D-2E5AC3EDC2E8}"/>
              </a:ext>
            </a:extLst>
          </p:cNvPr>
          <p:cNvGrpSpPr/>
          <p:nvPr/>
        </p:nvGrpSpPr>
        <p:grpSpPr>
          <a:xfrm>
            <a:off x="1371600" y="2212608"/>
            <a:ext cx="6310534" cy="4343400"/>
            <a:chOff x="928466" y="1295400"/>
            <a:chExt cx="7287068" cy="510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AA9C30-2D45-4D1A-9640-0CAD27AC4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8466" y="1295400"/>
              <a:ext cx="7287068" cy="51054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1FA0E7-988A-471A-819B-33424999E85A}"/>
                </a:ext>
              </a:extLst>
            </p:cNvPr>
            <p:cNvSpPr/>
            <p:nvPr/>
          </p:nvSpPr>
          <p:spPr>
            <a:xfrm>
              <a:off x="3888960" y="4876800"/>
              <a:ext cx="1366080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>
                      <a:lumMod val="65000"/>
                    </a:schemeClr>
                  </a:solidFill>
                </a:rPr>
                <a:t>https://en.wikipedia.org/wiki/P-value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2AD7E3B-DBF2-4C9B-8B3E-E007860E40AE}"/>
              </a:ext>
            </a:extLst>
          </p:cNvPr>
          <p:cNvSpPr/>
          <p:nvPr/>
        </p:nvSpPr>
        <p:spPr>
          <a:xfrm>
            <a:off x="685800" y="1441425"/>
            <a:ext cx="78937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probability density of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each outcome, computed under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Null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hypothesis</a:t>
            </a:r>
          </a:p>
          <a:p>
            <a:pPr algn="ctr"/>
            <a:r>
              <a:rPr lang="en-US" i="1" dirty="0">
                <a:solidFill>
                  <a:srgbClr val="008000"/>
                </a:solidFill>
                <a:latin typeface="Arial" panose="020B0604020202020204" pitchFamily="34" charset="0"/>
              </a:rPr>
              <a:t>p</a:t>
            </a:r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</a:rPr>
              <a:t>-value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is area under curve past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</a:rPr>
              <a:t>observed data point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(e.g., sample mean)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89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Rolling (1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/>
              <a:t>Have 1d6, sample (i.e., roll 1 die)</a:t>
            </a:r>
          </a:p>
          <a:p>
            <a:r>
              <a:rPr lang="en-US" dirty="0"/>
              <a:t>What is probability distribution of values?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33600" y="3279410"/>
            <a:ext cx="4286250" cy="3016641"/>
            <a:chOff x="2133600" y="3279410"/>
            <a:chExt cx="4286250" cy="3016641"/>
          </a:xfrm>
        </p:grpSpPr>
        <p:sp>
          <p:nvSpPr>
            <p:cNvPr id="6" name="Rectangle 5"/>
            <p:cNvSpPr/>
            <p:nvPr/>
          </p:nvSpPr>
          <p:spPr>
            <a:xfrm>
              <a:off x="2307283" y="6047291"/>
              <a:ext cx="3938885" cy="248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http://www.investopedia.com/articles/06/probabilitydistribution.asp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3279410"/>
              <a:ext cx="4286250" cy="272415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086600" y="4191000"/>
            <a:ext cx="1524000" cy="707886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“Square“ distribution</a:t>
            </a:r>
          </a:p>
        </p:txBody>
      </p:sp>
    </p:spTree>
    <p:extLst>
      <p:ext uri="{BB962C8B-B14F-4D97-AF65-F5344CB8AC3E}">
        <p14:creationId xmlns:p14="http://schemas.microsoft.com/office/powerpoint/2010/main" val="4091992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Rolling (2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Have 1d6, sample twice and sum (i.e., roll 2 dice)</a:t>
            </a:r>
          </a:p>
          <a:p>
            <a:r>
              <a:rPr lang="en-US" dirty="0"/>
              <a:t>What is probability distribution of values?</a:t>
            </a:r>
          </a:p>
        </p:txBody>
      </p:sp>
    </p:spTree>
    <p:extLst>
      <p:ext uri="{BB962C8B-B14F-4D97-AF65-F5344CB8AC3E}">
        <p14:creationId xmlns:p14="http://schemas.microsoft.com/office/powerpoint/2010/main" val="398274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Rolling (2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Have 1d6, sample twice and sum (i.e., roll 2 dice)</a:t>
            </a:r>
          </a:p>
          <a:p>
            <a:r>
              <a:rPr lang="en-US" dirty="0"/>
              <a:t>What is probability distribution of values?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6000" y="3352800"/>
            <a:ext cx="4286250" cy="2973055"/>
            <a:chOff x="2428875" y="3276600"/>
            <a:chExt cx="4286250" cy="297305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875" y="3276600"/>
              <a:ext cx="4286250" cy="27051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812440" y="6018823"/>
              <a:ext cx="351912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>
                      <a:lumMod val="50000"/>
                    </a:schemeClr>
                  </a:solidFill>
                </a:rPr>
                <a:t>http://www.investopedia.com/articles/06/probabilitydistribution.asp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086600" y="4191000"/>
            <a:ext cx="1524000" cy="707886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“Triangle“ distribution</a:t>
            </a:r>
          </a:p>
        </p:txBody>
      </p:sp>
    </p:spTree>
    <p:extLst>
      <p:ext uri="{BB962C8B-B14F-4D97-AF65-F5344CB8AC3E}">
        <p14:creationId xmlns:p14="http://schemas.microsoft.com/office/powerpoint/2010/main" val="636585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Dice Rolling (3 of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Have 1d6, sample thrice and sum (i.e., roll 3 dice)</a:t>
            </a:r>
          </a:p>
          <a:p>
            <a:r>
              <a:rPr lang="en-US" dirty="0"/>
              <a:t>What is probability distribution of values?</a:t>
            </a:r>
          </a:p>
        </p:txBody>
      </p:sp>
    </p:spTree>
    <p:extLst>
      <p:ext uri="{BB962C8B-B14F-4D97-AF65-F5344CB8AC3E}">
        <p14:creationId xmlns:p14="http://schemas.microsoft.com/office/powerpoint/2010/main" val="2080380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9476</TotalTime>
  <Words>3205</Words>
  <Application>Microsoft Office PowerPoint</Application>
  <PresentationFormat>On-screen Show (4:3)</PresentationFormat>
  <Paragraphs>461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Cambria Math</vt:lpstr>
      <vt:lpstr>Comic Sans MS</vt:lpstr>
      <vt:lpstr>Consolas</vt:lpstr>
      <vt:lpstr>Office Theme</vt:lpstr>
      <vt:lpstr>Inferential Statistics</vt:lpstr>
      <vt:lpstr>Overview</vt:lpstr>
      <vt:lpstr>Overview</vt:lpstr>
      <vt:lpstr>Outline</vt:lpstr>
      <vt:lpstr>Dice Rolling (1 of 4)</vt:lpstr>
      <vt:lpstr>Dice Rolling (1 of 4)</vt:lpstr>
      <vt:lpstr>Dice Rolling (2 of 4)</vt:lpstr>
      <vt:lpstr>Dice Rolling (2 of 4)</vt:lpstr>
      <vt:lpstr>Dice Rolling (3 of 4)</vt:lpstr>
      <vt:lpstr>Dice Rolling (3 of 4)</vt:lpstr>
      <vt:lpstr>Dice Rolling (3 of 4)</vt:lpstr>
      <vt:lpstr>Dice Rolling (4 of 4)</vt:lpstr>
      <vt:lpstr>Sampling Distributions</vt:lpstr>
      <vt:lpstr>Why do we care about sample means following Normal distribution?</vt:lpstr>
      <vt:lpstr>Why do we care about sample means following Normal distribution?</vt:lpstr>
      <vt:lpstr>Why do we care about sample means following Normal distribution?</vt:lpstr>
      <vt:lpstr>Why do we care about sample means following Normal distribution?</vt:lpstr>
      <vt:lpstr>Outline</vt:lpstr>
      <vt:lpstr>Sampling Error (1 of 2)</vt:lpstr>
      <vt:lpstr>Sampling Error (1 of 2)</vt:lpstr>
      <vt:lpstr>Sampling Error (2 of 2)</vt:lpstr>
      <vt:lpstr>Standard Error (1 of 2)</vt:lpstr>
      <vt:lpstr>Standard Error (1 of 2)</vt:lpstr>
      <vt:lpstr>Standard Error (2 of 2)</vt:lpstr>
      <vt:lpstr>Standard Error (2 of 2)</vt:lpstr>
      <vt:lpstr>Confidence Interval</vt:lpstr>
      <vt:lpstr>Confidence Interval for Mean</vt:lpstr>
      <vt:lpstr>Confidence Interval Estimate</vt:lpstr>
      <vt:lpstr>t distribution</vt:lpstr>
      <vt:lpstr>Confidence Interval Example</vt:lpstr>
      <vt:lpstr>Confidence Interval Example</vt:lpstr>
      <vt:lpstr>Meaning of Confidence Interval ()</vt:lpstr>
      <vt:lpstr>How does Confidence Interval Size Change?</vt:lpstr>
      <vt:lpstr>How does Confidence Interval Change (1 of 2)?</vt:lpstr>
      <vt:lpstr>How does Confidence Interval Change (1 of 2)?</vt:lpstr>
      <vt:lpstr>How does Confidence Interval Change (2 of 2)?</vt:lpstr>
      <vt:lpstr>How does Confidence Interval Change (2 of 2)?</vt:lpstr>
      <vt:lpstr>Using Confidence Interval (1 of 2)</vt:lpstr>
      <vt:lpstr>Using Confidence Interval (2 of 2)</vt:lpstr>
      <vt:lpstr>Statistical Significance versus Practical Significance (1 of 2)</vt:lpstr>
      <vt:lpstr>Statistical Significance versus Practical Significance (1 of 2)</vt:lpstr>
      <vt:lpstr>Statistical Significance versus Practical Significance (2 of 2)</vt:lpstr>
      <vt:lpstr>What Confidence Level to Use (1 of 2)?</vt:lpstr>
      <vt:lpstr>What Confidence Level to Use (2 of 2)?</vt:lpstr>
      <vt:lpstr>Outline</vt:lpstr>
      <vt:lpstr>Hypothesis Testing</vt:lpstr>
      <vt:lpstr>Hypothesis Testing Terminology</vt:lpstr>
      <vt:lpstr>Hypothesis Testing Steps</vt:lpstr>
      <vt:lpstr>Hypothesis Testing Steps (Example)</vt:lpstr>
      <vt:lpstr>Calculating P-value</vt:lpstr>
    </vt:vector>
  </TitlesOfParts>
  <Company>Worcester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</dc:title>
  <dc:creator>Mark Claypool</dc:creator>
  <cp:lastModifiedBy>Mark Claypool</cp:lastModifiedBy>
  <cp:revision>436</cp:revision>
  <cp:lastPrinted>2018-04-26T13:43:50Z</cp:lastPrinted>
  <dcterms:created xsi:type="dcterms:W3CDTF">2012-01-13T01:01:36Z</dcterms:created>
  <dcterms:modified xsi:type="dcterms:W3CDTF">2019-04-25T14:59:00Z</dcterms:modified>
</cp:coreProperties>
</file>