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6" r:id="rId3"/>
    <p:sldId id="269" r:id="rId4"/>
    <p:sldId id="258" r:id="rId5"/>
    <p:sldId id="265" r:id="rId6"/>
    <p:sldId id="264" r:id="rId7"/>
    <p:sldId id="263" r:id="rId8"/>
    <p:sldId id="261" r:id="rId9"/>
    <p:sldId id="262" r:id="rId10"/>
    <p:sldId id="267" r:id="rId11"/>
    <p:sldId id="268" r:id="rId12"/>
    <p:sldId id="259" r:id="rId13"/>
    <p:sldId id="270" r:id="rId14"/>
    <p:sldId id="260" r:id="rId15"/>
    <p:sldId id="271" r:id="rId16"/>
    <p:sldId id="272" r:id="rId1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1458" y="6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1837E6-FE4A-460D-B195-BE410E58F0F7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5C0558-F855-45ED-ACAF-E64734788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9893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13E04472-30A7-4BFD-AE42-4B7DAF897217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E66B3BC-8BDF-474F-B3DF-8718E0B07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190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59088" y="515938"/>
            <a:ext cx="3425825" cy="25685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r>
              <a:rPr lang="en-US" dirty="0"/>
              <a:t>Abstract:  </a:t>
            </a:r>
          </a:p>
          <a:p>
            <a:pPr eaLnBrk="1" hangingPunct="1"/>
            <a:r>
              <a:rPr lang="en-US" dirty="0"/>
              <a:t>Do you need to come?  Yes -- like it or not you will give talks.  While most people fear public speaking, you can enjoy it.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What drives away fear?  Messages and preparation.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So …?  So: planning a talk is like designing a program.  So: you already own some needed skills.  So: you transfer lessons learned in one are to another and thereby gain power.</a:t>
            </a:r>
          </a:p>
          <a:p>
            <a:pPr eaLnBrk="1" hangingPunct="1"/>
            <a:endParaRPr lang="en-US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“Why me?” -- A victim of dismal talks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Eh?  Messages received by the audiences are the desired output.  Preparation produces a topic tree to guide message delivery.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Is that all?  Nope you’ll hear about these topics; my messages to you; thinking about the audience; working backwards from messages; topic tree notions; avoiding common mistakes; and useful techniques.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8780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59088" y="515938"/>
            <a:ext cx="3425825" cy="25685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r>
              <a:rPr lang="en-US" dirty="0"/>
              <a:t>Giving a talk is like: </a:t>
            </a:r>
          </a:p>
          <a:p>
            <a:pPr eaLnBrk="1" hangingPunct="1"/>
            <a:r>
              <a:rPr lang="en-US" dirty="0"/>
              <a:t> program design</a:t>
            </a:r>
          </a:p>
          <a:p>
            <a:pPr eaLnBrk="1" hangingPunct="1"/>
            <a:r>
              <a:rPr lang="en-US" dirty="0"/>
              <a:t> paper writing</a:t>
            </a:r>
          </a:p>
          <a:p>
            <a:pPr eaLnBrk="1" hangingPunct="1"/>
            <a:r>
              <a:rPr lang="en-US" dirty="0"/>
              <a:t> teaching.</a:t>
            </a:r>
          </a:p>
          <a:p>
            <a:pPr eaLnBrk="1" hangingPunct="1"/>
            <a:r>
              <a:rPr lang="en-US" dirty="0"/>
              <a:t> (you already “know”, but need skills)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8967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59088" y="515938"/>
            <a:ext cx="3425825" cy="25685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r>
              <a:rPr lang="en-US" dirty="0"/>
              <a:t>The audience is on your side</a:t>
            </a:r>
          </a:p>
          <a:p>
            <a:pPr lvl="1" eaLnBrk="1" hangingPunct="1"/>
            <a:r>
              <a:rPr lang="en-US" dirty="0"/>
              <a:t>they want you to succeed</a:t>
            </a:r>
          </a:p>
          <a:p>
            <a:pPr lvl="1" eaLnBrk="1" hangingPunct="1"/>
            <a:r>
              <a:rPr lang="en-US" dirty="0"/>
              <a:t>look at them during the talk</a:t>
            </a:r>
          </a:p>
          <a:p>
            <a:pPr lvl="1" eaLnBrk="1" hangingPunct="1"/>
            <a:r>
              <a:rPr lang="en-US" dirty="0"/>
              <a:t>Trick:</a:t>
            </a:r>
            <a:r>
              <a:rPr lang="en-US" baseline="0" dirty="0"/>
              <a:t> look just over their heads if you have to</a:t>
            </a:r>
            <a:endParaRPr lang="en-US" dirty="0"/>
          </a:p>
          <a:p>
            <a:pPr eaLnBrk="1" hangingPunct="1"/>
            <a:r>
              <a:rPr lang="en-US" dirty="0"/>
              <a:t>Butterflies are normal and good</a:t>
            </a:r>
          </a:p>
          <a:p>
            <a:pPr eaLnBrk="1" hangingPunct="1"/>
            <a:r>
              <a:rPr lang="en-US" dirty="0"/>
              <a:t>Plan, prune and practice so you can relax</a:t>
            </a:r>
          </a:p>
          <a:p>
            <a:pPr eaLnBrk="1" hangingPunct="1"/>
            <a:r>
              <a:rPr lang="en-US" dirty="0"/>
              <a:t>Messages</a:t>
            </a:r>
          </a:p>
          <a:p>
            <a:pPr lvl="1" eaLnBrk="1" hangingPunct="1"/>
            <a:r>
              <a:rPr lang="en-US" dirty="0"/>
              <a:t>Focus on audience not you</a:t>
            </a:r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3954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59088" y="515938"/>
            <a:ext cx="3425825" cy="25685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r>
              <a:rPr lang="en-US" dirty="0"/>
              <a:t>Informs them and focuses you</a:t>
            </a:r>
          </a:p>
          <a:p>
            <a:pPr eaLnBrk="1" hangingPunct="1"/>
            <a:r>
              <a:rPr lang="en-US" i="1" dirty="0"/>
              <a:t>use</a:t>
            </a:r>
            <a:r>
              <a:rPr lang="en-US" dirty="0"/>
              <a:t> slides </a:t>
            </a:r>
          </a:p>
          <a:p>
            <a:pPr lvl="1" eaLnBrk="1" hangingPunct="1"/>
            <a:r>
              <a:rPr lang="en-US" dirty="0"/>
              <a:t>supports messages</a:t>
            </a:r>
          </a:p>
          <a:p>
            <a:pPr lvl="1" eaLnBrk="1" hangingPunct="1"/>
            <a:r>
              <a:rPr lang="en-US" dirty="0"/>
              <a:t>tell them why it’s there</a:t>
            </a:r>
          </a:p>
          <a:p>
            <a:pPr eaLnBrk="1" hangingPunct="1"/>
            <a:r>
              <a:rPr lang="en-US" dirty="0"/>
              <a:t>Not busy</a:t>
            </a:r>
          </a:p>
          <a:p>
            <a:pPr lvl="1" eaLnBrk="1" hangingPunct="1"/>
            <a:r>
              <a:rPr lang="en-US" dirty="0"/>
              <a:t>5-7 chunks</a:t>
            </a:r>
          </a:p>
          <a:p>
            <a:pPr eaLnBrk="1" hangingPunct="1"/>
            <a:r>
              <a:rPr lang="en-US" dirty="0"/>
              <a:t>Size</a:t>
            </a:r>
          </a:p>
          <a:p>
            <a:pPr eaLnBrk="1" hangingPunct="1"/>
            <a:r>
              <a:rPr lang="en-US" dirty="0"/>
              <a:t>Don’t write what you will say</a:t>
            </a:r>
          </a:p>
          <a:p>
            <a:pPr eaLnBrk="1" hangingPunct="1"/>
            <a:r>
              <a:rPr lang="en-US" baseline="0" dirty="0"/>
              <a:t>  Exception: if English difficult, more words can help </a:t>
            </a:r>
          </a:p>
          <a:p>
            <a:pPr eaLnBrk="1" hangingPunct="1"/>
            <a:r>
              <a:rPr lang="en-US" baseline="0" dirty="0"/>
              <a:t>  audience follow</a:t>
            </a:r>
            <a:endParaRPr lang="en-US" dirty="0"/>
          </a:p>
          <a:p>
            <a:pPr eaLnBrk="1" hangingPunct="1"/>
            <a:r>
              <a:rPr lang="en-US" dirty="0"/>
              <a:t>Transitions</a:t>
            </a:r>
          </a:p>
          <a:p>
            <a:pPr lvl="1" eaLnBrk="1" hangingPunct="1"/>
            <a:r>
              <a:rPr lang="en-US" dirty="0"/>
              <a:t>practice physical movement of overheads</a:t>
            </a:r>
          </a:p>
          <a:p>
            <a:pPr lvl="1" eaLnBrk="1" hangingPunct="1"/>
            <a:r>
              <a:rPr lang="en-US" dirty="0"/>
              <a:t>know your beginning and ending blurbs</a:t>
            </a:r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3391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59088" y="515938"/>
            <a:ext cx="3425825" cy="25685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r>
              <a:rPr lang="en-US" dirty="0"/>
              <a:t>Formula</a:t>
            </a:r>
          </a:p>
          <a:p>
            <a:pPr marL="171450" indent="-171450" eaLnBrk="1" hangingPunct="1">
              <a:buFontTx/>
              <a:buChar char="-"/>
            </a:pPr>
            <a:r>
              <a:rPr lang="en-US" baseline="0" dirty="0"/>
              <a:t>Describe axes: “The x-axis is …”</a:t>
            </a:r>
          </a:p>
          <a:p>
            <a:pPr marL="171450" indent="-171450" eaLnBrk="1" hangingPunct="1">
              <a:buFontTx/>
              <a:buChar char="-"/>
            </a:pPr>
            <a:r>
              <a:rPr lang="en-US" baseline="0" dirty="0"/>
              <a:t>Describe </a:t>
            </a:r>
            <a:r>
              <a:rPr lang="en-US" baseline="0" dirty="0" err="1"/>
              <a:t>trendlines</a:t>
            </a:r>
            <a:r>
              <a:rPr lang="en-US" baseline="0" dirty="0"/>
              <a:t>: “The dots are the average …”</a:t>
            </a:r>
          </a:p>
          <a:p>
            <a:pPr marL="171450" indent="-171450" eaLnBrk="1" hangingPunct="1">
              <a:buFontTx/>
              <a:buChar char="-"/>
            </a:pPr>
            <a:r>
              <a:rPr lang="en-US" baseline="0" dirty="0"/>
              <a:t>Only then describe results: “Notice how …”</a:t>
            </a:r>
          </a:p>
          <a:p>
            <a:pPr marL="171450" indent="-171450" eaLnBrk="1" hangingPunct="1">
              <a:buFontTx/>
              <a:buChar char="-"/>
            </a:pPr>
            <a:endParaRPr lang="en-US" baseline="0" dirty="0"/>
          </a:p>
          <a:p>
            <a:pPr marL="0" indent="0" eaLnBrk="1" hangingPunct="1">
              <a:buFontTx/>
              <a:buNone/>
            </a:pPr>
            <a:r>
              <a:rPr lang="en-US" baseline="0" dirty="0"/>
              <a:t>Tip: include “message” small bullet on each result. </a:t>
            </a:r>
          </a:p>
          <a:p>
            <a:pPr marL="0" indent="0" eaLnBrk="1" hangingPunct="1">
              <a:buFontTx/>
              <a:buNone/>
            </a:pPr>
            <a:endParaRPr lang="en-US" baseline="0" dirty="0"/>
          </a:p>
          <a:p>
            <a:pPr marL="0" indent="0" eaLnBrk="1" hangingPunct="1">
              <a:buFontTx/>
              <a:buNone/>
            </a:pPr>
            <a:r>
              <a:rPr lang="en-US" baseline="0" dirty="0"/>
              <a:t>Reminds audience (and you) why you are showing slide!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1813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59088" y="515938"/>
            <a:ext cx="3425825" cy="25685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4975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59088" y="515938"/>
            <a:ext cx="3425825" cy="25685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r>
              <a:rPr lang="en-US" dirty="0"/>
              <a:t>Pace should be comfortable for</a:t>
            </a:r>
            <a:r>
              <a:rPr lang="en-US" baseline="0" dirty="0"/>
              <a:t> those </a:t>
            </a:r>
            <a:r>
              <a:rPr lang="en-US" i="1" baseline="0" dirty="0"/>
              <a:t>listening</a:t>
            </a:r>
            <a:endParaRPr lang="en-US" i="1" dirty="0"/>
          </a:p>
          <a:p>
            <a:pPr eaLnBrk="1" hangingPunct="1"/>
            <a:r>
              <a:rPr lang="en-US" dirty="0"/>
              <a:t>First few minutes</a:t>
            </a:r>
          </a:p>
          <a:p>
            <a:pPr lvl="1" eaLnBrk="1" hangingPunct="1"/>
            <a:r>
              <a:rPr lang="en-US" dirty="0"/>
              <a:t>why should they listen?</a:t>
            </a:r>
          </a:p>
          <a:p>
            <a:pPr lvl="1" eaLnBrk="1" hangingPunct="1"/>
            <a:r>
              <a:rPr lang="en-US" dirty="0"/>
              <a:t>why should they believe you?</a:t>
            </a:r>
          </a:p>
          <a:p>
            <a:pPr lvl="1" eaLnBrk="1" hangingPunct="1"/>
            <a:r>
              <a:rPr lang="en-US" dirty="0"/>
              <a:t>Tip:</a:t>
            </a:r>
            <a:r>
              <a:rPr lang="en-US" baseline="0" dirty="0"/>
              <a:t> Practice opening more than rest of talk – if get off to a good start, rest will go smoothly.</a:t>
            </a:r>
            <a:endParaRPr lang="en-US" dirty="0"/>
          </a:p>
          <a:p>
            <a:pPr eaLnBrk="1" hangingPunct="1"/>
            <a:r>
              <a:rPr lang="en-US" dirty="0"/>
              <a:t>Finish</a:t>
            </a:r>
          </a:p>
          <a:p>
            <a:pPr lvl="1" eaLnBrk="1" hangingPunct="1"/>
            <a:r>
              <a:rPr lang="en-US" dirty="0"/>
              <a:t>Repeat/restate</a:t>
            </a:r>
            <a:r>
              <a:rPr lang="en-US" baseline="0" dirty="0"/>
              <a:t> </a:t>
            </a:r>
            <a:r>
              <a:rPr lang="en-US" dirty="0"/>
              <a:t>main messages</a:t>
            </a:r>
          </a:p>
          <a:p>
            <a:pPr lvl="1" eaLnBrk="1" hangingPunct="1"/>
            <a:r>
              <a:rPr lang="en-US" dirty="0"/>
              <a:t>Don’t run out of time - get tossed off the stage</a:t>
            </a:r>
          </a:p>
          <a:p>
            <a:pPr lvl="1" eaLnBrk="1" hangingPunct="1"/>
            <a:endParaRPr lang="en-US" dirty="0"/>
          </a:p>
          <a:p>
            <a:pPr eaLnBrk="1" hangingPunct="1"/>
            <a:r>
              <a:rPr lang="en-US" dirty="0"/>
              <a:t>Note, teaching has a more forgiving time frame than conference talk</a:t>
            </a:r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46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699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721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792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91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667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67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14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45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73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218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493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0C008-1EDC-44A7-AC30-7905F8BCA6C7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09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eb.cs.wpi.edu/~imgd2905/d19/samples/peer-guide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eb.cs.wpi.edu/~imgd2905/d19/present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hZk7pPJN8o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pi.toastmastersclubs.org/" TargetMode="External"/><Relationship Id="rId5" Type="http://schemas.openxmlformats.org/officeDocument/2006/relationships/hyperlink" Target="https://www.toastmasters.org/" TargetMode="Externa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819400"/>
            <a:ext cx="8077200" cy="1470025"/>
          </a:xfrm>
        </p:spPr>
        <p:txBody>
          <a:bodyPr>
            <a:normAutofit/>
          </a:bodyPr>
          <a:lstStyle/>
          <a:p>
            <a:r>
              <a:rPr lang="en-US" sz="4800" dirty="0"/>
              <a:t>Student Presentations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1371600"/>
            <a:ext cx="4267200" cy="1752600"/>
          </a:xfrm>
        </p:spPr>
        <p:txBody>
          <a:bodyPr>
            <a:noAutofit/>
          </a:bodyPr>
          <a:lstStyle/>
          <a:p>
            <a:endParaRPr lang="en-US" sz="3600" dirty="0">
              <a:solidFill>
                <a:srgbClr val="0070C0"/>
              </a:solidFill>
            </a:endParaRPr>
          </a:p>
          <a:p>
            <a:r>
              <a:rPr lang="en-US" sz="4000" dirty="0">
                <a:solidFill>
                  <a:srgbClr val="0070C0"/>
                </a:solidFill>
              </a:rPr>
              <a:t>IMGD 2905</a:t>
            </a:r>
          </a:p>
          <a:p>
            <a:endParaRPr lang="en-US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7552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Talk Tips: Common Mistake – </a:t>
            </a:r>
            <a:r>
              <a:rPr lang="en-US" i="1" dirty="0"/>
              <a:t>Timing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422257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dirty="0"/>
              <a:t>Set pace for audience not you</a:t>
            </a:r>
          </a:p>
          <a:p>
            <a:pPr eaLnBrk="1" hangingPunct="1">
              <a:defRPr/>
            </a:pPr>
            <a:r>
              <a:rPr lang="en-US" dirty="0">
                <a:solidFill>
                  <a:srgbClr val="0070C0"/>
                </a:solidFill>
              </a:rPr>
              <a:t>First few minutes</a:t>
            </a:r>
          </a:p>
          <a:p>
            <a:pPr lvl="1" eaLnBrk="1" hangingPunct="1">
              <a:defRPr/>
            </a:pPr>
            <a:r>
              <a:rPr lang="en-US" dirty="0"/>
              <a:t>Why should they listen?</a:t>
            </a:r>
          </a:p>
          <a:p>
            <a:pPr lvl="1" eaLnBrk="1" hangingPunct="1">
              <a:defRPr/>
            </a:pPr>
            <a:r>
              <a:rPr lang="en-US" dirty="0"/>
              <a:t>Why should they believe you?</a:t>
            </a:r>
          </a:p>
          <a:p>
            <a:pPr eaLnBrk="1" hangingPunct="1">
              <a:defRPr/>
            </a:pPr>
            <a:r>
              <a:rPr lang="en-US" dirty="0">
                <a:solidFill>
                  <a:srgbClr val="008000"/>
                </a:solidFill>
              </a:rPr>
              <a:t>Finish</a:t>
            </a:r>
          </a:p>
          <a:p>
            <a:pPr lvl="1" eaLnBrk="1" hangingPunct="1">
              <a:defRPr/>
            </a:pPr>
            <a:r>
              <a:rPr lang="en-US" dirty="0"/>
              <a:t>Impress main messages</a:t>
            </a:r>
          </a:p>
          <a:p>
            <a:pPr lvl="1" eaLnBrk="1" hangingPunct="1">
              <a:defRPr/>
            </a:pPr>
            <a:r>
              <a:rPr lang="en-US" dirty="0"/>
              <a:t>Don’t gasp or get tossed off stage</a:t>
            </a:r>
          </a:p>
          <a:p>
            <a:pPr>
              <a:defRPr/>
            </a:pPr>
            <a:r>
              <a:rPr lang="en-US" i="1" dirty="0"/>
              <a:t>Practice</a:t>
            </a:r>
            <a:r>
              <a:rPr lang="en-US" dirty="0"/>
              <a:t>, </a:t>
            </a:r>
            <a:r>
              <a:rPr lang="en-US" i="1" dirty="0"/>
              <a:t>practice</a:t>
            </a:r>
            <a:r>
              <a:rPr lang="en-US" dirty="0"/>
              <a:t>, </a:t>
            </a:r>
            <a:r>
              <a:rPr lang="en-US" i="1" dirty="0"/>
              <a:t>practice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0F7223F-7566-4C7E-A3C3-764EA1386350}"/>
              </a:ext>
            </a:extLst>
          </p:cNvPr>
          <p:cNvGrpSpPr/>
          <p:nvPr/>
        </p:nvGrpSpPr>
        <p:grpSpPr>
          <a:xfrm>
            <a:off x="6324600" y="2286000"/>
            <a:ext cx="2667000" cy="2590800"/>
            <a:chOff x="6324600" y="2286000"/>
            <a:chExt cx="2667000" cy="2590800"/>
          </a:xfrm>
        </p:grpSpPr>
        <p:pic>
          <p:nvPicPr>
            <p:cNvPr id="6146" name="Picture 2" descr="http://fcpaprofessor.com/wp-content/uploads/2015/10/Timing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03888" y="2286000"/>
              <a:ext cx="2308424" cy="2590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Rectangle 1"/>
            <p:cNvSpPr/>
            <p:nvPr/>
          </p:nvSpPr>
          <p:spPr>
            <a:xfrm>
              <a:off x="6324600" y="4572000"/>
              <a:ext cx="2667000" cy="20005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700" dirty="0"/>
                <a:t>http://fcpaprofessor.com/wp-content/uploads/2015/10/Timing.jpg 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B8C51DD0-2491-43C8-9FD1-1B9E273F4694}"/>
              </a:ext>
            </a:extLst>
          </p:cNvPr>
          <p:cNvGrpSpPr/>
          <p:nvPr/>
        </p:nvGrpSpPr>
        <p:grpSpPr>
          <a:xfrm>
            <a:off x="1219200" y="5819089"/>
            <a:ext cx="3691632" cy="746956"/>
            <a:chOff x="724909" y="5683015"/>
            <a:chExt cx="3691632" cy="746956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7BF792B-3A3A-4867-89B0-E6898C2A6DC4}"/>
                </a:ext>
              </a:extLst>
            </p:cNvPr>
            <p:cNvSpPr txBox="1"/>
            <p:nvPr/>
          </p:nvSpPr>
          <p:spPr>
            <a:xfrm>
              <a:off x="911341" y="5871827"/>
              <a:ext cx="936154" cy="36933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Content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6FB25189-F8B5-44E6-B722-7BD8772D92BA}"/>
                </a:ext>
              </a:extLst>
            </p:cNvPr>
            <p:cNvSpPr txBox="1"/>
            <p:nvPr/>
          </p:nvSpPr>
          <p:spPr>
            <a:xfrm>
              <a:off x="2109331" y="5871827"/>
              <a:ext cx="1050288" cy="36933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Rehearse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CBFA8AE-C4A6-4B50-8FF5-AF94BAAE0BE7}"/>
                </a:ext>
              </a:extLst>
            </p:cNvPr>
            <p:cNvSpPr txBox="1"/>
            <p:nvPr/>
          </p:nvSpPr>
          <p:spPr>
            <a:xfrm>
              <a:off x="3386832" y="5871827"/>
              <a:ext cx="817853" cy="36933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Timing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3E8B6469-7F77-42E4-98A2-D00F3A9A1638}"/>
                </a:ext>
              </a:extLst>
            </p:cNvPr>
            <p:cNvCxnSpPr/>
            <p:nvPr/>
          </p:nvCxnSpPr>
          <p:spPr>
            <a:xfrm>
              <a:off x="1847495" y="6056493"/>
              <a:ext cx="261836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93F6A748-2A82-4D66-88C0-E74918046CC3}"/>
                </a:ext>
              </a:extLst>
            </p:cNvPr>
            <p:cNvCxnSpPr/>
            <p:nvPr/>
          </p:nvCxnSpPr>
          <p:spPr>
            <a:xfrm>
              <a:off x="3159619" y="6056493"/>
              <a:ext cx="261836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3CB1E2A3-F272-4247-9D91-5305879AF3F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759406" y="5683015"/>
              <a:ext cx="0" cy="1711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EF1CB117-4615-4097-AE0F-F6D819DCBEB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40341" y="5683015"/>
              <a:ext cx="0" cy="17110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BE6D8024-37D9-464F-A451-869B36E5B33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634475" y="5683015"/>
              <a:ext cx="0" cy="17110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85EBE39E-565A-4940-AB50-C05BC09C238E}"/>
                </a:ext>
              </a:extLst>
            </p:cNvPr>
            <p:cNvCxnSpPr/>
            <p:nvPr/>
          </p:nvCxnSpPr>
          <p:spPr>
            <a:xfrm flipH="1">
              <a:off x="1340341" y="5683015"/>
              <a:ext cx="241906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6DAD0CCB-5BF5-4CA1-9AB0-2545562ABAF0}"/>
                </a:ext>
              </a:extLst>
            </p:cNvPr>
            <p:cNvCxnSpPr>
              <a:cxnSpLocks/>
            </p:cNvCxnSpPr>
            <p:nvPr/>
          </p:nvCxnSpPr>
          <p:spPr>
            <a:xfrm>
              <a:off x="724909" y="6056493"/>
              <a:ext cx="18643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FD8C2E58-5105-47D6-9DD7-74C34E9EC16A}"/>
                </a:ext>
              </a:extLst>
            </p:cNvPr>
            <p:cNvCxnSpPr>
              <a:cxnSpLocks/>
            </p:cNvCxnSpPr>
            <p:nvPr/>
          </p:nvCxnSpPr>
          <p:spPr>
            <a:xfrm>
              <a:off x="4230109" y="6056493"/>
              <a:ext cx="18643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0CD4FD44-5835-47D0-8B18-5ADF78E4E66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43000" y="6241159"/>
              <a:ext cx="0" cy="17110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8264B3B9-F68D-4109-A059-CC83A932A3E4}"/>
                </a:ext>
              </a:extLst>
            </p:cNvPr>
            <p:cNvCxnSpPr/>
            <p:nvPr/>
          </p:nvCxnSpPr>
          <p:spPr>
            <a:xfrm>
              <a:off x="1143000" y="6412259"/>
              <a:ext cx="4572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F5183548-E98B-4C7C-9F07-CDE3BF6311E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600200" y="6241159"/>
              <a:ext cx="0" cy="1711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5556B5C0-883B-44BB-BAA1-20D765E87A0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401309" y="6258871"/>
              <a:ext cx="0" cy="17110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27411A17-FC55-4D71-9F7C-B383FF455C4F}"/>
                </a:ext>
              </a:extLst>
            </p:cNvPr>
            <p:cNvCxnSpPr/>
            <p:nvPr/>
          </p:nvCxnSpPr>
          <p:spPr>
            <a:xfrm>
              <a:off x="2401309" y="6429971"/>
              <a:ext cx="4572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47CD7EA3-9671-4B9F-AE9A-E4BB5684404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58509" y="6258871"/>
              <a:ext cx="0" cy="1711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762424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Presentation consists of 3 parts:</a:t>
            </a:r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In-class presentation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70C0"/>
                </a:solidFill>
              </a:rPr>
              <a:t>Peer-critique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Reflection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FF9A33A-2675-4828-BCCE-0915B98CA497}"/>
              </a:ext>
            </a:extLst>
          </p:cNvPr>
          <p:cNvGrpSpPr/>
          <p:nvPr/>
        </p:nvGrpSpPr>
        <p:grpSpPr>
          <a:xfrm>
            <a:off x="5423971" y="2667000"/>
            <a:ext cx="2895600" cy="2470568"/>
            <a:chOff x="5423971" y="2667000"/>
            <a:chExt cx="2895600" cy="2470568"/>
          </a:xfrm>
        </p:grpSpPr>
        <p:sp>
          <p:nvSpPr>
            <p:cNvPr id="4" name="Rectangle 3"/>
            <p:cNvSpPr/>
            <p:nvPr/>
          </p:nvSpPr>
          <p:spPr>
            <a:xfrm>
              <a:off x="5423971" y="4799014"/>
              <a:ext cx="2895600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800" dirty="0">
                  <a:solidFill>
                    <a:schemeClr val="bg1">
                      <a:lumMod val="65000"/>
                    </a:schemeClr>
                  </a:solidFill>
                </a:rPr>
                <a:t>http://www.presentation-process.com/wp-content/uploads/apply-quick-style-to-pyramid-shape.jpg </a:t>
              </a:r>
            </a:p>
          </p:txBody>
        </p:sp>
        <p:pic>
          <p:nvPicPr>
            <p:cNvPr id="7172" name="Picture 4" descr="http://www.presentation-process.com/wp-content/uploads/apply-quick-style-to-pyramid-shape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38800" y="2667000"/>
              <a:ext cx="2465943" cy="21320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8225603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Details – Peer-Critique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Oral – an open-faced  “sandwich”</a:t>
            </a:r>
          </a:p>
          <a:p>
            <a:pPr lvl="1"/>
            <a:r>
              <a:rPr lang="en-US" dirty="0"/>
              <a:t>Something you liked</a:t>
            </a:r>
          </a:p>
          <a:p>
            <a:pPr lvl="1"/>
            <a:r>
              <a:rPr lang="en-US" dirty="0"/>
              <a:t>Question (optional)</a:t>
            </a:r>
          </a:p>
          <a:p>
            <a:pPr lvl="1"/>
            <a:r>
              <a:rPr lang="en-US" dirty="0"/>
              <a:t>Suggestion for improvement</a:t>
            </a:r>
          </a:p>
          <a:p>
            <a:r>
              <a:rPr lang="en-US" dirty="0"/>
              <a:t>Written</a:t>
            </a:r>
          </a:p>
          <a:p>
            <a:pPr lvl="1"/>
            <a:r>
              <a:rPr lang="en-US" dirty="0"/>
              <a:t>Content: </a:t>
            </a:r>
            <a:r>
              <a:rPr lang="en-US" dirty="0">
                <a:solidFill>
                  <a:srgbClr val="008000"/>
                </a:solidFill>
              </a:rPr>
              <a:t>Excellent</a:t>
            </a:r>
            <a:r>
              <a:rPr lang="en-US" dirty="0"/>
              <a:t>, </a:t>
            </a:r>
            <a:r>
              <a:rPr lang="en-US" dirty="0">
                <a:solidFill>
                  <a:srgbClr val="0070C0"/>
                </a:solidFill>
              </a:rPr>
              <a:t>Good</a:t>
            </a:r>
            <a:r>
              <a:rPr lang="en-US" dirty="0"/>
              <a:t>,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Needs Improvement</a:t>
            </a:r>
          </a:p>
          <a:p>
            <a:pPr lvl="1"/>
            <a:r>
              <a:rPr lang="en-US" dirty="0"/>
              <a:t>Delivery: </a:t>
            </a:r>
            <a:r>
              <a:rPr lang="en-US" dirty="0">
                <a:solidFill>
                  <a:srgbClr val="008000"/>
                </a:solidFill>
              </a:rPr>
              <a:t>Excellent</a:t>
            </a:r>
            <a:r>
              <a:rPr lang="en-US" dirty="0"/>
              <a:t>, </a:t>
            </a:r>
            <a:r>
              <a:rPr lang="en-US" dirty="0">
                <a:solidFill>
                  <a:srgbClr val="0070C0"/>
                </a:solidFill>
              </a:rPr>
              <a:t>Good</a:t>
            </a:r>
            <a:r>
              <a:rPr lang="en-US" dirty="0"/>
              <a:t>,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Needs Improvement</a:t>
            </a:r>
          </a:p>
          <a:p>
            <a:pPr lvl="1"/>
            <a:r>
              <a:rPr lang="en-US" dirty="0"/>
              <a:t>Did well?</a:t>
            </a:r>
          </a:p>
          <a:p>
            <a:pPr lvl="1"/>
            <a:r>
              <a:rPr lang="en-US" dirty="0"/>
              <a:t>Can improve?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955DAF-C7C2-4775-A004-5EA0317E931C}"/>
              </a:ext>
            </a:extLst>
          </p:cNvPr>
          <p:cNvSpPr txBox="1"/>
          <p:nvPr/>
        </p:nvSpPr>
        <p:spPr>
          <a:xfrm>
            <a:off x="6934200" y="2133600"/>
            <a:ext cx="12009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[</a:t>
            </a:r>
            <a:r>
              <a:rPr lang="en-US" sz="3200" dirty="0">
                <a:hlinkClick r:id="rId2"/>
              </a:rPr>
              <a:t>Link</a:t>
            </a:r>
            <a:r>
              <a:rPr lang="en-US" sz="3200" dirty="0"/>
              <a:t>] </a:t>
            </a:r>
          </a:p>
        </p:txBody>
      </p:sp>
    </p:spTree>
    <p:extLst>
      <p:ext uri="{BB962C8B-B14F-4D97-AF65-F5344CB8AC3E}">
        <p14:creationId xmlns:p14="http://schemas.microsoft.com/office/powerpoint/2010/main" val="18969589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Presentation consists of 3 parts:</a:t>
            </a:r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In-class presentation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Peer-critique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70C0"/>
                </a:solidFill>
              </a:rPr>
              <a:t>Reflection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AF584C6B-69CE-4988-A630-D5CACF3AA290}"/>
              </a:ext>
            </a:extLst>
          </p:cNvPr>
          <p:cNvGrpSpPr/>
          <p:nvPr/>
        </p:nvGrpSpPr>
        <p:grpSpPr>
          <a:xfrm>
            <a:off x="5423971" y="2667000"/>
            <a:ext cx="2895600" cy="2470568"/>
            <a:chOff x="5423971" y="2667000"/>
            <a:chExt cx="2895600" cy="2470568"/>
          </a:xfrm>
        </p:grpSpPr>
        <p:sp>
          <p:nvSpPr>
            <p:cNvPr id="4" name="Rectangle 3"/>
            <p:cNvSpPr/>
            <p:nvPr/>
          </p:nvSpPr>
          <p:spPr>
            <a:xfrm>
              <a:off x="5423971" y="4799014"/>
              <a:ext cx="2895600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800" dirty="0">
                  <a:solidFill>
                    <a:schemeClr val="bg1">
                      <a:lumMod val="65000"/>
                    </a:schemeClr>
                  </a:solidFill>
                </a:rPr>
                <a:t>http://www.presentation-process.com/wp-content/uploads/apply-quick-style-to-pyramid-shape.jpg </a:t>
              </a:r>
            </a:p>
          </p:txBody>
        </p:sp>
        <p:pic>
          <p:nvPicPr>
            <p:cNvPr id="7172" name="Picture 4" descr="http://www.presentation-process.com/wp-content/uploads/apply-quick-style-to-pyramid-shape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38800" y="2667000"/>
              <a:ext cx="2465943" cy="21320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3206766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1.bp.blogspot.com/-BmRD-mzcaas/VoFo18ukzUI/AAAAAAAAMlI/8avqzVlsBT0/s1600/Self-Reflection%2Bskills%2Btraining%2Bfor%2Bautistic%2Bchildr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572000"/>
            <a:ext cx="4452276" cy="2103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Details – Reflection (1 of 2)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/>
          <a:p>
            <a:r>
              <a:rPr lang="en-US" dirty="0"/>
              <a:t>Think about your talk preparation</a:t>
            </a:r>
          </a:p>
          <a:p>
            <a:r>
              <a:rPr lang="en-US" dirty="0"/>
              <a:t>Read comments from peers</a:t>
            </a:r>
          </a:p>
          <a:p>
            <a:r>
              <a:rPr lang="en-US" dirty="0"/>
              <a:t>Reflect on what happened during delivery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/>
          <a:p>
            <a:r>
              <a:rPr lang="en-US" dirty="0"/>
              <a:t>“How did I prepare?”</a:t>
            </a:r>
          </a:p>
          <a:p>
            <a:r>
              <a:rPr lang="en-US" dirty="0"/>
              <a:t>“What went well?”</a:t>
            </a:r>
          </a:p>
          <a:p>
            <a:r>
              <a:rPr lang="en-US" dirty="0"/>
              <a:t>“What did not go well?”</a:t>
            </a:r>
          </a:p>
          <a:p>
            <a:r>
              <a:rPr lang="en-US" dirty="0"/>
              <a:t>“What can I do differently next time?”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0153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Details – Reflection (2 of 2)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705600" cy="45259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Written</a:t>
            </a:r>
            <a:r>
              <a:rPr lang="en-US" dirty="0"/>
              <a:t> – (e.g., Word doc)</a:t>
            </a:r>
          </a:p>
          <a:p>
            <a:pPr lvl="1"/>
            <a:r>
              <a:rPr lang="en-US" dirty="0"/>
              <a:t>Gather thoughts while fresh</a:t>
            </a:r>
          </a:p>
          <a:p>
            <a:r>
              <a:rPr lang="en-US" dirty="0"/>
              <a:t>Short – about one page</a:t>
            </a:r>
          </a:p>
          <a:p>
            <a:pPr lvl="1"/>
            <a:r>
              <a:rPr lang="en-US" dirty="0"/>
              <a:t>Tip: organize with questions from previous slide</a:t>
            </a:r>
          </a:p>
          <a:p>
            <a:r>
              <a:rPr lang="en-US" dirty="0"/>
              <a:t>Use insights gained to inform planning of subsequent presentations!</a:t>
            </a:r>
          </a:p>
          <a:p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913CFFF-2627-4B48-ABF8-A8DCC8F0B08D}"/>
              </a:ext>
            </a:extLst>
          </p:cNvPr>
          <p:cNvGrpSpPr/>
          <p:nvPr/>
        </p:nvGrpSpPr>
        <p:grpSpPr>
          <a:xfrm>
            <a:off x="6230226" y="2438400"/>
            <a:ext cx="2891580" cy="2736029"/>
            <a:chOff x="6221158" y="4038600"/>
            <a:chExt cx="2891580" cy="2736029"/>
          </a:xfrm>
        </p:grpSpPr>
        <p:pic>
          <p:nvPicPr>
            <p:cNvPr id="11266" name="Picture 2" descr="http://www.seobook.com/images/writingguy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26312" y="4038600"/>
              <a:ext cx="2481273" cy="24744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Rectangle 5"/>
            <p:cNvSpPr/>
            <p:nvPr/>
          </p:nvSpPr>
          <p:spPr>
            <a:xfrm>
              <a:off x="6221158" y="6513019"/>
              <a:ext cx="2891580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050" dirty="0">
                  <a:solidFill>
                    <a:schemeClr val="bg1">
                      <a:lumMod val="65000"/>
                    </a:schemeClr>
                  </a:solidFill>
                </a:rPr>
                <a:t>http://www.seobook.com/images/writingguy.jpg</a:t>
              </a:r>
            </a:p>
          </p:txBody>
        </p: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53BB0A5A-EC3A-40E0-924D-403FB1D81A94}"/>
              </a:ext>
            </a:extLst>
          </p:cNvPr>
          <p:cNvSpPr/>
          <p:nvPr/>
        </p:nvSpPr>
        <p:spPr>
          <a:xfrm>
            <a:off x="1752600" y="6026136"/>
            <a:ext cx="5607945" cy="523220"/>
          </a:xfrm>
          <a:prstGeom prst="rect">
            <a:avLst/>
          </a:prstGeom>
          <a:ln w="19050">
            <a:solidFill>
              <a:schemeClr val="tx1"/>
            </a:solidFill>
            <a:prstDash val="sysDash"/>
          </a:ln>
        </p:spPr>
        <p:txBody>
          <a:bodyPr wrap="none">
            <a:spAutoFit/>
          </a:bodyPr>
          <a:lstStyle/>
          <a:p>
            <a:r>
              <a:rPr lang="en-US" sz="2800" dirty="0"/>
              <a:t>Due within 3 days after presentation!</a:t>
            </a:r>
          </a:p>
        </p:txBody>
      </p:sp>
    </p:spTree>
    <p:extLst>
      <p:ext uri="{BB962C8B-B14F-4D97-AF65-F5344CB8AC3E}">
        <p14:creationId xmlns:p14="http://schemas.microsoft.com/office/powerpoint/2010/main" val="14333932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Presentation 		</a:t>
            </a:r>
            <a:r>
              <a:rPr lang="en-US" dirty="0">
                <a:solidFill>
                  <a:srgbClr val="008000"/>
                </a:solidFill>
              </a:rPr>
              <a:t>80%</a:t>
            </a:r>
          </a:p>
          <a:p>
            <a:r>
              <a:rPr lang="en-US" dirty="0"/>
              <a:t>Peer-reviews 		</a:t>
            </a:r>
            <a:r>
              <a:rPr lang="en-US" dirty="0">
                <a:solidFill>
                  <a:srgbClr val="008000"/>
                </a:solidFill>
              </a:rPr>
              <a:t>10%</a:t>
            </a:r>
          </a:p>
          <a:p>
            <a:r>
              <a:rPr lang="en-US" dirty="0"/>
              <a:t>Self-reflection 	</a:t>
            </a:r>
            <a:r>
              <a:rPr lang="en-US" dirty="0">
                <a:solidFill>
                  <a:srgbClr val="008000"/>
                </a:solidFill>
              </a:rPr>
              <a:t>10%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016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Why Give a Presentation?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People fear public speaking</a:t>
            </a:r>
          </a:p>
          <a:p>
            <a:pPr>
              <a:defRPr/>
            </a:pPr>
            <a:r>
              <a:rPr lang="en-US" dirty="0"/>
              <a:t>But you </a:t>
            </a:r>
            <a:r>
              <a:rPr lang="en-US" i="1" dirty="0"/>
              <a:t>will</a:t>
            </a:r>
            <a:r>
              <a:rPr lang="en-US" dirty="0"/>
              <a:t> speak</a:t>
            </a:r>
          </a:p>
          <a:p>
            <a:pPr lvl="1">
              <a:defRPr/>
            </a:pPr>
            <a:r>
              <a:rPr lang="en-US" dirty="0"/>
              <a:t>For class, job interviews, work, …</a:t>
            </a:r>
          </a:p>
          <a:p>
            <a:pPr>
              <a:defRPr/>
            </a:pPr>
            <a:r>
              <a:rPr lang="en-US" dirty="0"/>
              <a:t>Another skill to learn</a:t>
            </a:r>
          </a:p>
          <a:p>
            <a:pPr lvl="1">
              <a:defRPr/>
            </a:pPr>
            <a:r>
              <a:rPr lang="en-US" dirty="0"/>
              <a:t>Like designing game, coding, art …</a:t>
            </a:r>
          </a:p>
          <a:p>
            <a:pPr>
              <a:defRPr/>
            </a:pPr>
            <a:r>
              <a:rPr lang="en-US" dirty="0">
                <a:solidFill>
                  <a:srgbClr val="0070C0"/>
                </a:solidFill>
              </a:rPr>
              <a:t>A critical part of analytics</a:t>
            </a:r>
          </a:p>
          <a:p>
            <a:pPr lvl="1">
              <a:defRPr/>
            </a:pPr>
            <a:r>
              <a:rPr lang="en-US" dirty="0">
                <a:solidFill>
                  <a:srgbClr val="0070C0"/>
                </a:solidFill>
              </a:rPr>
              <a:t>Dissemination</a:t>
            </a:r>
          </a:p>
          <a:p>
            <a:pPr>
              <a:defRPr/>
            </a:pPr>
            <a:r>
              <a:rPr lang="en-US" dirty="0"/>
              <a:t>Enjoy!</a:t>
            </a:r>
          </a:p>
          <a:p>
            <a:pPr>
              <a:defRPr/>
            </a:pPr>
            <a:endParaRPr lang="en-US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738FFC96-494B-45E9-B898-939D2BC9C22A}"/>
              </a:ext>
            </a:extLst>
          </p:cNvPr>
          <p:cNvGrpSpPr/>
          <p:nvPr/>
        </p:nvGrpSpPr>
        <p:grpSpPr>
          <a:xfrm>
            <a:off x="6248400" y="3429000"/>
            <a:ext cx="2803524" cy="3018987"/>
            <a:chOff x="6096000" y="3657600"/>
            <a:chExt cx="2803524" cy="3018987"/>
          </a:xfrm>
        </p:grpSpPr>
        <p:pic>
          <p:nvPicPr>
            <p:cNvPr id="3074" name="Picture 2" descr="http://www.eadcolma.org/images/Presentation-de-la-Cigarette-Electronique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6000" y="3657600"/>
              <a:ext cx="2803524" cy="2803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Rectangle 2"/>
            <p:cNvSpPr/>
            <p:nvPr/>
          </p:nvSpPr>
          <p:spPr>
            <a:xfrm>
              <a:off x="6278562" y="6338033"/>
              <a:ext cx="2438400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800" dirty="0">
                  <a:solidFill>
                    <a:schemeClr val="bg1">
                      <a:lumMod val="65000"/>
                    </a:schemeClr>
                  </a:solidFill>
                </a:rPr>
                <a:t>http://www.eadcolma.org/images/Presentation-de-la-Cigarette-Electronique.jpg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63039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Presentation consists of 3 parts:</a:t>
            </a:r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In-class presentation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Peer-critique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Reflection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2038A7F-A350-40F3-8AB8-5F83F6A7BF95}"/>
              </a:ext>
            </a:extLst>
          </p:cNvPr>
          <p:cNvGrpSpPr/>
          <p:nvPr/>
        </p:nvGrpSpPr>
        <p:grpSpPr>
          <a:xfrm>
            <a:off x="5423971" y="2667000"/>
            <a:ext cx="2895600" cy="2470568"/>
            <a:chOff x="5423971" y="2667000"/>
            <a:chExt cx="2895600" cy="2470568"/>
          </a:xfrm>
        </p:grpSpPr>
        <p:sp>
          <p:nvSpPr>
            <p:cNvPr id="4" name="Rectangle 3"/>
            <p:cNvSpPr/>
            <p:nvPr/>
          </p:nvSpPr>
          <p:spPr>
            <a:xfrm>
              <a:off x="5423971" y="4799014"/>
              <a:ext cx="2895600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800" dirty="0">
                  <a:solidFill>
                    <a:schemeClr val="bg1">
                      <a:lumMod val="65000"/>
                    </a:schemeClr>
                  </a:solidFill>
                </a:rPr>
                <a:t>http://www.presentation-process.com/wp-content/uploads/apply-quick-style-to-pyramid-shape.jpg </a:t>
              </a:r>
            </a:p>
          </p:txBody>
        </p:sp>
        <p:pic>
          <p:nvPicPr>
            <p:cNvPr id="7172" name="Picture 4" descr="http://www.presentation-process.com/wp-content/uploads/apply-quick-style-to-pyramid-shape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38800" y="2667000"/>
              <a:ext cx="2465943" cy="21320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123970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Details – In-Class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9"/>
            <a:ext cx="8534400" cy="259684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Done 1 at a time (chosen at random) [</a:t>
            </a:r>
            <a:r>
              <a:rPr lang="en-US" dirty="0">
                <a:hlinkClick r:id="rId2"/>
              </a:rPr>
              <a:t>Link</a:t>
            </a:r>
            <a:r>
              <a:rPr lang="en-US" dirty="0"/>
              <a:t>]</a:t>
            </a:r>
          </a:p>
          <a:p>
            <a:r>
              <a:rPr lang="en-US" dirty="0">
                <a:solidFill>
                  <a:srgbClr val="0070C0"/>
                </a:solidFill>
              </a:rPr>
              <a:t>2-3 minutes </a:t>
            </a:r>
            <a:r>
              <a:rPr lang="en-US" dirty="0"/>
              <a:t>long</a:t>
            </a:r>
          </a:p>
          <a:p>
            <a:pPr lvl="1"/>
            <a:r>
              <a:rPr lang="en-US" dirty="0"/>
              <a:t>Slot is 4 minutes, so ~1-2 minutes for oral critique +</a:t>
            </a:r>
          </a:p>
          <a:p>
            <a:r>
              <a:rPr lang="en-US" dirty="0"/>
              <a:t>Content drawn from </a:t>
            </a:r>
            <a:r>
              <a:rPr lang="en-US" i="1" dirty="0"/>
              <a:t>projects</a:t>
            </a:r>
            <a:r>
              <a:rPr lang="en-US" dirty="0"/>
              <a:t> (e.g., Project 1)</a:t>
            </a:r>
          </a:p>
          <a:p>
            <a:r>
              <a:rPr lang="en-US" dirty="0"/>
              <a:t>Think of two slides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E927E4E-FC00-4D48-AC8C-C735D02388FA}"/>
              </a:ext>
            </a:extLst>
          </p:cNvPr>
          <p:cNvGrpSpPr/>
          <p:nvPr/>
        </p:nvGrpSpPr>
        <p:grpSpPr>
          <a:xfrm>
            <a:off x="6011662" y="4199152"/>
            <a:ext cx="3124200" cy="2381251"/>
            <a:chOff x="3009900" y="4446698"/>
            <a:chExt cx="3124200" cy="2381251"/>
          </a:xfrm>
        </p:grpSpPr>
        <p:pic>
          <p:nvPicPr>
            <p:cNvPr id="1026" name="Picture 2" descr="http://www.lakecountyohio.gov/portals/41/presentations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81375" y="4446698"/>
              <a:ext cx="2381250" cy="23812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ectangle 3"/>
            <p:cNvSpPr/>
            <p:nvPr/>
          </p:nvSpPr>
          <p:spPr>
            <a:xfrm>
              <a:off x="3009900" y="6578145"/>
              <a:ext cx="3124200" cy="2308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900" dirty="0">
                  <a:solidFill>
                    <a:schemeClr val="bg1">
                      <a:lumMod val="65000"/>
                    </a:schemeClr>
                  </a:solidFill>
                </a:rPr>
                <a:t>http://www.lakecountyohio.gov/portals/41/presentations.jpg </a:t>
              </a: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597D205C-EFB5-4CBC-83CC-AEF2CD11FF26}"/>
              </a:ext>
            </a:extLst>
          </p:cNvPr>
          <p:cNvSpPr txBox="1"/>
          <p:nvPr/>
        </p:nvSpPr>
        <p:spPr>
          <a:xfrm>
            <a:off x="111017" y="4014182"/>
            <a:ext cx="35969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400" dirty="0">
                <a:solidFill>
                  <a:srgbClr val="008000"/>
                </a:solidFill>
              </a:rPr>
              <a:t>Methodology</a:t>
            </a:r>
            <a:r>
              <a:rPr lang="en-US" sz="2400" dirty="0"/>
              <a:t>: </a:t>
            </a:r>
          </a:p>
          <a:p>
            <a:pPr marL="800100" lvl="1" indent="-342900">
              <a:buFontTx/>
              <a:buChar char="-"/>
            </a:pPr>
            <a:r>
              <a:rPr lang="en-US" sz="2400" dirty="0"/>
              <a:t>what question asked</a:t>
            </a:r>
          </a:p>
          <a:p>
            <a:pPr marL="800100" lvl="1" indent="-342900">
              <a:buFontTx/>
              <a:buChar char="-"/>
            </a:pPr>
            <a:r>
              <a:rPr lang="en-US" sz="2400" dirty="0"/>
              <a:t>how gathered data</a:t>
            </a:r>
          </a:p>
          <a:p>
            <a:pPr marL="800100" lvl="1" indent="-342900">
              <a:buFontTx/>
              <a:buChar char="-"/>
            </a:pPr>
            <a:r>
              <a:rPr lang="en-US" sz="2400" dirty="0"/>
              <a:t>how analyzed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835EE89-01A4-49BA-93B0-EB7E12C61A29}"/>
              </a:ext>
            </a:extLst>
          </p:cNvPr>
          <p:cNvSpPr txBox="1"/>
          <p:nvPr/>
        </p:nvSpPr>
        <p:spPr>
          <a:xfrm>
            <a:off x="3505200" y="4014182"/>
            <a:ext cx="35969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400" dirty="0">
                <a:solidFill>
                  <a:srgbClr val="008000"/>
                </a:solidFill>
              </a:rPr>
              <a:t>Chart</a:t>
            </a:r>
            <a:r>
              <a:rPr lang="en-US" sz="2400" dirty="0"/>
              <a:t>: </a:t>
            </a:r>
          </a:p>
          <a:p>
            <a:pPr marL="800100" lvl="1" indent="-342900">
              <a:buFontTx/>
              <a:buChar char="-"/>
            </a:pPr>
            <a:r>
              <a:rPr lang="en-US" sz="2400" dirty="0"/>
              <a:t>1 chart</a:t>
            </a:r>
          </a:p>
          <a:p>
            <a:pPr marL="800100" lvl="1" indent="-342900">
              <a:buFontTx/>
              <a:buChar char="-"/>
            </a:pPr>
            <a:r>
              <a:rPr lang="en-US" sz="2400" dirty="0"/>
              <a:t>maybe numbers</a:t>
            </a:r>
          </a:p>
          <a:p>
            <a:pPr marL="800100" lvl="1" indent="-342900">
              <a:buFontTx/>
              <a:buChar char="-"/>
            </a:pPr>
            <a:r>
              <a:rPr lang="en-US" sz="2400" i="1" dirty="0"/>
              <a:t>explain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AE86C3F9-EA9C-47AD-B520-9D4E3D7238A1}"/>
              </a:ext>
            </a:extLst>
          </p:cNvPr>
          <p:cNvGrpSpPr/>
          <p:nvPr/>
        </p:nvGrpSpPr>
        <p:grpSpPr>
          <a:xfrm>
            <a:off x="724909" y="5683015"/>
            <a:ext cx="3691632" cy="746956"/>
            <a:chOff x="724909" y="5683015"/>
            <a:chExt cx="3691632" cy="746956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F8F5942-4B7A-4912-B748-FCB633326177}"/>
                </a:ext>
              </a:extLst>
            </p:cNvPr>
            <p:cNvSpPr txBox="1"/>
            <p:nvPr/>
          </p:nvSpPr>
          <p:spPr>
            <a:xfrm>
              <a:off x="911341" y="5871827"/>
              <a:ext cx="936154" cy="36933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Content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F3464350-A99A-4430-85B7-0E9AF4E57013}"/>
                </a:ext>
              </a:extLst>
            </p:cNvPr>
            <p:cNvSpPr txBox="1"/>
            <p:nvPr/>
          </p:nvSpPr>
          <p:spPr>
            <a:xfrm>
              <a:off x="2109331" y="5871827"/>
              <a:ext cx="1050288" cy="36933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Rehearse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C334822F-EB36-4462-963A-6DCB865AA22E}"/>
                </a:ext>
              </a:extLst>
            </p:cNvPr>
            <p:cNvSpPr txBox="1"/>
            <p:nvPr/>
          </p:nvSpPr>
          <p:spPr>
            <a:xfrm>
              <a:off x="3386832" y="5871827"/>
              <a:ext cx="817853" cy="36933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Timing</a:t>
              </a:r>
            </a:p>
          </p:txBody>
        </p: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6682B9D4-14FA-46D3-A8E5-9A105FAF51A5}"/>
                </a:ext>
              </a:extLst>
            </p:cNvPr>
            <p:cNvCxnSpPr/>
            <p:nvPr/>
          </p:nvCxnSpPr>
          <p:spPr>
            <a:xfrm>
              <a:off x="1847495" y="6056493"/>
              <a:ext cx="261836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B29AB83C-36A8-4B95-8AF5-E8F85C8FEA33}"/>
                </a:ext>
              </a:extLst>
            </p:cNvPr>
            <p:cNvCxnSpPr/>
            <p:nvPr/>
          </p:nvCxnSpPr>
          <p:spPr>
            <a:xfrm>
              <a:off x="3159619" y="6056493"/>
              <a:ext cx="261836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A7BF9B6B-0D79-47DF-8C70-DBA401C500B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759406" y="5683015"/>
              <a:ext cx="0" cy="1711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94853672-E066-43DE-8B18-E9301DB9E28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40341" y="5683015"/>
              <a:ext cx="0" cy="17110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851E7EAD-6E5D-49FA-BEDE-07F2B858D07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634475" y="5683015"/>
              <a:ext cx="0" cy="17110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3FAA8EAF-0653-4511-BFA2-F812EFFC6C6D}"/>
                </a:ext>
              </a:extLst>
            </p:cNvPr>
            <p:cNvCxnSpPr/>
            <p:nvPr/>
          </p:nvCxnSpPr>
          <p:spPr>
            <a:xfrm flipH="1">
              <a:off x="1340341" y="5683015"/>
              <a:ext cx="241906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3E77FB04-4E45-4CB5-9EBE-5BE763EB8626}"/>
                </a:ext>
              </a:extLst>
            </p:cNvPr>
            <p:cNvCxnSpPr>
              <a:cxnSpLocks/>
            </p:cNvCxnSpPr>
            <p:nvPr/>
          </p:nvCxnSpPr>
          <p:spPr>
            <a:xfrm>
              <a:off x="724909" y="6056493"/>
              <a:ext cx="18643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62AA5099-307E-4796-B1E9-3F41EC2483BB}"/>
                </a:ext>
              </a:extLst>
            </p:cNvPr>
            <p:cNvCxnSpPr>
              <a:cxnSpLocks/>
            </p:cNvCxnSpPr>
            <p:nvPr/>
          </p:nvCxnSpPr>
          <p:spPr>
            <a:xfrm>
              <a:off x="4230109" y="6056493"/>
              <a:ext cx="18643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060E97C7-E19F-4A93-9D5E-9D77AAE9DB6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43000" y="6241159"/>
              <a:ext cx="0" cy="17110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D29CEDE7-4C25-480F-BD88-BCA598BD3430}"/>
                </a:ext>
              </a:extLst>
            </p:cNvPr>
            <p:cNvCxnSpPr/>
            <p:nvPr/>
          </p:nvCxnSpPr>
          <p:spPr>
            <a:xfrm>
              <a:off x="1143000" y="6412259"/>
              <a:ext cx="4572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BEA44DB8-24A3-44D7-B603-05E05D182CD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600200" y="6241159"/>
              <a:ext cx="0" cy="1711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0C366A16-E19C-4C31-981F-8152265DC57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401309" y="6258871"/>
              <a:ext cx="0" cy="17110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19BE20B9-4D8A-4240-8223-30C268A96361}"/>
                </a:ext>
              </a:extLst>
            </p:cNvPr>
            <p:cNvCxnSpPr/>
            <p:nvPr/>
          </p:nvCxnSpPr>
          <p:spPr>
            <a:xfrm>
              <a:off x="2401309" y="6429971"/>
              <a:ext cx="4572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22623B1C-AC97-469E-B75F-215B4F2F4E7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58509" y="6258871"/>
              <a:ext cx="0" cy="1711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1043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/>
              <a:t>Talk Tips: Giving a Talk is Like ...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39130"/>
            <a:ext cx="8229600" cy="47244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US" dirty="0"/>
              <a:t>Stuff you already know… planning, program design, writing, studying, learning …</a:t>
            </a:r>
          </a:p>
          <a:p>
            <a:pPr eaLnBrk="1" hangingPunct="1">
              <a:defRPr/>
            </a:pPr>
            <a:r>
              <a:rPr lang="en-US" dirty="0"/>
              <a:t>Can read books</a:t>
            </a:r>
          </a:p>
          <a:p>
            <a:pPr lvl="1" eaLnBrk="1" hangingPunct="1">
              <a:defRPr/>
            </a:pPr>
            <a:r>
              <a:rPr lang="en-US" dirty="0"/>
              <a:t>“How to Deliver a TED Talk” by Sinek</a:t>
            </a:r>
          </a:p>
          <a:p>
            <a:pPr lvl="1" eaLnBrk="1" hangingPunct="1">
              <a:defRPr/>
            </a:pPr>
            <a:r>
              <a:rPr lang="en-US" dirty="0"/>
              <a:t>“Presentation Zen” by Reynolds </a:t>
            </a:r>
          </a:p>
          <a:p>
            <a:pPr lvl="1" eaLnBrk="1" hangingPunct="1">
              <a:defRPr/>
            </a:pPr>
            <a:r>
              <a:rPr lang="en-US" dirty="0"/>
              <a:t>“The Art of the Explanation” by </a:t>
            </a:r>
            <a:r>
              <a:rPr lang="en-US" dirty="0" err="1"/>
              <a:t>LeFever</a:t>
            </a:r>
            <a:endParaRPr lang="en-US" dirty="0"/>
          </a:p>
          <a:p>
            <a:pPr>
              <a:defRPr/>
            </a:pPr>
            <a:r>
              <a:rPr lang="en-US" dirty="0"/>
              <a:t>Watch Videos</a:t>
            </a:r>
          </a:p>
          <a:p>
            <a:pPr lvl="1">
              <a:defRPr/>
            </a:pPr>
            <a:r>
              <a:rPr lang="en-US" dirty="0"/>
              <a:t>“</a:t>
            </a:r>
            <a:r>
              <a:rPr lang="en-US" dirty="0">
                <a:hlinkClick r:id="rId3"/>
              </a:rPr>
              <a:t>How to Give a TED Talk</a:t>
            </a:r>
            <a:r>
              <a:rPr lang="en-US" dirty="0"/>
              <a:t>” by Smith</a:t>
            </a:r>
          </a:p>
          <a:p>
            <a:pPr eaLnBrk="1" hangingPunct="1">
              <a:defRPr/>
            </a:pPr>
            <a:r>
              <a:rPr lang="en-US" dirty="0"/>
              <a:t>Have some skills (e.g., can speak)</a:t>
            </a:r>
          </a:p>
          <a:p>
            <a:pPr lvl="1">
              <a:defRPr/>
            </a:pPr>
            <a:r>
              <a:rPr lang="en-US" dirty="0"/>
              <a:t>But need to refine and develop new skills</a:t>
            </a:r>
          </a:p>
          <a:p>
            <a:pPr>
              <a:defRPr/>
            </a:pPr>
            <a:r>
              <a:rPr lang="en-US" dirty="0"/>
              <a:t>Practice (this class)!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7086600" y="3395709"/>
            <a:ext cx="1895475" cy="2220338"/>
            <a:chOff x="6934200" y="4371975"/>
            <a:chExt cx="1895475" cy="2220338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934200" y="4371975"/>
              <a:ext cx="1895475" cy="1952625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7155616" y="6346092"/>
              <a:ext cx="1452642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>
                      <a:lumMod val="65000"/>
                    </a:schemeClr>
                  </a:solidFill>
                  <a:latin typeface="Roboto"/>
                </a:rPr>
                <a:t>https://goo.gl/yHxRY6 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68336C50-441C-4D7D-B2CE-67B8EBE17781}"/>
              </a:ext>
            </a:extLst>
          </p:cNvPr>
          <p:cNvGrpSpPr/>
          <p:nvPr/>
        </p:nvGrpSpPr>
        <p:grpSpPr>
          <a:xfrm>
            <a:off x="4495800" y="5725431"/>
            <a:ext cx="1890646" cy="807431"/>
            <a:chOff x="4393059" y="6012087"/>
            <a:chExt cx="1890646" cy="807431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AAC34EC2-064A-45B2-B916-65358D821B32}"/>
                </a:ext>
              </a:extLst>
            </p:cNvPr>
            <p:cNvSpPr txBox="1"/>
            <p:nvPr/>
          </p:nvSpPr>
          <p:spPr>
            <a:xfrm>
              <a:off x="4393059" y="6012087"/>
              <a:ext cx="1890646" cy="46166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sysDash"/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hlinkClick r:id="rId5"/>
                </a:rPr>
                <a:t>Toastmasters</a:t>
              </a:r>
              <a:r>
                <a:rPr lang="en-US" sz="2400" dirty="0"/>
                <a:t> 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C893006-4E15-440A-AA7B-093B5DFE43A3}"/>
                </a:ext>
              </a:extLst>
            </p:cNvPr>
            <p:cNvSpPr/>
            <p:nvPr/>
          </p:nvSpPr>
          <p:spPr>
            <a:xfrm>
              <a:off x="4629053" y="6450186"/>
              <a:ext cx="141865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hlinkClick r:id="rId6"/>
                </a:rPr>
                <a:t>WPI Chapter</a:t>
              </a:r>
              <a:r>
                <a:rPr lang="en-US" dirty="0"/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6220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Talk Tips: Common Mistake – </a:t>
            </a:r>
            <a:r>
              <a:rPr lang="en-US" i="1" dirty="0"/>
              <a:t>Tension</a:t>
            </a:r>
            <a:r>
              <a:rPr lang="en-US" dirty="0"/>
              <a:t>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Audience is on your side</a:t>
            </a:r>
          </a:p>
          <a:p>
            <a:pPr lvl="1" eaLnBrk="1" hangingPunct="1">
              <a:defRPr/>
            </a:pPr>
            <a:r>
              <a:rPr lang="en-US" dirty="0"/>
              <a:t>They want you to succeed</a:t>
            </a:r>
          </a:p>
          <a:p>
            <a:pPr lvl="1" eaLnBrk="1" hangingPunct="1">
              <a:defRPr/>
            </a:pPr>
            <a:r>
              <a:rPr lang="en-US" dirty="0"/>
              <a:t>Look at them during talk</a:t>
            </a:r>
          </a:p>
          <a:p>
            <a:pPr eaLnBrk="1" hangingPunct="1">
              <a:defRPr/>
            </a:pPr>
            <a:r>
              <a:rPr lang="en-US" dirty="0"/>
              <a:t>Butterflies are normal and good</a:t>
            </a:r>
          </a:p>
          <a:p>
            <a:pPr eaLnBrk="1" hangingPunct="1">
              <a:defRPr/>
            </a:pPr>
            <a:r>
              <a:rPr lang="en-US" dirty="0"/>
              <a:t>Plan, prune and practice so you can relax</a:t>
            </a:r>
          </a:p>
          <a:p>
            <a:pPr eaLnBrk="1" hangingPunct="1">
              <a:defRPr/>
            </a:pPr>
            <a:r>
              <a:rPr lang="en-US" dirty="0"/>
              <a:t>Messages</a:t>
            </a:r>
          </a:p>
          <a:p>
            <a:pPr lvl="1" eaLnBrk="1" hangingPunct="1">
              <a:defRPr/>
            </a:pPr>
            <a:r>
              <a:rPr lang="en-US" dirty="0"/>
              <a:t>Focus on audience not you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74D3028-50A7-4CE0-AE03-41E77CA1B60C}"/>
              </a:ext>
            </a:extLst>
          </p:cNvPr>
          <p:cNvGrpSpPr/>
          <p:nvPr/>
        </p:nvGrpSpPr>
        <p:grpSpPr>
          <a:xfrm>
            <a:off x="6437923" y="1604108"/>
            <a:ext cx="2286000" cy="1739778"/>
            <a:chOff x="6437923" y="1604108"/>
            <a:chExt cx="2286000" cy="1739778"/>
          </a:xfrm>
        </p:grpSpPr>
        <p:pic>
          <p:nvPicPr>
            <p:cNvPr id="2050" name="Picture 2" descr="http://www.avinuty.ac.in/engineering_newsletter/june2012_nov2012/images/celebrate_the_times_sm_wm%5b1%5d.gif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81800" y="1604108"/>
              <a:ext cx="1524000" cy="15240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Rectangle 1"/>
            <p:cNvSpPr/>
            <p:nvPr/>
          </p:nvSpPr>
          <p:spPr>
            <a:xfrm>
              <a:off x="6437923" y="3036109"/>
              <a:ext cx="228600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700" dirty="0">
                  <a:solidFill>
                    <a:schemeClr val="bg1">
                      <a:lumMod val="65000"/>
                    </a:schemeClr>
                  </a:solidFill>
                </a:rPr>
                <a:t>http://www.avinuty.ac.in/engineering_newsletter/june2012_nov2012/images/celebrate_the_times_sm_wm[1].gif 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45E652D4-2287-4089-B2CC-56C0FA9E1DEE}"/>
              </a:ext>
            </a:extLst>
          </p:cNvPr>
          <p:cNvGrpSpPr/>
          <p:nvPr/>
        </p:nvGrpSpPr>
        <p:grpSpPr>
          <a:xfrm>
            <a:off x="5943600" y="4775886"/>
            <a:ext cx="3352800" cy="1915198"/>
            <a:chOff x="5943600" y="4775886"/>
            <a:chExt cx="3352800" cy="1915198"/>
          </a:xfrm>
        </p:grpSpPr>
        <p:pic>
          <p:nvPicPr>
            <p:cNvPr id="2052" name="Picture 4" descr="Related image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51988" y="4775886"/>
              <a:ext cx="2136025" cy="17011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Rectangle 2"/>
            <p:cNvSpPr/>
            <p:nvPr/>
          </p:nvSpPr>
          <p:spPr>
            <a:xfrm>
              <a:off x="5943600" y="6475640"/>
              <a:ext cx="3352800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800" dirty="0">
                  <a:solidFill>
                    <a:schemeClr val="bg1">
                      <a:lumMod val="65000"/>
                    </a:schemeClr>
                  </a:solidFill>
                </a:rPr>
                <a:t>http://hr.info.yorku.ca/files/2014/01/orientation.jpg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92002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/>
              <a:t>Talk Tips: Slides (1 of 3)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04394" y="1718008"/>
            <a:ext cx="5393185" cy="4525963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dirty="0"/>
              <a:t>Informs audience and focuses you</a:t>
            </a:r>
          </a:p>
          <a:p>
            <a:pPr eaLnBrk="1" hangingPunct="1">
              <a:defRPr/>
            </a:pPr>
            <a:r>
              <a:rPr lang="en-US" i="1" dirty="0"/>
              <a:t>Use</a:t>
            </a:r>
            <a:r>
              <a:rPr lang="en-US" dirty="0"/>
              <a:t> slides</a:t>
            </a:r>
          </a:p>
          <a:p>
            <a:pPr lvl="1">
              <a:defRPr/>
            </a:pPr>
            <a:r>
              <a:rPr lang="en-US" dirty="0"/>
              <a:t>Support messages, say why there</a:t>
            </a:r>
          </a:p>
          <a:p>
            <a:pPr eaLnBrk="1" hangingPunct="1">
              <a:defRPr/>
            </a:pPr>
            <a:r>
              <a:rPr lang="en-US" dirty="0"/>
              <a:t>Not “busy”</a:t>
            </a:r>
          </a:p>
          <a:p>
            <a:pPr eaLnBrk="1" hangingPunct="1">
              <a:defRPr/>
            </a:pPr>
            <a:r>
              <a:rPr lang="en-US" sz="1600" dirty="0"/>
              <a:t>Size</a:t>
            </a:r>
          </a:p>
          <a:p>
            <a:pPr eaLnBrk="1" hangingPunct="1">
              <a:defRPr/>
            </a:pPr>
            <a:r>
              <a:rPr lang="en-US" dirty="0"/>
              <a:t>Don’t write what you will say</a:t>
            </a:r>
          </a:p>
          <a:p>
            <a:pPr eaLnBrk="1" hangingPunct="1">
              <a:defRPr/>
            </a:pPr>
            <a:r>
              <a:rPr lang="en-US" dirty="0"/>
              <a:t>Transitions</a:t>
            </a:r>
          </a:p>
          <a:p>
            <a:pPr lvl="1" eaLnBrk="1" hangingPunct="1">
              <a:defRPr/>
            </a:pPr>
            <a:r>
              <a:rPr lang="en-US" dirty="0"/>
              <a:t>Physical movement of slides</a:t>
            </a:r>
          </a:p>
          <a:p>
            <a:pPr lvl="1" eaLnBrk="1" hangingPunct="1">
              <a:defRPr/>
            </a:pPr>
            <a:r>
              <a:rPr lang="en-US" dirty="0"/>
              <a:t>Know what you will say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5C95B5F-6689-43D5-B3BA-BBA6EF155BAF}"/>
              </a:ext>
            </a:extLst>
          </p:cNvPr>
          <p:cNvGrpSpPr/>
          <p:nvPr/>
        </p:nvGrpSpPr>
        <p:grpSpPr>
          <a:xfrm>
            <a:off x="5794011" y="2590800"/>
            <a:ext cx="3029558" cy="1950371"/>
            <a:chOff x="5794011" y="2590800"/>
            <a:chExt cx="3029558" cy="1950371"/>
          </a:xfrm>
        </p:grpSpPr>
        <p:grpSp>
          <p:nvGrpSpPr>
            <p:cNvPr id="2" name="Group 1"/>
            <p:cNvGrpSpPr/>
            <p:nvPr/>
          </p:nvGrpSpPr>
          <p:grpSpPr>
            <a:xfrm>
              <a:off x="6019800" y="2590800"/>
              <a:ext cx="2803769" cy="1828800"/>
              <a:chOff x="685800" y="1295400"/>
              <a:chExt cx="6929438" cy="4802188"/>
            </a:xfrm>
          </p:grpSpPr>
          <p:grpSp>
            <p:nvGrpSpPr>
              <p:cNvPr id="5" name="Group 13"/>
              <p:cNvGrpSpPr>
                <a:grpSpLocks/>
              </p:cNvGrpSpPr>
              <p:nvPr/>
            </p:nvGrpSpPr>
            <p:grpSpPr bwMode="auto">
              <a:xfrm>
                <a:off x="4648200" y="1752600"/>
                <a:ext cx="1062038" cy="2439988"/>
                <a:chOff x="2928" y="1104"/>
                <a:chExt cx="669" cy="1537"/>
              </a:xfrm>
            </p:grpSpPr>
            <p:grpSp>
              <p:nvGrpSpPr>
                <p:cNvPr id="6" name="Group 9"/>
                <p:cNvGrpSpPr>
                  <a:grpSpLocks/>
                </p:cNvGrpSpPr>
                <p:nvPr/>
              </p:nvGrpSpPr>
              <p:grpSpPr bwMode="auto">
                <a:xfrm>
                  <a:off x="2928" y="1311"/>
                  <a:ext cx="669" cy="1330"/>
                  <a:chOff x="2928" y="1311"/>
                  <a:chExt cx="669" cy="1330"/>
                </a:xfrm>
              </p:grpSpPr>
              <p:sp>
                <p:nvSpPr>
                  <p:cNvPr id="10" name="Freeform 3"/>
                  <p:cNvSpPr>
                    <a:spLocks/>
                  </p:cNvSpPr>
                  <p:nvPr/>
                </p:nvSpPr>
                <p:spPr bwMode="auto">
                  <a:xfrm>
                    <a:off x="3121" y="1385"/>
                    <a:ext cx="263" cy="291"/>
                  </a:xfrm>
                  <a:custGeom>
                    <a:avLst/>
                    <a:gdLst>
                      <a:gd name="T0" fmla="*/ 125 w 263"/>
                      <a:gd name="T1" fmla="*/ 67 h 291"/>
                      <a:gd name="T2" fmla="*/ 148 w 263"/>
                      <a:gd name="T3" fmla="*/ 37 h 291"/>
                      <a:gd name="T4" fmla="*/ 180 w 263"/>
                      <a:gd name="T5" fmla="*/ 15 h 291"/>
                      <a:gd name="T6" fmla="*/ 209 w 263"/>
                      <a:gd name="T7" fmla="*/ 0 h 291"/>
                      <a:gd name="T8" fmla="*/ 232 w 263"/>
                      <a:gd name="T9" fmla="*/ 4 h 291"/>
                      <a:gd name="T10" fmla="*/ 248 w 263"/>
                      <a:gd name="T11" fmla="*/ 20 h 291"/>
                      <a:gd name="T12" fmla="*/ 262 w 263"/>
                      <a:gd name="T13" fmla="*/ 71 h 291"/>
                      <a:gd name="T14" fmla="*/ 256 w 263"/>
                      <a:gd name="T15" fmla="*/ 129 h 291"/>
                      <a:gd name="T16" fmla="*/ 243 w 263"/>
                      <a:gd name="T17" fmla="*/ 184 h 291"/>
                      <a:gd name="T18" fmla="*/ 228 w 263"/>
                      <a:gd name="T19" fmla="*/ 227 h 291"/>
                      <a:gd name="T20" fmla="*/ 199 w 263"/>
                      <a:gd name="T21" fmla="*/ 272 h 291"/>
                      <a:gd name="T22" fmla="*/ 175 w 263"/>
                      <a:gd name="T23" fmla="*/ 290 h 291"/>
                      <a:gd name="T24" fmla="*/ 141 w 263"/>
                      <a:gd name="T25" fmla="*/ 290 h 291"/>
                      <a:gd name="T26" fmla="*/ 106 w 263"/>
                      <a:gd name="T27" fmla="*/ 277 h 291"/>
                      <a:gd name="T28" fmla="*/ 89 w 263"/>
                      <a:gd name="T29" fmla="*/ 245 h 291"/>
                      <a:gd name="T30" fmla="*/ 80 w 263"/>
                      <a:gd name="T31" fmla="*/ 205 h 291"/>
                      <a:gd name="T32" fmla="*/ 83 w 263"/>
                      <a:gd name="T33" fmla="*/ 154 h 291"/>
                      <a:gd name="T34" fmla="*/ 4 w 263"/>
                      <a:gd name="T35" fmla="*/ 160 h 291"/>
                      <a:gd name="T36" fmla="*/ 0 w 263"/>
                      <a:gd name="T37" fmla="*/ 138 h 291"/>
                      <a:gd name="T38" fmla="*/ 91 w 263"/>
                      <a:gd name="T39" fmla="*/ 129 h 291"/>
                      <a:gd name="T40" fmla="*/ 114 w 263"/>
                      <a:gd name="T41" fmla="*/ 77 h 291"/>
                      <a:gd name="T42" fmla="*/ 125 w 263"/>
                      <a:gd name="T43" fmla="*/ 67 h 291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w 263"/>
                      <a:gd name="T67" fmla="*/ 0 h 291"/>
                      <a:gd name="T68" fmla="*/ 263 w 263"/>
                      <a:gd name="T69" fmla="*/ 291 h 291"/>
                    </a:gdLst>
                    <a:ahLst/>
                    <a:cxnLst>
                      <a:cxn ang="T44">
                        <a:pos x="T0" y="T1"/>
                      </a:cxn>
                      <a:cxn ang="T45">
                        <a:pos x="T2" y="T3"/>
                      </a:cxn>
                      <a:cxn ang="T46">
                        <a:pos x="T4" y="T5"/>
                      </a:cxn>
                      <a:cxn ang="T47">
                        <a:pos x="T6" y="T7"/>
                      </a:cxn>
                      <a:cxn ang="T48">
                        <a:pos x="T8" y="T9"/>
                      </a:cxn>
                      <a:cxn ang="T49">
                        <a:pos x="T10" y="T11"/>
                      </a:cxn>
                      <a:cxn ang="T50">
                        <a:pos x="T12" y="T13"/>
                      </a:cxn>
                      <a:cxn ang="T51">
                        <a:pos x="T14" y="T15"/>
                      </a:cxn>
                      <a:cxn ang="T52">
                        <a:pos x="T16" y="T17"/>
                      </a:cxn>
                      <a:cxn ang="T53">
                        <a:pos x="T18" y="T19"/>
                      </a:cxn>
                      <a:cxn ang="T54">
                        <a:pos x="T20" y="T21"/>
                      </a:cxn>
                      <a:cxn ang="T55">
                        <a:pos x="T22" y="T23"/>
                      </a:cxn>
                      <a:cxn ang="T56">
                        <a:pos x="T24" y="T25"/>
                      </a:cxn>
                      <a:cxn ang="T57">
                        <a:pos x="T26" y="T27"/>
                      </a:cxn>
                      <a:cxn ang="T58">
                        <a:pos x="T28" y="T29"/>
                      </a:cxn>
                      <a:cxn ang="T59">
                        <a:pos x="T30" y="T31"/>
                      </a:cxn>
                      <a:cxn ang="T60">
                        <a:pos x="T32" y="T33"/>
                      </a:cxn>
                      <a:cxn ang="T61">
                        <a:pos x="T34" y="T35"/>
                      </a:cxn>
                      <a:cxn ang="T62">
                        <a:pos x="T36" y="T37"/>
                      </a:cxn>
                      <a:cxn ang="T63">
                        <a:pos x="T38" y="T39"/>
                      </a:cxn>
                      <a:cxn ang="T64">
                        <a:pos x="T40" y="T41"/>
                      </a:cxn>
                      <a:cxn ang="T65">
                        <a:pos x="T42" y="T43"/>
                      </a:cxn>
                    </a:cxnLst>
                    <a:rect l="T66" t="T67" r="T68" b="T69"/>
                    <a:pathLst>
                      <a:path w="263" h="291">
                        <a:moveTo>
                          <a:pt x="125" y="67"/>
                        </a:moveTo>
                        <a:lnTo>
                          <a:pt x="148" y="37"/>
                        </a:lnTo>
                        <a:lnTo>
                          <a:pt x="180" y="15"/>
                        </a:lnTo>
                        <a:lnTo>
                          <a:pt x="209" y="0"/>
                        </a:lnTo>
                        <a:lnTo>
                          <a:pt x="232" y="4"/>
                        </a:lnTo>
                        <a:lnTo>
                          <a:pt x="248" y="20"/>
                        </a:lnTo>
                        <a:lnTo>
                          <a:pt x="262" y="71"/>
                        </a:lnTo>
                        <a:lnTo>
                          <a:pt x="256" y="129"/>
                        </a:lnTo>
                        <a:lnTo>
                          <a:pt x="243" y="184"/>
                        </a:lnTo>
                        <a:lnTo>
                          <a:pt x="228" y="227"/>
                        </a:lnTo>
                        <a:lnTo>
                          <a:pt x="199" y="272"/>
                        </a:lnTo>
                        <a:lnTo>
                          <a:pt x="175" y="290"/>
                        </a:lnTo>
                        <a:lnTo>
                          <a:pt x="141" y="290"/>
                        </a:lnTo>
                        <a:lnTo>
                          <a:pt x="106" y="277"/>
                        </a:lnTo>
                        <a:lnTo>
                          <a:pt x="89" y="245"/>
                        </a:lnTo>
                        <a:lnTo>
                          <a:pt x="80" y="205"/>
                        </a:lnTo>
                        <a:lnTo>
                          <a:pt x="83" y="154"/>
                        </a:lnTo>
                        <a:lnTo>
                          <a:pt x="4" y="160"/>
                        </a:lnTo>
                        <a:lnTo>
                          <a:pt x="0" y="138"/>
                        </a:lnTo>
                        <a:lnTo>
                          <a:pt x="91" y="129"/>
                        </a:lnTo>
                        <a:lnTo>
                          <a:pt x="114" y="77"/>
                        </a:lnTo>
                        <a:lnTo>
                          <a:pt x="125" y="67"/>
                        </a:lnTo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" name="Freeform 4"/>
                  <p:cNvSpPr>
                    <a:spLocks/>
                  </p:cNvSpPr>
                  <p:nvPr/>
                </p:nvSpPr>
                <p:spPr bwMode="auto">
                  <a:xfrm>
                    <a:off x="3295" y="1311"/>
                    <a:ext cx="302" cy="466"/>
                  </a:xfrm>
                  <a:custGeom>
                    <a:avLst/>
                    <a:gdLst>
                      <a:gd name="T0" fmla="*/ 125 w 302"/>
                      <a:gd name="T1" fmla="*/ 11 h 466"/>
                      <a:gd name="T2" fmla="*/ 88 w 302"/>
                      <a:gd name="T3" fmla="*/ 0 h 466"/>
                      <a:gd name="T4" fmla="*/ 57 w 302"/>
                      <a:gd name="T5" fmla="*/ 2 h 466"/>
                      <a:gd name="T6" fmla="*/ 34 w 302"/>
                      <a:gd name="T7" fmla="*/ 18 h 466"/>
                      <a:gd name="T8" fmla="*/ 19 w 302"/>
                      <a:gd name="T9" fmla="*/ 45 h 466"/>
                      <a:gd name="T10" fmla="*/ 25 w 302"/>
                      <a:gd name="T11" fmla="*/ 72 h 466"/>
                      <a:gd name="T12" fmla="*/ 46 w 302"/>
                      <a:gd name="T13" fmla="*/ 72 h 466"/>
                      <a:gd name="T14" fmla="*/ 40 w 302"/>
                      <a:gd name="T15" fmla="*/ 50 h 466"/>
                      <a:gd name="T16" fmla="*/ 57 w 302"/>
                      <a:gd name="T17" fmla="*/ 30 h 466"/>
                      <a:gd name="T18" fmla="*/ 74 w 302"/>
                      <a:gd name="T19" fmla="*/ 22 h 466"/>
                      <a:gd name="T20" fmla="*/ 102 w 302"/>
                      <a:gd name="T21" fmla="*/ 30 h 466"/>
                      <a:gd name="T22" fmla="*/ 91 w 302"/>
                      <a:gd name="T23" fmla="*/ 52 h 466"/>
                      <a:gd name="T24" fmla="*/ 88 w 302"/>
                      <a:gd name="T25" fmla="*/ 72 h 466"/>
                      <a:gd name="T26" fmla="*/ 91 w 302"/>
                      <a:gd name="T27" fmla="*/ 89 h 466"/>
                      <a:gd name="T28" fmla="*/ 120 w 302"/>
                      <a:gd name="T29" fmla="*/ 97 h 466"/>
                      <a:gd name="T30" fmla="*/ 150 w 302"/>
                      <a:gd name="T31" fmla="*/ 91 h 466"/>
                      <a:gd name="T32" fmla="*/ 156 w 302"/>
                      <a:gd name="T33" fmla="*/ 78 h 466"/>
                      <a:gd name="T34" fmla="*/ 188 w 302"/>
                      <a:gd name="T35" fmla="*/ 113 h 466"/>
                      <a:gd name="T36" fmla="*/ 207 w 302"/>
                      <a:gd name="T37" fmla="*/ 152 h 466"/>
                      <a:gd name="T38" fmla="*/ 233 w 302"/>
                      <a:gd name="T39" fmla="*/ 203 h 466"/>
                      <a:gd name="T40" fmla="*/ 250 w 302"/>
                      <a:gd name="T41" fmla="*/ 247 h 466"/>
                      <a:gd name="T42" fmla="*/ 258 w 302"/>
                      <a:gd name="T43" fmla="*/ 290 h 466"/>
                      <a:gd name="T44" fmla="*/ 252 w 302"/>
                      <a:gd name="T45" fmla="*/ 312 h 466"/>
                      <a:gd name="T46" fmla="*/ 222 w 302"/>
                      <a:gd name="T47" fmla="*/ 341 h 466"/>
                      <a:gd name="T48" fmla="*/ 159 w 302"/>
                      <a:gd name="T49" fmla="*/ 365 h 466"/>
                      <a:gd name="T50" fmla="*/ 125 w 302"/>
                      <a:gd name="T51" fmla="*/ 375 h 466"/>
                      <a:gd name="T52" fmla="*/ 91 w 302"/>
                      <a:gd name="T53" fmla="*/ 381 h 466"/>
                      <a:gd name="T54" fmla="*/ 40 w 302"/>
                      <a:gd name="T55" fmla="*/ 402 h 466"/>
                      <a:gd name="T56" fmla="*/ 2 w 302"/>
                      <a:gd name="T57" fmla="*/ 415 h 466"/>
                      <a:gd name="T58" fmla="*/ 0 w 302"/>
                      <a:gd name="T59" fmla="*/ 441 h 466"/>
                      <a:gd name="T60" fmla="*/ 19 w 302"/>
                      <a:gd name="T61" fmla="*/ 460 h 466"/>
                      <a:gd name="T62" fmla="*/ 42 w 302"/>
                      <a:gd name="T63" fmla="*/ 465 h 466"/>
                      <a:gd name="T64" fmla="*/ 76 w 302"/>
                      <a:gd name="T65" fmla="*/ 448 h 466"/>
                      <a:gd name="T66" fmla="*/ 156 w 302"/>
                      <a:gd name="T67" fmla="*/ 408 h 466"/>
                      <a:gd name="T68" fmla="*/ 222 w 302"/>
                      <a:gd name="T69" fmla="*/ 379 h 466"/>
                      <a:gd name="T70" fmla="*/ 267 w 302"/>
                      <a:gd name="T71" fmla="*/ 348 h 466"/>
                      <a:gd name="T72" fmla="*/ 298 w 302"/>
                      <a:gd name="T73" fmla="*/ 320 h 466"/>
                      <a:gd name="T74" fmla="*/ 301 w 302"/>
                      <a:gd name="T75" fmla="*/ 286 h 466"/>
                      <a:gd name="T76" fmla="*/ 284 w 302"/>
                      <a:gd name="T77" fmla="*/ 241 h 466"/>
                      <a:gd name="T78" fmla="*/ 250 w 302"/>
                      <a:gd name="T79" fmla="*/ 175 h 466"/>
                      <a:gd name="T80" fmla="*/ 218 w 302"/>
                      <a:gd name="T81" fmla="*/ 119 h 466"/>
                      <a:gd name="T82" fmla="*/ 178 w 302"/>
                      <a:gd name="T83" fmla="*/ 61 h 466"/>
                      <a:gd name="T84" fmla="*/ 148 w 302"/>
                      <a:gd name="T85" fmla="*/ 27 h 466"/>
                      <a:gd name="T86" fmla="*/ 110 w 302"/>
                      <a:gd name="T87" fmla="*/ 11 h 466"/>
                      <a:gd name="T88" fmla="*/ 125 w 302"/>
                      <a:gd name="T89" fmla="*/ 11 h 46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w 302"/>
                      <a:gd name="T136" fmla="*/ 0 h 466"/>
                      <a:gd name="T137" fmla="*/ 302 w 302"/>
                      <a:gd name="T138" fmla="*/ 466 h 466"/>
                    </a:gdLst>
                    <a:ahLst/>
                    <a:cxnLst>
                      <a:cxn ang="T90">
                        <a:pos x="T0" y="T1"/>
                      </a:cxn>
                      <a:cxn ang="T91">
                        <a:pos x="T2" y="T3"/>
                      </a:cxn>
                      <a:cxn ang="T92">
                        <a:pos x="T4" y="T5"/>
                      </a:cxn>
                      <a:cxn ang="T93">
                        <a:pos x="T6" y="T7"/>
                      </a:cxn>
                      <a:cxn ang="T94">
                        <a:pos x="T8" y="T9"/>
                      </a:cxn>
                      <a:cxn ang="T95">
                        <a:pos x="T10" y="T11"/>
                      </a:cxn>
                      <a:cxn ang="T96">
                        <a:pos x="T12" y="T13"/>
                      </a:cxn>
                      <a:cxn ang="T97">
                        <a:pos x="T14" y="T15"/>
                      </a:cxn>
                      <a:cxn ang="T98">
                        <a:pos x="T16" y="T17"/>
                      </a:cxn>
                      <a:cxn ang="T99">
                        <a:pos x="T18" y="T19"/>
                      </a:cxn>
                      <a:cxn ang="T100">
                        <a:pos x="T20" y="T21"/>
                      </a:cxn>
                      <a:cxn ang="T101">
                        <a:pos x="T22" y="T23"/>
                      </a:cxn>
                      <a:cxn ang="T102">
                        <a:pos x="T24" y="T25"/>
                      </a:cxn>
                      <a:cxn ang="T103">
                        <a:pos x="T26" y="T27"/>
                      </a:cxn>
                      <a:cxn ang="T104">
                        <a:pos x="T28" y="T29"/>
                      </a:cxn>
                      <a:cxn ang="T105">
                        <a:pos x="T30" y="T31"/>
                      </a:cxn>
                      <a:cxn ang="T106">
                        <a:pos x="T32" y="T33"/>
                      </a:cxn>
                      <a:cxn ang="T107">
                        <a:pos x="T34" y="T35"/>
                      </a:cxn>
                      <a:cxn ang="T108">
                        <a:pos x="T36" y="T37"/>
                      </a:cxn>
                      <a:cxn ang="T109">
                        <a:pos x="T38" y="T39"/>
                      </a:cxn>
                      <a:cxn ang="T110">
                        <a:pos x="T40" y="T41"/>
                      </a:cxn>
                      <a:cxn ang="T111">
                        <a:pos x="T42" y="T43"/>
                      </a:cxn>
                      <a:cxn ang="T112">
                        <a:pos x="T44" y="T45"/>
                      </a:cxn>
                      <a:cxn ang="T113">
                        <a:pos x="T46" y="T47"/>
                      </a:cxn>
                      <a:cxn ang="T114">
                        <a:pos x="T48" y="T49"/>
                      </a:cxn>
                      <a:cxn ang="T115">
                        <a:pos x="T50" y="T51"/>
                      </a:cxn>
                      <a:cxn ang="T116">
                        <a:pos x="T52" y="T53"/>
                      </a:cxn>
                      <a:cxn ang="T117">
                        <a:pos x="T54" y="T55"/>
                      </a:cxn>
                      <a:cxn ang="T118">
                        <a:pos x="T56" y="T57"/>
                      </a:cxn>
                      <a:cxn ang="T119">
                        <a:pos x="T58" y="T59"/>
                      </a:cxn>
                      <a:cxn ang="T120">
                        <a:pos x="T60" y="T61"/>
                      </a:cxn>
                      <a:cxn ang="T121">
                        <a:pos x="T62" y="T63"/>
                      </a:cxn>
                      <a:cxn ang="T122">
                        <a:pos x="T64" y="T65"/>
                      </a:cxn>
                      <a:cxn ang="T123">
                        <a:pos x="T66" y="T67"/>
                      </a:cxn>
                      <a:cxn ang="T124">
                        <a:pos x="T68" y="T69"/>
                      </a:cxn>
                      <a:cxn ang="T125">
                        <a:pos x="T70" y="T71"/>
                      </a:cxn>
                      <a:cxn ang="T126">
                        <a:pos x="T72" y="T73"/>
                      </a:cxn>
                      <a:cxn ang="T127">
                        <a:pos x="T74" y="T75"/>
                      </a:cxn>
                      <a:cxn ang="T128">
                        <a:pos x="T76" y="T77"/>
                      </a:cxn>
                      <a:cxn ang="T129">
                        <a:pos x="T78" y="T79"/>
                      </a:cxn>
                      <a:cxn ang="T130">
                        <a:pos x="T80" y="T81"/>
                      </a:cxn>
                      <a:cxn ang="T131">
                        <a:pos x="T82" y="T83"/>
                      </a:cxn>
                      <a:cxn ang="T132">
                        <a:pos x="T84" y="T85"/>
                      </a:cxn>
                      <a:cxn ang="T133">
                        <a:pos x="T86" y="T87"/>
                      </a:cxn>
                      <a:cxn ang="T134">
                        <a:pos x="T88" y="T89"/>
                      </a:cxn>
                    </a:cxnLst>
                    <a:rect l="T135" t="T136" r="T137" b="T138"/>
                    <a:pathLst>
                      <a:path w="302" h="466">
                        <a:moveTo>
                          <a:pt x="125" y="11"/>
                        </a:moveTo>
                        <a:lnTo>
                          <a:pt x="88" y="0"/>
                        </a:lnTo>
                        <a:lnTo>
                          <a:pt x="57" y="2"/>
                        </a:lnTo>
                        <a:lnTo>
                          <a:pt x="34" y="18"/>
                        </a:lnTo>
                        <a:lnTo>
                          <a:pt x="19" y="45"/>
                        </a:lnTo>
                        <a:lnTo>
                          <a:pt x="25" y="72"/>
                        </a:lnTo>
                        <a:lnTo>
                          <a:pt x="46" y="72"/>
                        </a:lnTo>
                        <a:lnTo>
                          <a:pt x="40" y="50"/>
                        </a:lnTo>
                        <a:lnTo>
                          <a:pt x="57" y="30"/>
                        </a:lnTo>
                        <a:lnTo>
                          <a:pt x="74" y="22"/>
                        </a:lnTo>
                        <a:lnTo>
                          <a:pt x="102" y="30"/>
                        </a:lnTo>
                        <a:lnTo>
                          <a:pt x="91" y="52"/>
                        </a:lnTo>
                        <a:lnTo>
                          <a:pt x="88" y="72"/>
                        </a:lnTo>
                        <a:lnTo>
                          <a:pt x="91" y="89"/>
                        </a:lnTo>
                        <a:lnTo>
                          <a:pt x="120" y="97"/>
                        </a:lnTo>
                        <a:lnTo>
                          <a:pt x="150" y="91"/>
                        </a:lnTo>
                        <a:lnTo>
                          <a:pt x="156" y="78"/>
                        </a:lnTo>
                        <a:lnTo>
                          <a:pt x="188" y="113"/>
                        </a:lnTo>
                        <a:lnTo>
                          <a:pt x="207" y="152"/>
                        </a:lnTo>
                        <a:lnTo>
                          <a:pt x="233" y="203"/>
                        </a:lnTo>
                        <a:lnTo>
                          <a:pt x="250" y="247"/>
                        </a:lnTo>
                        <a:lnTo>
                          <a:pt x="258" y="290"/>
                        </a:lnTo>
                        <a:lnTo>
                          <a:pt x="252" y="312"/>
                        </a:lnTo>
                        <a:lnTo>
                          <a:pt x="222" y="341"/>
                        </a:lnTo>
                        <a:lnTo>
                          <a:pt x="159" y="365"/>
                        </a:lnTo>
                        <a:lnTo>
                          <a:pt x="125" y="375"/>
                        </a:lnTo>
                        <a:lnTo>
                          <a:pt x="91" y="381"/>
                        </a:lnTo>
                        <a:lnTo>
                          <a:pt x="40" y="402"/>
                        </a:lnTo>
                        <a:lnTo>
                          <a:pt x="2" y="415"/>
                        </a:lnTo>
                        <a:lnTo>
                          <a:pt x="0" y="441"/>
                        </a:lnTo>
                        <a:lnTo>
                          <a:pt x="19" y="460"/>
                        </a:lnTo>
                        <a:lnTo>
                          <a:pt x="42" y="465"/>
                        </a:lnTo>
                        <a:lnTo>
                          <a:pt x="76" y="448"/>
                        </a:lnTo>
                        <a:lnTo>
                          <a:pt x="156" y="408"/>
                        </a:lnTo>
                        <a:lnTo>
                          <a:pt x="222" y="379"/>
                        </a:lnTo>
                        <a:lnTo>
                          <a:pt x="267" y="348"/>
                        </a:lnTo>
                        <a:lnTo>
                          <a:pt x="298" y="320"/>
                        </a:lnTo>
                        <a:lnTo>
                          <a:pt x="301" y="286"/>
                        </a:lnTo>
                        <a:lnTo>
                          <a:pt x="284" y="241"/>
                        </a:lnTo>
                        <a:lnTo>
                          <a:pt x="250" y="175"/>
                        </a:lnTo>
                        <a:lnTo>
                          <a:pt x="218" y="119"/>
                        </a:lnTo>
                        <a:lnTo>
                          <a:pt x="178" y="61"/>
                        </a:lnTo>
                        <a:lnTo>
                          <a:pt x="148" y="27"/>
                        </a:lnTo>
                        <a:lnTo>
                          <a:pt x="110" y="11"/>
                        </a:lnTo>
                        <a:lnTo>
                          <a:pt x="125" y="11"/>
                        </a:lnTo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2" name="Freeform 5"/>
                  <p:cNvSpPr>
                    <a:spLocks/>
                  </p:cNvSpPr>
                  <p:nvPr/>
                </p:nvSpPr>
                <p:spPr bwMode="auto">
                  <a:xfrm>
                    <a:off x="3154" y="1697"/>
                    <a:ext cx="159" cy="437"/>
                  </a:xfrm>
                  <a:custGeom>
                    <a:avLst/>
                    <a:gdLst>
                      <a:gd name="T0" fmla="*/ 148 w 159"/>
                      <a:gd name="T1" fmla="*/ 34 h 437"/>
                      <a:gd name="T2" fmla="*/ 142 w 159"/>
                      <a:gd name="T3" fmla="*/ 11 h 437"/>
                      <a:gd name="T4" fmla="*/ 117 w 159"/>
                      <a:gd name="T5" fmla="*/ 0 h 437"/>
                      <a:gd name="T6" fmla="*/ 95 w 159"/>
                      <a:gd name="T7" fmla="*/ 0 h 437"/>
                      <a:gd name="T8" fmla="*/ 67 w 159"/>
                      <a:gd name="T9" fmla="*/ 16 h 437"/>
                      <a:gd name="T10" fmla="*/ 40 w 159"/>
                      <a:gd name="T11" fmla="*/ 56 h 437"/>
                      <a:gd name="T12" fmla="*/ 21 w 159"/>
                      <a:gd name="T13" fmla="*/ 97 h 437"/>
                      <a:gd name="T14" fmla="*/ 12 w 159"/>
                      <a:gd name="T15" fmla="*/ 152 h 437"/>
                      <a:gd name="T16" fmla="*/ 4 w 159"/>
                      <a:gd name="T17" fmla="*/ 217 h 437"/>
                      <a:gd name="T18" fmla="*/ 0 w 159"/>
                      <a:gd name="T19" fmla="*/ 280 h 437"/>
                      <a:gd name="T20" fmla="*/ 0 w 159"/>
                      <a:gd name="T21" fmla="*/ 362 h 437"/>
                      <a:gd name="T22" fmla="*/ 12 w 159"/>
                      <a:gd name="T23" fmla="*/ 412 h 437"/>
                      <a:gd name="T24" fmla="*/ 32 w 159"/>
                      <a:gd name="T25" fmla="*/ 430 h 437"/>
                      <a:gd name="T26" fmla="*/ 68 w 159"/>
                      <a:gd name="T27" fmla="*/ 436 h 437"/>
                      <a:gd name="T28" fmla="*/ 106 w 159"/>
                      <a:gd name="T29" fmla="*/ 434 h 437"/>
                      <a:gd name="T30" fmla="*/ 126 w 159"/>
                      <a:gd name="T31" fmla="*/ 412 h 437"/>
                      <a:gd name="T32" fmla="*/ 136 w 159"/>
                      <a:gd name="T33" fmla="*/ 373 h 437"/>
                      <a:gd name="T34" fmla="*/ 146 w 159"/>
                      <a:gd name="T35" fmla="*/ 334 h 437"/>
                      <a:gd name="T36" fmla="*/ 154 w 159"/>
                      <a:gd name="T37" fmla="*/ 263 h 437"/>
                      <a:gd name="T38" fmla="*/ 158 w 159"/>
                      <a:gd name="T39" fmla="*/ 184 h 437"/>
                      <a:gd name="T40" fmla="*/ 158 w 159"/>
                      <a:gd name="T41" fmla="*/ 91 h 437"/>
                      <a:gd name="T42" fmla="*/ 148 w 159"/>
                      <a:gd name="T43" fmla="*/ 50 h 437"/>
                      <a:gd name="T44" fmla="*/ 148 w 159"/>
                      <a:gd name="T45" fmla="*/ 34 h 437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w 159"/>
                      <a:gd name="T70" fmla="*/ 0 h 437"/>
                      <a:gd name="T71" fmla="*/ 159 w 159"/>
                      <a:gd name="T72" fmla="*/ 437 h 437"/>
                    </a:gdLst>
                    <a:ahLst/>
                    <a:cxnLst>
                      <a:cxn ang="T46">
                        <a:pos x="T0" y="T1"/>
                      </a:cxn>
                      <a:cxn ang="T47">
                        <a:pos x="T2" y="T3"/>
                      </a:cxn>
                      <a:cxn ang="T48">
                        <a:pos x="T4" y="T5"/>
                      </a:cxn>
                      <a:cxn ang="T49">
                        <a:pos x="T6" y="T7"/>
                      </a:cxn>
                      <a:cxn ang="T50">
                        <a:pos x="T8" y="T9"/>
                      </a:cxn>
                      <a:cxn ang="T51">
                        <a:pos x="T10" y="T11"/>
                      </a:cxn>
                      <a:cxn ang="T52">
                        <a:pos x="T12" y="T13"/>
                      </a:cxn>
                      <a:cxn ang="T53">
                        <a:pos x="T14" y="T15"/>
                      </a:cxn>
                      <a:cxn ang="T54">
                        <a:pos x="T16" y="T17"/>
                      </a:cxn>
                      <a:cxn ang="T55">
                        <a:pos x="T18" y="T19"/>
                      </a:cxn>
                      <a:cxn ang="T56">
                        <a:pos x="T20" y="T21"/>
                      </a:cxn>
                      <a:cxn ang="T57">
                        <a:pos x="T22" y="T23"/>
                      </a:cxn>
                      <a:cxn ang="T58">
                        <a:pos x="T24" y="T25"/>
                      </a:cxn>
                      <a:cxn ang="T59">
                        <a:pos x="T26" y="T27"/>
                      </a:cxn>
                      <a:cxn ang="T60">
                        <a:pos x="T28" y="T29"/>
                      </a:cxn>
                      <a:cxn ang="T61">
                        <a:pos x="T30" y="T31"/>
                      </a:cxn>
                      <a:cxn ang="T62">
                        <a:pos x="T32" y="T33"/>
                      </a:cxn>
                      <a:cxn ang="T63">
                        <a:pos x="T34" y="T35"/>
                      </a:cxn>
                      <a:cxn ang="T64">
                        <a:pos x="T36" y="T37"/>
                      </a:cxn>
                      <a:cxn ang="T65">
                        <a:pos x="T38" y="T39"/>
                      </a:cxn>
                      <a:cxn ang="T66">
                        <a:pos x="T40" y="T41"/>
                      </a:cxn>
                      <a:cxn ang="T67">
                        <a:pos x="T42" y="T43"/>
                      </a:cxn>
                      <a:cxn ang="T68">
                        <a:pos x="T44" y="T45"/>
                      </a:cxn>
                    </a:cxnLst>
                    <a:rect l="T69" t="T70" r="T71" b="T72"/>
                    <a:pathLst>
                      <a:path w="159" h="437">
                        <a:moveTo>
                          <a:pt x="148" y="34"/>
                        </a:moveTo>
                        <a:lnTo>
                          <a:pt x="142" y="11"/>
                        </a:lnTo>
                        <a:lnTo>
                          <a:pt x="117" y="0"/>
                        </a:lnTo>
                        <a:lnTo>
                          <a:pt x="95" y="0"/>
                        </a:lnTo>
                        <a:lnTo>
                          <a:pt x="67" y="16"/>
                        </a:lnTo>
                        <a:lnTo>
                          <a:pt x="40" y="56"/>
                        </a:lnTo>
                        <a:lnTo>
                          <a:pt x="21" y="97"/>
                        </a:lnTo>
                        <a:lnTo>
                          <a:pt x="12" y="152"/>
                        </a:lnTo>
                        <a:lnTo>
                          <a:pt x="4" y="217"/>
                        </a:lnTo>
                        <a:lnTo>
                          <a:pt x="0" y="280"/>
                        </a:lnTo>
                        <a:lnTo>
                          <a:pt x="0" y="362"/>
                        </a:lnTo>
                        <a:lnTo>
                          <a:pt x="12" y="412"/>
                        </a:lnTo>
                        <a:lnTo>
                          <a:pt x="32" y="430"/>
                        </a:lnTo>
                        <a:lnTo>
                          <a:pt x="68" y="436"/>
                        </a:lnTo>
                        <a:lnTo>
                          <a:pt x="106" y="434"/>
                        </a:lnTo>
                        <a:lnTo>
                          <a:pt x="126" y="412"/>
                        </a:lnTo>
                        <a:lnTo>
                          <a:pt x="136" y="373"/>
                        </a:lnTo>
                        <a:lnTo>
                          <a:pt x="146" y="334"/>
                        </a:lnTo>
                        <a:lnTo>
                          <a:pt x="154" y="263"/>
                        </a:lnTo>
                        <a:lnTo>
                          <a:pt x="158" y="184"/>
                        </a:lnTo>
                        <a:lnTo>
                          <a:pt x="158" y="91"/>
                        </a:lnTo>
                        <a:lnTo>
                          <a:pt x="148" y="50"/>
                        </a:lnTo>
                        <a:lnTo>
                          <a:pt x="148" y="34"/>
                        </a:lnTo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" name="Freeform 6"/>
                  <p:cNvSpPr>
                    <a:spLocks/>
                  </p:cNvSpPr>
                  <p:nvPr/>
                </p:nvSpPr>
                <p:spPr bwMode="auto">
                  <a:xfrm>
                    <a:off x="2999" y="1709"/>
                    <a:ext cx="241" cy="336"/>
                  </a:xfrm>
                  <a:custGeom>
                    <a:avLst/>
                    <a:gdLst>
                      <a:gd name="T0" fmla="*/ 227 w 241"/>
                      <a:gd name="T1" fmla="*/ 0 h 336"/>
                      <a:gd name="T2" fmla="*/ 178 w 241"/>
                      <a:gd name="T3" fmla="*/ 6 h 336"/>
                      <a:gd name="T4" fmla="*/ 127 w 241"/>
                      <a:gd name="T5" fmla="*/ 15 h 336"/>
                      <a:gd name="T6" fmla="*/ 74 w 241"/>
                      <a:gd name="T7" fmla="*/ 44 h 336"/>
                      <a:gd name="T8" fmla="*/ 36 w 241"/>
                      <a:gd name="T9" fmla="*/ 67 h 336"/>
                      <a:gd name="T10" fmla="*/ 11 w 241"/>
                      <a:gd name="T11" fmla="*/ 99 h 336"/>
                      <a:gd name="T12" fmla="*/ 0 w 241"/>
                      <a:gd name="T13" fmla="*/ 117 h 336"/>
                      <a:gd name="T14" fmla="*/ 23 w 241"/>
                      <a:gd name="T15" fmla="*/ 172 h 336"/>
                      <a:gd name="T16" fmla="*/ 59 w 241"/>
                      <a:gd name="T17" fmla="*/ 205 h 336"/>
                      <a:gd name="T18" fmla="*/ 102 w 241"/>
                      <a:gd name="T19" fmla="*/ 229 h 336"/>
                      <a:gd name="T20" fmla="*/ 125 w 241"/>
                      <a:gd name="T21" fmla="*/ 244 h 336"/>
                      <a:gd name="T22" fmla="*/ 165 w 241"/>
                      <a:gd name="T23" fmla="*/ 251 h 336"/>
                      <a:gd name="T24" fmla="*/ 166 w 241"/>
                      <a:gd name="T25" fmla="*/ 266 h 336"/>
                      <a:gd name="T26" fmla="*/ 136 w 241"/>
                      <a:gd name="T27" fmla="*/ 279 h 336"/>
                      <a:gd name="T28" fmla="*/ 93 w 241"/>
                      <a:gd name="T29" fmla="*/ 291 h 336"/>
                      <a:gd name="T30" fmla="*/ 51 w 241"/>
                      <a:gd name="T31" fmla="*/ 313 h 336"/>
                      <a:gd name="T32" fmla="*/ 68 w 241"/>
                      <a:gd name="T33" fmla="*/ 330 h 336"/>
                      <a:gd name="T34" fmla="*/ 85 w 241"/>
                      <a:gd name="T35" fmla="*/ 335 h 336"/>
                      <a:gd name="T36" fmla="*/ 110 w 241"/>
                      <a:gd name="T37" fmla="*/ 311 h 336"/>
                      <a:gd name="T38" fmla="*/ 148 w 241"/>
                      <a:gd name="T39" fmla="*/ 296 h 336"/>
                      <a:gd name="T40" fmla="*/ 178 w 241"/>
                      <a:gd name="T41" fmla="*/ 285 h 336"/>
                      <a:gd name="T42" fmla="*/ 178 w 241"/>
                      <a:gd name="T43" fmla="*/ 263 h 336"/>
                      <a:gd name="T44" fmla="*/ 172 w 241"/>
                      <a:gd name="T45" fmla="*/ 239 h 336"/>
                      <a:gd name="T46" fmla="*/ 153 w 241"/>
                      <a:gd name="T47" fmla="*/ 229 h 336"/>
                      <a:gd name="T48" fmla="*/ 93 w 241"/>
                      <a:gd name="T49" fmla="*/ 205 h 336"/>
                      <a:gd name="T50" fmla="*/ 59 w 241"/>
                      <a:gd name="T51" fmla="*/ 168 h 336"/>
                      <a:gd name="T52" fmla="*/ 34 w 241"/>
                      <a:gd name="T53" fmla="*/ 129 h 336"/>
                      <a:gd name="T54" fmla="*/ 40 w 241"/>
                      <a:gd name="T55" fmla="*/ 110 h 336"/>
                      <a:gd name="T56" fmla="*/ 59 w 241"/>
                      <a:gd name="T57" fmla="*/ 87 h 336"/>
                      <a:gd name="T58" fmla="*/ 104 w 241"/>
                      <a:gd name="T59" fmla="*/ 56 h 336"/>
                      <a:gd name="T60" fmla="*/ 159 w 241"/>
                      <a:gd name="T61" fmla="*/ 44 h 336"/>
                      <a:gd name="T62" fmla="*/ 195 w 241"/>
                      <a:gd name="T63" fmla="*/ 43 h 336"/>
                      <a:gd name="T64" fmla="*/ 227 w 241"/>
                      <a:gd name="T65" fmla="*/ 43 h 336"/>
                      <a:gd name="T66" fmla="*/ 240 w 241"/>
                      <a:gd name="T67" fmla="*/ 22 h 336"/>
                      <a:gd name="T68" fmla="*/ 227 w 241"/>
                      <a:gd name="T69" fmla="*/ 0 h 3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w 241"/>
                      <a:gd name="T106" fmla="*/ 0 h 336"/>
                      <a:gd name="T107" fmla="*/ 241 w 241"/>
                      <a:gd name="T108" fmla="*/ 336 h 336"/>
                    </a:gdLst>
                    <a:ahLst/>
                    <a:cxnLst>
                      <a:cxn ang="T70">
                        <a:pos x="T0" y="T1"/>
                      </a:cxn>
                      <a:cxn ang="T71">
                        <a:pos x="T2" y="T3"/>
                      </a:cxn>
                      <a:cxn ang="T72">
                        <a:pos x="T4" y="T5"/>
                      </a:cxn>
                      <a:cxn ang="T73">
                        <a:pos x="T6" y="T7"/>
                      </a:cxn>
                      <a:cxn ang="T74">
                        <a:pos x="T8" y="T9"/>
                      </a:cxn>
                      <a:cxn ang="T75">
                        <a:pos x="T10" y="T11"/>
                      </a:cxn>
                      <a:cxn ang="T76">
                        <a:pos x="T12" y="T13"/>
                      </a:cxn>
                      <a:cxn ang="T77">
                        <a:pos x="T14" y="T15"/>
                      </a:cxn>
                      <a:cxn ang="T78">
                        <a:pos x="T16" y="T17"/>
                      </a:cxn>
                      <a:cxn ang="T79">
                        <a:pos x="T18" y="T19"/>
                      </a:cxn>
                      <a:cxn ang="T80">
                        <a:pos x="T20" y="T21"/>
                      </a:cxn>
                      <a:cxn ang="T81">
                        <a:pos x="T22" y="T23"/>
                      </a:cxn>
                      <a:cxn ang="T82">
                        <a:pos x="T24" y="T25"/>
                      </a:cxn>
                      <a:cxn ang="T83">
                        <a:pos x="T26" y="T27"/>
                      </a:cxn>
                      <a:cxn ang="T84">
                        <a:pos x="T28" y="T29"/>
                      </a:cxn>
                      <a:cxn ang="T85">
                        <a:pos x="T30" y="T31"/>
                      </a:cxn>
                      <a:cxn ang="T86">
                        <a:pos x="T32" y="T33"/>
                      </a:cxn>
                      <a:cxn ang="T87">
                        <a:pos x="T34" y="T35"/>
                      </a:cxn>
                      <a:cxn ang="T88">
                        <a:pos x="T36" y="T37"/>
                      </a:cxn>
                      <a:cxn ang="T89">
                        <a:pos x="T38" y="T39"/>
                      </a:cxn>
                      <a:cxn ang="T90">
                        <a:pos x="T40" y="T41"/>
                      </a:cxn>
                      <a:cxn ang="T91">
                        <a:pos x="T42" y="T43"/>
                      </a:cxn>
                      <a:cxn ang="T92">
                        <a:pos x="T44" y="T45"/>
                      </a:cxn>
                      <a:cxn ang="T93">
                        <a:pos x="T46" y="T47"/>
                      </a:cxn>
                      <a:cxn ang="T94">
                        <a:pos x="T48" y="T49"/>
                      </a:cxn>
                      <a:cxn ang="T95">
                        <a:pos x="T50" y="T51"/>
                      </a:cxn>
                      <a:cxn ang="T96">
                        <a:pos x="T52" y="T53"/>
                      </a:cxn>
                      <a:cxn ang="T97">
                        <a:pos x="T54" y="T55"/>
                      </a:cxn>
                      <a:cxn ang="T98">
                        <a:pos x="T56" y="T57"/>
                      </a:cxn>
                      <a:cxn ang="T99">
                        <a:pos x="T58" y="T59"/>
                      </a:cxn>
                      <a:cxn ang="T100">
                        <a:pos x="T60" y="T61"/>
                      </a:cxn>
                      <a:cxn ang="T101">
                        <a:pos x="T62" y="T63"/>
                      </a:cxn>
                      <a:cxn ang="T102">
                        <a:pos x="T64" y="T65"/>
                      </a:cxn>
                      <a:cxn ang="T103">
                        <a:pos x="T66" y="T67"/>
                      </a:cxn>
                      <a:cxn ang="T104">
                        <a:pos x="T68" y="T69"/>
                      </a:cxn>
                    </a:cxnLst>
                    <a:rect l="T105" t="T106" r="T107" b="T108"/>
                    <a:pathLst>
                      <a:path w="241" h="336">
                        <a:moveTo>
                          <a:pt x="227" y="0"/>
                        </a:moveTo>
                        <a:lnTo>
                          <a:pt x="178" y="6"/>
                        </a:lnTo>
                        <a:lnTo>
                          <a:pt x="127" y="15"/>
                        </a:lnTo>
                        <a:lnTo>
                          <a:pt x="74" y="44"/>
                        </a:lnTo>
                        <a:lnTo>
                          <a:pt x="36" y="67"/>
                        </a:lnTo>
                        <a:lnTo>
                          <a:pt x="11" y="99"/>
                        </a:lnTo>
                        <a:lnTo>
                          <a:pt x="0" y="117"/>
                        </a:lnTo>
                        <a:lnTo>
                          <a:pt x="23" y="172"/>
                        </a:lnTo>
                        <a:lnTo>
                          <a:pt x="59" y="205"/>
                        </a:lnTo>
                        <a:lnTo>
                          <a:pt x="102" y="229"/>
                        </a:lnTo>
                        <a:lnTo>
                          <a:pt x="125" y="244"/>
                        </a:lnTo>
                        <a:lnTo>
                          <a:pt x="165" y="251"/>
                        </a:lnTo>
                        <a:lnTo>
                          <a:pt x="166" y="266"/>
                        </a:lnTo>
                        <a:lnTo>
                          <a:pt x="136" y="279"/>
                        </a:lnTo>
                        <a:lnTo>
                          <a:pt x="93" y="291"/>
                        </a:lnTo>
                        <a:lnTo>
                          <a:pt x="51" y="313"/>
                        </a:lnTo>
                        <a:lnTo>
                          <a:pt x="68" y="330"/>
                        </a:lnTo>
                        <a:lnTo>
                          <a:pt x="85" y="335"/>
                        </a:lnTo>
                        <a:lnTo>
                          <a:pt x="110" y="311"/>
                        </a:lnTo>
                        <a:lnTo>
                          <a:pt x="148" y="296"/>
                        </a:lnTo>
                        <a:lnTo>
                          <a:pt x="178" y="285"/>
                        </a:lnTo>
                        <a:lnTo>
                          <a:pt x="178" y="263"/>
                        </a:lnTo>
                        <a:lnTo>
                          <a:pt x="172" y="239"/>
                        </a:lnTo>
                        <a:lnTo>
                          <a:pt x="153" y="229"/>
                        </a:lnTo>
                        <a:lnTo>
                          <a:pt x="93" y="205"/>
                        </a:lnTo>
                        <a:lnTo>
                          <a:pt x="59" y="168"/>
                        </a:lnTo>
                        <a:lnTo>
                          <a:pt x="34" y="129"/>
                        </a:lnTo>
                        <a:lnTo>
                          <a:pt x="40" y="110"/>
                        </a:lnTo>
                        <a:lnTo>
                          <a:pt x="59" y="87"/>
                        </a:lnTo>
                        <a:lnTo>
                          <a:pt x="104" y="56"/>
                        </a:lnTo>
                        <a:lnTo>
                          <a:pt x="159" y="44"/>
                        </a:lnTo>
                        <a:lnTo>
                          <a:pt x="195" y="43"/>
                        </a:lnTo>
                        <a:lnTo>
                          <a:pt x="227" y="43"/>
                        </a:lnTo>
                        <a:lnTo>
                          <a:pt x="240" y="22"/>
                        </a:lnTo>
                        <a:lnTo>
                          <a:pt x="227" y="0"/>
                        </a:lnTo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" name="Freeform 7"/>
                  <p:cNvSpPr>
                    <a:spLocks/>
                  </p:cNvSpPr>
                  <p:nvPr/>
                </p:nvSpPr>
                <p:spPr bwMode="auto">
                  <a:xfrm>
                    <a:off x="2928" y="2089"/>
                    <a:ext cx="293" cy="543"/>
                  </a:xfrm>
                  <a:custGeom>
                    <a:avLst/>
                    <a:gdLst>
                      <a:gd name="T0" fmla="*/ 259 w 293"/>
                      <a:gd name="T1" fmla="*/ 0 h 543"/>
                      <a:gd name="T2" fmla="*/ 285 w 293"/>
                      <a:gd name="T3" fmla="*/ 0 h 543"/>
                      <a:gd name="T4" fmla="*/ 292 w 293"/>
                      <a:gd name="T5" fmla="*/ 39 h 543"/>
                      <a:gd name="T6" fmla="*/ 274 w 293"/>
                      <a:gd name="T7" fmla="*/ 62 h 543"/>
                      <a:gd name="T8" fmla="*/ 213 w 293"/>
                      <a:gd name="T9" fmla="*/ 116 h 543"/>
                      <a:gd name="T10" fmla="*/ 160 w 293"/>
                      <a:gd name="T11" fmla="*/ 184 h 543"/>
                      <a:gd name="T12" fmla="*/ 125 w 293"/>
                      <a:gd name="T13" fmla="*/ 255 h 543"/>
                      <a:gd name="T14" fmla="*/ 120 w 293"/>
                      <a:gd name="T15" fmla="*/ 302 h 543"/>
                      <a:gd name="T16" fmla="*/ 122 w 293"/>
                      <a:gd name="T17" fmla="*/ 335 h 543"/>
                      <a:gd name="T18" fmla="*/ 137 w 293"/>
                      <a:gd name="T19" fmla="*/ 412 h 543"/>
                      <a:gd name="T20" fmla="*/ 156 w 293"/>
                      <a:gd name="T21" fmla="*/ 473 h 543"/>
                      <a:gd name="T22" fmla="*/ 173 w 293"/>
                      <a:gd name="T23" fmla="*/ 509 h 543"/>
                      <a:gd name="T24" fmla="*/ 177 w 293"/>
                      <a:gd name="T25" fmla="*/ 531 h 543"/>
                      <a:gd name="T26" fmla="*/ 160 w 293"/>
                      <a:gd name="T27" fmla="*/ 531 h 543"/>
                      <a:gd name="T28" fmla="*/ 133 w 293"/>
                      <a:gd name="T29" fmla="*/ 524 h 543"/>
                      <a:gd name="T30" fmla="*/ 125 w 293"/>
                      <a:gd name="T31" fmla="*/ 525 h 543"/>
                      <a:gd name="T32" fmla="*/ 70 w 293"/>
                      <a:gd name="T33" fmla="*/ 529 h 543"/>
                      <a:gd name="T34" fmla="*/ 28 w 293"/>
                      <a:gd name="T35" fmla="*/ 542 h 543"/>
                      <a:gd name="T36" fmla="*/ 14 w 293"/>
                      <a:gd name="T37" fmla="*/ 535 h 543"/>
                      <a:gd name="T38" fmla="*/ 0 w 293"/>
                      <a:gd name="T39" fmla="*/ 507 h 543"/>
                      <a:gd name="T40" fmla="*/ 14 w 293"/>
                      <a:gd name="T41" fmla="*/ 492 h 543"/>
                      <a:gd name="T42" fmla="*/ 76 w 293"/>
                      <a:gd name="T43" fmla="*/ 490 h 543"/>
                      <a:gd name="T44" fmla="*/ 120 w 293"/>
                      <a:gd name="T45" fmla="*/ 496 h 543"/>
                      <a:gd name="T46" fmla="*/ 142 w 293"/>
                      <a:gd name="T47" fmla="*/ 507 h 543"/>
                      <a:gd name="T48" fmla="*/ 139 w 293"/>
                      <a:gd name="T49" fmla="*/ 481 h 543"/>
                      <a:gd name="T50" fmla="*/ 116 w 293"/>
                      <a:gd name="T51" fmla="*/ 441 h 543"/>
                      <a:gd name="T52" fmla="*/ 97 w 293"/>
                      <a:gd name="T53" fmla="*/ 380 h 543"/>
                      <a:gd name="T54" fmla="*/ 82 w 293"/>
                      <a:gd name="T55" fmla="*/ 328 h 543"/>
                      <a:gd name="T56" fmla="*/ 93 w 293"/>
                      <a:gd name="T57" fmla="*/ 268 h 543"/>
                      <a:gd name="T58" fmla="*/ 110 w 293"/>
                      <a:gd name="T59" fmla="*/ 205 h 543"/>
                      <a:gd name="T60" fmla="*/ 145 w 293"/>
                      <a:gd name="T61" fmla="*/ 132 h 543"/>
                      <a:gd name="T62" fmla="*/ 194 w 293"/>
                      <a:gd name="T63" fmla="*/ 65 h 543"/>
                      <a:gd name="T64" fmla="*/ 236 w 293"/>
                      <a:gd name="T65" fmla="*/ 17 h 543"/>
                      <a:gd name="T66" fmla="*/ 259 w 293"/>
                      <a:gd name="T67" fmla="*/ 0 h 543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w 293"/>
                      <a:gd name="T103" fmla="*/ 0 h 543"/>
                      <a:gd name="T104" fmla="*/ 293 w 293"/>
                      <a:gd name="T105" fmla="*/ 543 h 543"/>
                    </a:gdLst>
                    <a:ahLst/>
                    <a:cxnLst>
                      <a:cxn ang="T68">
                        <a:pos x="T0" y="T1"/>
                      </a:cxn>
                      <a:cxn ang="T69">
                        <a:pos x="T2" y="T3"/>
                      </a:cxn>
                      <a:cxn ang="T70">
                        <a:pos x="T4" y="T5"/>
                      </a:cxn>
                      <a:cxn ang="T71">
                        <a:pos x="T6" y="T7"/>
                      </a:cxn>
                      <a:cxn ang="T72">
                        <a:pos x="T8" y="T9"/>
                      </a:cxn>
                      <a:cxn ang="T73">
                        <a:pos x="T10" y="T11"/>
                      </a:cxn>
                      <a:cxn ang="T74">
                        <a:pos x="T12" y="T13"/>
                      </a:cxn>
                      <a:cxn ang="T75">
                        <a:pos x="T14" y="T15"/>
                      </a:cxn>
                      <a:cxn ang="T76">
                        <a:pos x="T16" y="T17"/>
                      </a:cxn>
                      <a:cxn ang="T77">
                        <a:pos x="T18" y="T19"/>
                      </a:cxn>
                      <a:cxn ang="T78">
                        <a:pos x="T20" y="T21"/>
                      </a:cxn>
                      <a:cxn ang="T79">
                        <a:pos x="T22" y="T23"/>
                      </a:cxn>
                      <a:cxn ang="T80">
                        <a:pos x="T24" y="T25"/>
                      </a:cxn>
                      <a:cxn ang="T81">
                        <a:pos x="T26" y="T27"/>
                      </a:cxn>
                      <a:cxn ang="T82">
                        <a:pos x="T28" y="T29"/>
                      </a:cxn>
                      <a:cxn ang="T83">
                        <a:pos x="T30" y="T31"/>
                      </a:cxn>
                      <a:cxn ang="T84">
                        <a:pos x="T32" y="T33"/>
                      </a:cxn>
                      <a:cxn ang="T85">
                        <a:pos x="T34" y="T35"/>
                      </a:cxn>
                      <a:cxn ang="T86">
                        <a:pos x="T36" y="T37"/>
                      </a:cxn>
                      <a:cxn ang="T87">
                        <a:pos x="T38" y="T39"/>
                      </a:cxn>
                      <a:cxn ang="T88">
                        <a:pos x="T40" y="T41"/>
                      </a:cxn>
                      <a:cxn ang="T89">
                        <a:pos x="T42" y="T43"/>
                      </a:cxn>
                      <a:cxn ang="T90">
                        <a:pos x="T44" y="T45"/>
                      </a:cxn>
                      <a:cxn ang="T91">
                        <a:pos x="T46" y="T47"/>
                      </a:cxn>
                      <a:cxn ang="T92">
                        <a:pos x="T48" y="T49"/>
                      </a:cxn>
                      <a:cxn ang="T93">
                        <a:pos x="T50" y="T51"/>
                      </a:cxn>
                      <a:cxn ang="T94">
                        <a:pos x="T52" y="T53"/>
                      </a:cxn>
                      <a:cxn ang="T95">
                        <a:pos x="T54" y="T55"/>
                      </a:cxn>
                      <a:cxn ang="T96">
                        <a:pos x="T56" y="T57"/>
                      </a:cxn>
                      <a:cxn ang="T97">
                        <a:pos x="T58" y="T59"/>
                      </a:cxn>
                      <a:cxn ang="T98">
                        <a:pos x="T60" y="T61"/>
                      </a:cxn>
                      <a:cxn ang="T99">
                        <a:pos x="T62" y="T63"/>
                      </a:cxn>
                      <a:cxn ang="T100">
                        <a:pos x="T64" y="T65"/>
                      </a:cxn>
                      <a:cxn ang="T101">
                        <a:pos x="T66" y="T67"/>
                      </a:cxn>
                    </a:cxnLst>
                    <a:rect l="T102" t="T103" r="T104" b="T105"/>
                    <a:pathLst>
                      <a:path w="293" h="543">
                        <a:moveTo>
                          <a:pt x="259" y="0"/>
                        </a:moveTo>
                        <a:lnTo>
                          <a:pt x="285" y="0"/>
                        </a:lnTo>
                        <a:lnTo>
                          <a:pt x="292" y="39"/>
                        </a:lnTo>
                        <a:lnTo>
                          <a:pt x="274" y="62"/>
                        </a:lnTo>
                        <a:lnTo>
                          <a:pt x="213" y="116"/>
                        </a:lnTo>
                        <a:lnTo>
                          <a:pt x="160" y="184"/>
                        </a:lnTo>
                        <a:lnTo>
                          <a:pt x="125" y="255"/>
                        </a:lnTo>
                        <a:lnTo>
                          <a:pt x="120" y="302"/>
                        </a:lnTo>
                        <a:lnTo>
                          <a:pt x="122" y="335"/>
                        </a:lnTo>
                        <a:lnTo>
                          <a:pt x="137" y="412"/>
                        </a:lnTo>
                        <a:lnTo>
                          <a:pt x="156" y="473"/>
                        </a:lnTo>
                        <a:lnTo>
                          <a:pt x="173" y="509"/>
                        </a:lnTo>
                        <a:lnTo>
                          <a:pt x="177" y="531"/>
                        </a:lnTo>
                        <a:lnTo>
                          <a:pt x="160" y="531"/>
                        </a:lnTo>
                        <a:lnTo>
                          <a:pt x="133" y="524"/>
                        </a:lnTo>
                        <a:lnTo>
                          <a:pt x="125" y="525"/>
                        </a:lnTo>
                        <a:lnTo>
                          <a:pt x="70" y="529"/>
                        </a:lnTo>
                        <a:lnTo>
                          <a:pt x="28" y="542"/>
                        </a:lnTo>
                        <a:lnTo>
                          <a:pt x="14" y="535"/>
                        </a:lnTo>
                        <a:lnTo>
                          <a:pt x="0" y="507"/>
                        </a:lnTo>
                        <a:lnTo>
                          <a:pt x="14" y="492"/>
                        </a:lnTo>
                        <a:lnTo>
                          <a:pt x="76" y="490"/>
                        </a:lnTo>
                        <a:lnTo>
                          <a:pt x="120" y="496"/>
                        </a:lnTo>
                        <a:lnTo>
                          <a:pt x="142" y="507"/>
                        </a:lnTo>
                        <a:lnTo>
                          <a:pt x="139" y="481"/>
                        </a:lnTo>
                        <a:lnTo>
                          <a:pt x="116" y="441"/>
                        </a:lnTo>
                        <a:lnTo>
                          <a:pt x="97" y="380"/>
                        </a:lnTo>
                        <a:lnTo>
                          <a:pt x="82" y="328"/>
                        </a:lnTo>
                        <a:lnTo>
                          <a:pt x="93" y="268"/>
                        </a:lnTo>
                        <a:lnTo>
                          <a:pt x="110" y="205"/>
                        </a:lnTo>
                        <a:lnTo>
                          <a:pt x="145" y="132"/>
                        </a:lnTo>
                        <a:lnTo>
                          <a:pt x="194" y="65"/>
                        </a:lnTo>
                        <a:lnTo>
                          <a:pt x="236" y="17"/>
                        </a:lnTo>
                        <a:lnTo>
                          <a:pt x="259" y="0"/>
                        </a:lnTo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" name="Freeform 8"/>
                  <p:cNvSpPr>
                    <a:spLocks/>
                  </p:cNvSpPr>
                  <p:nvPr/>
                </p:nvSpPr>
                <p:spPr bwMode="auto">
                  <a:xfrm>
                    <a:off x="3207" y="2088"/>
                    <a:ext cx="198" cy="553"/>
                  </a:xfrm>
                  <a:custGeom>
                    <a:avLst/>
                    <a:gdLst>
                      <a:gd name="T0" fmla="*/ 60 w 198"/>
                      <a:gd name="T1" fmla="*/ 0 h 553"/>
                      <a:gd name="T2" fmla="*/ 85 w 198"/>
                      <a:gd name="T3" fmla="*/ 52 h 553"/>
                      <a:gd name="T4" fmla="*/ 102 w 198"/>
                      <a:gd name="T5" fmla="*/ 128 h 553"/>
                      <a:gd name="T6" fmla="*/ 123 w 198"/>
                      <a:gd name="T7" fmla="*/ 212 h 553"/>
                      <a:gd name="T8" fmla="*/ 142 w 198"/>
                      <a:gd name="T9" fmla="*/ 297 h 553"/>
                      <a:gd name="T10" fmla="*/ 142 w 198"/>
                      <a:gd name="T11" fmla="*/ 329 h 553"/>
                      <a:gd name="T12" fmla="*/ 123 w 198"/>
                      <a:gd name="T13" fmla="*/ 385 h 553"/>
                      <a:gd name="T14" fmla="*/ 97 w 198"/>
                      <a:gd name="T15" fmla="*/ 415 h 553"/>
                      <a:gd name="T16" fmla="*/ 72 w 198"/>
                      <a:gd name="T17" fmla="*/ 452 h 553"/>
                      <a:gd name="T18" fmla="*/ 55 w 198"/>
                      <a:gd name="T19" fmla="*/ 480 h 553"/>
                      <a:gd name="T20" fmla="*/ 62 w 198"/>
                      <a:gd name="T21" fmla="*/ 493 h 553"/>
                      <a:gd name="T22" fmla="*/ 106 w 198"/>
                      <a:gd name="T23" fmla="*/ 498 h 553"/>
                      <a:gd name="T24" fmla="*/ 176 w 198"/>
                      <a:gd name="T25" fmla="*/ 509 h 553"/>
                      <a:gd name="T26" fmla="*/ 197 w 198"/>
                      <a:gd name="T27" fmla="*/ 526 h 553"/>
                      <a:gd name="T28" fmla="*/ 180 w 198"/>
                      <a:gd name="T29" fmla="*/ 541 h 553"/>
                      <a:gd name="T30" fmla="*/ 140 w 198"/>
                      <a:gd name="T31" fmla="*/ 552 h 553"/>
                      <a:gd name="T32" fmla="*/ 94 w 198"/>
                      <a:gd name="T33" fmla="*/ 530 h 553"/>
                      <a:gd name="T34" fmla="*/ 60 w 198"/>
                      <a:gd name="T35" fmla="*/ 515 h 553"/>
                      <a:gd name="T36" fmla="*/ 17 w 198"/>
                      <a:gd name="T37" fmla="*/ 509 h 553"/>
                      <a:gd name="T38" fmla="*/ 0 w 198"/>
                      <a:gd name="T39" fmla="*/ 504 h 553"/>
                      <a:gd name="T40" fmla="*/ 6 w 198"/>
                      <a:gd name="T41" fmla="*/ 485 h 553"/>
                      <a:gd name="T42" fmla="*/ 55 w 198"/>
                      <a:gd name="T43" fmla="*/ 437 h 553"/>
                      <a:gd name="T44" fmla="*/ 83 w 198"/>
                      <a:gd name="T45" fmla="*/ 387 h 553"/>
                      <a:gd name="T46" fmla="*/ 108 w 198"/>
                      <a:gd name="T47" fmla="*/ 353 h 553"/>
                      <a:gd name="T48" fmla="*/ 111 w 198"/>
                      <a:gd name="T49" fmla="*/ 320 h 553"/>
                      <a:gd name="T50" fmla="*/ 100 w 198"/>
                      <a:gd name="T51" fmla="*/ 264 h 553"/>
                      <a:gd name="T52" fmla="*/ 74 w 198"/>
                      <a:gd name="T53" fmla="*/ 206 h 553"/>
                      <a:gd name="T54" fmla="*/ 45 w 198"/>
                      <a:gd name="T55" fmla="*/ 108 h 553"/>
                      <a:gd name="T56" fmla="*/ 20 w 198"/>
                      <a:gd name="T57" fmla="*/ 50 h 553"/>
                      <a:gd name="T58" fmla="*/ 23 w 198"/>
                      <a:gd name="T59" fmla="*/ 16 h 553"/>
                      <a:gd name="T60" fmla="*/ 45 w 198"/>
                      <a:gd name="T61" fmla="*/ 0 h 553"/>
                      <a:gd name="T62" fmla="*/ 60 w 198"/>
                      <a:gd name="T63" fmla="*/ 0 h 553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w 198"/>
                      <a:gd name="T97" fmla="*/ 0 h 553"/>
                      <a:gd name="T98" fmla="*/ 198 w 198"/>
                      <a:gd name="T99" fmla="*/ 553 h 553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T96" t="T97" r="T98" b="T99"/>
                    <a:pathLst>
                      <a:path w="198" h="553">
                        <a:moveTo>
                          <a:pt x="60" y="0"/>
                        </a:moveTo>
                        <a:lnTo>
                          <a:pt x="85" y="52"/>
                        </a:lnTo>
                        <a:lnTo>
                          <a:pt x="102" y="128"/>
                        </a:lnTo>
                        <a:lnTo>
                          <a:pt x="123" y="212"/>
                        </a:lnTo>
                        <a:lnTo>
                          <a:pt x="142" y="297"/>
                        </a:lnTo>
                        <a:lnTo>
                          <a:pt x="142" y="329"/>
                        </a:lnTo>
                        <a:lnTo>
                          <a:pt x="123" y="385"/>
                        </a:lnTo>
                        <a:lnTo>
                          <a:pt x="97" y="415"/>
                        </a:lnTo>
                        <a:lnTo>
                          <a:pt x="72" y="452"/>
                        </a:lnTo>
                        <a:lnTo>
                          <a:pt x="55" y="480"/>
                        </a:lnTo>
                        <a:lnTo>
                          <a:pt x="62" y="493"/>
                        </a:lnTo>
                        <a:lnTo>
                          <a:pt x="106" y="498"/>
                        </a:lnTo>
                        <a:lnTo>
                          <a:pt x="176" y="509"/>
                        </a:lnTo>
                        <a:lnTo>
                          <a:pt x="197" y="526"/>
                        </a:lnTo>
                        <a:lnTo>
                          <a:pt x="180" y="541"/>
                        </a:lnTo>
                        <a:lnTo>
                          <a:pt x="140" y="552"/>
                        </a:lnTo>
                        <a:lnTo>
                          <a:pt x="94" y="530"/>
                        </a:lnTo>
                        <a:lnTo>
                          <a:pt x="60" y="515"/>
                        </a:lnTo>
                        <a:lnTo>
                          <a:pt x="17" y="509"/>
                        </a:lnTo>
                        <a:lnTo>
                          <a:pt x="0" y="504"/>
                        </a:lnTo>
                        <a:lnTo>
                          <a:pt x="6" y="485"/>
                        </a:lnTo>
                        <a:lnTo>
                          <a:pt x="55" y="437"/>
                        </a:lnTo>
                        <a:lnTo>
                          <a:pt x="83" y="387"/>
                        </a:lnTo>
                        <a:lnTo>
                          <a:pt x="108" y="353"/>
                        </a:lnTo>
                        <a:lnTo>
                          <a:pt x="111" y="320"/>
                        </a:lnTo>
                        <a:lnTo>
                          <a:pt x="100" y="264"/>
                        </a:lnTo>
                        <a:lnTo>
                          <a:pt x="74" y="206"/>
                        </a:lnTo>
                        <a:lnTo>
                          <a:pt x="45" y="108"/>
                        </a:lnTo>
                        <a:lnTo>
                          <a:pt x="20" y="50"/>
                        </a:lnTo>
                        <a:lnTo>
                          <a:pt x="23" y="16"/>
                        </a:lnTo>
                        <a:lnTo>
                          <a:pt x="45" y="0"/>
                        </a:lnTo>
                        <a:lnTo>
                          <a:pt x="60" y="0"/>
                        </a:lnTo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7" name="Group 12"/>
                <p:cNvGrpSpPr>
                  <a:grpSpLocks/>
                </p:cNvGrpSpPr>
                <p:nvPr/>
              </p:nvGrpSpPr>
              <p:grpSpPr bwMode="auto">
                <a:xfrm>
                  <a:off x="3214" y="1104"/>
                  <a:ext cx="122" cy="164"/>
                  <a:chOff x="3214" y="1104"/>
                  <a:chExt cx="122" cy="164"/>
                </a:xfrm>
              </p:grpSpPr>
              <p:sp>
                <p:nvSpPr>
                  <p:cNvPr id="8" name="Freeform 10"/>
                  <p:cNvSpPr>
                    <a:spLocks/>
                  </p:cNvSpPr>
                  <p:nvPr/>
                </p:nvSpPr>
                <p:spPr bwMode="auto">
                  <a:xfrm>
                    <a:off x="3237" y="1104"/>
                    <a:ext cx="99" cy="115"/>
                  </a:xfrm>
                  <a:custGeom>
                    <a:avLst/>
                    <a:gdLst>
                      <a:gd name="T0" fmla="*/ 12 w 99"/>
                      <a:gd name="T1" fmla="*/ 6 h 115"/>
                      <a:gd name="T2" fmla="*/ 38 w 99"/>
                      <a:gd name="T3" fmla="*/ 0 h 115"/>
                      <a:gd name="T4" fmla="*/ 63 w 99"/>
                      <a:gd name="T5" fmla="*/ 2 h 115"/>
                      <a:gd name="T6" fmla="*/ 86 w 99"/>
                      <a:gd name="T7" fmla="*/ 13 h 115"/>
                      <a:gd name="T8" fmla="*/ 98 w 99"/>
                      <a:gd name="T9" fmla="*/ 34 h 115"/>
                      <a:gd name="T10" fmla="*/ 98 w 99"/>
                      <a:gd name="T11" fmla="*/ 50 h 115"/>
                      <a:gd name="T12" fmla="*/ 86 w 99"/>
                      <a:gd name="T13" fmla="*/ 73 h 115"/>
                      <a:gd name="T14" fmla="*/ 67 w 99"/>
                      <a:gd name="T15" fmla="*/ 86 h 115"/>
                      <a:gd name="T16" fmla="*/ 38 w 99"/>
                      <a:gd name="T17" fmla="*/ 86 h 115"/>
                      <a:gd name="T18" fmla="*/ 21 w 99"/>
                      <a:gd name="T19" fmla="*/ 97 h 115"/>
                      <a:gd name="T20" fmla="*/ 15 w 99"/>
                      <a:gd name="T21" fmla="*/ 114 h 115"/>
                      <a:gd name="T22" fmla="*/ 0 w 99"/>
                      <a:gd name="T23" fmla="*/ 108 h 115"/>
                      <a:gd name="T24" fmla="*/ 6 w 99"/>
                      <a:gd name="T25" fmla="*/ 86 h 115"/>
                      <a:gd name="T26" fmla="*/ 27 w 99"/>
                      <a:gd name="T27" fmla="*/ 73 h 115"/>
                      <a:gd name="T28" fmla="*/ 61 w 99"/>
                      <a:gd name="T29" fmla="*/ 69 h 115"/>
                      <a:gd name="T30" fmla="*/ 75 w 99"/>
                      <a:gd name="T31" fmla="*/ 56 h 115"/>
                      <a:gd name="T32" fmla="*/ 78 w 99"/>
                      <a:gd name="T33" fmla="*/ 35 h 115"/>
                      <a:gd name="T34" fmla="*/ 63 w 99"/>
                      <a:gd name="T35" fmla="*/ 17 h 115"/>
                      <a:gd name="T36" fmla="*/ 41 w 99"/>
                      <a:gd name="T37" fmla="*/ 17 h 115"/>
                      <a:gd name="T38" fmla="*/ 15 w 99"/>
                      <a:gd name="T39" fmla="*/ 23 h 115"/>
                      <a:gd name="T40" fmla="*/ 6 w 99"/>
                      <a:gd name="T41" fmla="*/ 17 h 115"/>
                      <a:gd name="T42" fmla="*/ 12 w 99"/>
                      <a:gd name="T43" fmla="*/ 6 h 115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w 99"/>
                      <a:gd name="T67" fmla="*/ 0 h 115"/>
                      <a:gd name="T68" fmla="*/ 99 w 99"/>
                      <a:gd name="T69" fmla="*/ 115 h 115"/>
                    </a:gdLst>
                    <a:ahLst/>
                    <a:cxnLst>
                      <a:cxn ang="T44">
                        <a:pos x="T0" y="T1"/>
                      </a:cxn>
                      <a:cxn ang="T45">
                        <a:pos x="T2" y="T3"/>
                      </a:cxn>
                      <a:cxn ang="T46">
                        <a:pos x="T4" y="T5"/>
                      </a:cxn>
                      <a:cxn ang="T47">
                        <a:pos x="T6" y="T7"/>
                      </a:cxn>
                      <a:cxn ang="T48">
                        <a:pos x="T8" y="T9"/>
                      </a:cxn>
                      <a:cxn ang="T49">
                        <a:pos x="T10" y="T11"/>
                      </a:cxn>
                      <a:cxn ang="T50">
                        <a:pos x="T12" y="T13"/>
                      </a:cxn>
                      <a:cxn ang="T51">
                        <a:pos x="T14" y="T15"/>
                      </a:cxn>
                      <a:cxn ang="T52">
                        <a:pos x="T16" y="T17"/>
                      </a:cxn>
                      <a:cxn ang="T53">
                        <a:pos x="T18" y="T19"/>
                      </a:cxn>
                      <a:cxn ang="T54">
                        <a:pos x="T20" y="T21"/>
                      </a:cxn>
                      <a:cxn ang="T55">
                        <a:pos x="T22" y="T23"/>
                      </a:cxn>
                      <a:cxn ang="T56">
                        <a:pos x="T24" y="T25"/>
                      </a:cxn>
                      <a:cxn ang="T57">
                        <a:pos x="T26" y="T27"/>
                      </a:cxn>
                      <a:cxn ang="T58">
                        <a:pos x="T28" y="T29"/>
                      </a:cxn>
                      <a:cxn ang="T59">
                        <a:pos x="T30" y="T31"/>
                      </a:cxn>
                      <a:cxn ang="T60">
                        <a:pos x="T32" y="T33"/>
                      </a:cxn>
                      <a:cxn ang="T61">
                        <a:pos x="T34" y="T35"/>
                      </a:cxn>
                      <a:cxn ang="T62">
                        <a:pos x="T36" y="T37"/>
                      </a:cxn>
                      <a:cxn ang="T63">
                        <a:pos x="T38" y="T39"/>
                      </a:cxn>
                      <a:cxn ang="T64">
                        <a:pos x="T40" y="T41"/>
                      </a:cxn>
                      <a:cxn ang="T65">
                        <a:pos x="T42" y="T43"/>
                      </a:cxn>
                    </a:cxnLst>
                    <a:rect l="T66" t="T67" r="T68" b="T69"/>
                    <a:pathLst>
                      <a:path w="99" h="115">
                        <a:moveTo>
                          <a:pt x="12" y="6"/>
                        </a:moveTo>
                        <a:lnTo>
                          <a:pt x="38" y="0"/>
                        </a:lnTo>
                        <a:lnTo>
                          <a:pt x="63" y="2"/>
                        </a:lnTo>
                        <a:lnTo>
                          <a:pt x="86" y="13"/>
                        </a:lnTo>
                        <a:lnTo>
                          <a:pt x="98" y="34"/>
                        </a:lnTo>
                        <a:lnTo>
                          <a:pt x="98" y="50"/>
                        </a:lnTo>
                        <a:lnTo>
                          <a:pt x="86" y="73"/>
                        </a:lnTo>
                        <a:lnTo>
                          <a:pt x="67" y="86"/>
                        </a:lnTo>
                        <a:lnTo>
                          <a:pt x="38" y="86"/>
                        </a:lnTo>
                        <a:lnTo>
                          <a:pt x="21" y="97"/>
                        </a:lnTo>
                        <a:lnTo>
                          <a:pt x="15" y="114"/>
                        </a:lnTo>
                        <a:lnTo>
                          <a:pt x="0" y="108"/>
                        </a:lnTo>
                        <a:lnTo>
                          <a:pt x="6" y="86"/>
                        </a:lnTo>
                        <a:lnTo>
                          <a:pt x="27" y="73"/>
                        </a:lnTo>
                        <a:lnTo>
                          <a:pt x="61" y="69"/>
                        </a:lnTo>
                        <a:lnTo>
                          <a:pt x="75" y="56"/>
                        </a:lnTo>
                        <a:lnTo>
                          <a:pt x="78" y="35"/>
                        </a:lnTo>
                        <a:lnTo>
                          <a:pt x="63" y="17"/>
                        </a:lnTo>
                        <a:lnTo>
                          <a:pt x="41" y="17"/>
                        </a:lnTo>
                        <a:lnTo>
                          <a:pt x="15" y="23"/>
                        </a:lnTo>
                        <a:lnTo>
                          <a:pt x="6" y="17"/>
                        </a:lnTo>
                        <a:lnTo>
                          <a:pt x="12" y="6"/>
                        </a:lnTo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" name="Freeform 11"/>
                  <p:cNvSpPr>
                    <a:spLocks/>
                  </p:cNvSpPr>
                  <p:nvPr/>
                </p:nvSpPr>
                <p:spPr bwMode="auto">
                  <a:xfrm>
                    <a:off x="3214" y="1236"/>
                    <a:ext cx="31" cy="32"/>
                  </a:xfrm>
                  <a:custGeom>
                    <a:avLst/>
                    <a:gdLst>
                      <a:gd name="T0" fmla="*/ 30 w 31"/>
                      <a:gd name="T1" fmla="*/ 1 h 32"/>
                      <a:gd name="T2" fmla="*/ 15 w 31"/>
                      <a:gd name="T3" fmla="*/ 0 h 32"/>
                      <a:gd name="T4" fmla="*/ 5 w 31"/>
                      <a:gd name="T5" fmla="*/ 11 h 32"/>
                      <a:gd name="T6" fmla="*/ 0 w 31"/>
                      <a:gd name="T7" fmla="*/ 29 h 32"/>
                      <a:gd name="T8" fmla="*/ 15 w 31"/>
                      <a:gd name="T9" fmla="*/ 31 h 32"/>
                      <a:gd name="T10" fmla="*/ 27 w 31"/>
                      <a:gd name="T11" fmla="*/ 23 h 32"/>
                      <a:gd name="T12" fmla="*/ 30 w 31"/>
                      <a:gd name="T13" fmla="*/ 1 h 3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1"/>
                      <a:gd name="T22" fmla="*/ 0 h 32"/>
                      <a:gd name="T23" fmla="*/ 31 w 31"/>
                      <a:gd name="T24" fmla="*/ 32 h 32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1" h="32">
                        <a:moveTo>
                          <a:pt x="30" y="1"/>
                        </a:moveTo>
                        <a:lnTo>
                          <a:pt x="15" y="0"/>
                        </a:lnTo>
                        <a:lnTo>
                          <a:pt x="5" y="11"/>
                        </a:lnTo>
                        <a:lnTo>
                          <a:pt x="0" y="29"/>
                        </a:lnTo>
                        <a:lnTo>
                          <a:pt x="15" y="31"/>
                        </a:lnTo>
                        <a:lnTo>
                          <a:pt x="27" y="23"/>
                        </a:lnTo>
                        <a:lnTo>
                          <a:pt x="30" y="1"/>
                        </a:lnTo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6" name="Group 24"/>
              <p:cNvGrpSpPr>
                <a:grpSpLocks/>
              </p:cNvGrpSpPr>
              <p:nvPr/>
            </p:nvGrpSpPr>
            <p:grpSpPr bwMode="auto">
              <a:xfrm>
                <a:off x="6553200" y="1295400"/>
                <a:ext cx="1062038" cy="2439988"/>
                <a:chOff x="4128" y="816"/>
                <a:chExt cx="669" cy="1537"/>
              </a:xfrm>
            </p:grpSpPr>
            <p:grpSp>
              <p:nvGrpSpPr>
                <p:cNvPr id="17" name="Group 20"/>
                <p:cNvGrpSpPr>
                  <a:grpSpLocks/>
                </p:cNvGrpSpPr>
                <p:nvPr/>
              </p:nvGrpSpPr>
              <p:grpSpPr bwMode="auto">
                <a:xfrm>
                  <a:off x="4128" y="1023"/>
                  <a:ext cx="669" cy="1330"/>
                  <a:chOff x="4128" y="1023"/>
                  <a:chExt cx="669" cy="1330"/>
                </a:xfrm>
              </p:grpSpPr>
              <p:sp>
                <p:nvSpPr>
                  <p:cNvPr id="21" name="Freeform 14"/>
                  <p:cNvSpPr>
                    <a:spLocks/>
                  </p:cNvSpPr>
                  <p:nvPr/>
                </p:nvSpPr>
                <p:spPr bwMode="auto">
                  <a:xfrm>
                    <a:off x="4321" y="1097"/>
                    <a:ext cx="263" cy="291"/>
                  </a:xfrm>
                  <a:custGeom>
                    <a:avLst/>
                    <a:gdLst>
                      <a:gd name="T0" fmla="*/ 125 w 263"/>
                      <a:gd name="T1" fmla="*/ 67 h 291"/>
                      <a:gd name="T2" fmla="*/ 148 w 263"/>
                      <a:gd name="T3" fmla="*/ 37 h 291"/>
                      <a:gd name="T4" fmla="*/ 180 w 263"/>
                      <a:gd name="T5" fmla="*/ 15 h 291"/>
                      <a:gd name="T6" fmla="*/ 209 w 263"/>
                      <a:gd name="T7" fmla="*/ 0 h 291"/>
                      <a:gd name="T8" fmla="*/ 232 w 263"/>
                      <a:gd name="T9" fmla="*/ 4 h 291"/>
                      <a:gd name="T10" fmla="*/ 248 w 263"/>
                      <a:gd name="T11" fmla="*/ 20 h 291"/>
                      <a:gd name="T12" fmla="*/ 262 w 263"/>
                      <a:gd name="T13" fmla="*/ 71 h 291"/>
                      <a:gd name="T14" fmla="*/ 256 w 263"/>
                      <a:gd name="T15" fmla="*/ 129 h 291"/>
                      <a:gd name="T16" fmla="*/ 243 w 263"/>
                      <a:gd name="T17" fmla="*/ 184 h 291"/>
                      <a:gd name="T18" fmla="*/ 228 w 263"/>
                      <a:gd name="T19" fmla="*/ 227 h 291"/>
                      <a:gd name="T20" fmla="*/ 199 w 263"/>
                      <a:gd name="T21" fmla="*/ 272 h 291"/>
                      <a:gd name="T22" fmla="*/ 175 w 263"/>
                      <a:gd name="T23" fmla="*/ 290 h 291"/>
                      <a:gd name="T24" fmla="*/ 141 w 263"/>
                      <a:gd name="T25" fmla="*/ 290 h 291"/>
                      <a:gd name="T26" fmla="*/ 106 w 263"/>
                      <a:gd name="T27" fmla="*/ 277 h 291"/>
                      <a:gd name="T28" fmla="*/ 89 w 263"/>
                      <a:gd name="T29" fmla="*/ 245 h 291"/>
                      <a:gd name="T30" fmla="*/ 80 w 263"/>
                      <a:gd name="T31" fmla="*/ 205 h 291"/>
                      <a:gd name="T32" fmla="*/ 83 w 263"/>
                      <a:gd name="T33" fmla="*/ 154 h 291"/>
                      <a:gd name="T34" fmla="*/ 4 w 263"/>
                      <a:gd name="T35" fmla="*/ 160 h 291"/>
                      <a:gd name="T36" fmla="*/ 0 w 263"/>
                      <a:gd name="T37" fmla="*/ 138 h 291"/>
                      <a:gd name="T38" fmla="*/ 91 w 263"/>
                      <a:gd name="T39" fmla="*/ 129 h 291"/>
                      <a:gd name="T40" fmla="*/ 114 w 263"/>
                      <a:gd name="T41" fmla="*/ 77 h 291"/>
                      <a:gd name="T42" fmla="*/ 125 w 263"/>
                      <a:gd name="T43" fmla="*/ 67 h 291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w 263"/>
                      <a:gd name="T67" fmla="*/ 0 h 291"/>
                      <a:gd name="T68" fmla="*/ 263 w 263"/>
                      <a:gd name="T69" fmla="*/ 291 h 291"/>
                    </a:gdLst>
                    <a:ahLst/>
                    <a:cxnLst>
                      <a:cxn ang="T44">
                        <a:pos x="T0" y="T1"/>
                      </a:cxn>
                      <a:cxn ang="T45">
                        <a:pos x="T2" y="T3"/>
                      </a:cxn>
                      <a:cxn ang="T46">
                        <a:pos x="T4" y="T5"/>
                      </a:cxn>
                      <a:cxn ang="T47">
                        <a:pos x="T6" y="T7"/>
                      </a:cxn>
                      <a:cxn ang="T48">
                        <a:pos x="T8" y="T9"/>
                      </a:cxn>
                      <a:cxn ang="T49">
                        <a:pos x="T10" y="T11"/>
                      </a:cxn>
                      <a:cxn ang="T50">
                        <a:pos x="T12" y="T13"/>
                      </a:cxn>
                      <a:cxn ang="T51">
                        <a:pos x="T14" y="T15"/>
                      </a:cxn>
                      <a:cxn ang="T52">
                        <a:pos x="T16" y="T17"/>
                      </a:cxn>
                      <a:cxn ang="T53">
                        <a:pos x="T18" y="T19"/>
                      </a:cxn>
                      <a:cxn ang="T54">
                        <a:pos x="T20" y="T21"/>
                      </a:cxn>
                      <a:cxn ang="T55">
                        <a:pos x="T22" y="T23"/>
                      </a:cxn>
                      <a:cxn ang="T56">
                        <a:pos x="T24" y="T25"/>
                      </a:cxn>
                      <a:cxn ang="T57">
                        <a:pos x="T26" y="T27"/>
                      </a:cxn>
                      <a:cxn ang="T58">
                        <a:pos x="T28" y="T29"/>
                      </a:cxn>
                      <a:cxn ang="T59">
                        <a:pos x="T30" y="T31"/>
                      </a:cxn>
                      <a:cxn ang="T60">
                        <a:pos x="T32" y="T33"/>
                      </a:cxn>
                      <a:cxn ang="T61">
                        <a:pos x="T34" y="T35"/>
                      </a:cxn>
                      <a:cxn ang="T62">
                        <a:pos x="T36" y="T37"/>
                      </a:cxn>
                      <a:cxn ang="T63">
                        <a:pos x="T38" y="T39"/>
                      </a:cxn>
                      <a:cxn ang="T64">
                        <a:pos x="T40" y="T41"/>
                      </a:cxn>
                      <a:cxn ang="T65">
                        <a:pos x="T42" y="T43"/>
                      </a:cxn>
                    </a:cxnLst>
                    <a:rect l="T66" t="T67" r="T68" b="T69"/>
                    <a:pathLst>
                      <a:path w="263" h="291">
                        <a:moveTo>
                          <a:pt x="125" y="67"/>
                        </a:moveTo>
                        <a:lnTo>
                          <a:pt x="148" y="37"/>
                        </a:lnTo>
                        <a:lnTo>
                          <a:pt x="180" y="15"/>
                        </a:lnTo>
                        <a:lnTo>
                          <a:pt x="209" y="0"/>
                        </a:lnTo>
                        <a:lnTo>
                          <a:pt x="232" y="4"/>
                        </a:lnTo>
                        <a:lnTo>
                          <a:pt x="248" y="20"/>
                        </a:lnTo>
                        <a:lnTo>
                          <a:pt x="262" y="71"/>
                        </a:lnTo>
                        <a:lnTo>
                          <a:pt x="256" y="129"/>
                        </a:lnTo>
                        <a:lnTo>
                          <a:pt x="243" y="184"/>
                        </a:lnTo>
                        <a:lnTo>
                          <a:pt x="228" y="227"/>
                        </a:lnTo>
                        <a:lnTo>
                          <a:pt x="199" y="272"/>
                        </a:lnTo>
                        <a:lnTo>
                          <a:pt x="175" y="290"/>
                        </a:lnTo>
                        <a:lnTo>
                          <a:pt x="141" y="290"/>
                        </a:lnTo>
                        <a:lnTo>
                          <a:pt x="106" y="277"/>
                        </a:lnTo>
                        <a:lnTo>
                          <a:pt x="89" y="245"/>
                        </a:lnTo>
                        <a:lnTo>
                          <a:pt x="80" y="205"/>
                        </a:lnTo>
                        <a:lnTo>
                          <a:pt x="83" y="154"/>
                        </a:lnTo>
                        <a:lnTo>
                          <a:pt x="4" y="160"/>
                        </a:lnTo>
                        <a:lnTo>
                          <a:pt x="0" y="138"/>
                        </a:lnTo>
                        <a:lnTo>
                          <a:pt x="91" y="129"/>
                        </a:lnTo>
                        <a:lnTo>
                          <a:pt x="114" y="77"/>
                        </a:lnTo>
                        <a:lnTo>
                          <a:pt x="125" y="67"/>
                        </a:lnTo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" name="Freeform 15"/>
                  <p:cNvSpPr>
                    <a:spLocks/>
                  </p:cNvSpPr>
                  <p:nvPr/>
                </p:nvSpPr>
                <p:spPr bwMode="auto">
                  <a:xfrm>
                    <a:off x="4495" y="1023"/>
                    <a:ext cx="302" cy="466"/>
                  </a:xfrm>
                  <a:custGeom>
                    <a:avLst/>
                    <a:gdLst>
                      <a:gd name="T0" fmla="*/ 125 w 302"/>
                      <a:gd name="T1" fmla="*/ 11 h 466"/>
                      <a:gd name="T2" fmla="*/ 88 w 302"/>
                      <a:gd name="T3" fmla="*/ 0 h 466"/>
                      <a:gd name="T4" fmla="*/ 57 w 302"/>
                      <a:gd name="T5" fmla="*/ 2 h 466"/>
                      <a:gd name="T6" fmla="*/ 34 w 302"/>
                      <a:gd name="T7" fmla="*/ 18 h 466"/>
                      <a:gd name="T8" fmla="*/ 19 w 302"/>
                      <a:gd name="T9" fmla="*/ 45 h 466"/>
                      <a:gd name="T10" fmla="*/ 25 w 302"/>
                      <a:gd name="T11" fmla="*/ 72 h 466"/>
                      <a:gd name="T12" fmla="*/ 46 w 302"/>
                      <a:gd name="T13" fmla="*/ 72 h 466"/>
                      <a:gd name="T14" fmla="*/ 40 w 302"/>
                      <a:gd name="T15" fmla="*/ 50 h 466"/>
                      <a:gd name="T16" fmla="*/ 57 w 302"/>
                      <a:gd name="T17" fmla="*/ 30 h 466"/>
                      <a:gd name="T18" fmla="*/ 74 w 302"/>
                      <a:gd name="T19" fmla="*/ 22 h 466"/>
                      <a:gd name="T20" fmla="*/ 102 w 302"/>
                      <a:gd name="T21" fmla="*/ 30 h 466"/>
                      <a:gd name="T22" fmla="*/ 91 w 302"/>
                      <a:gd name="T23" fmla="*/ 52 h 466"/>
                      <a:gd name="T24" fmla="*/ 88 w 302"/>
                      <a:gd name="T25" fmla="*/ 72 h 466"/>
                      <a:gd name="T26" fmla="*/ 91 w 302"/>
                      <a:gd name="T27" fmla="*/ 89 h 466"/>
                      <a:gd name="T28" fmla="*/ 120 w 302"/>
                      <a:gd name="T29" fmla="*/ 97 h 466"/>
                      <a:gd name="T30" fmla="*/ 150 w 302"/>
                      <a:gd name="T31" fmla="*/ 91 h 466"/>
                      <a:gd name="T32" fmla="*/ 156 w 302"/>
                      <a:gd name="T33" fmla="*/ 78 h 466"/>
                      <a:gd name="T34" fmla="*/ 188 w 302"/>
                      <a:gd name="T35" fmla="*/ 113 h 466"/>
                      <a:gd name="T36" fmla="*/ 207 w 302"/>
                      <a:gd name="T37" fmla="*/ 152 h 466"/>
                      <a:gd name="T38" fmla="*/ 233 w 302"/>
                      <a:gd name="T39" fmla="*/ 203 h 466"/>
                      <a:gd name="T40" fmla="*/ 250 w 302"/>
                      <a:gd name="T41" fmla="*/ 247 h 466"/>
                      <a:gd name="T42" fmla="*/ 258 w 302"/>
                      <a:gd name="T43" fmla="*/ 290 h 466"/>
                      <a:gd name="T44" fmla="*/ 252 w 302"/>
                      <a:gd name="T45" fmla="*/ 312 h 466"/>
                      <a:gd name="T46" fmla="*/ 222 w 302"/>
                      <a:gd name="T47" fmla="*/ 341 h 466"/>
                      <a:gd name="T48" fmla="*/ 159 w 302"/>
                      <a:gd name="T49" fmla="*/ 365 h 466"/>
                      <a:gd name="T50" fmla="*/ 125 w 302"/>
                      <a:gd name="T51" fmla="*/ 375 h 466"/>
                      <a:gd name="T52" fmla="*/ 91 w 302"/>
                      <a:gd name="T53" fmla="*/ 381 h 466"/>
                      <a:gd name="T54" fmla="*/ 40 w 302"/>
                      <a:gd name="T55" fmla="*/ 402 h 466"/>
                      <a:gd name="T56" fmla="*/ 2 w 302"/>
                      <a:gd name="T57" fmla="*/ 415 h 466"/>
                      <a:gd name="T58" fmla="*/ 0 w 302"/>
                      <a:gd name="T59" fmla="*/ 441 h 466"/>
                      <a:gd name="T60" fmla="*/ 19 w 302"/>
                      <a:gd name="T61" fmla="*/ 460 h 466"/>
                      <a:gd name="T62" fmla="*/ 42 w 302"/>
                      <a:gd name="T63" fmla="*/ 465 h 466"/>
                      <a:gd name="T64" fmla="*/ 76 w 302"/>
                      <a:gd name="T65" fmla="*/ 448 h 466"/>
                      <a:gd name="T66" fmla="*/ 156 w 302"/>
                      <a:gd name="T67" fmla="*/ 408 h 466"/>
                      <a:gd name="T68" fmla="*/ 222 w 302"/>
                      <a:gd name="T69" fmla="*/ 379 h 466"/>
                      <a:gd name="T70" fmla="*/ 267 w 302"/>
                      <a:gd name="T71" fmla="*/ 348 h 466"/>
                      <a:gd name="T72" fmla="*/ 298 w 302"/>
                      <a:gd name="T73" fmla="*/ 320 h 466"/>
                      <a:gd name="T74" fmla="*/ 301 w 302"/>
                      <a:gd name="T75" fmla="*/ 286 h 466"/>
                      <a:gd name="T76" fmla="*/ 284 w 302"/>
                      <a:gd name="T77" fmla="*/ 241 h 466"/>
                      <a:gd name="T78" fmla="*/ 250 w 302"/>
                      <a:gd name="T79" fmla="*/ 175 h 466"/>
                      <a:gd name="T80" fmla="*/ 218 w 302"/>
                      <a:gd name="T81" fmla="*/ 119 h 466"/>
                      <a:gd name="T82" fmla="*/ 178 w 302"/>
                      <a:gd name="T83" fmla="*/ 61 h 466"/>
                      <a:gd name="T84" fmla="*/ 148 w 302"/>
                      <a:gd name="T85" fmla="*/ 27 h 466"/>
                      <a:gd name="T86" fmla="*/ 110 w 302"/>
                      <a:gd name="T87" fmla="*/ 11 h 466"/>
                      <a:gd name="T88" fmla="*/ 125 w 302"/>
                      <a:gd name="T89" fmla="*/ 11 h 46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w 302"/>
                      <a:gd name="T136" fmla="*/ 0 h 466"/>
                      <a:gd name="T137" fmla="*/ 302 w 302"/>
                      <a:gd name="T138" fmla="*/ 466 h 466"/>
                    </a:gdLst>
                    <a:ahLst/>
                    <a:cxnLst>
                      <a:cxn ang="T90">
                        <a:pos x="T0" y="T1"/>
                      </a:cxn>
                      <a:cxn ang="T91">
                        <a:pos x="T2" y="T3"/>
                      </a:cxn>
                      <a:cxn ang="T92">
                        <a:pos x="T4" y="T5"/>
                      </a:cxn>
                      <a:cxn ang="T93">
                        <a:pos x="T6" y="T7"/>
                      </a:cxn>
                      <a:cxn ang="T94">
                        <a:pos x="T8" y="T9"/>
                      </a:cxn>
                      <a:cxn ang="T95">
                        <a:pos x="T10" y="T11"/>
                      </a:cxn>
                      <a:cxn ang="T96">
                        <a:pos x="T12" y="T13"/>
                      </a:cxn>
                      <a:cxn ang="T97">
                        <a:pos x="T14" y="T15"/>
                      </a:cxn>
                      <a:cxn ang="T98">
                        <a:pos x="T16" y="T17"/>
                      </a:cxn>
                      <a:cxn ang="T99">
                        <a:pos x="T18" y="T19"/>
                      </a:cxn>
                      <a:cxn ang="T100">
                        <a:pos x="T20" y="T21"/>
                      </a:cxn>
                      <a:cxn ang="T101">
                        <a:pos x="T22" y="T23"/>
                      </a:cxn>
                      <a:cxn ang="T102">
                        <a:pos x="T24" y="T25"/>
                      </a:cxn>
                      <a:cxn ang="T103">
                        <a:pos x="T26" y="T27"/>
                      </a:cxn>
                      <a:cxn ang="T104">
                        <a:pos x="T28" y="T29"/>
                      </a:cxn>
                      <a:cxn ang="T105">
                        <a:pos x="T30" y="T31"/>
                      </a:cxn>
                      <a:cxn ang="T106">
                        <a:pos x="T32" y="T33"/>
                      </a:cxn>
                      <a:cxn ang="T107">
                        <a:pos x="T34" y="T35"/>
                      </a:cxn>
                      <a:cxn ang="T108">
                        <a:pos x="T36" y="T37"/>
                      </a:cxn>
                      <a:cxn ang="T109">
                        <a:pos x="T38" y="T39"/>
                      </a:cxn>
                      <a:cxn ang="T110">
                        <a:pos x="T40" y="T41"/>
                      </a:cxn>
                      <a:cxn ang="T111">
                        <a:pos x="T42" y="T43"/>
                      </a:cxn>
                      <a:cxn ang="T112">
                        <a:pos x="T44" y="T45"/>
                      </a:cxn>
                      <a:cxn ang="T113">
                        <a:pos x="T46" y="T47"/>
                      </a:cxn>
                      <a:cxn ang="T114">
                        <a:pos x="T48" y="T49"/>
                      </a:cxn>
                      <a:cxn ang="T115">
                        <a:pos x="T50" y="T51"/>
                      </a:cxn>
                      <a:cxn ang="T116">
                        <a:pos x="T52" y="T53"/>
                      </a:cxn>
                      <a:cxn ang="T117">
                        <a:pos x="T54" y="T55"/>
                      </a:cxn>
                      <a:cxn ang="T118">
                        <a:pos x="T56" y="T57"/>
                      </a:cxn>
                      <a:cxn ang="T119">
                        <a:pos x="T58" y="T59"/>
                      </a:cxn>
                      <a:cxn ang="T120">
                        <a:pos x="T60" y="T61"/>
                      </a:cxn>
                      <a:cxn ang="T121">
                        <a:pos x="T62" y="T63"/>
                      </a:cxn>
                      <a:cxn ang="T122">
                        <a:pos x="T64" y="T65"/>
                      </a:cxn>
                      <a:cxn ang="T123">
                        <a:pos x="T66" y="T67"/>
                      </a:cxn>
                      <a:cxn ang="T124">
                        <a:pos x="T68" y="T69"/>
                      </a:cxn>
                      <a:cxn ang="T125">
                        <a:pos x="T70" y="T71"/>
                      </a:cxn>
                      <a:cxn ang="T126">
                        <a:pos x="T72" y="T73"/>
                      </a:cxn>
                      <a:cxn ang="T127">
                        <a:pos x="T74" y="T75"/>
                      </a:cxn>
                      <a:cxn ang="T128">
                        <a:pos x="T76" y="T77"/>
                      </a:cxn>
                      <a:cxn ang="T129">
                        <a:pos x="T78" y="T79"/>
                      </a:cxn>
                      <a:cxn ang="T130">
                        <a:pos x="T80" y="T81"/>
                      </a:cxn>
                      <a:cxn ang="T131">
                        <a:pos x="T82" y="T83"/>
                      </a:cxn>
                      <a:cxn ang="T132">
                        <a:pos x="T84" y="T85"/>
                      </a:cxn>
                      <a:cxn ang="T133">
                        <a:pos x="T86" y="T87"/>
                      </a:cxn>
                      <a:cxn ang="T134">
                        <a:pos x="T88" y="T89"/>
                      </a:cxn>
                    </a:cxnLst>
                    <a:rect l="T135" t="T136" r="T137" b="T138"/>
                    <a:pathLst>
                      <a:path w="302" h="466">
                        <a:moveTo>
                          <a:pt x="125" y="11"/>
                        </a:moveTo>
                        <a:lnTo>
                          <a:pt x="88" y="0"/>
                        </a:lnTo>
                        <a:lnTo>
                          <a:pt x="57" y="2"/>
                        </a:lnTo>
                        <a:lnTo>
                          <a:pt x="34" y="18"/>
                        </a:lnTo>
                        <a:lnTo>
                          <a:pt x="19" y="45"/>
                        </a:lnTo>
                        <a:lnTo>
                          <a:pt x="25" y="72"/>
                        </a:lnTo>
                        <a:lnTo>
                          <a:pt x="46" y="72"/>
                        </a:lnTo>
                        <a:lnTo>
                          <a:pt x="40" y="50"/>
                        </a:lnTo>
                        <a:lnTo>
                          <a:pt x="57" y="30"/>
                        </a:lnTo>
                        <a:lnTo>
                          <a:pt x="74" y="22"/>
                        </a:lnTo>
                        <a:lnTo>
                          <a:pt x="102" y="30"/>
                        </a:lnTo>
                        <a:lnTo>
                          <a:pt x="91" y="52"/>
                        </a:lnTo>
                        <a:lnTo>
                          <a:pt x="88" y="72"/>
                        </a:lnTo>
                        <a:lnTo>
                          <a:pt x="91" y="89"/>
                        </a:lnTo>
                        <a:lnTo>
                          <a:pt x="120" y="97"/>
                        </a:lnTo>
                        <a:lnTo>
                          <a:pt x="150" y="91"/>
                        </a:lnTo>
                        <a:lnTo>
                          <a:pt x="156" y="78"/>
                        </a:lnTo>
                        <a:lnTo>
                          <a:pt x="188" y="113"/>
                        </a:lnTo>
                        <a:lnTo>
                          <a:pt x="207" y="152"/>
                        </a:lnTo>
                        <a:lnTo>
                          <a:pt x="233" y="203"/>
                        </a:lnTo>
                        <a:lnTo>
                          <a:pt x="250" y="247"/>
                        </a:lnTo>
                        <a:lnTo>
                          <a:pt x="258" y="290"/>
                        </a:lnTo>
                        <a:lnTo>
                          <a:pt x="252" y="312"/>
                        </a:lnTo>
                        <a:lnTo>
                          <a:pt x="222" y="341"/>
                        </a:lnTo>
                        <a:lnTo>
                          <a:pt x="159" y="365"/>
                        </a:lnTo>
                        <a:lnTo>
                          <a:pt x="125" y="375"/>
                        </a:lnTo>
                        <a:lnTo>
                          <a:pt x="91" y="381"/>
                        </a:lnTo>
                        <a:lnTo>
                          <a:pt x="40" y="402"/>
                        </a:lnTo>
                        <a:lnTo>
                          <a:pt x="2" y="415"/>
                        </a:lnTo>
                        <a:lnTo>
                          <a:pt x="0" y="441"/>
                        </a:lnTo>
                        <a:lnTo>
                          <a:pt x="19" y="460"/>
                        </a:lnTo>
                        <a:lnTo>
                          <a:pt x="42" y="465"/>
                        </a:lnTo>
                        <a:lnTo>
                          <a:pt x="76" y="448"/>
                        </a:lnTo>
                        <a:lnTo>
                          <a:pt x="156" y="408"/>
                        </a:lnTo>
                        <a:lnTo>
                          <a:pt x="222" y="379"/>
                        </a:lnTo>
                        <a:lnTo>
                          <a:pt x="267" y="348"/>
                        </a:lnTo>
                        <a:lnTo>
                          <a:pt x="298" y="320"/>
                        </a:lnTo>
                        <a:lnTo>
                          <a:pt x="301" y="286"/>
                        </a:lnTo>
                        <a:lnTo>
                          <a:pt x="284" y="241"/>
                        </a:lnTo>
                        <a:lnTo>
                          <a:pt x="250" y="175"/>
                        </a:lnTo>
                        <a:lnTo>
                          <a:pt x="218" y="119"/>
                        </a:lnTo>
                        <a:lnTo>
                          <a:pt x="178" y="61"/>
                        </a:lnTo>
                        <a:lnTo>
                          <a:pt x="148" y="27"/>
                        </a:lnTo>
                        <a:lnTo>
                          <a:pt x="110" y="11"/>
                        </a:lnTo>
                        <a:lnTo>
                          <a:pt x="125" y="11"/>
                        </a:lnTo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" name="Freeform 16"/>
                  <p:cNvSpPr>
                    <a:spLocks/>
                  </p:cNvSpPr>
                  <p:nvPr/>
                </p:nvSpPr>
                <p:spPr bwMode="auto">
                  <a:xfrm>
                    <a:off x="4354" y="1409"/>
                    <a:ext cx="159" cy="437"/>
                  </a:xfrm>
                  <a:custGeom>
                    <a:avLst/>
                    <a:gdLst>
                      <a:gd name="T0" fmla="*/ 148 w 159"/>
                      <a:gd name="T1" fmla="*/ 34 h 437"/>
                      <a:gd name="T2" fmla="*/ 142 w 159"/>
                      <a:gd name="T3" fmla="*/ 11 h 437"/>
                      <a:gd name="T4" fmla="*/ 117 w 159"/>
                      <a:gd name="T5" fmla="*/ 0 h 437"/>
                      <a:gd name="T6" fmla="*/ 95 w 159"/>
                      <a:gd name="T7" fmla="*/ 0 h 437"/>
                      <a:gd name="T8" fmla="*/ 67 w 159"/>
                      <a:gd name="T9" fmla="*/ 16 h 437"/>
                      <a:gd name="T10" fmla="*/ 40 w 159"/>
                      <a:gd name="T11" fmla="*/ 56 h 437"/>
                      <a:gd name="T12" fmla="*/ 21 w 159"/>
                      <a:gd name="T13" fmla="*/ 97 h 437"/>
                      <a:gd name="T14" fmla="*/ 12 w 159"/>
                      <a:gd name="T15" fmla="*/ 152 h 437"/>
                      <a:gd name="T16" fmla="*/ 4 w 159"/>
                      <a:gd name="T17" fmla="*/ 217 h 437"/>
                      <a:gd name="T18" fmla="*/ 0 w 159"/>
                      <a:gd name="T19" fmla="*/ 280 h 437"/>
                      <a:gd name="T20" fmla="*/ 0 w 159"/>
                      <a:gd name="T21" fmla="*/ 362 h 437"/>
                      <a:gd name="T22" fmla="*/ 12 w 159"/>
                      <a:gd name="T23" fmla="*/ 412 h 437"/>
                      <a:gd name="T24" fmla="*/ 32 w 159"/>
                      <a:gd name="T25" fmla="*/ 430 h 437"/>
                      <a:gd name="T26" fmla="*/ 68 w 159"/>
                      <a:gd name="T27" fmla="*/ 436 h 437"/>
                      <a:gd name="T28" fmla="*/ 106 w 159"/>
                      <a:gd name="T29" fmla="*/ 434 h 437"/>
                      <a:gd name="T30" fmla="*/ 126 w 159"/>
                      <a:gd name="T31" fmla="*/ 412 h 437"/>
                      <a:gd name="T32" fmla="*/ 136 w 159"/>
                      <a:gd name="T33" fmla="*/ 373 h 437"/>
                      <a:gd name="T34" fmla="*/ 146 w 159"/>
                      <a:gd name="T35" fmla="*/ 334 h 437"/>
                      <a:gd name="T36" fmla="*/ 154 w 159"/>
                      <a:gd name="T37" fmla="*/ 263 h 437"/>
                      <a:gd name="T38" fmla="*/ 158 w 159"/>
                      <a:gd name="T39" fmla="*/ 184 h 437"/>
                      <a:gd name="T40" fmla="*/ 158 w 159"/>
                      <a:gd name="T41" fmla="*/ 91 h 437"/>
                      <a:gd name="T42" fmla="*/ 148 w 159"/>
                      <a:gd name="T43" fmla="*/ 50 h 437"/>
                      <a:gd name="T44" fmla="*/ 148 w 159"/>
                      <a:gd name="T45" fmla="*/ 34 h 437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w 159"/>
                      <a:gd name="T70" fmla="*/ 0 h 437"/>
                      <a:gd name="T71" fmla="*/ 159 w 159"/>
                      <a:gd name="T72" fmla="*/ 437 h 437"/>
                    </a:gdLst>
                    <a:ahLst/>
                    <a:cxnLst>
                      <a:cxn ang="T46">
                        <a:pos x="T0" y="T1"/>
                      </a:cxn>
                      <a:cxn ang="T47">
                        <a:pos x="T2" y="T3"/>
                      </a:cxn>
                      <a:cxn ang="T48">
                        <a:pos x="T4" y="T5"/>
                      </a:cxn>
                      <a:cxn ang="T49">
                        <a:pos x="T6" y="T7"/>
                      </a:cxn>
                      <a:cxn ang="T50">
                        <a:pos x="T8" y="T9"/>
                      </a:cxn>
                      <a:cxn ang="T51">
                        <a:pos x="T10" y="T11"/>
                      </a:cxn>
                      <a:cxn ang="T52">
                        <a:pos x="T12" y="T13"/>
                      </a:cxn>
                      <a:cxn ang="T53">
                        <a:pos x="T14" y="T15"/>
                      </a:cxn>
                      <a:cxn ang="T54">
                        <a:pos x="T16" y="T17"/>
                      </a:cxn>
                      <a:cxn ang="T55">
                        <a:pos x="T18" y="T19"/>
                      </a:cxn>
                      <a:cxn ang="T56">
                        <a:pos x="T20" y="T21"/>
                      </a:cxn>
                      <a:cxn ang="T57">
                        <a:pos x="T22" y="T23"/>
                      </a:cxn>
                      <a:cxn ang="T58">
                        <a:pos x="T24" y="T25"/>
                      </a:cxn>
                      <a:cxn ang="T59">
                        <a:pos x="T26" y="T27"/>
                      </a:cxn>
                      <a:cxn ang="T60">
                        <a:pos x="T28" y="T29"/>
                      </a:cxn>
                      <a:cxn ang="T61">
                        <a:pos x="T30" y="T31"/>
                      </a:cxn>
                      <a:cxn ang="T62">
                        <a:pos x="T32" y="T33"/>
                      </a:cxn>
                      <a:cxn ang="T63">
                        <a:pos x="T34" y="T35"/>
                      </a:cxn>
                      <a:cxn ang="T64">
                        <a:pos x="T36" y="T37"/>
                      </a:cxn>
                      <a:cxn ang="T65">
                        <a:pos x="T38" y="T39"/>
                      </a:cxn>
                      <a:cxn ang="T66">
                        <a:pos x="T40" y="T41"/>
                      </a:cxn>
                      <a:cxn ang="T67">
                        <a:pos x="T42" y="T43"/>
                      </a:cxn>
                      <a:cxn ang="T68">
                        <a:pos x="T44" y="T45"/>
                      </a:cxn>
                    </a:cxnLst>
                    <a:rect l="T69" t="T70" r="T71" b="T72"/>
                    <a:pathLst>
                      <a:path w="159" h="437">
                        <a:moveTo>
                          <a:pt x="148" y="34"/>
                        </a:moveTo>
                        <a:lnTo>
                          <a:pt x="142" y="11"/>
                        </a:lnTo>
                        <a:lnTo>
                          <a:pt x="117" y="0"/>
                        </a:lnTo>
                        <a:lnTo>
                          <a:pt x="95" y="0"/>
                        </a:lnTo>
                        <a:lnTo>
                          <a:pt x="67" y="16"/>
                        </a:lnTo>
                        <a:lnTo>
                          <a:pt x="40" y="56"/>
                        </a:lnTo>
                        <a:lnTo>
                          <a:pt x="21" y="97"/>
                        </a:lnTo>
                        <a:lnTo>
                          <a:pt x="12" y="152"/>
                        </a:lnTo>
                        <a:lnTo>
                          <a:pt x="4" y="217"/>
                        </a:lnTo>
                        <a:lnTo>
                          <a:pt x="0" y="280"/>
                        </a:lnTo>
                        <a:lnTo>
                          <a:pt x="0" y="362"/>
                        </a:lnTo>
                        <a:lnTo>
                          <a:pt x="12" y="412"/>
                        </a:lnTo>
                        <a:lnTo>
                          <a:pt x="32" y="430"/>
                        </a:lnTo>
                        <a:lnTo>
                          <a:pt x="68" y="436"/>
                        </a:lnTo>
                        <a:lnTo>
                          <a:pt x="106" y="434"/>
                        </a:lnTo>
                        <a:lnTo>
                          <a:pt x="126" y="412"/>
                        </a:lnTo>
                        <a:lnTo>
                          <a:pt x="136" y="373"/>
                        </a:lnTo>
                        <a:lnTo>
                          <a:pt x="146" y="334"/>
                        </a:lnTo>
                        <a:lnTo>
                          <a:pt x="154" y="263"/>
                        </a:lnTo>
                        <a:lnTo>
                          <a:pt x="158" y="184"/>
                        </a:lnTo>
                        <a:lnTo>
                          <a:pt x="158" y="91"/>
                        </a:lnTo>
                        <a:lnTo>
                          <a:pt x="148" y="50"/>
                        </a:lnTo>
                        <a:lnTo>
                          <a:pt x="148" y="34"/>
                        </a:lnTo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4" name="Freeform 17"/>
                  <p:cNvSpPr>
                    <a:spLocks/>
                  </p:cNvSpPr>
                  <p:nvPr/>
                </p:nvSpPr>
                <p:spPr bwMode="auto">
                  <a:xfrm>
                    <a:off x="4199" y="1421"/>
                    <a:ext cx="241" cy="336"/>
                  </a:xfrm>
                  <a:custGeom>
                    <a:avLst/>
                    <a:gdLst>
                      <a:gd name="T0" fmla="*/ 227 w 241"/>
                      <a:gd name="T1" fmla="*/ 0 h 336"/>
                      <a:gd name="T2" fmla="*/ 178 w 241"/>
                      <a:gd name="T3" fmla="*/ 6 h 336"/>
                      <a:gd name="T4" fmla="*/ 127 w 241"/>
                      <a:gd name="T5" fmla="*/ 15 h 336"/>
                      <a:gd name="T6" fmla="*/ 74 w 241"/>
                      <a:gd name="T7" fmla="*/ 44 h 336"/>
                      <a:gd name="T8" fmla="*/ 36 w 241"/>
                      <a:gd name="T9" fmla="*/ 67 h 336"/>
                      <a:gd name="T10" fmla="*/ 11 w 241"/>
                      <a:gd name="T11" fmla="*/ 99 h 336"/>
                      <a:gd name="T12" fmla="*/ 0 w 241"/>
                      <a:gd name="T13" fmla="*/ 117 h 336"/>
                      <a:gd name="T14" fmla="*/ 23 w 241"/>
                      <a:gd name="T15" fmla="*/ 172 h 336"/>
                      <a:gd name="T16" fmla="*/ 59 w 241"/>
                      <a:gd name="T17" fmla="*/ 205 h 336"/>
                      <a:gd name="T18" fmla="*/ 102 w 241"/>
                      <a:gd name="T19" fmla="*/ 229 h 336"/>
                      <a:gd name="T20" fmla="*/ 125 w 241"/>
                      <a:gd name="T21" fmla="*/ 244 h 336"/>
                      <a:gd name="T22" fmla="*/ 165 w 241"/>
                      <a:gd name="T23" fmla="*/ 251 h 336"/>
                      <a:gd name="T24" fmla="*/ 166 w 241"/>
                      <a:gd name="T25" fmla="*/ 266 h 336"/>
                      <a:gd name="T26" fmla="*/ 136 w 241"/>
                      <a:gd name="T27" fmla="*/ 279 h 336"/>
                      <a:gd name="T28" fmla="*/ 93 w 241"/>
                      <a:gd name="T29" fmla="*/ 291 h 336"/>
                      <a:gd name="T30" fmla="*/ 51 w 241"/>
                      <a:gd name="T31" fmla="*/ 313 h 336"/>
                      <a:gd name="T32" fmla="*/ 68 w 241"/>
                      <a:gd name="T33" fmla="*/ 330 h 336"/>
                      <a:gd name="T34" fmla="*/ 85 w 241"/>
                      <a:gd name="T35" fmla="*/ 335 h 336"/>
                      <a:gd name="T36" fmla="*/ 110 w 241"/>
                      <a:gd name="T37" fmla="*/ 311 h 336"/>
                      <a:gd name="T38" fmla="*/ 148 w 241"/>
                      <a:gd name="T39" fmla="*/ 296 h 336"/>
                      <a:gd name="T40" fmla="*/ 178 w 241"/>
                      <a:gd name="T41" fmla="*/ 285 h 336"/>
                      <a:gd name="T42" fmla="*/ 178 w 241"/>
                      <a:gd name="T43" fmla="*/ 263 h 336"/>
                      <a:gd name="T44" fmla="*/ 172 w 241"/>
                      <a:gd name="T45" fmla="*/ 239 h 336"/>
                      <a:gd name="T46" fmla="*/ 153 w 241"/>
                      <a:gd name="T47" fmla="*/ 229 h 336"/>
                      <a:gd name="T48" fmla="*/ 93 w 241"/>
                      <a:gd name="T49" fmla="*/ 205 h 336"/>
                      <a:gd name="T50" fmla="*/ 59 w 241"/>
                      <a:gd name="T51" fmla="*/ 168 h 336"/>
                      <a:gd name="T52" fmla="*/ 34 w 241"/>
                      <a:gd name="T53" fmla="*/ 129 h 336"/>
                      <a:gd name="T54" fmla="*/ 40 w 241"/>
                      <a:gd name="T55" fmla="*/ 110 h 336"/>
                      <a:gd name="T56" fmla="*/ 59 w 241"/>
                      <a:gd name="T57" fmla="*/ 87 h 336"/>
                      <a:gd name="T58" fmla="*/ 104 w 241"/>
                      <a:gd name="T59" fmla="*/ 56 h 336"/>
                      <a:gd name="T60" fmla="*/ 159 w 241"/>
                      <a:gd name="T61" fmla="*/ 44 h 336"/>
                      <a:gd name="T62" fmla="*/ 195 w 241"/>
                      <a:gd name="T63" fmla="*/ 43 h 336"/>
                      <a:gd name="T64" fmla="*/ 227 w 241"/>
                      <a:gd name="T65" fmla="*/ 43 h 336"/>
                      <a:gd name="T66" fmla="*/ 240 w 241"/>
                      <a:gd name="T67" fmla="*/ 22 h 336"/>
                      <a:gd name="T68" fmla="*/ 227 w 241"/>
                      <a:gd name="T69" fmla="*/ 0 h 3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w 241"/>
                      <a:gd name="T106" fmla="*/ 0 h 336"/>
                      <a:gd name="T107" fmla="*/ 241 w 241"/>
                      <a:gd name="T108" fmla="*/ 336 h 336"/>
                    </a:gdLst>
                    <a:ahLst/>
                    <a:cxnLst>
                      <a:cxn ang="T70">
                        <a:pos x="T0" y="T1"/>
                      </a:cxn>
                      <a:cxn ang="T71">
                        <a:pos x="T2" y="T3"/>
                      </a:cxn>
                      <a:cxn ang="T72">
                        <a:pos x="T4" y="T5"/>
                      </a:cxn>
                      <a:cxn ang="T73">
                        <a:pos x="T6" y="T7"/>
                      </a:cxn>
                      <a:cxn ang="T74">
                        <a:pos x="T8" y="T9"/>
                      </a:cxn>
                      <a:cxn ang="T75">
                        <a:pos x="T10" y="T11"/>
                      </a:cxn>
                      <a:cxn ang="T76">
                        <a:pos x="T12" y="T13"/>
                      </a:cxn>
                      <a:cxn ang="T77">
                        <a:pos x="T14" y="T15"/>
                      </a:cxn>
                      <a:cxn ang="T78">
                        <a:pos x="T16" y="T17"/>
                      </a:cxn>
                      <a:cxn ang="T79">
                        <a:pos x="T18" y="T19"/>
                      </a:cxn>
                      <a:cxn ang="T80">
                        <a:pos x="T20" y="T21"/>
                      </a:cxn>
                      <a:cxn ang="T81">
                        <a:pos x="T22" y="T23"/>
                      </a:cxn>
                      <a:cxn ang="T82">
                        <a:pos x="T24" y="T25"/>
                      </a:cxn>
                      <a:cxn ang="T83">
                        <a:pos x="T26" y="T27"/>
                      </a:cxn>
                      <a:cxn ang="T84">
                        <a:pos x="T28" y="T29"/>
                      </a:cxn>
                      <a:cxn ang="T85">
                        <a:pos x="T30" y="T31"/>
                      </a:cxn>
                      <a:cxn ang="T86">
                        <a:pos x="T32" y="T33"/>
                      </a:cxn>
                      <a:cxn ang="T87">
                        <a:pos x="T34" y="T35"/>
                      </a:cxn>
                      <a:cxn ang="T88">
                        <a:pos x="T36" y="T37"/>
                      </a:cxn>
                      <a:cxn ang="T89">
                        <a:pos x="T38" y="T39"/>
                      </a:cxn>
                      <a:cxn ang="T90">
                        <a:pos x="T40" y="T41"/>
                      </a:cxn>
                      <a:cxn ang="T91">
                        <a:pos x="T42" y="T43"/>
                      </a:cxn>
                      <a:cxn ang="T92">
                        <a:pos x="T44" y="T45"/>
                      </a:cxn>
                      <a:cxn ang="T93">
                        <a:pos x="T46" y="T47"/>
                      </a:cxn>
                      <a:cxn ang="T94">
                        <a:pos x="T48" y="T49"/>
                      </a:cxn>
                      <a:cxn ang="T95">
                        <a:pos x="T50" y="T51"/>
                      </a:cxn>
                      <a:cxn ang="T96">
                        <a:pos x="T52" y="T53"/>
                      </a:cxn>
                      <a:cxn ang="T97">
                        <a:pos x="T54" y="T55"/>
                      </a:cxn>
                      <a:cxn ang="T98">
                        <a:pos x="T56" y="T57"/>
                      </a:cxn>
                      <a:cxn ang="T99">
                        <a:pos x="T58" y="T59"/>
                      </a:cxn>
                      <a:cxn ang="T100">
                        <a:pos x="T60" y="T61"/>
                      </a:cxn>
                      <a:cxn ang="T101">
                        <a:pos x="T62" y="T63"/>
                      </a:cxn>
                      <a:cxn ang="T102">
                        <a:pos x="T64" y="T65"/>
                      </a:cxn>
                      <a:cxn ang="T103">
                        <a:pos x="T66" y="T67"/>
                      </a:cxn>
                      <a:cxn ang="T104">
                        <a:pos x="T68" y="T69"/>
                      </a:cxn>
                    </a:cxnLst>
                    <a:rect l="T105" t="T106" r="T107" b="T108"/>
                    <a:pathLst>
                      <a:path w="241" h="336">
                        <a:moveTo>
                          <a:pt x="227" y="0"/>
                        </a:moveTo>
                        <a:lnTo>
                          <a:pt x="178" y="6"/>
                        </a:lnTo>
                        <a:lnTo>
                          <a:pt x="127" y="15"/>
                        </a:lnTo>
                        <a:lnTo>
                          <a:pt x="74" y="44"/>
                        </a:lnTo>
                        <a:lnTo>
                          <a:pt x="36" y="67"/>
                        </a:lnTo>
                        <a:lnTo>
                          <a:pt x="11" y="99"/>
                        </a:lnTo>
                        <a:lnTo>
                          <a:pt x="0" y="117"/>
                        </a:lnTo>
                        <a:lnTo>
                          <a:pt x="23" y="172"/>
                        </a:lnTo>
                        <a:lnTo>
                          <a:pt x="59" y="205"/>
                        </a:lnTo>
                        <a:lnTo>
                          <a:pt x="102" y="229"/>
                        </a:lnTo>
                        <a:lnTo>
                          <a:pt x="125" y="244"/>
                        </a:lnTo>
                        <a:lnTo>
                          <a:pt x="165" y="251"/>
                        </a:lnTo>
                        <a:lnTo>
                          <a:pt x="166" y="266"/>
                        </a:lnTo>
                        <a:lnTo>
                          <a:pt x="136" y="279"/>
                        </a:lnTo>
                        <a:lnTo>
                          <a:pt x="93" y="291"/>
                        </a:lnTo>
                        <a:lnTo>
                          <a:pt x="51" y="313"/>
                        </a:lnTo>
                        <a:lnTo>
                          <a:pt x="68" y="330"/>
                        </a:lnTo>
                        <a:lnTo>
                          <a:pt x="85" y="335"/>
                        </a:lnTo>
                        <a:lnTo>
                          <a:pt x="110" y="311"/>
                        </a:lnTo>
                        <a:lnTo>
                          <a:pt x="148" y="296"/>
                        </a:lnTo>
                        <a:lnTo>
                          <a:pt x="178" y="285"/>
                        </a:lnTo>
                        <a:lnTo>
                          <a:pt x="178" y="263"/>
                        </a:lnTo>
                        <a:lnTo>
                          <a:pt x="172" y="239"/>
                        </a:lnTo>
                        <a:lnTo>
                          <a:pt x="153" y="229"/>
                        </a:lnTo>
                        <a:lnTo>
                          <a:pt x="93" y="205"/>
                        </a:lnTo>
                        <a:lnTo>
                          <a:pt x="59" y="168"/>
                        </a:lnTo>
                        <a:lnTo>
                          <a:pt x="34" y="129"/>
                        </a:lnTo>
                        <a:lnTo>
                          <a:pt x="40" y="110"/>
                        </a:lnTo>
                        <a:lnTo>
                          <a:pt x="59" y="87"/>
                        </a:lnTo>
                        <a:lnTo>
                          <a:pt x="104" y="56"/>
                        </a:lnTo>
                        <a:lnTo>
                          <a:pt x="159" y="44"/>
                        </a:lnTo>
                        <a:lnTo>
                          <a:pt x="195" y="43"/>
                        </a:lnTo>
                        <a:lnTo>
                          <a:pt x="227" y="43"/>
                        </a:lnTo>
                        <a:lnTo>
                          <a:pt x="240" y="22"/>
                        </a:lnTo>
                        <a:lnTo>
                          <a:pt x="227" y="0"/>
                        </a:lnTo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5" name="Freeform 18"/>
                  <p:cNvSpPr>
                    <a:spLocks/>
                  </p:cNvSpPr>
                  <p:nvPr/>
                </p:nvSpPr>
                <p:spPr bwMode="auto">
                  <a:xfrm>
                    <a:off x="4128" y="1801"/>
                    <a:ext cx="293" cy="543"/>
                  </a:xfrm>
                  <a:custGeom>
                    <a:avLst/>
                    <a:gdLst>
                      <a:gd name="T0" fmla="*/ 259 w 293"/>
                      <a:gd name="T1" fmla="*/ 0 h 543"/>
                      <a:gd name="T2" fmla="*/ 285 w 293"/>
                      <a:gd name="T3" fmla="*/ 0 h 543"/>
                      <a:gd name="T4" fmla="*/ 292 w 293"/>
                      <a:gd name="T5" fmla="*/ 39 h 543"/>
                      <a:gd name="T6" fmla="*/ 274 w 293"/>
                      <a:gd name="T7" fmla="*/ 62 h 543"/>
                      <a:gd name="T8" fmla="*/ 213 w 293"/>
                      <a:gd name="T9" fmla="*/ 116 h 543"/>
                      <a:gd name="T10" fmla="*/ 160 w 293"/>
                      <a:gd name="T11" fmla="*/ 184 h 543"/>
                      <a:gd name="T12" fmla="*/ 125 w 293"/>
                      <a:gd name="T13" fmla="*/ 255 h 543"/>
                      <a:gd name="T14" fmla="*/ 120 w 293"/>
                      <a:gd name="T15" fmla="*/ 302 h 543"/>
                      <a:gd name="T16" fmla="*/ 122 w 293"/>
                      <a:gd name="T17" fmla="*/ 335 h 543"/>
                      <a:gd name="T18" fmla="*/ 137 w 293"/>
                      <a:gd name="T19" fmla="*/ 412 h 543"/>
                      <a:gd name="T20" fmla="*/ 156 w 293"/>
                      <a:gd name="T21" fmla="*/ 473 h 543"/>
                      <a:gd name="T22" fmla="*/ 173 w 293"/>
                      <a:gd name="T23" fmla="*/ 509 h 543"/>
                      <a:gd name="T24" fmla="*/ 177 w 293"/>
                      <a:gd name="T25" fmla="*/ 531 h 543"/>
                      <a:gd name="T26" fmla="*/ 160 w 293"/>
                      <a:gd name="T27" fmla="*/ 531 h 543"/>
                      <a:gd name="T28" fmla="*/ 133 w 293"/>
                      <a:gd name="T29" fmla="*/ 524 h 543"/>
                      <a:gd name="T30" fmla="*/ 125 w 293"/>
                      <a:gd name="T31" fmla="*/ 525 h 543"/>
                      <a:gd name="T32" fmla="*/ 70 w 293"/>
                      <a:gd name="T33" fmla="*/ 529 h 543"/>
                      <a:gd name="T34" fmla="*/ 28 w 293"/>
                      <a:gd name="T35" fmla="*/ 542 h 543"/>
                      <a:gd name="T36" fmla="*/ 14 w 293"/>
                      <a:gd name="T37" fmla="*/ 535 h 543"/>
                      <a:gd name="T38" fmla="*/ 0 w 293"/>
                      <a:gd name="T39" fmla="*/ 507 h 543"/>
                      <a:gd name="T40" fmla="*/ 14 w 293"/>
                      <a:gd name="T41" fmla="*/ 492 h 543"/>
                      <a:gd name="T42" fmla="*/ 76 w 293"/>
                      <a:gd name="T43" fmla="*/ 490 h 543"/>
                      <a:gd name="T44" fmla="*/ 120 w 293"/>
                      <a:gd name="T45" fmla="*/ 496 h 543"/>
                      <a:gd name="T46" fmla="*/ 142 w 293"/>
                      <a:gd name="T47" fmla="*/ 507 h 543"/>
                      <a:gd name="T48" fmla="*/ 139 w 293"/>
                      <a:gd name="T49" fmla="*/ 481 h 543"/>
                      <a:gd name="T50" fmla="*/ 116 w 293"/>
                      <a:gd name="T51" fmla="*/ 441 h 543"/>
                      <a:gd name="T52" fmla="*/ 97 w 293"/>
                      <a:gd name="T53" fmla="*/ 380 h 543"/>
                      <a:gd name="T54" fmla="*/ 82 w 293"/>
                      <a:gd name="T55" fmla="*/ 328 h 543"/>
                      <a:gd name="T56" fmla="*/ 93 w 293"/>
                      <a:gd name="T57" fmla="*/ 268 h 543"/>
                      <a:gd name="T58" fmla="*/ 110 w 293"/>
                      <a:gd name="T59" fmla="*/ 205 h 543"/>
                      <a:gd name="T60" fmla="*/ 145 w 293"/>
                      <a:gd name="T61" fmla="*/ 132 h 543"/>
                      <a:gd name="T62" fmla="*/ 194 w 293"/>
                      <a:gd name="T63" fmla="*/ 65 h 543"/>
                      <a:gd name="T64" fmla="*/ 236 w 293"/>
                      <a:gd name="T65" fmla="*/ 17 h 543"/>
                      <a:gd name="T66" fmla="*/ 259 w 293"/>
                      <a:gd name="T67" fmla="*/ 0 h 543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w 293"/>
                      <a:gd name="T103" fmla="*/ 0 h 543"/>
                      <a:gd name="T104" fmla="*/ 293 w 293"/>
                      <a:gd name="T105" fmla="*/ 543 h 543"/>
                    </a:gdLst>
                    <a:ahLst/>
                    <a:cxnLst>
                      <a:cxn ang="T68">
                        <a:pos x="T0" y="T1"/>
                      </a:cxn>
                      <a:cxn ang="T69">
                        <a:pos x="T2" y="T3"/>
                      </a:cxn>
                      <a:cxn ang="T70">
                        <a:pos x="T4" y="T5"/>
                      </a:cxn>
                      <a:cxn ang="T71">
                        <a:pos x="T6" y="T7"/>
                      </a:cxn>
                      <a:cxn ang="T72">
                        <a:pos x="T8" y="T9"/>
                      </a:cxn>
                      <a:cxn ang="T73">
                        <a:pos x="T10" y="T11"/>
                      </a:cxn>
                      <a:cxn ang="T74">
                        <a:pos x="T12" y="T13"/>
                      </a:cxn>
                      <a:cxn ang="T75">
                        <a:pos x="T14" y="T15"/>
                      </a:cxn>
                      <a:cxn ang="T76">
                        <a:pos x="T16" y="T17"/>
                      </a:cxn>
                      <a:cxn ang="T77">
                        <a:pos x="T18" y="T19"/>
                      </a:cxn>
                      <a:cxn ang="T78">
                        <a:pos x="T20" y="T21"/>
                      </a:cxn>
                      <a:cxn ang="T79">
                        <a:pos x="T22" y="T23"/>
                      </a:cxn>
                      <a:cxn ang="T80">
                        <a:pos x="T24" y="T25"/>
                      </a:cxn>
                      <a:cxn ang="T81">
                        <a:pos x="T26" y="T27"/>
                      </a:cxn>
                      <a:cxn ang="T82">
                        <a:pos x="T28" y="T29"/>
                      </a:cxn>
                      <a:cxn ang="T83">
                        <a:pos x="T30" y="T31"/>
                      </a:cxn>
                      <a:cxn ang="T84">
                        <a:pos x="T32" y="T33"/>
                      </a:cxn>
                      <a:cxn ang="T85">
                        <a:pos x="T34" y="T35"/>
                      </a:cxn>
                      <a:cxn ang="T86">
                        <a:pos x="T36" y="T37"/>
                      </a:cxn>
                      <a:cxn ang="T87">
                        <a:pos x="T38" y="T39"/>
                      </a:cxn>
                      <a:cxn ang="T88">
                        <a:pos x="T40" y="T41"/>
                      </a:cxn>
                      <a:cxn ang="T89">
                        <a:pos x="T42" y="T43"/>
                      </a:cxn>
                      <a:cxn ang="T90">
                        <a:pos x="T44" y="T45"/>
                      </a:cxn>
                      <a:cxn ang="T91">
                        <a:pos x="T46" y="T47"/>
                      </a:cxn>
                      <a:cxn ang="T92">
                        <a:pos x="T48" y="T49"/>
                      </a:cxn>
                      <a:cxn ang="T93">
                        <a:pos x="T50" y="T51"/>
                      </a:cxn>
                      <a:cxn ang="T94">
                        <a:pos x="T52" y="T53"/>
                      </a:cxn>
                      <a:cxn ang="T95">
                        <a:pos x="T54" y="T55"/>
                      </a:cxn>
                      <a:cxn ang="T96">
                        <a:pos x="T56" y="T57"/>
                      </a:cxn>
                      <a:cxn ang="T97">
                        <a:pos x="T58" y="T59"/>
                      </a:cxn>
                      <a:cxn ang="T98">
                        <a:pos x="T60" y="T61"/>
                      </a:cxn>
                      <a:cxn ang="T99">
                        <a:pos x="T62" y="T63"/>
                      </a:cxn>
                      <a:cxn ang="T100">
                        <a:pos x="T64" y="T65"/>
                      </a:cxn>
                      <a:cxn ang="T101">
                        <a:pos x="T66" y="T67"/>
                      </a:cxn>
                    </a:cxnLst>
                    <a:rect l="T102" t="T103" r="T104" b="T105"/>
                    <a:pathLst>
                      <a:path w="293" h="543">
                        <a:moveTo>
                          <a:pt x="259" y="0"/>
                        </a:moveTo>
                        <a:lnTo>
                          <a:pt x="285" y="0"/>
                        </a:lnTo>
                        <a:lnTo>
                          <a:pt x="292" y="39"/>
                        </a:lnTo>
                        <a:lnTo>
                          <a:pt x="274" y="62"/>
                        </a:lnTo>
                        <a:lnTo>
                          <a:pt x="213" y="116"/>
                        </a:lnTo>
                        <a:lnTo>
                          <a:pt x="160" y="184"/>
                        </a:lnTo>
                        <a:lnTo>
                          <a:pt x="125" y="255"/>
                        </a:lnTo>
                        <a:lnTo>
                          <a:pt x="120" y="302"/>
                        </a:lnTo>
                        <a:lnTo>
                          <a:pt x="122" y="335"/>
                        </a:lnTo>
                        <a:lnTo>
                          <a:pt x="137" y="412"/>
                        </a:lnTo>
                        <a:lnTo>
                          <a:pt x="156" y="473"/>
                        </a:lnTo>
                        <a:lnTo>
                          <a:pt x="173" y="509"/>
                        </a:lnTo>
                        <a:lnTo>
                          <a:pt x="177" y="531"/>
                        </a:lnTo>
                        <a:lnTo>
                          <a:pt x="160" y="531"/>
                        </a:lnTo>
                        <a:lnTo>
                          <a:pt x="133" y="524"/>
                        </a:lnTo>
                        <a:lnTo>
                          <a:pt x="125" y="525"/>
                        </a:lnTo>
                        <a:lnTo>
                          <a:pt x="70" y="529"/>
                        </a:lnTo>
                        <a:lnTo>
                          <a:pt x="28" y="542"/>
                        </a:lnTo>
                        <a:lnTo>
                          <a:pt x="14" y="535"/>
                        </a:lnTo>
                        <a:lnTo>
                          <a:pt x="0" y="507"/>
                        </a:lnTo>
                        <a:lnTo>
                          <a:pt x="14" y="492"/>
                        </a:lnTo>
                        <a:lnTo>
                          <a:pt x="76" y="490"/>
                        </a:lnTo>
                        <a:lnTo>
                          <a:pt x="120" y="496"/>
                        </a:lnTo>
                        <a:lnTo>
                          <a:pt x="142" y="507"/>
                        </a:lnTo>
                        <a:lnTo>
                          <a:pt x="139" y="481"/>
                        </a:lnTo>
                        <a:lnTo>
                          <a:pt x="116" y="441"/>
                        </a:lnTo>
                        <a:lnTo>
                          <a:pt x="97" y="380"/>
                        </a:lnTo>
                        <a:lnTo>
                          <a:pt x="82" y="328"/>
                        </a:lnTo>
                        <a:lnTo>
                          <a:pt x="93" y="268"/>
                        </a:lnTo>
                        <a:lnTo>
                          <a:pt x="110" y="205"/>
                        </a:lnTo>
                        <a:lnTo>
                          <a:pt x="145" y="132"/>
                        </a:lnTo>
                        <a:lnTo>
                          <a:pt x="194" y="65"/>
                        </a:lnTo>
                        <a:lnTo>
                          <a:pt x="236" y="17"/>
                        </a:lnTo>
                        <a:lnTo>
                          <a:pt x="259" y="0"/>
                        </a:lnTo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" name="Freeform 19"/>
                  <p:cNvSpPr>
                    <a:spLocks/>
                  </p:cNvSpPr>
                  <p:nvPr/>
                </p:nvSpPr>
                <p:spPr bwMode="auto">
                  <a:xfrm>
                    <a:off x="4407" y="1800"/>
                    <a:ext cx="198" cy="553"/>
                  </a:xfrm>
                  <a:custGeom>
                    <a:avLst/>
                    <a:gdLst>
                      <a:gd name="T0" fmla="*/ 60 w 198"/>
                      <a:gd name="T1" fmla="*/ 0 h 553"/>
                      <a:gd name="T2" fmla="*/ 85 w 198"/>
                      <a:gd name="T3" fmla="*/ 52 h 553"/>
                      <a:gd name="T4" fmla="*/ 102 w 198"/>
                      <a:gd name="T5" fmla="*/ 128 h 553"/>
                      <a:gd name="T6" fmla="*/ 123 w 198"/>
                      <a:gd name="T7" fmla="*/ 212 h 553"/>
                      <a:gd name="T8" fmla="*/ 142 w 198"/>
                      <a:gd name="T9" fmla="*/ 297 h 553"/>
                      <a:gd name="T10" fmla="*/ 142 w 198"/>
                      <a:gd name="T11" fmla="*/ 329 h 553"/>
                      <a:gd name="T12" fmla="*/ 123 w 198"/>
                      <a:gd name="T13" fmla="*/ 385 h 553"/>
                      <a:gd name="T14" fmla="*/ 97 w 198"/>
                      <a:gd name="T15" fmla="*/ 415 h 553"/>
                      <a:gd name="T16" fmla="*/ 72 w 198"/>
                      <a:gd name="T17" fmla="*/ 452 h 553"/>
                      <a:gd name="T18" fmla="*/ 55 w 198"/>
                      <a:gd name="T19" fmla="*/ 480 h 553"/>
                      <a:gd name="T20" fmla="*/ 62 w 198"/>
                      <a:gd name="T21" fmla="*/ 493 h 553"/>
                      <a:gd name="T22" fmla="*/ 106 w 198"/>
                      <a:gd name="T23" fmla="*/ 498 h 553"/>
                      <a:gd name="T24" fmla="*/ 176 w 198"/>
                      <a:gd name="T25" fmla="*/ 509 h 553"/>
                      <a:gd name="T26" fmla="*/ 197 w 198"/>
                      <a:gd name="T27" fmla="*/ 526 h 553"/>
                      <a:gd name="T28" fmla="*/ 180 w 198"/>
                      <a:gd name="T29" fmla="*/ 541 h 553"/>
                      <a:gd name="T30" fmla="*/ 140 w 198"/>
                      <a:gd name="T31" fmla="*/ 552 h 553"/>
                      <a:gd name="T32" fmla="*/ 94 w 198"/>
                      <a:gd name="T33" fmla="*/ 530 h 553"/>
                      <a:gd name="T34" fmla="*/ 60 w 198"/>
                      <a:gd name="T35" fmla="*/ 515 h 553"/>
                      <a:gd name="T36" fmla="*/ 17 w 198"/>
                      <a:gd name="T37" fmla="*/ 509 h 553"/>
                      <a:gd name="T38" fmla="*/ 0 w 198"/>
                      <a:gd name="T39" fmla="*/ 504 h 553"/>
                      <a:gd name="T40" fmla="*/ 6 w 198"/>
                      <a:gd name="T41" fmla="*/ 485 h 553"/>
                      <a:gd name="T42" fmla="*/ 55 w 198"/>
                      <a:gd name="T43" fmla="*/ 437 h 553"/>
                      <a:gd name="T44" fmla="*/ 83 w 198"/>
                      <a:gd name="T45" fmla="*/ 387 h 553"/>
                      <a:gd name="T46" fmla="*/ 108 w 198"/>
                      <a:gd name="T47" fmla="*/ 353 h 553"/>
                      <a:gd name="T48" fmla="*/ 111 w 198"/>
                      <a:gd name="T49" fmla="*/ 320 h 553"/>
                      <a:gd name="T50" fmla="*/ 100 w 198"/>
                      <a:gd name="T51" fmla="*/ 264 h 553"/>
                      <a:gd name="T52" fmla="*/ 74 w 198"/>
                      <a:gd name="T53" fmla="*/ 206 h 553"/>
                      <a:gd name="T54" fmla="*/ 45 w 198"/>
                      <a:gd name="T55" fmla="*/ 108 h 553"/>
                      <a:gd name="T56" fmla="*/ 20 w 198"/>
                      <a:gd name="T57" fmla="*/ 50 h 553"/>
                      <a:gd name="T58" fmla="*/ 23 w 198"/>
                      <a:gd name="T59" fmla="*/ 16 h 553"/>
                      <a:gd name="T60" fmla="*/ 45 w 198"/>
                      <a:gd name="T61" fmla="*/ 0 h 553"/>
                      <a:gd name="T62" fmla="*/ 60 w 198"/>
                      <a:gd name="T63" fmla="*/ 0 h 553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w 198"/>
                      <a:gd name="T97" fmla="*/ 0 h 553"/>
                      <a:gd name="T98" fmla="*/ 198 w 198"/>
                      <a:gd name="T99" fmla="*/ 553 h 553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T96" t="T97" r="T98" b="T99"/>
                    <a:pathLst>
                      <a:path w="198" h="553">
                        <a:moveTo>
                          <a:pt x="60" y="0"/>
                        </a:moveTo>
                        <a:lnTo>
                          <a:pt x="85" y="52"/>
                        </a:lnTo>
                        <a:lnTo>
                          <a:pt x="102" y="128"/>
                        </a:lnTo>
                        <a:lnTo>
                          <a:pt x="123" y="212"/>
                        </a:lnTo>
                        <a:lnTo>
                          <a:pt x="142" y="297"/>
                        </a:lnTo>
                        <a:lnTo>
                          <a:pt x="142" y="329"/>
                        </a:lnTo>
                        <a:lnTo>
                          <a:pt x="123" y="385"/>
                        </a:lnTo>
                        <a:lnTo>
                          <a:pt x="97" y="415"/>
                        </a:lnTo>
                        <a:lnTo>
                          <a:pt x="72" y="452"/>
                        </a:lnTo>
                        <a:lnTo>
                          <a:pt x="55" y="480"/>
                        </a:lnTo>
                        <a:lnTo>
                          <a:pt x="62" y="493"/>
                        </a:lnTo>
                        <a:lnTo>
                          <a:pt x="106" y="498"/>
                        </a:lnTo>
                        <a:lnTo>
                          <a:pt x="176" y="509"/>
                        </a:lnTo>
                        <a:lnTo>
                          <a:pt x="197" y="526"/>
                        </a:lnTo>
                        <a:lnTo>
                          <a:pt x="180" y="541"/>
                        </a:lnTo>
                        <a:lnTo>
                          <a:pt x="140" y="552"/>
                        </a:lnTo>
                        <a:lnTo>
                          <a:pt x="94" y="530"/>
                        </a:lnTo>
                        <a:lnTo>
                          <a:pt x="60" y="515"/>
                        </a:lnTo>
                        <a:lnTo>
                          <a:pt x="17" y="509"/>
                        </a:lnTo>
                        <a:lnTo>
                          <a:pt x="0" y="504"/>
                        </a:lnTo>
                        <a:lnTo>
                          <a:pt x="6" y="485"/>
                        </a:lnTo>
                        <a:lnTo>
                          <a:pt x="55" y="437"/>
                        </a:lnTo>
                        <a:lnTo>
                          <a:pt x="83" y="387"/>
                        </a:lnTo>
                        <a:lnTo>
                          <a:pt x="108" y="353"/>
                        </a:lnTo>
                        <a:lnTo>
                          <a:pt x="111" y="320"/>
                        </a:lnTo>
                        <a:lnTo>
                          <a:pt x="100" y="264"/>
                        </a:lnTo>
                        <a:lnTo>
                          <a:pt x="74" y="206"/>
                        </a:lnTo>
                        <a:lnTo>
                          <a:pt x="45" y="108"/>
                        </a:lnTo>
                        <a:lnTo>
                          <a:pt x="20" y="50"/>
                        </a:lnTo>
                        <a:lnTo>
                          <a:pt x="23" y="16"/>
                        </a:lnTo>
                        <a:lnTo>
                          <a:pt x="45" y="0"/>
                        </a:lnTo>
                        <a:lnTo>
                          <a:pt x="60" y="0"/>
                        </a:lnTo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8" name="Group 23"/>
                <p:cNvGrpSpPr>
                  <a:grpSpLocks/>
                </p:cNvGrpSpPr>
                <p:nvPr/>
              </p:nvGrpSpPr>
              <p:grpSpPr bwMode="auto">
                <a:xfrm>
                  <a:off x="4414" y="816"/>
                  <a:ext cx="122" cy="164"/>
                  <a:chOff x="4414" y="816"/>
                  <a:chExt cx="122" cy="164"/>
                </a:xfrm>
              </p:grpSpPr>
              <p:sp>
                <p:nvSpPr>
                  <p:cNvPr id="19" name="Freeform 21"/>
                  <p:cNvSpPr>
                    <a:spLocks/>
                  </p:cNvSpPr>
                  <p:nvPr/>
                </p:nvSpPr>
                <p:spPr bwMode="auto">
                  <a:xfrm>
                    <a:off x="4437" y="816"/>
                    <a:ext cx="99" cy="115"/>
                  </a:xfrm>
                  <a:custGeom>
                    <a:avLst/>
                    <a:gdLst>
                      <a:gd name="T0" fmla="*/ 12 w 99"/>
                      <a:gd name="T1" fmla="*/ 6 h 115"/>
                      <a:gd name="T2" fmla="*/ 38 w 99"/>
                      <a:gd name="T3" fmla="*/ 0 h 115"/>
                      <a:gd name="T4" fmla="*/ 63 w 99"/>
                      <a:gd name="T5" fmla="*/ 2 h 115"/>
                      <a:gd name="T6" fmla="*/ 86 w 99"/>
                      <a:gd name="T7" fmla="*/ 13 h 115"/>
                      <a:gd name="T8" fmla="*/ 98 w 99"/>
                      <a:gd name="T9" fmla="*/ 34 h 115"/>
                      <a:gd name="T10" fmla="*/ 98 w 99"/>
                      <a:gd name="T11" fmla="*/ 50 h 115"/>
                      <a:gd name="T12" fmla="*/ 86 w 99"/>
                      <a:gd name="T13" fmla="*/ 73 h 115"/>
                      <a:gd name="T14" fmla="*/ 67 w 99"/>
                      <a:gd name="T15" fmla="*/ 86 h 115"/>
                      <a:gd name="T16" fmla="*/ 38 w 99"/>
                      <a:gd name="T17" fmla="*/ 86 h 115"/>
                      <a:gd name="T18" fmla="*/ 21 w 99"/>
                      <a:gd name="T19" fmla="*/ 97 h 115"/>
                      <a:gd name="T20" fmla="*/ 15 w 99"/>
                      <a:gd name="T21" fmla="*/ 114 h 115"/>
                      <a:gd name="T22" fmla="*/ 0 w 99"/>
                      <a:gd name="T23" fmla="*/ 108 h 115"/>
                      <a:gd name="T24" fmla="*/ 6 w 99"/>
                      <a:gd name="T25" fmla="*/ 86 h 115"/>
                      <a:gd name="T26" fmla="*/ 27 w 99"/>
                      <a:gd name="T27" fmla="*/ 73 h 115"/>
                      <a:gd name="T28" fmla="*/ 61 w 99"/>
                      <a:gd name="T29" fmla="*/ 69 h 115"/>
                      <a:gd name="T30" fmla="*/ 75 w 99"/>
                      <a:gd name="T31" fmla="*/ 56 h 115"/>
                      <a:gd name="T32" fmla="*/ 78 w 99"/>
                      <a:gd name="T33" fmla="*/ 35 h 115"/>
                      <a:gd name="T34" fmla="*/ 63 w 99"/>
                      <a:gd name="T35" fmla="*/ 17 h 115"/>
                      <a:gd name="T36" fmla="*/ 41 w 99"/>
                      <a:gd name="T37" fmla="*/ 17 h 115"/>
                      <a:gd name="T38" fmla="*/ 15 w 99"/>
                      <a:gd name="T39" fmla="*/ 23 h 115"/>
                      <a:gd name="T40" fmla="*/ 6 w 99"/>
                      <a:gd name="T41" fmla="*/ 17 h 115"/>
                      <a:gd name="T42" fmla="*/ 12 w 99"/>
                      <a:gd name="T43" fmla="*/ 6 h 115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w 99"/>
                      <a:gd name="T67" fmla="*/ 0 h 115"/>
                      <a:gd name="T68" fmla="*/ 99 w 99"/>
                      <a:gd name="T69" fmla="*/ 115 h 115"/>
                    </a:gdLst>
                    <a:ahLst/>
                    <a:cxnLst>
                      <a:cxn ang="T44">
                        <a:pos x="T0" y="T1"/>
                      </a:cxn>
                      <a:cxn ang="T45">
                        <a:pos x="T2" y="T3"/>
                      </a:cxn>
                      <a:cxn ang="T46">
                        <a:pos x="T4" y="T5"/>
                      </a:cxn>
                      <a:cxn ang="T47">
                        <a:pos x="T6" y="T7"/>
                      </a:cxn>
                      <a:cxn ang="T48">
                        <a:pos x="T8" y="T9"/>
                      </a:cxn>
                      <a:cxn ang="T49">
                        <a:pos x="T10" y="T11"/>
                      </a:cxn>
                      <a:cxn ang="T50">
                        <a:pos x="T12" y="T13"/>
                      </a:cxn>
                      <a:cxn ang="T51">
                        <a:pos x="T14" y="T15"/>
                      </a:cxn>
                      <a:cxn ang="T52">
                        <a:pos x="T16" y="T17"/>
                      </a:cxn>
                      <a:cxn ang="T53">
                        <a:pos x="T18" y="T19"/>
                      </a:cxn>
                      <a:cxn ang="T54">
                        <a:pos x="T20" y="T21"/>
                      </a:cxn>
                      <a:cxn ang="T55">
                        <a:pos x="T22" y="T23"/>
                      </a:cxn>
                      <a:cxn ang="T56">
                        <a:pos x="T24" y="T25"/>
                      </a:cxn>
                      <a:cxn ang="T57">
                        <a:pos x="T26" y="T27"/>
                      </a:cxn>
                      <a:cxn ang="T58">
                        <a:pos x="T28" y="T29"/>
                      </a:cxn>
                      <a:cxn ang="T59">
                        <a:pos x="T30" y="T31"/>
                      </a:cxn>
                      <a:cxn ang="T60">
                        <a:pos x="T32" y="T33"/>
                      </a:cxn>
                      <a:cxn ang="T61">
                        <a:pos x="T34" y="T35"/>
                      </a:cxn>
                      <a:cxn ang="T62">
                        <a:pos x="T36" y="T37"/>
                      </a:cxn>
                      <a:cxn ang="T63">
                        <a:pos x="T38" y="T39"/>
                      </a:cxn>
                      <a:cxn ang="T64">
                        <a:pos x="T40" y="T41"/>
                      </a:cxn>
                      <a:cxn ang="T65">
                        <a:pos x="T42" y="T43"/>
                      </a:cxn>
                    </a:cxnLst>
                    <a:rect l="T66" t="T67" r="T68" b="T69"/>
                    <a:pathLst>
                      <a:path w="99" h="115">
                        <a:moveTo>
                          <a:pt x="12" y="6"/>
                        </a:moveTo>
                        <a:lnTo>
                          <a:pt x="38" y="0"/>
                        </a:lnTo>
                        <a:lnTo>
                          <a:pt x="63" y="2"/>
                        </a:lnTo>
                        <a:lnTo>
                          <a:pt x="86" y="13"/>
                        </a:lnTo>
                        <a:lnTo>
                          <a:pt x="98" y="34"/>
                        </a:lnTo>
                        <a:lnTo>
                          <a:pt x="98" y="50"/>
                        </a:lnTo>
                        <a:lnTo>
                          <a:pt x="86" y="73"/>
                        </a:lnTo>
                        <a:lnTo>
                          <a:pt x="67" y="86"/>
                        </a:lnTo>
                        <a:lnTo>
                          <a:pt x="38" y="86"/>
                        </a:lnTo>
                        <a:lnTo>
                          <a:pt x="21" y="97"/>
                        </a:lnTo>
                        <a:lnTo>
                          <a:pt x="15" y="114"/>
                        </a:lnTo>
                        <a:lnTo>
                          <a:pt x="0" y="108"/>
                        </a:lnTo>
                        <a:lnTo>
                          <a:pt x="6" y="86"/>
                        </a:lnTo>
                        <a:lnTo>
                          <a:pt x="27" y="73"/>
                        </a:lnTo>
                        <a:lnTo>
                          <a:pt x="61" y="69"/>
                        </a:lnTo>
                        <a:lnTo>
                          <a:pt x="75" y="56"/>
                        </a:lnTo>
                        <a:lnTo>
                          <a:pt x="78" y="35"/>
                        </a:lnTo>
                        <a:lnTo>
                          <a:pt x="63" y="17"/>
                        </a:lnTo>
                        <a:lnTo>
                          <a:pt x="41" y="17"/>
                        </a:lnTo>
                        <a:lnTo>
                          <a:pt x="15" y="23"/>
                        </a:lnTo>
                        <a:lnTo>
                          <a:pt x="6" y="17"/>
                        </a:lnTo>
                        <a:lnTo>
                          <a:pt x="12" y="6"/>
                        </a:lnTo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" name="Freeform 22"/>
                  <p:cNvSpPr>
                    <a:spLocks/>
                  </p:cNvSpPr>
                  <p:nvPr/>
                </p:nvSpPr>
                <p:spPr bwMode="auto">
                  <a:xfrm>
                    <a:off x="4414" y="948"/>
                    <a:ext cx="31" cy="32"/>
                  </a:xfrm>
                  <a:custGeom>
                    <a:avLst/>
                    <a:gdLst>
                      <a:gd name="T0" fmla="*/ 30 w 31"/>
                      <a:gd name="T1" fmla="*/ 1 h 32"/>
                      <a:gd name="T2" fmla="*/ 15 w 31"/>
                      <a:gd name="T3" fmla="*/ 0 h 32"/>
                      <a:gd name="T4" fmla="*/ 5 w 31"/>
                      <a:gd name="T5" fmla="*/ 11 h 32"/>
                      <a:gd name="T6" fmla="*/ 0 w 31"/>
                      <a:gd name="T7" fmla="*/ 29 h 32"/>
                      <a:gd name="T8" fmla="*/ 15 w 31"/>
                      <a:gd name="T9" fmla="*/ 31 h 32"/>
                      <a:gd name="T10" fmla="*/ 27 w 31"/>
                      <a:gd name="T11" fmla="*/ 23 h 32"/>
                      <a:gd name="T12" fmla="*/ 30 w 31"/>
                      <a:gd name="T13" fmla="*/ 1 h 3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1"/>
                      <a:gd name="T22" fmla="*/ 0 h 32"/>
                      <a:gd name="T23" fmla="*/ 31 w 31"/>
                      <a:gd name="T24" fmla="*/ 32 h 32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1" h="32">
                        <a:moveTo>
                          <a:pt x="30" y="1"/>
                        </a:moveTo>
                        <a:lnTo>
                          <a:pt x="15" y="0"/>
                        </a:lnTo>
                        <a:lnTo>
                          <a:pt x="5" y="11"/>
                        </a:lnTo>
                        <a:lnTo>
                          <a:pt x="0" y="29"/>
                        </a:lnTo>
                        <a:lnTo>
                          <a:pt x="15" y="31"/>
                        </a:lnTo>
                        <a:lnTo>
                          <a:pt x="27" y="23"/>
                        </a:lnTo>
                        <a:lnTo>
                          <a:pt x="30" y="1"/>
                        </a:lnTo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7" name="Group 35"/>
              <p:cNvGrpSpPr>
                <a:grpSpLocks/>
              </p:cNvGrpSpPr>
              <p:nvPr/>
            </p:nvGrpSpPr>
            <p:grpSpPr bwMode="auto">
              <a:xfrm>
                <a:off x="5486400" y="3657600"/>
                <a:ext cx="1062038" cy="2439988"/>
                <a:chOff x="3456" y="2304"/>
                <a:chExt cx="669" cy="1537"/>
              </a:xfrm>
            </p:grpSpPr>
            <p:grpSp>
              <p:nvGrpSpPr>
                <p:cNvPr id="28" name="Group 31"/>
                <p:cNvGrpSpPr>
                  <a:grpSpLocks/>
                </p:cNvGrpSpPr>
                <p:nvPr/>
              </p:nvGrpSpPr>
              <p:grpSpPr bwMode="auto">
                <a:xfrm>
                  <a:off x="3456" y="2511"/>
                  <a:ext cx="669" cy="1330"/>
                  <a:chOff x="3456" y="2511"/>
                  <a:chExt cx="669" cy="1330"/>
                </a:xfrm>
              </p:grpSpPr>
              <p:sp>
                <p:nvSpPr>
                  <p:cNvPr id="32" name="Freeform 25"/>
                  <p:cNvSpPr>
                    <a:spLocks/>
                  </p:cNvSpPr>
                  <p:nvPr/>
                </p:nvSpPr>
                <p:spPr bwMode="auto">
                  <a:xfrm>
                    <a:off x="3649" y="2585"/>
                    <a:ext cx="263" cy="291"/>
                  </a:xfrm>
                  <a:custGeom>
                    <a:avLst/>
                    <a:gdLst>
                      <a:gd name="T0" fmla="*/ 125 w 263"/>
                      <a:gd name="T1" fmla="*/ 67 h 291"/>
                      <a:gd name="T2" fmla="*/ 148 w 263"/>
                      <a:gd name="T3" fmla="*/ 37 h 291"/>
                      <a:gd name="T4" fmla="*/ 180 w 263"/>
                      <a:gd name="T5" fmla="*/ 15 h 291"/>
                      <a:gd name="T6" fmla="*/ 209 w 263"/>
                      <a:gd name="T7" fmla="*/ 0 h 291"/>
                      <a:gd name="T8" fmla="*/ 232 w 263"/>
                      <a:gd name="T9" fmla="*/ 4 h 291"/>
                      <a:gd name="T10" fmla="*/ 248 w 263"/>
                      <a:gd name="T11" fmla="*/ 20 h 291"/>
                      <a:gd name="T12" fmla="*/ 262 w 263"/>
                      <a:gd name="T13" fmla="*/ 71 h 291"/>
                      <a:gd name="T14" fmla="*/ 256 w 263"/>
                      <a:gd name="T15" fmla="*/ 129 h 291"/>
                      <a:gd name="T16" fmla="*/ 243 w 263"/>
                      <a:gd name="T17" fmla="*/ 184 h 291"/>
                      <a:gd name="T18" fmla="*/ 228 w 263"/>
                      <a:gd name="T19" fmla="*/ 227 h 291"/>
                      <a:gd name="T20" fmla="*/ 199 w 263"/>
                      <a:gd name="T21" fmla="*/ 272 h 291"/>
                      <a:gd name="T22" fmla="*/ 175 w 263"/>
                      <a:gd name="T23" fmla="*/ 290 h 291"/>
                      <a:gd name="T24" fmla="*/ 141 w 263"/>
                      <a:gd name="T25" fmla="*/ 290 h 291"/>
                      <a:gd name="T26" fmla="*/ 106 w 263"/>
                      <a:gd name="T27" fmla="*/ 277 h 291"/>
                      <a:gd name="T28" fmla="*/ 89 w 263"/>
                      <a:gd name="T29" fmla="*/ 245 h 291"/>
                      <a:gd name="T30" fmla="*/ 80 w 263"/>
                      <a:gd name="T31" fmla="*/ 205 h 291"/>
                      <a:gd name="T32" fmla="*/ 83 w 263"/>
                      <a:gd name="T33" fmla="*/ 154 h 291"/>
                      <a:gd name="T34" fmla="*/ 4 w 263"/>
                      <a:gd name="T35" fmla="*/ 160 h 291"/>
                      <a:gd name="T36" fmla="*/ 0 w 263"/>
                      <a:gd name="T37" fmla="*/ 138 h 291"/>
                      <a:gd name="T38" fmla="*/ 91 w 263"/>
                      <a:gd name="T39" fmla="*/ 129 h 291"/>
                      <a:gd name="T40" fmla="*/ 114 w 263"/>
                      <a:gd name="T41" fmla="*/ 77 h 291"/>
                      <a:gd name="T42" fmla="*/ 125 w 263"/>
                      <a:gd name="T43" fmla="*/ 67 h 291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w 263"/>
                      <a:gd name="T67" fmla="*/ 0 h 291"/>
                      <a:gd name="T68" fmla="*/ 263 w 263"/>
                      <a:gd name="T69" fmla="*/ 291 h 291"/>
                    </a:gdLst>
                    <a:ahLst/>
                    <a:cxnLst>
                      <a:cxn ang="T44">
                        <a:pos x="T0" y="T1"/>
                      </a:cxn>
                      <a:cxn ang="T45">
                        <a:pos x="T2" y="T3"/>
                      </a:cxn>
                      <a:cxn ang="T46">
                        <a:pos x="T4" y="T5"/>
                      </a:cxn>
                      <a:cxn ang="T47">
                        <a:pos x="T6" y="T7"/>
                      </a:cxn>
                      <a:cxn ang="T48">
                        <a:pos x="T8" y="T9"/>
                      </a:cxn>
                      <a:cxn ang="T49">
                        <a:pos x="T10" y="T11"/>
                      </a:cxn>
                      <a:cxn ang="T50">
                        <a:pos x="T12" y="T13"/>
                      </a:cxn>
                      <a:cxn ang="T51">
                        <a:pos x="T14" y="T15"/>
                      </a:cxn>
                      <a:cxn ang="T52">
                        <a:pos x="T16" y="T17"/>
                      </a:cxn>
                      <a:cxn ang="T53">
                        <a:pos x="T18" y="T19"/>
                      </a:cxn>
                      <a:cxn ang="T54">
                        <a:pos x="T20" y="T21"/>
                      </a:cxn>
                      <a:cxn ang="T55">
                        <a:pos x="T22" y="T23"/>
                      </a:cxn>
                      <a:cxn ang="T56">
                        <a:pos x="T24" y="T25"/>
                      </a:cxn>
                      <a:cxn ang="T57">
                        <a:pos x="T26" y="T27"/>
                      </a:cxn>
                      <a:cxn ang="T58">
                        <a:pos x="T28" y="T29"/>
                      </a:cxn>
                      <a:cxn ang="T59">
                        <a:pos x="T30" y="T31"/>
                      </a:cxn>
                      <a:cxn ang="T60">
                        <a:pos x="T32" y="T33"/>
                      </a:cxn>
                      <a:cxn ang="T61">
                        <a:pos x="T34" y="T35"/>
                      </a:cxn>
                      <a:cxn ang="T62">
                        <a:pos x="T36" y="T37"/>
                      </a:cxn>
                      <a:cxn ang="T63">
                        <a:pos x="T38" y="T39"/>
                      </a:cxn>
                      <a:cxn ang="T64">
                        <a:pos x="T40" y="T41"/>
                      </a:cxn>
                      <a:cxn ang="T65">
                        <a:pos x="T42" y="T43"/>
                      </a:cxn>
                    </a:cxnLst>
                    <a:rect l="T66" t="T67" r="T68" b="T69"/>
                    <a:pathLst>
                      <a:path w="263" h="291">
                        <a:moveTo>
                          <a:pt x="125" y="67"/>
                        </a:moveTo>
                        <a:lnTo>
                          <a:pt x="148" y="37"/>
                        </a:lnTo>
                        <a:lnTo>
                          <a:pt x="180" y="15"/>
                        </a:lnTo>
                        <a:lnTo>
                          <a:pt x="209" y="0"/>
                        </a:lnTo>
                        <a:lnTo>
                          <a:pt x="232" y="4"/>
                        </a:lnTo>
                        <a:lnTo>
                          <a:pt x="248" y="20"/>
                        </a:lnTo>
                        <a:lnTo>
                          <a:pt x="262" y="71"/>
                        </a:lnTo>
                        <a:lnTo>
                          <a:pt x="256" y="129"/>
                        </a:lnTo>
                        <a:lnTo>
                          <a:pt x="243" y="184"/>
                        </a:lnTo>
                        <a:lnTo>
                          <a:pt x="228" y="227"/>
                        </a:lnTo>
                        <a:lnTo>
                          <a:pt x="199" y="272"/>
                        </a:lnTo>
                        <a:lnTo>
                          <a:pt x="175" y="290"/>
                        </a:lnTo>
                        <a:lnTo>
                          <a:pt x="141" y="290"/>
                        </a:lnTo>
                        <a:lnTo>
                          <a:pt x="106" y="277"/>
                        </a:lnTo>
                        <a:lnTo>
                          <a:pt x="89" y="245"/>
                        </a:lnTo>
                        <a:lnTo>
                          <a:pt x="80" y="205"/>
                        </a:lnTo>
                        <a:lnTo>
                          <a:pt x="83" y="154"/>
                        </a:lnTo>
                        <a:lnTo>
                          <a:pt x="4" y="160"/>
                        </a:lnTo>
                        <a:lnTo>
                          <a:pt x="0" y="138"/>
                        </a:lnTo>
                        <a:lnTo>
                          <a:pt x="91" y="129"/>
                        </a:lnTo>
                        <a:lnTo>
                          <a:pt x="114" y="77"/>
                        </a:lnTo>
                        <a:lnTo>
                          <a:pt x="125" y="67"/>
                        </a:lnTo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" name="Freeform 26"/>
                  <p:cNvSpPr>
                    <a:spLocks/>
                  </p:cNvSpPr>
                  <p:nvPr/>
                </p:nvSpPr>
                <p:spPr bwMode="auto">
                  <a:xfrm>
                    <a:off x="3823" y="2511"/>
                    <a:ext cx="302" cy="466"/>
                  </a:xfrm>
                  <a:custGeom>
                    <a:avLst/>
                    <a:gdLst>
                      <a:gd name="T0" fmla="*/ 125 w 302"/>
                      <a:gd name="T1" fmla="*/ 11 h 466"/>
                      <a:gd name="T2" fmla="*/ 88 w 302"/>
                      <a:gd name="T3" fmla="*/ 0 h 466"/>
                      <a:gd name="T4" fmla="*/ 57 w 302"/>
                      <a:gd name="T5" fmla="*/ 2 h 466"/>
                      <a:gd name="T6" fmla="*/ 34 w 302"/>
                      <a:gd name="T7" fmla="*/ 18 h 466"/>
                      <a:gd name="T8" fmla="*/ 19 w 302"/>
                      <a:gd name="T9" fmla="*/ 45 h 466"/>
                      <a:gd name="T10" fmla="*/ 25 w 302"/>
                      <a:gd name="T11" fmla="*/ 72 h 466"/>
                      <a:gd name="T12" fmla="*/ 46 w 302"/>
                      <a:gd name="T13" fmla="*/ 72 h 466"/>
                      <a:gd name="T14" fmla="*/ 40 w 302"/>
                      <a:gd name="T15" fmla="*/ 50 h 466"/>
                      <a:gd name="T16" fmla="*/ 57 w 302"/>
                      <a:gd name="T17" fmla="*/ 30 h 466"/>
                      <a:gd name="T18" fmla="*/ 74 w 302"/>
                      <a:gd name="T19" fmla="*/ 22 h 466"/>
                      <a:gd name="T20" fmla="*/ 102 w 302"/>
                      <a:gd name="T21" fmla="*/ 30 h 466"/>
                      <a:gd name="T22" fmla="*/ 91 w 302"/>
                      <a:gd name="T23" fmla="*/ 52 h 466"/>
                      <a:gd name="T24" fmla="*/ 88 w 302"/>
                      <a:gd name="T25" fmla="*/ 72 h 466"/>
                      <a:gd name="T26" fmla="*/ 91 w 302"/>
                      <a:gd name="T27" fmla="*/ 89 h 466"/>
                      <a:gd name="T28" fmla="*/ 120 w 302"/>
                      <a:gd name="T29" fmla="*/ 97 h 466"/>
                      <a:gd name="T30" fmla="*/ 150 w 302"/>
                      <a:gd name="T31" fmla="*/ 91 h 466"/>
                      <a:gd name="T32" fmla="*/ 156 w 302"/>
                      <a:gd name="T33" fmla="*/ 78 h 466"/>
                      <a:gd name="T34" fmla="*/ 188 w 302"/>
                      <a:gd name="T35" fmla="*/ 113 h 466"/>
                      <a:gd name="T36" fmla="*/ 207 w 302"/>
                      <a:gd name="T37" fmla="*/ 152 h 466"/>
                      <a:gd name="T38" fmla="*/ 233 w 302"/>
                      <a:gd name="T39" fmla="*/ 203 h 466"/>
                      <a:gd name="T40" fmla="*/ 250 w 302"/>
                      <a:gd name="T41" fmla="*/ 247 h 466"/>
                      <a:gd name="T42" fmla="*/ 258 w 302"/>
                      <a:gd name="T43" fmla="*/ 290 h 466"/>
                      <a:gd name="T44" fmla="*/ 252 w 302"/>
                      <a:gd name="T45" fmla="*/ 312 h 466"/>
                      <a:gd name="T46" fmla="*/ 222 w 302"/>
                      <a:gd name="T47" fmla="*/ 341 h 466"/>
                      <a:gd name="T48" fmla="*/ 159 w 302"/>
                      <a:gd name="T49" fmla="*/ 365 h 466"/>
                      <a:gd name="T50" fmla="*/ 125 w 302"/>
                      <a:gd name="T51" fmla="*/ 375 h 466"/>
                      <a:gd name="T52" fmla="*/ 91 w 302"/>
                      <a:gd name="T53" fmla="*/ 381 h 466"/>
                      <a:gd name="T54" fmla="*/ 40 w 302"/>
                      <a:gd name="T55" fmla="*/ 402 h 466"/>
                      <a:gd name="T56" fmla="*/ 2 w 302"/>
                      <a:gd name="T57" fmla="*/ 415 h 466"/>
                      <a:gd name="T58" fmla="*/ 0 w 302"/>
                      <a:gd name="T59" fmla="*/ 441 h 466"/>
                      <a:gd name="T60" fmla="*/ 19 w 302"/>
                      <a:gd name="T61" fmla="*/ 460 h 466"/>
                      <a:gd name="T62" fmla="*/ 42 w 302"/>
                      <a:gd name="T63" fmla="*/ 465 h 466"/>
                      <a:gd name="T64" fmla="*/ 76 w 302"/>
                      <a:gd name="T65" fmla="*/ 448 h 466"/>
                      <a:gd name="T66" fmla="*/ 156 w 302"/>
                      <a:gd name="T67" fmla="*/ 408 h 466"/>
                      <a:gd name="T68" fmla="*/ 222 w 302"/>
                      <a:gd name="T69" fmla="*/ 379 h 466"/>
                      <a:gd name="T70" fmla="*/ 267 w 302"/>
                      <a:gd name="T71" fmla="*/ 348 h 466"/>
                      <a:gd name="T72" fmla="*/ 298 w 302"/>
                      <a:gd name="T73" fmla="*/ 320 h 466"/>
                      <a:gd name="T74" fmla="*/ 301 w 302"/>
                      <a:gd name="T75" fmla="*/ 286 h 466"/>
                      <a:gd name="T76" fmla="*/ 284 w 302"/>
                      <a:gd name="T77" fmla="*/ 241 h 466"/>
                      <a:gd name="T78" fmla="*/ 250 w 302"/>
                      <a:gd name="T79" fmla="*/ 175 h 466"/>
                      <a:gd name="T80" fmla="*/ 218 w 302"/>
                      <a:gd name="T81" fmla="*/ 119 h 466"/>
                      <a:gd name="T82" fmla="*/ 178 w 302"/>
                      <a:gd name="T83" fmla="*/ 61 h 466"/>
                      <a:gd name="T84" fmla="*/ 148 w 302"/>
                      <a:gd name="T85" fmla="*/ 27 h 466"/>
                      <a:gd name="T86" fmla="*/ 110 w 302"/>
                      <a:gd name="T87" fmla="*/ 11 h 466"/>
                      <a:gd name="T88" fmla="*/ 125 w 302"/>
                      <a:gd name="T89" fmla="*/ 11 h 46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w 302"/>
                      <a:gd name="T136" fmla="*/ 0 h 466"/>
                      <a:gd name="T137" fmla="*/ 302 w 302"/>
                      <a:gd name="T138" fmla="*/ 466 h 466"/>
                    </a:gdLst>
                    <a:ahLst/>
                    <a:cxnLst>
                      <a:cxn ang="T90">
                        <a:pos x="T0" y="T1"/>
                      </a:cxn>
                      <a:cxn ang="T91">
                        <a:pos x="T2" y="T3"/>
                      </a:cxn>
                      <a:cxn ang="T92">
                        <a:pos x="T4" y="T5"/>
                      </a:cxn>
                      <a:cxn ang="T93">
                        <a:pos x="T6" y="T7"/>
                      </a:cxn>
                      <a:cxn ang="T94">
                        <a:pos x="T8" y="T9"/>
                      </a:cxn>
                      <a:cxn ang="T95">
                        <a:pos x="T10" y="T11"/>
                      </a:cxn>
                      <a:cxn ang="T96">
                        <a:pos x="T12" y="T13"/>
                      </a:cxn>
                      <a:cxn ang="T97">
                        <a:pos x="T14" y="T15"/>
                      </a:cxn>
                      <a:cxn ang="T98">
                        <a:pos x="T16" y="T17"/>
                      </a:cxn>
                      <a:cxn ang="T99">
                        <a:pos x="T18" y="T19"/>
                      </a:cxn>
                      <a:cxn ang="T100">
                        <a:pos x="T20" y="T21"/>
                      </a:cxn>
                      <a:cxn ang="T101">
                        <a:pos x="T22" y="T23"/>
                      </a:cxn>
                      <a:cxn ang="T102">
                        <a:pos x="T24" y="T25"/>
                      </a:cxn>
                      <a:cxn ang="T103">
                        <a:pos x="T26" y="T27"/>
                      </a:cxn>
                      <a:cxn ang="T104">
                        <a:pos x="T28" y="T29"/>
                      </a:cxn>
                      <a:cxn ang="T105">
                        <a:pos x="T30" y="T31"/>
                      </a:cxn>
                      <a:cxn ang="T106">
                        <a:pos x="T32" y="T33"/>
                      </a:cxn>
                      <a:cxn ang="T107">
                        <a:pos x="T34" y="T35"/>
                      </a:cxn>
                      <a:cxn ang="T108">
                        <a:pos x="T36" y="T37"/>
                      </a:cxn>
                      <a:cxn ang="T109">
                        <a:pos x="T38" y="T39"/>
                      </a:cxn>
                      <a:cxn ang="T110">
                        <a:pos x="T40" y="T41"/>
                      </a:cxn>
                      <a:cxn ang="T111">
                        <a:pos x="T42" y="T43"/>
                      </a:cxn>
                      <a:cxn ang="T112">
                        <a:pos x="T44" y="T45"/>
                      </a:cxn>
                      <a:cxn ang="T113">
                        <a:pos x="T46" y="T47"/>
                      </a:cxn>
                      <a:cxn ang="T114">
                        <a:pos x="T48" y="T49"/>
                      </a:cxn>
                      <a:cxn ang="T115">
                        <a:pos x="T50" y="T51"/>
                      </a:cxn>
                      <a:cxn ang="T116">
                        <a:pos x="T52" y="T53"/>
                      </a:cxn>
                      <a:cxn ang="T117">
                        <a:pos x="T54" y="T55"/>
                      </a:cxn>
                      <a:cxn ang="T118">
                        <a:pos x="T56" y="T57"/>
                      </a:cxn>
                      <a:cxn ang="T119">
                        <a:pos x="T58" y="T59"/>
                      </a:cxn>
                      <a:cxn ang="T120">
                        <a:pos x="T60" y="T61"/>
                      </a:cxn>
                      <a:cxn ang="T121">
                        <a:pos x="T62" y="T63"/>
                      </a:cxn>
                      <a:cxn ang="T122">
                        <a:pos x="T64" y="T65"/>
                      </a:cxn>
                      <a:cxn ang="T123">
                        <a:pos x="T66" y="T67"/>
                      </a:cxn>
                      <a:cxn ang="T124">
                        <a:pos x="T68" y="T69"/>
                      </a:cxn>
                      <a:cxn ang="T125">
                        <a:pos x="T70" y="T71"/>
                      </a:cxn>
                      <a:cxn ang="T126">
                        <a:pos x="T72" y="T73"/>
                      </a:cxn>
                      <a:cxn ang="T127">
                        <a:pos x="T74" y="T75"/>
                      </a:cxn>
                      <a:cxn ang="T128">
                        <a:pos x="T76" y="T77"/>
                      </a:cxn>
                      <a:cxn ang="T129">
                        <a:pos x="T78" y="T79"/>
                      </a:cxn>
                      <a:cxn ang="T130">
                        <a:pos x="T80" y="T81"/>
                      </a:cxn>
                      <a:cxn ang="T131">
                        <a:pos x="T82" y="T83"/>
                      </a:cxn>
                      <a:cxn ang="T132">
                        <a:pos x="T84" y="T85"/>
                      </a:cxn>
                      <a:cxn ang="T133">
                        <a:pos x="T86" y="T87"/>
                      </a:cxn>
                      <a:cxn ang="T134">
                        <a:pos x="T88" y="T89"/>
                      </a:cxn>
                    </a:cxnLst>
                    <a:rect l="T135" t="T136" r="T137" b="T138"/>
                    <a:pathLst>
                      <a:path w="302" h="466">
                        <a:moveTo>
                          <a:pt x="125" y="11"/>
                        </a:moveTo>
                        <a:lnTo>
                          <a:pt x="88" y="0"/>
                        </a:lnTo>
                        <a:lnTo>
                          <a:pt x="57" y="2"/>
                        </a:lnTo>
                        <a:lnTo>
                          <a:pt x="34" y="18"/>
                        </a:lnTo>
                        <a:lnTo>
                          <a:pt x="19" y="45"/>
                        </a:lnTo>
                        <a:lnTo>
                          <a:pt x="25" y="72"/>
                        </a:lnTo>
                        <a:lnTo>
                          <a:pt x="46" y="72"/>
                        </a:lnTo>
                        <a:lnTo>
                          <a:pt x="40" y="50"/>
                        </a:lnTo>
                        <a:lnTo>
                          <a:pt x="57" y="30"/>
                        </a:lnTo>
                        <a:lnTo>
                          <a:pt x="74" y="22"/>
                        </a:lnTo>
                        <a:lnTo>
                          <a:pt x="102" y="30"/>
                        </a:lnTo>
                        <a:lnTo>
                          <a:pt x="91" y="52"/>
                        </a:lnTo>
                        <a:lnTo>
                          <a:pt x="88" y="72"/>
                        </a:lnTo>
                        <a:lnTo>
                          <a:pt x="91" y="89"/>
                        </a:lnTo>
                        <a:lnTo>
                          <a:pt x="120" y="97"/>
                        </a:lnTo>
                        <a:lnTo>
                          <a:pt x="150" y="91"/>
                        </a:lnTo>
                        <a:lnTo>
                          <a:pt x="156" y="78"/>
                        </a:lnTo>
                        <a:lnTo>
                          <a:pt x="188" y="113"/>
                        </a:lnTo>
                        <a:lnTo>
                          <a:pt x="207" y="152"/>
                        </a:lnTo>
                        <a:lnTo>
                          <a:pt x="233" y="203"/>
                        </a:lnTo>
                        <a:lnTo>
                          <a:pt x="250" y="247"/>
                        </a:lnTo>
                        <a:lnTo>
                          <a:pt x="258" y="290"/>
                        </a:lnTo>
                        <a:lnTo>
                          <a:pt x="252" y="312"/>
                        </a:lnTo>
                        <a:lnTo>
                          <a:pt x="222" y="341"/>
                        </a:lnTo>
                        <a:lnTo>
                          <a:pt x="159" y="365"/>
                        </a:lnTo>
                        <a:lnTo>
                          <a:pt x="125" y="375"/>
                        </a:lnTo>
                        <a:lnTo>
                          <a:pt x="91" y="381"/>
                        </a:lnTo>
                        <a:lnTo>
                          <a:pt x="40" y="402"/>
                        </a:lnTo>
                        <a:lnTo>
                          <a:pt x="2" y="415"/>
                        </a:lnTo>
                        <a:lnTo>
                          <a:pt x="0" y="441"/>
                        </a:lnTo>
                        <a:lnTo>
                          <a:pt x="19" y="460"/>
                        </a:lnTo>
                        <a:lnTo>
                          <a:pt x="42" y="465"/>
                        </a:lnTo>
                        <a:lnTo>
                          <a:pt x="76" y="448"/>
                        </a:lnTo>
                        <a:lnTo>
                          <a:pt x="156" y="408"/>
                        </a:lnTo>
                        <a:lnTo>
                          <a:pt x="222" y="379"/>
                        </a:lnTo>
                        <a:lnTo>
                          <a:pt x="267" y="348"/>
                        </a:lnTo>
                        <a:lnTo>
                          <a:pt x="298" y="320"/>
                        </a:lnTo>
                        <a:lnTo>
                          <a:pt x="301" y="286"/>
                        </a:lnTo>
                        <a:lnTo>
                          <a:pt x="284" y="241"/>
                        </a:lnTo>
                        <a:lnTo>
                          <a:pt x="250" y="175"/>
                        </a:lnTo>
                        <a:lnTo>
                          <a:pt x="218" y="119"/>
                        </a:lnTo>
                        <a:lnTo>
                          <a:pt x="178" y="61"/>
                        </a:lnTo>
                        <a:lnTo>
                          <a:pt x="148" y="27"/>
                        </a:lnTo>
                        <a:lnTo>
                          <a:pt x="110" y="11"/>
                        </a:lnTo>
                        <a:lnTo>
                          <a:pt x="125" y="11"/>
                        </a:lnTo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" name="Freeform 27"/>
                  <p:cNvSpPr>
                    <a:spLocks/>
                  </p:cNvSpPr>
                  <p:nvPr/>
                </p:nvSpPr>
                <p:spPr bwMode="auto">
                  <a:xfrm>
                    <a:off x="3682" y="2897"/>
                    <a:ext cx="159" cy="437"/>
                  </a:xfrm>
                  <a:custGeom>
                    <a:avLst/>
                    <a:gdLst>
                      <a:gd name="T0" fmla="*/ 148 w 159"/>
                      <a:gd name="T1" fmla="*/ 34 h 437"/>
                      <a:gd name="T2" fmla="*/ 142 w 159"/>
                      <a:gd name="T3" fmla="*/ 11 h 437"/>
                      <a:gd name="T4" fmla="*/ 117 w 159"/>
                      <a:gd name="T5" fmla="*/ 0 h 437"/>
                      <a:gd name="T6" fmla="*/ 95 w 159"/>
                      <a:gd name="T7" fmla="*/ 0 h 437"/>
                      <a:gd name="T8" fmla="*/ 67 w 159"/>
                      <a:gd name="T9" fmla="*/ 16 h 437"/>
                      <a:gd name="T10" fmla="*/ 40 w 159"/>
                      <a:gd name="T11" fmla="*/ 56 h 437"/>
                      <a:gd name="T12" fmla="*/ 21 w 159"/>
                      <a:gd name="T13" fmla="*/ 97 h 437"/>
                      <a:gd name="T14" fmla="*/ 12 w 159"/>
                      <a:gd name="T15" fmla="*/ 152 h 437"/>
                      <a:gd name="T16" fmla="*/ 4 w 159"/>
                      <a:gd name="T17" fmla="*/ 217 h 437"/>
                      <a:gd name="T18" fmla="*/ 0 w 159"/>
                      <a:gd name="T19" fmla="*/ 280 h 437"/>
                      <a:gd name="T20" fmla="*/ 0 w 159"/>
                      <a:gd name="T21" fmla="*/ 362 h 437"/>
                      <a:gd name="T22" fmla="*/ 12 w 159"/>
                      <a:gd name="T23" fmla="*/ 412 h 437"/>
                      <a:gd name="T24" fmla="*/ 32 w 159"/>
                      <a:gd name="T25" fmla="*/ 430 h 437"/>
                      <a:gd name="T26" fmla="*/ 68 w 159"/>
                      <a:gd name="T27" fmla="*/ 436 h 437"/>
                      <a:gd name="T28" fmla="*/ 106 w 159"/>
                      <a:gd name="T29" fmla="*/ 434 h 437"/>
                      <a:gd name="T30" fmla="*/ 126 w 159"/>
                      <a:gd name="T31" fmla="*/ 412 h 437"/>
                      <a:gd name="T32" fmla="*/ 136 w 159"/>
                      <a:gd name="T33" fmla="*/ 373 h 437"/>
                      <a:gd name="T34" fmla="*/ 146 w 159"/>
                      <a:gd name="T35" fmla="*/ 334 h 437"/>
                      <a:gd name="T36" fmla="*/ 154 w 159"/>
                      <a:gd name="T37" fmla="*/ 263 h 437"/>
                      <a:gd name="T38" fmla="*/ 158 w 159"/>
                      <a:gd name="T39" fmla="*/ 184 h 437"/>
                      <a:gd name="T40" fmla="*/ 158 w 159"/>
                      <a:gd name="T41" fmla="*/ 91 h 437"/>
                      <a:gd name="T42" fmla="*/ 148 w 159"/>
                      <a:gd name="T43" fmla="*/ 50 h 437"/>
                      <a:gd name="T44" fmla="*/ 148 w 159"/>
                      <a:gd name="T45" fmla="*/ 34 h 437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w 159"/>
                      <a:gd name="T70" fmla="*/ 0 h 437"/>
                      <a:gd name="T71" fmla="*/ 159 w 159"/>
                      <a:gd name="T72" fmla="*/ 437 h 437"/>
                    </a:gdLst>
                    <a:ahLst/>
                    <a:cxnLst>
                      <a:cxn ang="T46">
                        <a:pos x="T0" y="T1"/>
                      </a:cxn>
                      <a:cxn ang="T47">
                        <a:pos x="T2" y="T3"/>
                      </a:cxn>
                      <a:cxn ang="T48">
                        <a:pos x="T4" y="T5"/>
                      </a:cxn>
                      <a:cxn ang="T49">
                        <a:pos x="T6" y="T7"/>
                      </a:cxn>
                      <a:cxn ang="T50">
                        <a:pos x="T8" y="T9"/>
                      </a:cxn>
                      <a:cxn ang="T51">
                        <a:pos x="T10" y="T11"/>
                      </a:cxn>
                      <a:cxn ang="T52">
                        <a:pos x="T12" y="T13"/>
                      </a:cxn>
                      <a:cxn ang="T53">
                        <a:pos x="T14" y="T15"/>
                      </a:cxn>
                      <a:cxn ang="T54">
                        <a:pos x="T16" y="T17"/>
                      </a:cxn>
                      <a:cxn ang="T55">
                        <a:pos x="T18" y="T19"/>
                      </a:cxn>
                      <a:cxn ang="T56">
                        <a:pos x="T20" y="T21"/>
                      </a:cxn>
                      <a:cxn ang="T57">
                        <a:pos x="T22" y="T23"/>
                      </a:cxn>
                      <a:cxn ang="T58">
                        <a:pos x="T24" y="T25"/>
                      </a:cxn>
                      <a:cxn ang="T59">
                        <a:pos x="T26" y="T27"/>
                      </a:cxn>
                      <a:cxn ang="T60">
                        <a:pos x="T28" y="T29"/>
                      </a:cxn>
                      <a:cxn ang="T61">
                        <a:pos x="T30" y="T31"/>
                      </a:cxn>
                      <a:cxn ang="T62">
                        <a:pos x="T32" y="T33"/>
                      </a:cxn>
                      <a:cxn ang="T63">
                        <a:pos x="T34" y="T35"/>
                      </a:cxn>
                      <a:cxn ang="T64">
                        <a:pos x="T36" y="T37"/>
                      </a:cxn>
                      <a:cxn ang="T65">
                        <a:pos x="T38" y="T39"/>
                      </a:cxn>
                      <a:cxn ang="T66">
                        <a:pos x="T40" y="T41"/>
                      </a:cxn>
                      <a:cxn ang="T67">
                        <a:pos x="T42" y="T43"/>
                      </a:cxn>
                      <a:cxn ang="T68">
                        <a:pos x="T44" y="T45"/>
                      </a:cxn>
                    </a:cxnLst>
                    <a:rect l="T69" t="T70" r="T71" b="T72"/>
                    <a:pathLst>
                      <a:path w="159" h="437">
                        <a:moveTo>
                          <a:pt x="148" y="34"/>
                        </a:moveTo>
                        <a:lnTo>
                          <a:pt x="142" y="11"/>
                        </a:lnTo>
                        <a:lnTo>
                          <a:pt x="117" y="0"/>
                        </a:lnTo>
                        <a:lnTo>
                          <a:pt x="95" y="0"/>
                        </a:lnTo>
                        <a:lnTo>
                          <a:pt x="67" y="16"/>
                        </a:lnTo>
                        <a:lnTo>
                          <a:pt x="40" y="56"/>
                        </a:lnTo>
                        <a:lnTo>
                          <a:pt x="21" y="97"/>
                        </a:lnTo>
                        <a:lnTo>
                          <a:pt x="12" y="152"/>
                        </a:lnTo>
                        <a:lnTo>
                          <a:pt x="4" y="217"/>
                        </a:lnTo>
                        <a:lnTo>
                          <a:pt x="0" y="280"/>
                        </a:lnTo>
                        <a:lnTo>
                          <a:pt x="0" y="362"/>
                        </a:lnTo>
                        <a:lnTo>
                          <a:pt x="12" y="412"/>
                        </a:lnTo>
                        <a:lnTo>
                          <a:pt x="32" y="430"/>
                        </a:lnTo>
                        <a:lnTo>
                          <a:pt x="68" y="436"/>
                        </a:lnTo>
                        <a:lnTo>
                          <a:pt x="106" y="434"/>
                        </a:lnTo>
                        <a:lnTo>
                          <a:pt x="126" y="412"/>
                        </a:lnTo>
                        <a:lnTo>
                          <a:pt x="136" y="373"/>
                        </a:lnTo>
                        <a:lnTo>
                          <a:pt x="146" y="334"/>
                        </a:lnTo>
                        <a:lnTo>
                          <a:pt x="154" y="263"/>
                        </a:lnTo>
                        <a:lnTo>
                          <a:pt x="158" y="184"/>
                        </a:lnTo>
                        <a:lnTo>
                          <a:pt x="158" y="91"/>
                        </a:lnTo>
                        <a:lnTo>
                          <a:pt x="148" y="50"/>
                        </a:lnTo>
                        <a:lnTo>
                          <a:pt x="148" y="34"/>
                        </a:lnTo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5" name="Freeform 28"/>
                  <p:cNvSpPr>
                    <a:spLocks/>
                  </p:cNvSpPr>
                  <p:nvPr/>
                </p:nvSpPr>
                <p:spPr bwMode="auto">
                  <a:xfrm>
                    <a:off x="3527" y="2909"/>
                    <a:ext cx="241" cy="336"/>
                  </a:xfrm>
                  <a:custGeom>
                    <a:avLst/>
                    <a:gdLst>
                      <a:gd name="T0" fmla="*/ 227 w 241"/>
                      <a:gd name="T1" fmla="*/ 0 h 336"/>
                      <a:gd name="T2" fmla="*/ 178 w 241"/>
                      <a:gd name="T3" fmla="*/ 6 h 336"/>
                      <a:gd name="T4" fmla="*/ 127 w 241"/>
                      <a:gd name="T5" fmla="*/ 15 h 336"/>
                      <a:gd name="T6" fmla="*/ 74 w 241"/>
                      <a:gd name="T7" fmla="*/ 44 h 336"/>
                      <a:gd name="T8" fmla="*/ 36 w 241"/>
                      <a:gd name="T9" fmla="*/ 67 h 336"/>
                      <a:gd name="T10" fmla="*/ 11 w 241"/>
                      <a:gd name="T11" fmla="*/ 99 h 336"/>
                      <a:gd name="T12" fmla="*/ 0 w 241"/>
                      <a:gd name="T13" fmla="*/ 117 h 336"/>
                      <a:gd name="T14" fmla="*/ 23 w 241"/>
                      <a:gd name="T15" fmla="*/ 172 h 336"/>
                      <a:gd name="T16" fmla="*/ 59 w 241"/>
                      <a:gd name="T17" fmla="*/ 205 h 336"/>
                      <a:gd name="T18" fmla="*/ 102 w 241"/>
                      <a:gd name="T19" fmla="*/ 229 h 336"/>
                      <a:gd name="T20" fmla="*/ 125 w 241"/>
                      <a:gd name="T21" fmla="*/ 244 h 336"/>
                      <a:gd name="T22" fmla="*/ 165 w 241"/>
                      <a:gd name="T23" fmla="*/ 251 h 336"/>
                      <a:gd name="T24" fmla="*/ 166 w 241"/>
                      <a:gd name="T25" fmla="*/ 266 h 336"/>
                      <a:gd name="T26" fmla="*/ 136 w 241"/>
                      <a:gd name="T27" fmla="*/ 279 h 336"/>
                      <a:gd name="T28" fmla="*/ 93 w 241"/>
                      <a:gd name="T29" fmla="*/ 291 h 336"/>
                      <a:gd name="T30" fmla="*/ 51 w 241"/>
                      <a:gd name="T31" fmla="*/ 313 h 336"/>
                      <a:gd name="T32" fmla="*/ 68 w 241"/>
                      <a:gd name="T33" fmla="*/ 330 h 336"/>
                      <a:gd name="T34" fmla="*/ 85 w 241"/>
                      <a:gd name="T35" fmla="*/ 335 h 336"/>
                      <a:gd name="T36" fmla="*/ 110 w 241"/>
                      <a:gd name="T37" fmla="*/ 311 h 336"/>
                      <a:gd name="T38" fmla="*/ 148 w 241"/>
                      <a:gd name="T39" fmla="*/ 296 h 336"/>
                      <a:gd name="T40" fmla="*/ 178 w 241"/>
                      <a:gd name="T41" fmla="*/ 285 h 336"/>
                      <a:gd name="T42" fmla="*/ 178 w 241"/>
                      <a:gd name="T43" fmla="*/ 263 h 336"/>
                      <a:gd name="T44" fmla="*/ 172 w 241"/>
                      <a:gd name="T45" fmla="*/ 239 h 336"/>
                      <a:gd name="T46" fmla="*/ 153 w 241"/>
                      <a:gd name="T47" fmla="*/ 229 h 336"/>
                      <a:gd name="T48" fmla="*/ 93 w 241"/>
                      <a:gd name="T49" fmla="*/ 205 h 336"/>
                      <a:gd name="T50" fmla="*/ 59 w 241"/>
                      <a:gd name="T51" fmla="*/ 168 h 336"/>
                      <a:gd name="T52" fmla="*/ 34 w 241"/>
                      <a:gd name="T53" fmla="*/ 129 h 336"/>
                      <a:gd name="T54" fmla="*/ 40 w 241"/>
                      <a:gd name="T55" fmla="*/ 110 h 336"/>
                      <a:gd name="T56" fmla="*/ 59 w 241"/>
                      <a:gd name="T57" fmla="*/ 87 h 336"/>
                      <a:gd name="T58" fmla="*/ 104 w 241"/>
                      <a:gd name="T59" fmla="*/ 56 h 336"/>
                      <a:gd name="T60" fmla="*/ 159 w 241"/>
                      <a:gd name="T61" fmla="*/ 44 h 336"/>
                      <a:gd name="T62" fmla="*/ 195 w 241"/>
                      <a:gd name="T63" fmla="*/ 43 h 336"/>
                      <a:gd name="T64" fmla="*/ 227 w 241"/>
                      <a:gd name="T65" fmla="*/ 43 h 336"/>
                      <a:gd name="T66" fmla="*/ 240 w 241"/>
                      <a:gd name="T67" fmla="*/ 22 h 336"/>
                      <a:gd name="T68" fmla="*/ 227 w 241"/>
                      <a:gd name="T69" fmla="*/ 0 h 3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w 241"/>
                      <a:gd name="T106" fmla="*/ 0 h 336"/>
                      <a:gd name="T107" fmla="*/ 241 w 241"/>
                      <a:gd name="T108" fmla="*/ 336 h 336"/>
                    </a:gdLst>
                    <a:ahLst/>
                    <a:cxnLst>
                      <a:cxn ang="T70">
                        <a:pos x="T0" y="T1"/>
                      </a:cxn>
                      <a:cxn ang="T71">
                        <a:pos x="T2" y="T3"/>
                      </a:cxn>
                      <a:cxn ang="T72">
                        <a:pos x="T4" y="T5"/>
                      </a:cxn>
                      <a:cxn ang="T73">
                        <a:pos x="T6" y="T7"/>
                      </a:cxn>
                      <a:cxn ang="T74">
                        <a:pos x="T8" y="T9"/>
                      </a:cxn>
                      <a:cxn ang="T75">
                        <a:pos x="T10" y="T11"/>
                      </a:cxn>
                      <a:cxn ang="T76">
                        <a:pos x="T12" y="T13"/>
                      </a:cxn>
                      <a:cxn ang="T77">
                        <a:pos x="T14" y="T15"/>
                      </a:cxn>
                      <a:cxn ang="T78">
                        <a:pos x="T16" y="T17"/>
                      </a:cxn>
                      <a:cxn ang="T79">
                        <a:pos x="T18" y="T19"/>
                      </a:cxn>
                      <a:cxn ang="T80">
                        <a:pos x="T20" y="T21"/>
                      </a:cxn>
                      <a:cxn ang="T81">
                        <a:pos x="T22" y="T23"/>
                      </a:cxn>
                      <a:cxn ang="T82">
                        <a:pos x="T24" y="T25"/>
                      </a:cxn>
                      <a:cxn ang="T83">
                        <a:pos x="T26" y="T27"/>
                      </a:cxn>
                      <a:cxn ang="T84">
                        <a:pos x="T28" y="T29"/>
                      </a:cxn>
                      <a:cxn ang="T85">
                        <a:pos x="T30" y="T31"/>
                      </a:cxn>
                      <a:cxn ang="T86">
                        <a:pos x="T32" y="T33"/>
                      </a:cxn>
                      <a:cxn ang="T87">
                        <a:pos x="T34" y="T35"/>
                      </a:cxn>
                      <a:cxn ang="T88">
                        <a:pos x="T36" y="T37"/>
                      </a:cxn>
                      <a:cxn ang="T89">
                        <a:pos x="T38" y="T39"/>
                      </a:cxn>
                      <a:cxn ang="T90">
                        <a:pos x="T40" y="T41"/>
                      </a:cxn>
                      <a:cxn ang="T91">
                        <a:pos x="T42" y="T43"/>
                      </a:cxn>
                      <a:cxn ang="T92">
                        <a:pos x="T44" y="T45"/>
                      </a:cxn>
                      <a:cxn ang="T93">
                        <a:pos x="T46" y="T47"/>
                      </a:cxn>
                      <a:cxn ang="T94">
                        <a:pos x="T48" y="T49"/>
                      </a:cxn>
                      <a:cxn ang="T95">
                        <a:pos x="T50" y="T51"/>
                      </a:cxn>
                      <a:cxn ang="T96">
                        <a:pos x="T52" y="T53"/>
                      </a:cxn>
                      <a:cxn ang="T97">
                        <a:pos x="T54" y="T55"/>
                      </a:cxn>
                      <a:cxn ang="T98">
                        <a:pos x="T56" y="T57"/>
                      </a:cxn>
                      <a:cxn ang="T99">
                        <a:pos x="T58" y="T59"/>
                      </a:cxn>
                      <a:cxn ang="T100">
                        <a:pos x="T60" y="T61"/>
                      </a:cxn>
                      <a:cxn ang="T101">
                        <a:pos x="T62" y="T63"/>
                      </a:cxn>
                      <a:cxn ang="T102">
                        <a:pos x="T64" y="T65"/>
                      </a:cxn>
                      <a:cxn ang="T103">
                        <a:pos x="T66" y="T67"/>
                      </a:cxn>
                      <a:cxn ang="T104">
                        <a:pos x="T68" y="T69"/>
                      </a:cxn>
                    </a:cxnLst>
                    <a:rect l="T105" t="T106" r="T107" b="T108"/>
                    <a:pathLst>
                      <a:path w="241" h="336">
                        <a:moveTo>
                          <a:pt x="227" y="0"/>
                        </a:moveTo>
                        <a:lnTo>
                          <a:pt x="178" y="6"/>
                        </a:lnTo>
                        <a:lnTo>
                          <a:pt x="127" y="15"/>
                        </a:lnTo>
                        <a:lnTo>
                          <a:pt x="74" y="44"/>
                        </a:lnTo>
                        <a:lnTo>
                          <a:pt x="36" y="67"/>
                        </a:lnTo>
                        <a:lnTo>
                          <a:pt x="11" y="99"/>
                        </a:lnTo>
                        <a:lnTo>
                          <a:pt x="0" y="117"/>
                        </a:lnTo>
                        <a:lnTo>
                          <a:pt x="23" y="172"/>
                        </a:lnTo>
                        <a:lnTo>
                          <a:pt x="59" y="205"/>
                        </a:lnTo>
                        <a:lnTo>
                          <a:pt x="102" y="229"/>
                        </a:lnTo>
                        <a:lnTo>
                          <a:pt x="125" y="244"/>
                        </a:lnTo>
                        <a:lnTo>
                          <a:pt x="165" y="251"/>
                        </a:lnTo>
                        <a:lnTo>
                          <a:pt x="166" y="266"/>
                        </a:lnTo>
                        <a:lnTo>
                          <a:pt x="136" y="279"/>
                        </a:lnTo>
                        <a:lnTo>
                          <a:pt x="93" y="291"/>
                        </a:lnTo>
                        <a:lnTo>
                          <a:pt x="51" y="313"/>
                        </a:lnTo>
                        <a:lnTo>
                          <a:pt x="68" y="330"/>
                        </a:lnTo>
                        <a:lnTo>
                          <a:pt x="85" y="335"/>
                        </a:lnTo>
                        <a:lnTo>
                          <a:pt x="110" y="311"/>
                        </a:lnTo>
                        <a:lnTo>
                          <a:pt x="148" y="296"/>
                        </a:lnTo>
                        <a:lnTo>
                          <a:pt x="178" y="285"/>
                        </a:lnTo>
                        <a:lnTo>
                          <a:pt x="178" y="263"/>
                        </a:lnTo>
                        <a:lnTo>
                          <a:pt x="172" y="239"/>
                        </a:lnTo>
                        <a:lnTo>
                          <a:pt x="153" y="229"/>
                        </a:lnTo>
                        <a:lnTo>
                          <a:pt x="93" y="205"/>
                        </a:lnTo>
                        <a:lnTo>
                          <a:pt x="59" y="168"/>
                        </a:lnTo>
                        <a:lnTo>
                          <a:pt x="34" y="129"/>
                        </a:lnTo>
                        <a:lnTo>
                          <a:pt x="40" y="110"/>
                        </a:lnTo>
                        <a:lnTo>
                          <a:pt x="59" y="87"/>
                        </a:lnTo>
                        <a:lnTo>
                          <a:pt x="104" y="56"/>
                        </a:lnTo>
                        <a:lnTo>
                          <a:pt x="159" y="44"/>
                        </a:lnTo>
                        <a:lnTo>
                          <a:pt x="195" y="43"/>
                        </a:lnTo>
                        <a:lnTo>
                          <a:pt x="227" y="43"/>
                        </a:lnTo>
                        <a:lnTo>
                          <a:pt x="240" y="22"/>
                        </a:lnTo>
                        <a:lnTo>
                          <a:pt x="227" y="0"/>
                        </a:lnTo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6" name="Freeform 29"/>
                  <p:cNvSpPr>
                    <a:spLocks/>
                  </p:cNvSpPr>
                  <p:nvPr/>
                </p:nvSpPr>
                <p:spPr bwMode="auto">
                  <a:xfrm>
                    <a:off x="3456" y="3289"/>
                    <a:ext cx="293" cy="543"/>
                  </a:xfrm>
                  <a:custGeom>
                    <a:avLst/>
                    <a:gdLst>
                      <a:gd name="T0" fmla="*/ 259 w 293"/>
                      <a:gd name="T1" fmla="*/ 0 h 543"/>
                      <a:gd name="T2" fmla="*/ 285 w 293"/>
                      <a:gd name="T3" fmla="*/ 0 h 543"/>
                      <a:gd name="T4" fmla="*/ 292 w 293"/>
                      <a:gd name="T5" fmla="*/ 39 h 543"/>
                      <a:gd name="T6" fmla="*/ 274 w 293"/>
                      <a:gd name="T7" fmla="*/ 62 h 543"/>
                      <a:gd name="T8" fmla="*/ 213 w 293"/>
                      <a:gd name="T9" fmla="*/ 116 h 543"/>
                      <a:gd name="T10" fmla="*/ 160 w 293"/>
                      <a:gd name="T11" fmla="*/ 184 h 543"/>
                      <a:gd name="T12" fmla="*/ 125 w 293"/>
                      <a:gd name="T13" fmla="*/ 255 h 543"/>
                      <a:gd name="T14" fmla="*/ 120 w 293"/>
                      <a:gd name="T15" fmla="*/ 302 h 543"/>
                      <a:gd name="T16" fmla="*/ 122 w 293"/>
                      <a:gd name="T17" fmla="*/ 335 h 543"/>
                      <a:gd name="T18" fmla="*/ 137 w 293"/>
                      <a:gd name="T19" fmla="*/ 412 h 543"/>
                      <a:gd name="T20" fmla="*/ 156 w 293"/>
                      <a:gd name="T21" fmla="*/ 473 h 543"/>
                      <a:gd name="T22" fmla="*/ 173 w 293"/>
                      <a:gd name="T23" fmla="*/ 509 h 543"/>
                      <a:gd name="T24" fmla="*/ 177 w 293"/>
                      <a:gd name="T25" fmla="*/ 531 h 543"/>
                      <a:gd name="T26" fmla="*/ 160 w 293"/>
                      <a:gd name="T27" fmla="*/ 531 h 543"/>
                      <a:gd name="T28" fmla="*/ 133 w 293"/>
                      <a:gd name="T29" fmla="*/ 524 h 543"/>
                      <a:gd name="T30" fmla="*/ 125 w 293"/>
                      <a:gd name="T31" fmla="*/ 525 h 543"/>
                      <a:gd name="T32" fmla="*/ 70 w 293"/>
                      <a:gd name="T33" fmla="*/ 529 h 543"/>
                      <a:gd name="T34" fmla="*/ 28 w 293"/>
                      <a:gd name="T35" fmla="*/ 542 h 543"/>
                      <a:gd name="T36" fmla="*/ 14 w 293"/>
                      <a:gd name="T37" fmla="*/ 535 h 543"/>
                      <a:gd name="T38" fmla="*/ 0 w 293"/>
                      <a:gd name="T39" fmla="*/ 507 h 543"/>
                      <a:gd name="T40" fmla="*/ 14 w 293"/>
                      <a:gd name="T41" fmla="*/ 492 h 543"/>
                      <a:gd name="T42" fmla="*/ 76 w 293"/>
                      <a:gd name="T43" fmla="*/ 490 h 543"/>
                      <a:gd name="T44" fmla="*/ 120 w 293"/>
                      <a:gd name="T45" fmla="*/ 496 h 543"/>
                      <a:gd name="T46" fmla="*/ 142 w 293"/>
                      <a:gd name="T47" fmla="*/ 507 h 543"/>
                      <a:gd name="T48" fmla="*/ 139 w 293"/>
                      <a:gd name="T49" fmla="*/ 481 h 543"/>
                      <a:gd name="T50" fmla="*/ 116 w 293"/>
                      <a:gd name="T51" fmla="*/ 441 h 543"/>
                      <a:gd name="T52" fmla="*/ 97 w 293"/>
                      <a:gd name="T53" fmla="*/ 380 h 543"/>
                      <a:gd name="T54" fmla="*/ 82 w 293"/>
                      <a:gd name="T55" fmla="*/ 328 h 543"/>
                      <a:gd name="T56" fmla="*/ 93 w 293"/>
                      <a:gd name="T57" fmla="*/ 268 h 543"/>
                      <a:gd name="T58" fmla="*/ 110 w 293"/>
                      <a:gd name="T59" fmla="*/ 205 h 543"/>
                      <a:gd name="T60" fmla="*/ 145 w 293"/>
                      <a:gd name="T61" fmla="*/ 132 h 543"/>
                      <a:gd name="T62" fmla="*/ 194 w 293"/>
                      <a:gd name="T63" fmla="*/ 65 h 543"/>
                      <a:gd name="T64" fmla="*/ 236 w 293"/>
                      <a:gd name="T65" fmla="*/ 17 h 543"/>
                      <a:gd name="T66" fmla="*/ 259 w 293"/>
                      <a:gd name="T67" fmla="*/ 0 h 543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w 293"/>
                      <a:gd name="T103" fmla="*/ 0 h 543"/>
                      <a:gd name="T104" fmla="*/ 293 w 293"/>
                      <a:gd name="T105" fmla="*/ 543 h 543"/>
                    </a:gdLst>
                    <a:ahLst/>
                    <a:cxnLst>
                      <a:cxn ang="T68">
                        <a:pos x="T0" y="T1"/>
                      </a:cxn>
                      <a:cxn ang="T69">
                        <a:pos x="T2" y="T3"/>
                      </a:cxn>
                      <a:cxn ang="T70">
                        <a:pos x="T4" y="T5"/>
                      </a:cxn>
                      <a:cxn ang="T71">
                        <a:pos x="T6" y="T7"/>
                      </a:cxn>
                      <a:cxn ang="T72">
                        <a:pos x="T8" y="T9"/>
                      </a:cxn>
                      <a:cxn ang="T73">
                        <a:pos x="T10" y="T11"/>
                      </a:cxn>
                      <a:cxn ang="T74">
                        <a:pos x="T12" y="T13"/>
                      </a:cxn>
                      <a:cxn ang="T75">
                        <a:pos x="T14" y="T15"/>
                      </a:cxn>
                      <a:cxn ang="T76">
                        <a:pos x="T16" y="T17"/>
                      </a:cxn>
                      <a:cxn ang="T77">
                        <a:pos x="T18" y="T19"/>
                      </a:cxn>
                      <a:cxn ang="T78">
                        <a:pos x="T20" y="T21"/>
                      </a:cxn>
                      <a:cxn ang="T79">
                        <a:pos x="T22" y="T23"/>
                      </a:cxn>
                      <a:cxn ang="T80">
                        <a:pos x="T24" y="T25"/>
                      </a:cxn>
                      <a:cxn ang="T81">
                        <a:pos x="T26" y="T27"/>
                      </a:cxn>
                      <a:cxn ang="T82">
                        <a:pos x="T28" y="T29"/>
                      </a:cxn>
                      <a:cxn ang="T83">
                        <a:pos x="T30" y="T31"/>
                      </a:cxn>
                      <a:cxn ang="T84">
                        <a:pos x="T32" y="T33"/>
                      </a:cxn>
                      <a:cxn ang="T85">
                        <a:pos x="T34" y="T35"/>
                      </a:cxn>
                      <a:cxn ang="T86">
                        <a:pos x="T36" y="T37"/>
                      </a:cxn>
                      <a:cxn ang="T87">
                        <a:pos x="T38" y="T39"/>
                      </a:cxn>
                      <a:cxn ang="T88">
                        <a:pos x="T40" y="T41"/>
                      </a:cxn>
                      <a:cxn ang="T89">
                        <a:pos x="T42" y="T43"/>
                      </a:cxn>
                      <a:cxn ang="T90">
                        <a:pos x="T44" y="T45"/>
                      </a:cxn>
                      <a:cxn ang="T91">
                        <a:pos x="T46" y="T47"/>
                      </a:cxn>
                      <a:cxn ang="T92">
                        <a:pos x="T48" y="T49"/>
                      </a:cxn>
                      <a:cxn ang="T93">
                        <a:pos x="T50" y="T51"/>
                      </a:cxn>
                      <a:cxn ang="T94">
                        <a:pos x="T52" y="T53"/>
                      </a:cxn>
                      <a:cxn ang="T95">
                        <a:pos x="T54" y="T55"/>
                      </a:cxn>
                      <a:cxn ang="T96">
                        <a:pos x="T56" y="T57"/>
                      </a:cxn>
                      <a:cxn ang="T97">
                        <a:pos x="T58" y="T59"/>
                      </a:cxn>
                      <a:cxn ang="T98">
                        <a:pos x="T60" y="T61"/>
                      </a:cxn>
                      <a:cxn ang="T99">
                        <a:pos x="T62" y="T63"/>
                      </a:cxn>
                      <a:cxn ang="T100">
                        <a:pos x="T64" y="T65"/>
                      </a:cxn>
                      <a:cxn ang="T101">
                        <a:pos x="T66" y="T67"/>
                      </a:cxn>
                    </a:cxnLst>
                    <a:rect l="T102" t="T103" r="T104" b="T105"/>
                    <a:pathLst>
                      <a:path w="293" h="543">
                        <a:moveTo>
                          <a:pt x="259" y="0"/>
                        </a:moveTo>
                        <a:lnTo>
                          <a:pt x="285" y="0"/>
                        </a:lnTo>
                        <a:lnTo>
                          <a:pt x="292" y="39"/>
                        </a:lnTo>
                        <a:lnTo>
                          <a:pt x="274" y="62"/>
                        </a:lnTo>
                        <a:lnTo>
                          <a:pt x="213" y="116"/>
                        </a:lnTo>
                        <a:lnTo>
                          <a:pt x="160" y="184"/>
                        </a:lnTo>
                        <a:lnTo>
                          <a:pt x="125" y="255"/>
                        </a:lnTo>
                        <a:lnTo>
                          <a:pt x="120" y="302"/>
                        </a:lnTo>
                        <a:lnTo>
                          <a:pt x="122" y="335"/>
                        </a:lnTo>
                        <a:lnTo>
                          <a:pt x="137" y="412"/>
                        </a:lnTo>
                        <a:lnTo>
                          <a:pt x="156" y="473"/>
                        </a:lnTo>
                        <a:lnTo>
                          <a:pt x="173" y="509"/>
                        </a:lnTo>
                        <a:lnTo>
                          <a:pt x="177" y="531"/>
                        </a:lnTo>
                        <a:lnTo>
                          <a:pt x="160" y="531"/>
                        </a:lnTo>
                        <a:lnTo>
                          <a:pt x="133" y="524"/>
                        </a:lnTo>
                        <a:lnTo>
                          <a:pt x="125" y="525"/>
                        </a:lnTo>
                        <a:lnTo>
                          <a:pt x="70" y="529"/>
                        </a:lnTo>
                        <a:lnTo>
                          <a:pt x="28" y="542"/>
                        </a:lnTo>
                        <a:lnTo>
                          <a:pt x="14" y="535"/>
                        </a:lnTo>
                        <a:lnTo>
                          <a:pt x="0" y="507"/>
                        </a:lnTo>
                        <a:lnTo>
                          <a:pt x="14" y="492"/>
                        </a:lnTo>
                        <a:lnTo>
                          <a:pt x="76" y="490"/>
                        </a:lnTo>
                        <a:lnTo>
                          <a:pt x="120" y="496"/>
                        </a:lnTo>
                        <a:lnTo>
                          <a:pt x="142" y="507"/>
                        </a:lnTo>
                        <a:lnTo>
                          <a:pt x="139" y="481"/>
                        </a:lnTo>
                        <a:lnTo>
                          <a:pt x="116" y="441"/>
                        </a:lnTo>
                        <a:lnTo>
                          <a:pt x="97" y="380"/>
                        </a:lnTo>
                        <a:lnTo>
                          <a:pt x="82" y="328"/>
                        </a:lnTo>
                        <a:lnTo>
                          <a:pt x="93" y="268"/>
                        </a:lnTo>
                        <a:lnTo>
                          <a:pt x="110" y="205"/>
                        </a:lnTo>
                        <a:lnTo>
                          <a:pt x="145" y="132"/>
                        </a:lnTo>
                        <a:lnTo>
                          <a:pt x="194" y="65"/>
                        </a:lnTo>
                        <a:lnTo>
                          <a:pt x="236" y="17"/>
                        </a:lnTo>
                        <a:lnTo>
                          <a:pt x="259" y="0"/>
                        </a:lnTo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7" name="Freeform 30"/>
                  <p:cNvSpPr>
                    <a:spLocks/>
                  </p:cNvSpPr>
                  <p:nvPr/>
                </p:nvSpPr>
                <p:spPr bwMode="auto">
                  <a:xfrm>
                    <a:off x="3735" y="3288"/>
                    <a:ext cx="198" cy="553"/>
                  </a:xfrm>
                  <a:custGeom>
                    <a:avLst/>
                    <a:gdLst>
                      <a:gd name="T0" fmla="*/ 60 w 198"/>
                      <a:gd name="T1" fmla="*/ 0 h 553"/>
                      <a:gd name="T2" fmla="*/ 85 w 198"/>
                      <a:gd name="T3" fmla="*/ 52 h 553"/>
                      <a:gd name="T4" fmla="*/ 102 w 198"/>
                      <a:gd name="T5" fmla="*/ 128 h 553"/>
                      <a:gd name="T6" fmla="*/ 123 w 198"/>
                      <a:gd name="T7" fmla="*/ 212 h 553"/>
                      <a:gd name="T8" fmla="*/ 142 w 198"/>
                      <a:gd name="T9" fmla="*/ 297 h 553"/>
                      <a:gd name="T10" fmla="*/ 142 w 198"/>
                      <a:gd name="T11" fmla="*/ 329 h 553"/>
                      <a:gd name="T12" fmla="*/ 123 w 198"/>
                      <a:gd name="T13" fmla="*/ 385 h 553"/>
                      <a:gd name="T14" fmla="*/ 97 w 198"/>
                      <a:gd name="T15" fmla="*/ 415 h 553"/>
                      <a:gd name="T16" fmla="*/ 72 w 198"/>
                      <a:gd name="T17" fmla="*/ 452 h 553"/>
                      <a:gd name="T18" fmla="*/ 55 w 198"/>
                      <a:gd name="T19" fmla="*/ 480 h 553"/>
                      <a:gd name="T20" fmla="*/ 62 w 198"/>
                      <a:gd name="T21" fmla="*/ 493 h 553"/>
                      <a:gd name="T22" fmla="*/ 106 w 198"/>
                      <a:gd name="T23" fmla="*/ 498 h 553"/>
                      <a:gd name="T24" fmla="*/ 176 w 198"/>
                      <a:gd name="T25" fmla="*/ 509 h 553"/>
                      <a:gd name="T26" fmla="*/ 197 w 198"/>
                      <a:gd name="T27" fmla="*/ 526 h 553"/>
                      <a:gd name="T28" fmla="*/ 180 w 198"/>
                      <a:gd name="T29" fmla="*/ 541 h 553"/>
                      <a:gd name="T30" fmla="*/ 140 w 198"/>
                      <a:gd name="T31" fmla="*/ 552 h 553"/>
                      <a:gd name="T32" fmla="*/ 94 w 198"/>
                      <a:gd name="T33" fmla="*/ 530 h 553"/>
                      <a:gd name="T34" fmla="*/ 60 w 198"/>
                      <a:gd name="T35" fmla="*/ 515 h 553"/>
                      <a:gd name="T36" fmla="*/ 17 w 198"/>
                      <a:gd name="T37" fmla="*/ 509 h 553"/>
                      <a:gd name="T38" fmla="*/ 0 w 198"/>
                      <a:gd name="T39" fmla="*/ 504 h 553"/>
                      <a:gd name="T40" fmla="*/ 6 w 198"/>
                      <a:gd name="T41" fmla="*/ 485 h 553"/>
                      <a:gd name="T42" fmla="*/ 55 w 198"/>
                      <a:gd name="T43" fmla="*/ 437 h 553"/>
                      <a:gd name="T44" fmla="*/ 83 w 198"/>
                      <a:gd name="T45" fmla="*/ 387 h 553"/>
                      <a:gd name="T46" fmla="*/ 108 w 198"/>
                      <a:gd name="T47" fmla="*/ 353 h 553"/>
                      <a:gd name="T48" fmla="*/ 111 w 198"/>
                      <a:gd name="T49" fmla="*/ 320 h 553"/>
                      <a:gd name="T50" fmla="*/ 100 w 198"/>
                      <a:gd name="T51" fmla="*/ 264 h 553"/>
                      <a:gd name="T52" fmla="*/ 74 w 198"/>
                      <a:gd name="T53" fmla="*/ 206 h 553"/>
                      <a:gd name="T54" fmla="*/ 45 w 198"/>
                      <a:gd name="T55" fmla="*/ 108 h 553"/>
                      <a:gd name="T56" fmla="*/ 20 w 198"/>
                      <a:gd name="T57" fmla="*/ 50 h 553"/>
                      <a:gd name="T58" fmla="*/ 23 w 198"/>
                      <a:gd name="T59" fmla="*/ 16 h 553"/>
                      <a:gd name="T60" fmla="*/ 45 w 198"/>
                      <a:gd name="T61" fmla="*/ 0 h 553"/>
                      <a:gd name="T62" fmla="*/ 60 w 198"/>
                      <a:gd name="T63" fmla="*/ 0 h 553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w 198"/>
                      <a:gd name="T97" fmla="*/ 0 h 553"/>
                      <a:gd name="T98" fmla="*/ 198 w 198"/>
                      <a:gd name="T99" fmla="*/ 553 h 553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T96" t="T97" r="T98" b="T99"/>
                    <a:pathLst>
                      <a:path w="198" h="553">
                        <a:moveTo>
                          <a:pt x="60" y="0"/>
                        </a:moveTo>
                        <a:lnTo>
                          <a:pt x="85" y="52"/>
                        </a:lnTo>
                        <a:lnTo>
                          <a:pt x="102" y="128"/>
                        </a:lnTo>
                        <a:lnTo>
                          <a:pt x="123" y="212"/>
                        </a:lnTo>
                        <a:lnTo>
                          <a:pt x="142" y="297"/>
                        </a:lnTo>
                        <a:lnTo>
                          <a:pt x="142" y="329"/>
                        </a:lnTo>
                        <a:lnTo>
                          <a:pt x="123" y="385"/>
                        </a:lnTo>
                        <a:lnTo>
                          <a:pt x="97" y="415"/>
                        </a:lnTo>
                        <a:lnTo>
                          <a:pt x="72" y="452"/>
                        </a:lnTo>
                        <a:lnTo>
                          <a:pt x="55" y="480"/>
                        </a:lnTo>
                        <a:lnTo>
                          <a:pt x="62" y="493"/>
                        </a:lnTo>
                        <a:lnTo>
                          <a:pt x="106" y="498"/>
                        </a:lnTo>
                        <a:lnTo>
                          <a:pt x="176" y="509"/>
                        </a:lnTo>
                        <a:lnTo>
                          <a:pt x="197" y="526"/>
                        </a:lnTo>
                        <a:lnTo>
                          <a:pt x="180" y="541"/>
                        </a:lnTo>
                        <a:lnTo>
                          <a:pt x="140" y="552"/>
                        </a:lnTo>
                        <a:lnTo>
                          <a:pt x="94" y="530"/>
                        </a:lnTo>
                        <a:lnTo>
                          <a:pt x="60" y="515"/>
                        </a:lnTo>
                        <a:lnTo>
                          <a:pt x="17" y="509"/>
                        </a:lnTo>
                        <a:lnTo>
                          <a:pt x="0" y="504"/>
                        </a:lnTo>
                        <a:lnTo>
                          <a:pt x="6" y="485"/>
                        </a:lnTo>
                        <a:lnTo>
                          <a:pt x="55" y="437"/>
                        </a:lnTo>
                        <a:lnTo>
                          <a:pt x="83" y="387"/>
                        </a:lnTo>
                        <a:lnTo>
                          <a:pt x="108" y="353"/>
                        </a:lnTo>
                        <a:lnTo>
                          <a:pt x="111" y="320"/>
                        </a:lnTo>
                        <a:lnTo>
                          <a:pt x="100" y="264"/>
                        </a:lnTo>
                        <a:lnTo>
                          <a:pt x="74" y="206"/>
                        </a:lnTo>
                        <a:lnTo>
                          <a:pt x="45" y="108"/>
                        </a:lnTo>
                        <a:lnTo>
                          <a:pt x="20" y="50"/>
                        </a:lnTo>
                        <a:lnTo>
                          <a:pt x="23" y="16"/>
                        </a:lnTo>
                        <a:lnTo>
                          <a:pt x="45" y="0"/>
                        </a:lnTo>
                        <a:lnTo>
                          <a:pt x="60" y="0"/>
                        </a:lnTo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9" name="Group 34"/>
                <p:cNvGrpSpPr>
                  <a:grpSpLocks/>
                </p:cNvGrpSpPr>
                <p:nvPr/>
              </p:nvGrpSpPr>
              <p:grpSpPr bwMode="auto">
                <a:xfrm>
                  <a:off x="3742" y="2304"/>
                  <a:ext cx="122" cy="164"/>
                  <a:chOff x="3742" y="2304"/>
                  <a:chExt cx="122" cy="164"/>
                </a:xfrm>
              </p:grpSpPr>
              <p:sp>
                <p:nvSpPr>
                  <p:cNvPr id="30" name="Freeform 32"/>
                  <p:cNvSpPr>
                    <a:spLocks/>
                  </p:cNvSpPr>
                  <p:nvPr/>
                </p:nvSpPr>
                <p:spPr bwMode="auto">
                  <a:xfrm>
                    <a:off x="3765" y="2304"/>
                    <a:ext cx="99" cy="115"/>
                  </a:xfrm>
                  <a:custGeom>
                    <a:avLst/>
                    <a:gdLst>
                      <a:gd name="T0" fmla="*/ 12 w 99"/>
                      <a:gd name="T1" fmla="*/ 6 h 115"/>
                      <a:gd name="T2" fmla="*/ 38 w 99"/>
                      <a:gd name="T3" fmla="*/ 0 h 115"/>
                      <a:gd name="T4" fmla="*/ 63 w 99"/>
                      <a:gd name="T5" fmla="*/ 2 h 115"/>
                      <a:gd name="T6" fmla="*/ 86 w 99"/>
                      <a:gd name="T7" fmla="*/ 13 h 115"/>
                      <a:gd name="T8" fmla="*/ 98 w 99"/>
                      <a:gd name="T9" fmla="*/ 34 h 115"/>
                      <a:gd name="T10" fmla="*/ 98 w 99"/>
                      <a:gd name="T11" fmla="*/ 50 h 115"/>
                      <a:gd name="T12" fmla="*/ 86 w 99"/>
                      <a:gd name="T13" fmla="*/ 73 h 115"/>
                      <a:gd name="T14" fmla="*/ 67 w 99"/>
                      <a:gd name="T15" fmla="*/ 86 h 115"/>
                      <a:gd name="T16" fmla="*/ 38 w 99"/>
                      <a:gd name="T17" fmla="*/ 86 h 115"/>
                      <a:gd name="T18" fmla="*/ 21 w 99"/>
                      <a:gd name="T19" fmla="*/ 97 h 115"/>
                      <a:gd name="T20" fmla="*/ 15 w 99"/>
                      <a:gd name="T21" fmla="*/ 114 h 115"/>
                      <a:gd name="T22" fmla="*/ 0 w 99"/>
                      <a:gd name="T23" fmla="*/ 108 h 115"/>
                      <a:gd name="T24" fmla="*/ 6 w 99"/>
                      <a:gd name="T25" fmla="*/ 86 h 115"/>
                      <a:gd name="T26" fmla="*/ 27 w 99"/>
                      <a:gd name="T27" fmla="*/ 73 h 115"/>
                      <a:gd name="T28" fmla="*/ 61 w 99"/>
                      <a:gd name="T29" fmla="*/ 69 h 115"/>
                      <a:gd name="T30" fmla="*/ 75 w 99"/>
                      <a:gd name="T31" fmla="*/ 56 h 115"/>
                      <a:gd name="T32" fmla="*/ 78 w 99"/>
                      <a:gd name="T33" fmla="*/ 35 h 115"/>
                      <a:gd name="T34" fmla="*/ 63 w 99"/>
                      <a:gd name="T35" fmla="*/ 17 h 115"/>
                      <a:gd name="T36" fmla="*/ 41 w 99"/>
                      <a:gd name="T37" fmla="*/ 17 h 115"/>
                      <a:gd name="T38" fmla="*/ 15 w 99"/>
                      <a:gd name="T39" fmla="*/ 23 h 115"/>
                      <a:gd name="T40" fmla="*/ 6 w 99"/>
                      <a:gd name="T41" fmla="*/ 17 h 115"/>
                      <a:gd name="T42" fmla="*/ 12 w 99"/>
                      <a:gd name="T43" fmla="*/ 6 h 115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w 99"/>
                      <a:gd name="T67" fmla="*/ 0 h 115"/>
                      <a:gd name="T68" fmla="*/ 99 w 99"/>
                      <a:gd name="T69" fmla="*/ 115 h 115"/>
                    </a:gdLst>
                    <a:ahLst/>
                    <a:cxnLst>
                      <a:cxn ang="T44">
                        <a:pos x="T0" y="T1"/>
                      </a:cxn>
                      <a:cxn ang="T45">
                        <a:pos x="T2" y="T3"/>
                      </a:cxn>
                      <a:cxn ang="T46">
                        <a:pos x="T4" y="T5"/>
                      </a:cxn>
                      <a:cxn ang="T47">
                        <a:pos x="T6" y="T7"/>
                      </a:cxn>
                      <a:cxn ang="T48">
                        <a:pos x="T8" y="T9"/>
                      </a:cxn>
                      <a:cxn ang="T49">
                        <a:pos x="T10" y="T11"/>
                      </a:cxn>
                      <a:cxn ang="T50">
                        <a:pos x="T12" y="T13"/>
                      </a:cxn>
                      <a:cxn ang="T51">
                        <a:pos x="T14" y="T15"/>
                      </a:cxn>
                      <a:cxn ang="T52">
                        <a:pos x="T16" y="T17"/>
                      </a:cxn>
                      <a:cxn ang="T53">
                        <a:pos x="T18" y="T19"/>
                      </a:cxn>
                      <a:cxn ang="T54">
                        <a:pos x="T20" y="T21"/>
                      </a:cxn>
                      <a:cxn ang="T55">
                        <a:pos x="T22" y="T23"/>
                      </a:cxn>
                      <a:cxn ang="T56">
                        <a:pos x="T24" y="T25"/>
                      </a:cxn>
                      <a:cxn ang="T57">
                        <a:pos x="T26" y="T27"/>
                      </a:cxn>
                      <a:cxn ang="T58">
                        <a:pos x="T28" y="T29"/>
                      </a:cxn>
                      <a:cxn ang="T59">
                        <a:pos x="T30" y="T31"/>
                      </a:cxn>
                      <a:cxn ang="T60">
                        <a:pos x="T32" y="T33"/>
                      </a:cxn>
                      <a:cxn ang="T61">
                        <a:pos x="T34" y="T35"/>
                      </a:cxn>
                      <a:cxn ang="T62">
                        <a:pos x="T36" y="T37"/>
                      </a:cxn>
                      <a:cxn ang="T63">
                        <a:pos x="T38" y="T39"/>
                      </a:cxn>
                      <a:cxn ang="T64">
                        <a:pos x="T40" y="T41"/>
                      </a:cxn>
                      <a:cxn ang="T65">
                        <a:pos x="T42" y="T43"/>
                      </a:cxn>
                    </a:cxnLst>
                    <a:rect l="T66" t="T67" r="T68" b="T69"/>
                    <a:pathLst>
                      <a:path w="99" h="115">
                        <a:moveTo>
                          <a:pt x="12" y="6"/>
                        </a:moveTo>
                        <a:lnTo>
                          <a:pt x="38" y="0"/>
                        </a:lnTo>
                        <a:lnTo>
                          <a:pt x="63" y="2"/>
                        </a:lnTo>
                        <a:lnTo>
                          <a:pt x="86" y="13"/>
                        </a:lnTo>
                        <a:lnTo>
                          <a:pt x="98" y="34"/>
                        </a:lnTo>
                        <a:lnTo>
                          <a:pt x="98" y="50"/>
                        </a:lnTo>
                        <a:lnTo>
                          <a:pt x="86" y="73"/>
                        </a:lnTo>
                        <a:lnTo>
                          <a:pt x="67" y="86"/>
                        </a:lnTo>
                        <a:lnTo>
                          <a:pt x="38" y="86"/>
                        </a:lnTo>
                        <a:lnTo>
                          <a:pt x="21" y="97"/>
                        </a:lnTo>
                        <a:lnTo>
                          <a:pt x="15" y="114"/>
                        </a:lnTo>
                        <a:lnTo>
                          <a:pt x="0" y="108"/>
                        </a:lnTo>
                        <a:lnTo>
                          <a:pt x="6" y="86"/>
                        </a:lnTo>
                        <a:lnTo>
                          <a:pt x="27" y="73"/>
                        </a:lnTo>
                        <a:lnTo>
                          <a:pt x="61" y="69"/>
                        </a:lnTo>
                        <a:lnTo>
                          <a:pt x="75" y="56"/>
                        </a:lnTo>
                        <a:lnTo>
                          <a:pt x="78" y="35"/>
                        </a:lnTo>
                        <a:lnTo>
                          <a:pt x="63" y="17"/>
                        </a:lnTo>
                        <a:lnTo>
                          <a:pt x="41" y="17"/>
                        </a:lnTo>
                        <a:lnTo>
                          <a:pt x="15" y="23"/>
                        </a:lnTo>
                        <a:lnTo>
                          <a:pt x="6" y="17"/>
                        </a:lnTo>
                        <a:lnTo>
                          <a:pt x="12" y="6"/>
                        </a:lnTo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" name="Freeform 33"/>
                  <p:cNvSpPr>
                    <a:spLocks/>
                  </p:cNvSpPr>
                  <p:nvPr/>
                </p:nvSpPr>
                <p:spPr bwMode="auto">
                  <a:xfrm>
                    <a:off x="3742" y="2436"/>
                    <a:ext cx="31" cy="32"/>
                  </a:xfrm>
                  <a:custGeom>
                    <a:avLst/>
                    <a:gdLst>
                      <a:gd name="T0" fmla="*/ 30 w 31"/>
                      <a:gd name="T1" fmla="*/ 1 h 32"/>
                      <a:gd name="T2" fmla="*/ 15 w 31"/>
                      <a:gd name="T3" fmla="*/ 0 h 32"/>
                      <a:gd name="T4" fmla="*/ 5 w 31"/>
                      <a:gd name="T5" fmla="*/ 11 h 32"/>
                      <a:gd name="T6" fmla="*/ 0 w 31"/>
                      <a:gd name="T7" fmla="*/ 29 h 32"/>
                      <a:gd name="T8" fmla="*/ 15 w 31"/>
                      <a:gd name="T9" fmla="*/ 31 h 32"/>
                      <a:gd name="T10" fmla="*/ 27 w 31"/>
                      <a:gd name="T11" fmla="*/ 23 h 32"/>
                      <a:gd name="T12" fmla="*/ 30 w 31"/>
                      <a:gd name="T13" fmla="*/ 1 h 3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1"/>
                      <a:gd name="T22" fmla="*/ 0 h 32"/>
                      <a:gd name="T23" fmla="*/ 31 w 31"/>
                      <a:gd name="T24" fmla="*/ 32 h 32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1" h="32">
                        <a:moveTo>
                          <a:pt x="30" y="1"/>
                        </a:moveTo>
                        <a:lnTo>
                          <a:pt x="15" y="0"/>
                        </a:lnTo>
                        <a:lnTo>
                          <a:pt x="5" y="11"/>
                        </a:lnTo>
                        <a:lnTo>
                          <a:pt x="0" y="29"/>
                        </a:lnTo>
                        <a:lnTo>
                          <a:pt x="15" y="31"/>
                        </a:lnTo>
                        <a:lnTo>
                          <a:pt x="27" y="23"/>
                        </a:lnTo>
                        <a:lnTo>
                          <a:pt x="30" y="1"/>
                        </a:lnTo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aphicFrame>
            <p:nvGraphicFramePr>
              <p:cNvPr id="38" name="Object 36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768948698"/>
                  </p:ext>
                </p:extLst>
              </p:nvPr>
            </p:nvGraphicFramePr>
            <p:xfrm>
              <a:off x="685800" y="2133600"/>
              <a:ext cx="1562100" cy="231298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148" name="Clip" r:id="rId4" imgW="1562040" imgH="2312640" progId="MS_ClipArt_Gallery.2">
                      <p:embed/>
                    </p:oleObj>
                  </mc:Choice>
                  <mc:Fallback>
                    <p:oleObj name="Clip" r:id="rId4" imgW="1562040" imgH="2312640" progId="MS_ClipArt_Gallery.2">
                      <p:embed/>
                      <p:pic>
                        <p:nvPicPr>
                          <p:cNvPr id="1026" name="Object 36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85800" y="2133600"/>
                            <a:ext cx="1562100" cy="231298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9" name="Line 37"/>
              <p:cNvSpPr>
                <a:spLocks noChangeShapeType="1"/>
              </p:cNvSpPr>
              <p:nvPr/>
            </p:nvSpPr>
            <p:spPr bwMode="auto">
              <a:xfrm flipV="1">
                <a:off x="2516188" y="1373188"/>
                <a:ext cx="3425825" cy="15208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sm" len="sm"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Line 38"/>
              <p:cNvSpPr>
                <a:spLocks noChangeShapeType="1"/>
              </p:cNvSpPr>
              <p:nvPr/>
            </p:nvSpPr>
            <p:spPr bwMode="auto">
              <a:xfrm>
                <a:off x="2441575" y="3203575"/>
                <a:ext cx="1901825" cy="3778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sm" len="sm"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Line 39"/>
              <p:cNvSpPr>
                <a:spLocks noChangeShapeType="1"/>
              </p:cNvSpPr>
              <p:nvPr/>
            </p:nvSpPr>
            <p:spPr bwMode="auto">
              <a:xfrm>
                <a:off x="2212975" y="3660775"/>
                <a:ext cx="3121025" cy="12922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sm" len="sm"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76599527-512B-4296-B2B5-CD7C072BC8D7}"/>
                </a:ext>
              </a:extLst>
            </p:cNvPr>
            <p:cNvSpPr txBox="1"/>
            <p:nvPr/>
          </p:nvSpPr>
          <p:spPr>
            <a:xfrm>
              <a:off x="5794011" y="3894840"/>
              <a:ext cx="860300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rgbClr val="008000"/>
                  </a:solidFill>
                </a:rPr>
                <a:t>You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618042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8BC9A69A-2617-4F49-B747-8585E63D0F3D}"/>
              </a:ext>
            </a:extLst>
          </p:cNvPr>
          <p:cNvGrpSpPr/>
          <p:nvPr/>
        </p:nvGrpSpPr>
        <p:grpSpPr>
          <a:xfrm>
            <a:off x="2209800" y="4419600"/>
            <a:ext cx="4572000" cy="2377311"/>
            <a:chOff x="2209800" y="4419600"/>
            <a:chExt cx="4572000" cy="2377311"/>
          </a:xfrm>
        </p:grpSpPr>
        <p:pic>
          <p:nvPicPr>
            <p:cNvPr id="6146" name="Picture 2" descr="http://il9.picdn.net/shutterstock/videos/9389132/thumb/1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90800" y="4419600"/>
              <a:ext cx="3810000" cy="21464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Rectangle 1"/>
            <p:cNvSpPr/>
            <p:nvPr/>
          </p:nvSpPr>
          <p:spPr>
            <a:xfrm>
              <a:off x="2209800" y="6566079"/>
              <a:ext cx="4572000" cy="23083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/>
              <a:r>
                <a:rPr lang="en-US" sz="900" dirty="0">
                  <a:solidFill>
                    <a:schemeClr val="bg1">
                      <a:lumMod val="65000"/>
                    </a:schemeClr>
                  </a:solidFill>
                </a:rPr>
                <a:t>http://il9.picdn.net/shutterstock/videos/9389132/thumb/1.jpg </a:t>
              </a:r>
            </a:p>
          </p:txBody>
        </p:sp>
      </p:grp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/>
              <a:t>Talk Tips: Slides (2 of 3)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96923"/>
            <a:ext cx="8229600" cy="2971799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dirty="0"/>
              <a:t>Charts not tables</a:t>
            </a:r>
          </a:p>
          <a:p>
            <a:pPr lvl="1">
              <a:defRPr/>
            </a:pPr>
            <a:r>
              <a:rPr lang="en-US" dirty="0"/>
              <a:t>Complex figures are ok, but explain</a:t>
            </a:r>
          </a:p>
          <a:p>
            <a:pPr lvl="1" eaLnBrk="1" hangingPunct="1">
              <a:defRPr/>
            </a:pPr>
            <a:r>
              <a:rPr lang="en-US" dirty="0"/>
              <a:t>Spend time</a:t>
            </a:r>
          </a:p>
          <a:p>
            <a:pPr lvl="1" eaLnBrk="1" hangingPunct="1">
              <a:defRPr/>
            </a:pPr>
            <a:r>
              <a:rPr lang="en-US" dirty="0"/>
              <a:t>Describe axes, then </a:t>
            </a:r>
            <a:r>
              <a:rPr lang="en-US" dirty="0" err="1"/>
              <a:t>trendlines</a:t>
            </a:r>
            <a:r>
              <a:rPr lang="en-US" dirty="0"/>
              <a:t>, then results</a:t>
            </a:r>
          </a:p>
          <a:p>
            <a:pPr lvl="1" eaLnBrk="1" hangingPunct="1">
              <a:defRPr/>
            </a:pPr>
            <a:r>
              <a:rPr lang="en-US" dirty="0"/>
              <a:t>Point to spots</a:t>
            </a:r>
          </a:p>
          <a:p>
            <a:pPr eaLnBrk="1" hangingPunct="1">
              <a:defRPr/>
            </a:pPr>
            <a:r>
              <a:rPr lang="en-US" dirty="0"/>
              <a:t>Tell them what to get (</a:t>
            </a:r>
            <a:r>
              <a:rPr lang="en-US" dirty="0">
                <a:solidFill>
                  <a:srgbClr val="0070C0"/>
                </a:solidFill>
              </a:rPr>
              <a:t>messages</a:t>
            </a:r>
            <a:r>
              <a:rPr lang="en-US" dirty="0"/>
              <a:t>) from the figure!</a:t>
            </a:r>
          </a:p>
        </p:txBody>
      </p:sp>
    </p:spTree>
    <p:extLst>
      <p:ext uri="{BB962C8B-B14F-4D97-AF65-F5344CB8AC3E}">
        <p14:creationId xmlns:p14="http://schemas.microsoft.com/office/powerpoint/2010/main" val="4751073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262"/>
            <a:ext cx="8229600" cy="1143000"/>
          </a:xfrm>
          <a:noFill/>
        </p:spPr>
        <p:txBody>
          <a:bodyPr/>
          <a:lstStyle/>
          <a:p>
            <a:r>
              <a:rPr lang="en-US" dirty="0"/>
              <a:t>Talk Tips: Slides (3 of 3)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295400"/>
            <a:ext cx="3810000" cy="3505200"/>
          </a:xfrm>
          <a:noFill/>
        </p:spPr>
        <p:txBody>
          <a:bodyPr>
            <a:normAutofit/>
          </a:bodyPr>
          <a:lstStyle/>
          <a:p>
            <a:pPr eaLnBrk="1" hangingPunct="1">
              <a:buFont typeface="Arial" charset="0"/>
              <a:buChar char="•"/>
            </a:pPr>
            <a:r>
              <a:rPr lang="en-US" dirty="0">
                <a:solidFill>
                  <a:srgbClr val="008000"/>
                </a:solidFill>
              </a:rPr>
              <a:t>Good</a:t>
            </a:r>
          </a:p>
          <a:p>
            <a:pPr lvl="1" eaLnBrk="1" hangingPunct="1"/>
            <a:r>
              <a:rPr lang="en-US" dirty="0"/>
              <a:t>terse</a:t>
            </a:r>
          </a:p>
          <a:p>
            <a:pPr lvl="1" eaLnBrk="1" hangingPunct="1"/>
            <a:r>
              <a:rPr lang="en-US" dirty="0"/>
              <a:t>phrases</a:t>
            </a:r>
          </a:p>
          <a:p>
            <a:pPr lvl="1" eaLnBrk="1" hangingPunct="1"/>
            <a:r>
              <a:rPr lang="en-US" dirty="0"/>
              <a:t>bullets</a:t>
            </a:r>
          </a:p>
          <a:p>
            <a:pPr lvl="1" eaLnBrk="1" hangingPunct="1"/>
            <a:r>
              <a:rPr lang="en-US" dirty="0"/>
              <a:t>highlight key points</a:t>
            </a:r>
          </a:p>
          <a:p>
            <a:pPr lvl="1" eaLnBrk="1" hangingPunct="1"/>
            <a:r>
              <a:rPr lang="en-US" dirty="0"/>
              <a:t>graphs</a:t>
            </a:r>
          </a:p>
          <a:p>
            <a:pPr lvl="1" eaLnBrk="1" hangingPunct="1"/>
            <a:r>
              <a:rPr lang="en-US" dirty="0"/>
              <a:t>pictures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24400" y="1295400"/>
            <a:ext cx="3810000" cy="2590800"/>
          </a:xfrm>
          <a:noFill/>
        </p:spPr>
        <p:txBody>
          <a:bodyPr>
            <a:normAutofit lnSpcReduction="10000"/>
          </a:bodyPr>
          <a:lstStyle/>
          <a:p>
            <a:pPr eaLnBrk="1" hangingPunct="1">
              <a:buFont typeface="Arial" charset="0"/>
              <a:buChar char="•"/>
            </a:pPr>
            <a:r>
              <a:rPr lang="en-US" dirty="0">
                <a:solidFill>
                  <a:srgbClr val="C00000"/>
                </a:solidFill>
              </a:rPr>
              <a:t>Bad</a:t>
            </a:r>
          </a:p>
          <a:p>
            <a:pPr lvl="1" eaLnBrk="1" hangingPunct="1"/>
            <a:r>
              <a:rPr lang="en-US" dirty="0"/>
              <a:t>verbose</a:t>
            </a:r>
          </a:p>
          <a:p>
            <a:pPr lvl="1" eaLnBrk="1" hangingPunct="1"/>
            <a:r>
              <a:rPr lang="en-US" dirty="0"/>
              <a:t>compound sentences</a:t>
            </a:r>
          </a:p>
          <a:p>
            <a:pPr lvl="1" eaLnBrk="1" hangingPunct="1"/>
            <a:r>
              <a:rPr lang="en-US" dirty="0"/>
              <a:t>paragraphs</a:t>
            </a:r>
          </a:p>
          <a:p>
            <a:pPr lvl="1" eaLnBrk="1" hangingPunct="1"/>
            <a:r>
              <a:rPr lang="en-US" dirty="0"/>
              <a:t>unlabeled graphs</a:t>
            </a:r>
          </a:p>
          <a:p>
            <a:pPr lvl="1" eaLnBrk="1" hangingPunct="1"/>
            <a:r>
              <a:rPr lang="en-US" dirty="0"/>
              <a:t>tables of numbers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724909" y="4856079"/>
            <a:ext cx="3810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SzPct val="100000"/>
              <a:buFont typeface="Arial" charset="0"/>
              <a:buChar char="•"/>
            </a:pPr>
            <a:r>
              <a:rPr lang="en-US" sz="2800" i="1" dirty="0"/>
              <a:t>Revise</a:t>
            </a:r>
            <a:r>
              <a:rPr lang="en-US" sz="2800" dirty="0"/>
              <a:t>, </a:t>
            </a:r>
            <a:r>
              <a:rPr lang="en-US" sz="2800" i="1" dirty="0"/>
              <a:t>revise</a:t>
            </a:r>
            <a:r>
              <a:rPr lang="en-US" sz="2800" dirty="0"/>
              <a:t>, </a:t>
            </a:r>
            <a:r>
              <a:rPr lang="en-US" sz="2800" i="1" dirty="0"/>
              <a:t>revise</a:t>
            </a:r>
            <a:r>
              <a:rPr lang="en-US" sz="2800" dirty="0"/>
              <a:t>!</a:t>
            </a:r>
          </a:p>
        </p:txBody>
      </p:sp>
      <p:pic>
        <p:nvPicPr>
          <p:cNvPr id="6" name="Picture 4" descr="http://www.presentationmagazine.com/newimages/keeping-the-audience-awak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000500"/>
            <a:ext cx="2667000" cy="26670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FE654736-AA53-40CF-A700-B3E5125354E6}"/>
              </a:ext>
            </a:extLst>
          </p:cNvPr>
          <p:cNvGrpSpPr/>
          <p:nvPr/>
        </p:nvGrpSpPr>
        <p:grpSpPr>
          <a:xfrm>
            <a:off x="724909" y="5683015"/>
            <a:ext cx="3691632" cy="746956"/>
            <a:chOff x="724909" y="5683015"/>
            <a:chExt cx="3691632" cy="746956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DE6DD48-D56B-4533-B645-EB565F88B1FC}"/>
                </a:ext>
              </a:extLst>
            </p:cNvPr>
            <p:cNvSpPr txBox="1"/>
            <p:nvPr/>
          </p:nvSpPr>
          <p:spPr>
            <a:xfrm>
              <a:off x="911341" y="5871827"/>
              <a:ext cx="936154" cy="36933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Content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5DA27C9B-16C0-4B22-BD37-4BF5B2212205}"/>
                </a:ext>
              </a:extLst>
            </p:cNvPr>
            <p:cNvSpPr txBox="1"/>
            <p:nvPr/>
          </p:nvSpPr>
          <p:spPr>
            <a:xfrm>
              <a:off x="2109331" y="5871827"/>
              <a:ext cx="1050288" cy="36933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Rehearse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D2B03B97-242A-460F-B861-26D1BBD25649}"/>
                </a:ext>
              </a:extLst>
            </p:cNvPr>
            <p:cNvSpPr txBox="1"/>
            <p:nvPr/>
          </p:nvSpPr>
          <p:spPr>
            <a:xfrm>
              <a:off x="3386832" y="5871827"/>
              <a:ext cx="817853" cy="36933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Timing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56BBC80B-F085-4B91-AEAC-6D79A4DA1B5C}"/>
                </a:ext>
              </a:extLst>
            </p:cNvPr>
            <p:cNvCxnSpPr/>
            <p:nvPr/>
          </p:nvCxnSpPr>
          <p:spPr>
            <a:xfrm>
              <a:off x="1847495" y="6056493"/>
              <a:ext cx="261836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E2EE13AB-635B-4193-B83D-11D5A713C7A5}"/>
                </a:ext>
              </a:extLst>
            </p:cNvPr>
            <p:cNvCxnSpPr/>
            <p:nvPr/>
          </p:nvCxnSpPr>
          <p:spPr>
            <a:xfrm>
              <a:off x="3159619" y="6056493"/>
              <a:ext cx="261836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F8EAAE76-42DE-4E65-851C-C1CF26554E2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759406" y="5683015"/>
              <a:ext cx="0" cy="1711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C654D13E-3BCD-4E5E-B3C5-F71FCE9CD33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40341" y="5683015"/>
              <a:ext cx="0" cy="17110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41A1CED8-5282-43F6-A055-A74DB3545B1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634475" y="5683015"/>
              <a:ext cx="0" cy="17110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D1B7A322-F2C4-4549-95B3-28EB62D2CF29}"/>
                </a:ext>
              </a:extLst>
            </p:cNvPr>
            <p:cNvCxnSpPr/>
            <p:nvPr/>
          </p:nvCxnSpPr>
          <p:spPr>
            <a:xfrm flipH="1">
              <a:off x="1340341" y="5683015"/>
              <a:ext cx="241906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7EC80750-306C-4592-9A4E-3DEB61EB0753}"/>
                </a:ext>
              </a:extLst>
            </p:cNvPr>
            <p:cNvCxnSpPr>
              <a:cxnSpLocks/>
            </p:cNvCxnSpPr>
            <p:nvPr/>
          </p:nvCxnSpPr>
          <p:spPr>
            <a:xfrm>
              <a:off x="724909" y="6056493"/>
              <a:ext cx="18643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3FA4E9BA-EEDB-43B5-B509-BF70D830B53D}"/>
                </a:ext>
              </a:extLst>
            </p:cNvPr>
            <p:cNvCxnSpPr>
              <a:cxnSpLocks/>
            </p:cNvCxnSpPr>
            <p:nvPr/>
          </p:nvCxnSpPr>
          <p:spPr>
            <a:xfrm>
              <a:off x="4230109" y="6056493"/>
              <a:ext cx="18643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DB24B7F3-71DE-4F52-8ADE-65CBF5C5596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43000" y="6241159"/>
              <a:ext cx="0" cy="17110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97C7954B-0A04-4805-BD70-153D9AD6FB0B}"/>
                </a:ext>
              </a:extLst>
            </p:cNvPr>
            <p:cNvCxnSpPr/>
            <p:nvPr/>
          </p:nvCxnSpPr>
          <p:spPr>
            <a:xfrm>
              <a:off x="1143000" y="6412259"/>
              <a:ext cx="4572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FC63B847-90D2-4F98-B4FB-6D706E578B8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600200" y="6241159"/>
              <a:ext cx="0" cy="1711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A0E824B4-ED1C-44F9-851D-14D54C2DC35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401309" y="6258871"/>
              <a:ext cx="0" cy="17110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4B181270-133A-4C2F-846B-3E978134536F}"/>
                </a:ext>
              </a:extLst>
            </p:cNvPr>
            <p:cNvCxnSpPr/>
            <p:nvPr/>
          </p:nvCxnSpPr>
          <p:spPr>
            <a:xfrm>
              <a:off x="2401309" y="6429971"/>
              <a:ext cx="4572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834581EC-788D-4636-8C21-B3A315EDDEE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58509" y="6258871"/>
              <a:ext cx="0" cy="1711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849806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5591</TotalTime>
  <Words>1178</Words>
  <Application>Microsoft Office PowerPoint</Application>
  <PresentationFormat>On-screen Show (4:3)</PresentationFormat>
  <Paragraphs>213</Paragraphs>
  <Slides>16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Roboto</vt:lpstr>
      <vt:lpstr>Office Theme</vt:lpstr>
      <vt:lpstr>Clip</vt:lpstr>
      <vt:lpstr>Student Presentations</vt:lpstr>
      <vt:lpstr>Why Give a Presentation?</vt:lpstr>
      <vt:lpstr>Overview</vt:lpstr>
      <vt:lpstr>Details – In-Class Presentation</vt:lpstr>
      <vt:lpstr>Talk Tips: Giving a Talk is Like ...</vt:lpstr>
      <vt:lpstr>Talk Tips: Common Mistake – Tension </vt:lpstr>
      <vt:lpstr>Talk Tips: Slides (1 of 3)</vt:lpstr>
      <vt:lpstr>Talk Tips: Slides (2 of 3)</vt:lpstr>
      <vt:lpstr>Talk Tips: Slides (3 of 3)</vt:lpstr>
      <vt:lpstr>Talk Tips: Common Mistake – Timing</vt:lpstr>
      <vt:lpstr>Overview</vt:lpstr>
      <vt:lpstr>Details – Peer-Critique</vt:lpstr>
      <vt:lpstr>Overview</vt:lpstr>
      <vt:lpstr>Details – Reflection (1 of 2) </vt:lpstr>
      <vt:lpstr>Details – Reflection (2 of 2) </vt:lpstr>
      <vt:lpstr>Grading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</dc:title>
  <dc:creator>Mark Claypool</dc:creator>
  <cp:lastModifiedBy>Mark Claypool</cp:lastModifiedBy>
  <cp:revision>191</cp:revision>
  <cp:lastPrinted>2016-08-25T14:33:07Z</cp:lastPrinted>
  <dcterms:created xsi:type="dcterms:W3CDTF">2012-01-13T01:01:36Z</dcterms:created>
  <dcterms:modified xsi:type="dcterms:W3CDTF">2019-03-19T13:26:26Z</dcterms:modified>
</cp:coreProperties>
</file>