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94" r:id="rId3"/>
    <p:sldId id="257" r:id="rId4"/>
    <p:sldId id="258" r:id="rId5"/>
    <p:sldId id="263" r:id="rId6"/>
    <p:sldId id="295" r:id="rId7"/>
    <p:sldId id="260" r:id="rId8"/>
    <p:sldId id="345" r:id="rId9"/>
    <p:sldId id="261" r:id="rId10"/>
    <p:sldId id="262" r:id="rId11"/>
    <p:sldId id="293" r:id="rId12"/>
    <p:sldId id="323" r:id="rId13"/>
    <p:sldId id="325" r:id="rId14"/>
    <p:sldId id="328" r:id="rId15"/>
    <p:sldId id="329" r:id="rId16"/>
    <p:sldId id="334" r:id="rId17"/>
    <p:sldId id="336" r:id="rId18"/>
    <p:sldId id="330" r:id="rId19"/>
    <p:sldId id="337" r:id="rId20"/>
    <p:sldId id="338" r:id="rId21"/>
    <p:sldId id="333" r:id="rId22"/>
    <p:sldId id="332" r:id="rId23"/>
    <p:sldId id="279" r:id="rId24"/>
    <p:sldId id="265" r:id="rId25"/>
    <p:sldId id="266" r:id="rId26"/>
    <p:sldId id="342" r:id="rId27"/>
    <p:sldId id="278" r:id="rId28"/>
    <p:sldId id="277" r:id="rId29"/>
    <p:sldId id="272" r:id="rId30"/>
    <p:sldId id="274" r:id="rId31"/>
    <p:sldId id="275" r:id="rId32"/>
    <p:sldId id="276" r:id="rId33"/>
    <p:sldId id="346" r:id="rId34"/>
    <p:sldId id="282" r:id="rId35"/>
    <p:sldId id="286" r:id="rId36"/>
    <p:sldId id="285" r:id="rId37"/>
    <p:sldId id="283" r:id="rId38"/>
    <p:sldId id="284" r:id="rId39"/>
    <p:sldId id="347" r:id="rId40"/>
    <p:sldId id="349" r:id="rId41"/>
    <p:sldId id="350" r:id="rId42"/>
    <p:sldId id="351" r:id="rId43"/>
    <p:sldId id="352" r:id="rId44"/>
    <p:sldId id="297" r:id="rId45"/>
    <p:sldId id="287" r:id="rId46"/>
    <p:sldId id="288" r:id="rId47"/>
    <p:sldId id="343" r:id="rId48"/>
    <p:sldId id="289" r:id="rId49"/>
    <p:sldId id="301" r:id="rId50"/>
    <p:sldId id="303" r:id="rId51"/>
    <p:sldId id="304" r:id="rId52"/>
    <p:sldId id="344" r:id="rId53"/>
    <p:sldId id="291" r:id="rId54"/>
    <p:sldId id="306" r:id="rId55"/>
    <p:sldId id="309" r:id="rId56"/>
    <p:sldId id="311" r:id="rId57"/>
    <p:sldId id="307" r:id="rId58"/>
    <p:sldId id="314" r:id="rId59"/>
    <p:sldId id="315" r:id="rId60"/>
    <p:sldId id="316" r:id="rId61"/>
    <p:sldId id="340" r:id="rId62"/>
    <p:sldId id="341" r:id="rId63"/>
    <p:sldId id="317" r:id="rId64"/>
    <p:sldId id="312" r:id="rId65"/>
    <p:sldId id="313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1318" autoAdjust="0"/>
  </p:normalViewPr>
  <p:slideViewPr>
    <p:cSldViewPr>
      <p:cViewPr varScale="1">
        <p:scale>
          <a:sx n="66" d="100"/>
          <a:sy n="66" d="100"/>
        </p:scale>
        <p:origin x="1317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thsisfun.com/data/quincunx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facweb.cs.depaul.edu/cmiller/it223/normQuant.html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5045" y="3070225"/>
            <a:ext cx="2333909" cy="2839383"/>
            <a:chOff x="3727805" y="3276600"/>
            <a:chExt cx="2333909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27805" y="3276600"/>
              <a:ext cx="233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Chapters 4 &amp;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Probabilities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Complement:  </a:t>
            </a:r>
            <a:r>
              <a:rPr lang="en-US" u="sng" dirty="0"/>
              <a:t>A</a:t>
            </a:r>
            <a:r>
              <a:rPr lang="en-US" dirty="0"/>
              <a:t> an event. Event “</a:t>
            </a:r>
            <a:r>
              <a:rPr lang="en-US" u="sng" dirty="0"/>
              <a:t>A</a:t>
            </a:r>
            <a:r>
              <a:rPr lang="en-US" dirty="0"/>
              <a:t> does not occur” called </a:t>
            </a:r>
            <a:r>
              <a:rPr lang="en-US" i="1" dirty="0"/>
              <a:t>complement </a:t>
            </a:r>
            <a:r>
              <a:rPr lang="en-US" dirty="0"/>
              <a:t>of </a:t>
            </a:r>
            <a:r>
              <a:rPr lang="en-US" u="sng" dirty="0"/>
              <a:t>A</a:t>
            </a:r>
            <a:r>
              <a:rPr lang="en-US" dirty="0"/>
              <a:t>,  denoted A’ 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P(A’) = 1 - P(A)</a:t>
            </a:r>
          </a:p>
          <a:p>
            <a:pPr lvl="1"/>
            <a:r>
              <a:rPr lang="en-US" dirty="0"/>
              <a:t>e.g., d6: P(6) = 1/6, complement is P(6’) and  probability of not 6 is 1-1/6, or 5/6</a:t>
            </a:r>
          </a:p>
          <a:p>
            <a:pPr lvl="1"/>
            <a:r>
              <a:rPr lang="en-US" dirty="0"/>
              <a:t>Note: when using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, complement is often </a:t>
            </a:r>
            <a:r>
              <a:rPr lang="en-US" dirty="0">
                <a:solidFill>
                  <a:srgbClr val="C00000"/>
                </a:solidFill>
              </a:rPr>
              <a:t>q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Have no simple outcomes in common – can’t both occur in same experiment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 or B) = P(A) + P(B)</a:t>
            </a:r>
          </a:p>
          <a:p>
            <a:pPr lvl="1"/>
            <a:r>
              <a:rPr lang="en-US" dirty="0"/>
              <a:t>e.g., d6: P(3 or 6) = P(3) + P(6) = 1/6 + 1/6 = 2/6</a:t>
            </a:r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Probabilities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Independence: </a:t>
            </a:r>
            <a:r>
              <a:rPr lang="en-US" dirty="0"/>
              <a:t> One occurs doesn’t affect probability that other occurs</a:t>
            </a:r>
          </a:p>
          <a:p>
            <a:pPr lvl="1"/>
            <a:r>
              <a:rPr lang="en-US" dirty="0"/>
              <a:t>e.g., 2d6: A= die 1 get 5, B= die 2 gets 6. Independent, since result of one roll doesn’t affect roll of other</a:t>
            </a:r>
          </a:p>
          <a:p>
            <a:pPr lvl="1"/>
            <a:r>
              <a:rPr lang="en-US" dirty="0"/>
              <a:t>Probability both occur </a:t>
            </a:r>
            <a:r>
              <a:rPr lang="en-US" dirty="0">
                <a:solidFill>
                  <a:srgbClr val="008000"/>
                </a:solidFill>
              </a:rPr>
              <a:t>P(A and B) = P(A) x P(B)</a:t>
            </a:r>
          </a:p>
          <a:p>
            <a:pPr lvl="1"/>
            <a:r>
              <a:rPr lang="en-US" dirty="0"/>
              <a:t>e.g., 2d6: </a:t>
            </a:r>
            <a:r>
              <a:rPr lang="en-US" dirty="0" err="1"/>
              <a:t>prob</a:t>
            </a:r>
            <a:r>
              <a:rPr lang="en-US" dirty="0"/>
              <a:t> of “snake eyes” is P(1) x P(1) = 1/6 x 1/6 = 1/36</a:t>
            </a:r>
          </a:p>
          <a:p>
            <a:r>
              <a:rPr lang="en-US" dirty="0">
                <a:solidFill>
                  <a:srgbClr val="0070C0"/>
                </a:solidFill>
              </a:rPr>
              <a:t>Not independent: </a:t>
            </a:r>
            <a:r>
              <a:rPr lang="en-US" dirty="0"/>
              <a:t>One occurs affects probability that other occurs</a:t>
            </a:r>
          </a:p>
          <a:p>
            <a:pPr lvl="1"/>
            <a:r>
              <a:rPr lang="en-US" dirty="0"/>
              <a:t>Probability both occur </a:t>
            </a:r>
            <a:r>
              <a:rPr lang="en-US" dirty="0">
                <a:solidFill>
                  <a:srgbClr val="008000"/>
                </a:solidFill>
              </a:rPr>
              <a:t>P(A and B) = P(A) x P(B | A)</a:t>
            </a:r>
          </a:p>
          <a:p>
            <a:pPr lvl="2"/>
            <a:r>
              <a:rPr lang="en-US" dirty="0"/>
              <a:t>Where P(B | A) means the </a:t>
            </a:r>
            <a:r>
              <a:rPr lang="en-US" dirty="0" err="1"/>
              <a:t>prob</a:t>
            </a:r>
            <a:r>
              <a:rPr lang="en-US" dirty="0"/>
              <a:t> B given A happened</a:t>
            </a:r>
          </a:p>
          <a:p>
            <a:pPr lvl="1"/>
            <a:r>
              <a:rPr lang="en-US" dirty="0"/>
              <a:t>e.g., MMO has 10% mages, 40% warriors, 80% Boss defeated.  Probability Boss fights mage and is defeated?  </a:t>
            </a:r>
            <a:endParaRPr lang="en-US" sz="2400" dirty="0"/>
          </a:p>
          <a:p>
            <a:pPr lvl="1"/>
            <a:r>
              <a:rPr lang="en-US" dirty="0"/>
              <a:t>You might think that = P(mage) x P(defeat B) = .10 * .8  = .08</a:t>
            </a:r>
          </a:p>
          <a:p>
            <a:pPr lvl="1"/>
            <a:r>
              <a:rPr lang="en-US" dirty="0"/>
              <a:t>But likely </a:t>
            </a:r>
            <a:r>
              <a:rPr lang="en-US" i="1" dirty="0"/>
              <a:t>not</a:t>
            </a:r>
            <a:r>
              <a:rPr lang="en-US" dirty="0"/>
              <a:t> independent. P(defeat B | mage) &lt; 80%.  So, need non-independent formula P(mage)* P(defeat B | mage)</a:t>
            </a:r>
          </a:p>
          <a:p>
            <a:pPr lvl="1"/>
            <a:r>
              <a:rPr lang="en-US" dirty="0"/>
              <a:t>(Also cards – 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4571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3100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22859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Draw.  King or Queen?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= ¼ + ¼ = ½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1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sz="2600" dirty="0"/>
              <a:t>Draw, put back.  Not  King either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281939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some examples of probabilities needed for game development?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Not 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Not  King either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Not 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Not 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</p:txBody>
      </p:sp>
    </p:spTree>
    <p:extLst>
      <p:ext uri="{BB962C8B-B14F-4D97-AF65-F5344CB8AC3E}">
        <p14:creationId xmlns:p14="http://schemas.microsoft.com/office/powerpoint/2010/main" val="411373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Not 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P(K’) x P(K | K’) = ¾ x ⅓ = 3/12 = ¼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146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76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 distribution </a:t>
            </a:r>
            <a:r>
              <a:rPr lang="en-US" dirty="0"/>
              <a:t>– values and likelihood of those values that random variable can take</a:t>
            </a:r>
          </a:p>
          <a:p>
            <a:r>
              <a:rPr lang="en-US" dirty="0"/>
              <a:t>Why? If can model mathematically, can use to predict occurrences</a:t>
            </a:r>
          </a:p>
          <a:p>
            <a:pPr lvl="1"/>
            <a:r>
              <a:rPr lang="en-US" dirty="0"/>
              <a:t>e.g., probability slot machine pays out on given day</a:t>
            </a:r>
          </a:p>
          <a:p>
            <a:pPr lvl="1"/>
            <a:r>
              <a:rPr lang="en-US" dirty="0"/>
              <a:t>e.g., probability game server hosts player today</a:t>
            </a:r>
          </a:p>
          <a:p>
            <a:pPr lvl="1"/>
            <a:r>
              <a:rPr lang="en-US" dirty="0"/>
              <a:t>e.g., probability certain game mode is chosen by player</a:t>
            </a:r>
          </a:p>
          <a:p>
            <a:pPr lvl="1"/>
            <a:r>
              <a:rPr lang="en-US" dirty="0"/>
              <a:t>Also, some statistical techniques for some distributions only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576754"/>
            <a:ext cx="4267200" cy="2712827"/>
            <a:chOff x="4648200" y="2286000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286000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767995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229381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88778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11528" y="4366737"/>
            <a:ext cx="2583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discussed: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Uniform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Binomial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Poisson</a:t>
            </a:r>
            <a:r>
              <a:rPr lang="en-US" dirty="0"/>
              <a:t> (discrete)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Normal</a:t>
            </a:r>
            <a:r>
              <a:rPr lang="en-US" dirty="0"/>
              <a:t> (continuous)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406AD-46F8-4C75-8672-9E5F12DAC576}"/>
              </a:ext>
            </a:extLst>
          </p:cNvPr>
          <p:cNvSpPr txBox="1"/>
          <p:nvPr/>
        </p:nvSpPr>
        <p:spPr>
          <a:xfrm>
            <a:off x="3981450" y="5980458"/>
            <a:ext cx="34671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empirical rule? </a:t>
            </a:r>
          </a:p>
          <a:p>
            <a:r>
              <a:rPr lang="en-US" dirty="0"/>
              <a:t>What distribution did it apply to?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BE29E6A0-9C60-4F25-B8A3-EF9B4DBD0E70}"/>
              </a:ext>
            </a:extLst>
          </p:cNvPr>
          <p:cNvSpPr/>
          <p:nvPr/>
        </p:nvSpPr>
        <p:spPr>
          <a:xfrm>
            <a:off x="3505200" y="6208374"/>
            <a:ext cx="353003" cy="190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</p:spTree>
    <p:extLst>
      <p:ext uri="{BB962C8B-B14F-4D97-AF65-F5344CB8AC3E}">
        <p14:creationId xmlns:p14="http://schemas.microsoft.com/office/powerpoint/2010/main" val="213277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31492"/>
            <a:ext cx="3587846" cy="259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629" y="4345980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     = (1 + 6) / 2 = 3.5</a:t>
            </a:r>
          </a:p>
          <a:p>
            <a:r>
              <a:rPr lang="en-US" sz="2400" dirty="0"/>
              <a:t>Variance = ((6 – 1 + 1)</a:t>
            </a:r>
            <a:r>
              <a:rPr lang="en-US" sz="2400" baseline="30000" dirty="0"/>
              <a:t>2</a:t>
            </a:r>
            <a:r>
              <a:rPr lang="en-US" sz="2400" dirty="0"/>
              <a:t> – 1)/12 </a:t>
            </a:r>
          </a:p>
          <a:p>
            <a:r>
              <a:rPr lang="en-US" sz="2400" dirty="0"/>
              <a:t>                 = 2.9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Std</a:t>
            </a:r>
            <a:r>
              <a:rPr lang="en-US" sz="2400" dirty="0"/>
              <a:t> Dev  = </a:t>
            </a:r>
            <a:r>
              <a:rPr lang="en-US" sz="2400" dirty="0" err="1"/>
              <a:t>sqrt</a:t>
            </a:r>
            <a:r>
              <a:rPr lang="en-US" sz="2400" dirty="0"/>
              <a:t>(Variance) = 1.7</a:t>
            </a:r>
          </a:p>
        </p:txBody>
      </p:sp>
    </p:spTree>
    <p:extLst>
      <p:ext uri="{BB962C8B-B14F-4D97-AF65-F5344CB8AC3E}">
        <p14:creationId xmlns:p14="http://schemas.microsoft.com/office/powerpoint/2010/main" val="100768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3548307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0385" y="25908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</a:t>
            </a:r>
            <a:r>
              <a:rPr lang="en-US" i="1" dirty="0"/>
              <a:t>measure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empirical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how?</a:t>
            </a:r>
          </a:p>
          <a:p>
            <a:r>
              <a:rPr lang="en-US" i="1" dirty="0"/>
              <a:t>Could use “hunch”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what do you think?</a:t>
            </a:r>
          </a:p>
          <a:p>
            <a:r>
              <a:rPr lang="en-US" i="1" dirty="0"/>
              <a:t>Could use theory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classical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Math using our probability </a:t>
            </a:r>
            <a:r>
              <a:rPr lang="en-US" dirty="0"/>
              <a:t>rules (not shown)</a:t>
            </a:r>
          </a:p>
          <a:p>
            <a:pPr lvl="1"/>
            <a:r>
              <a:rPr lang="en-US" dirty="0"/>
              <a:t>Enumerate (next)</a:t>
            </a:r>
          </a:p>
        </p:txBody>
      </p:sp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50483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equally likely (</a:t>
            </a:r>
            <a:r>
              <a:rPr lang="en-US" sz="2400" dirty="0">
                <a:solidFill>
                  <a:srgbClr val="008000"/>
                </a:solidFill>
              </a:rPr>
              <a:t>p</a:t>
            </a:r>
            <a:r>
              <a:rPr lang="en-US" sz="2400" dirty="0"/>
              <a:t> is 1/8 for each)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P(HHT) + P(HTH) + P(THH) =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8062" y="1409727"/>
            <a:ext cx="7387875" cy="3910596"/>
            <a:chOff x="878062" y="1502033"/>
            <a:chExt cx="7387875" cy="39105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2" y="1502033"/>
              <a:ext cx="7387875" cy="373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71799" y="5181797"/>
              <a:ext cx="3200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http://web.mnstate.edu/peil/MDEV102/U3/S25/Cartesian3.PNG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1" y="5697266"/>
            <a:ext cx="2971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Can draw histogram of number of heads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(2 of 3)</a:t>
            </a:r>
          </a:p>
        </p:txBody>
      </p:sp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Probability attack will succeed</a:t>
            </a:r>
          </a:p>
          <a:p>
            <a:r>
              <a:rPr lang="en-US" dirty="0"/>
              <a:t>Probability loot from enemy contains rare item</a:t>
            </a:r>
          </a:p>
          <a:p>
            <a:r>
              <a:rPr lang="en-US" dirty="0"/>
              <a:t>Probability enemy spawns at particular time</a:t>
            </a:r>
          </a:p>
          <a:p>
            <a:r>
              <a:rPr lang="en-US" dirty="0"/>
              <a:t>Probability action (e.g., building a castle) takes  particular amount of time</a:t>
            </a:r>
          </a:p>
          <a:p>
            <a:r>
              <a:rPr lang="en-US" dirty="0"/>
              <a:t>Probability players at server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0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0077" y="1752600"/>
            <a:ext cx="8445963" cy="3904778"/>
            <a:chOff x="264283" y="1443038"/>
            <a:chExt cx="8445963" cy="39047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3" y="1443038"/>
              <a:ext cx="8445963" cy="3763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20364" y="511698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http://www.mathnstuff.com/math/spoken/here/2class/90/binom2.gif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3987" y="5943600"/>
            <a:ext cx="495814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These are all binomial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general, any number of trials 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) &amp; any probability of successful outcome (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) (e.g., heads)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Characteristics of experiment that gives random number with binomial distribution:</a:t>
            </a:r>
          </a:p>
          <a:p>
            <a:pPr lvl="1"/>
            <a:r>
              <a:rPr lang="en-US" dirty="0"/>
              <a:t>Experiment consists of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identical trials.</a:t>
            </a:r>
          </a:p>
          <a:p>
            <a:pPr lvl="1"/>
            <a:r>
              <a:rPr lang="en-US" dirty="0"/>
              <a:t>Trials are independent</a:t>
            </a:r>
          </a:p>
          <a:p>
            <a:pPr lvl="1"/>
            <a:r>
              <a:rPr lang="en-US" dirty="0"/>
              <a:t>Each trial results in only two possible outcomes,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F</a:t>
            </a:r>
          </a:p>
          <a:p>
            <a:pPr lvl="1"/>
            <a:r>
              <a:rPr lang="en-US" dirty="0"/>
              <a:t>Probability of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 each trial is same,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</a:p>
          <a:p>
            <a:pPr lvl="1"/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’s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424299"/>
            <a:ext cx="2784512" cy="2884426"/>
            <a:chOff x="5926695" y="1389430"/>
            <a:chExt cx="2353619" cy="2585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1745"/>
            <a:ext cx="4305300" cy="3992563"/>
          </a:xfrm>
        </p:spPr>
        <p:txBody>
          <a:bodyPr/>
          <a:lstStyle/>
          <a:p>
            <a:r>
              <a:rPr lang="en-US" dirty="0"/>
              <a:t>“So what?”</a:t>
            </a:r>
          </a:p>
          <a:p>
            <a:r>
              <a:rPr lang="en-US" dirty="0"/>
              <a:t>Can use known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811"/>
            <a:ext cx="3533775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953000" y="4646246"/>
            <a:ext cx="3533775" cy="2015178"/>
            <a:chOff x="4800600" y="4648200"/>
            <a:chExt cx="3533775" cy="2015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8200"/>
              <a:ext cx="3533775" cy="1724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3987" y="6432546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http://www.s-cool.co.uk/gifs/a-mat-sdisc-dia12.gif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1100" y="1295400"/>
            <a:ext cx="3543300" cy="3067263"/>
            <a:chOff x="5105400" y="1101864"/>
            <a:chExt cx="3543300" cy="3067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01864"/>
              <a:ext cx="35433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43550" y="3938295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http://www.s-cool.co.uk/gifs/a-mat-sdisc-dia08.gif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1847" y="4699349"/>
            <a:ext cx="47675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Excel: </a:t>
            </a:r>
            <a:r>
              <a:rPr lang="en-US" sz="2400" dirty="0" err="1">
                <a:latin typeface="Consolas" panose="020B0609020204030204" pitchFamily="49" charset="0"/>
              </a:rPr>
              <a:t>binom.dist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latin typeface="Consolas" panose="020B0609020204030204" pitchFamily="49" charset="0"/>
              </a:rPr>
              <a:t>binom.dist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x,trials,prob,cumulative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/>
              <a:t>– 2 heads, 3 flips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</a:rPr>
              <a:t>binom.dist</a:t>
            </a:r>
            <a:r>
              <a:rPr lang="en-US" sz="2400" dirty="0">
                <a:latin typeface="Consolas" panose="020B0609020204030204" pitchFamily="49" charset="0"/>
              </a:rPr>
              <a:t>(2,3,0.5,FALSE)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=0.375 </a:t>
            </a:r>
            <a:r>
              <a:rPr lang="en-US" sz="2400" dirty="0"/>
              <a:t>(i.e.,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  <a:r>
              <a:rPr lang="en-US" sz="2400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1268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C122-0AF1-4D0C-B230-997340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8CC0-CFEF-49AA-BEA3-E3A0B052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row is like a coin flip</a:t>
            </a:r>
          </a:p>
          <a:p>
            <a:pPr lvl="1"/>
            <a:r>
              <a:rPr lang="en-US" dirty="0"/>
              <a:t>right = “heads”</a:t>
            </a:r>
          </a:p>
          <a:p>
            <a:pPr lvl="1"/>
            <a:r>
              <a:rPr lang="en-US" dirty="0"/>
              <a:t>left = “tails”</a:t>
            </a:r>
          </a:p>
          <a:p>
            <a:r>
              <a:rPr lang="en-US" dirty="0"/>
              <a:t>Bottom axis is number of heads</a:t>
            </a:r>
          </a:p>
          <a:p>
            <a:r>
              <a:rPr lang="en-US" dirty="0"/>
              <a:t>Can compute P(X) by:</a:t>
            </a:r>
          </a:p>
          <a:p>
            <a:pPr lvl="1"/>
            <a:r>
              <a:rPr lang="en-US" dirty="0"/>
              <a:t>bin(X) / sum(bin(0) + bin(1) +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9654B-8CC5-43E7-A1BF-B0F55A9F027C}"/>
              </a:ext>
            </a:extLst>
          </p:cNvPr>
          <p:cNvSpPr/>
          <p:nvPr/>
        </p:nvSpPr>
        <p:spPr>
          <a:xfrm>
            <a:off x="3899294" y="5486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https://www.mathsisfun.com/data/quincunx.html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9FA74-D4D6-447E-8ACA-EB1F159F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1503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0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  <a:r>
              <a:rPr lang="en-US" dirty="0"/>
              <a:t> (broken into units)</a:t>
            </a:r>
          </a:p>
          <a:p>
            <a:pPr lvl="1"/>
            <a:r>
              <a:rPr lang="en-US" dirty="0"/>
              <a:t>Interval can be time, area, volume, distance</a:t>
            </a:r>
          </a:p>
          <a:p>
            <a:pPr lvl="1"/>
            <a:r>
              <a:rPr lang="en-US" dirty="0"/>
              <a:t>e.g., number of players arriving at server lobby in 5-minute period between noon-1pm</a:t>
            </a:r>
          </a:p>
          <a:p>
            <a:pPr lvl="0"/>
            <a:r>
              <a:rPr lang="en-US" dirty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Probability of event same for all time units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Number of events in one time unit independent of number of events in any other time 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Events occur singly (not simultaneously).  In other words, as time unit gets smaller, probability of two events occurring approaches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388330"/>
            <a:ext cx="4040188" cy="639762"/>
          </a:xfrm>
        </p:spPr>
        <p:txBody>
          <a:bodyPr/>
          <a:lstStyle/>
          <a:p>
            <a:r>
              <a:rPr lang="en-US" dirty="0"/>
              <a:t>Not Poisson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028092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Number of people arriving at restaurant during dinner hour</a:t>
            </a:r>
          </a:p>
          <a:p>
            <a:pPr lvl="1"/>
            <a:r>
              <a:rPr lang="en-US" dirty="0"/>
              <a:t>People frequently arrive in groups</a:t>
            </a:r>
          </a:p>
          <a:p>
            <a:r>
              <a:rPr lang="en-US" dirty="0"/>
              <a:t>Number of students register for course in </a:t>
            </a:r>
            <a:r>
              <a:rPr lang="en-US" dirty="0" err="1"/>
              <a:t>BannerWeb</a:t>
            </a:r>
            <a:r>
              <a:rPr lang="en-US" dirty="0"/>
              <a:t> per hour on first day of registration 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not equal – most register in first few hours</a:t>
            </a:r>
          </a:p>
          <a:p>
            <a:pPr lvl="1"/>
            <a:r>
              <a:rPr lang="en-US" dirty="0"/>
              <a:t>Not independent – if too many  register early, system crashes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1225" y="1388330"/>
            <a:ext cx="4041775" cy="639762"/>
          </a:xfrm>
        </p:spPr>
        <p:txBody>
          <a:bodyPr/>
          <a:lstStyle/>
          <a:p>
            <a:r>
              <a:rPr lang="en-US" dirty="0"/>
              <a:t>Could Be Poisson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028092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groups arriving at restaurant during dinner hour</a:t>
            </a:r>
          </a:p>
          <a:p>
            <a:r>
              <a:rPr lang="en-US" dirty="0"/>
              <a:t>Number of logins to MMO during prime time</a:t>
            </a:r>
          </a:p>
          <a:p>
            <a:r>
              <a:rPr lang="en-US" dirty="0"/>
              <a:t>Number of defects (bugs) per 100 lines of code</a:t>
            </a:r>
          </a:p>
          <a:p>
            <a:r>
              <a:rPr lang="en-US" dirty="0"/>
              <a:t>People arriving at cash register (if they shop individually)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46729" y="5979380"/>
            <a:ext cx="4748992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Phrase people use is </a:t>
            </a:r>
            <a:r>
              <a:rPr lang="en-US" sz="2400" dirty="0">
                <a:solidFill>
                  <a:srgbClr val="0070C0"/>
                </a:solidFill>
              </a:rPr>
              <a:t>random arrivals</a:t>
            </a:r>
          </a:p>
        </p:txBody>
      </p:sp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50" y="2903890"/>
            <a:ext cx="2371725" cy="80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38600"/>
            <a:ext cx="5592825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5312" y="588630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6185"/>
            <a:ext cx="8229600" cy="397021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student plays per day averages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played per day independent of all other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only play one game at a time</a:t>
            </a:r>
          </a:p>
          <a:p>
            <a:r>
              <a:rPr lang="en-US" dirty="0"/>
              <a:t>What’s probability of playing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games tomorrow?</a:t>
            </a:r>
          </a:p>
          <a:p>
            <a:r>
              <a:rPr lang="en-US" dirty="0"/>
              <a:t>In this case, the value of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= 1</a:t>
            </a:r>
            <a:r>
              <a:rPr lang="en-US" dirty="0"/>
              <a:t>, want </a:t>
            </a:r>
            <a:r>
              <a:rPr lang="en-US" dirty="0">
                <a:solidFill>
                  <a:srgbClr val="008000"/>
                </a:solidFill>
              </a:rPr>
              <a:t>P(X=2)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5486400"/>
            <a:ext cx="3652870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600200"/>
            <a:ext cx="4724401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“So what?” </a:t>
            </a:r>
            <a:r>
              <a:rPr lang="en-US" dirty="0">
                <a:sym typeface="Wingdings" panose="05000000000000000000" pitchFamily="2" charset="2"/>
              </a:rPr>
              <a:t> Known formulas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    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/>
              <a:t>Variance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 err="1"/>
              <a:t>Std</a:t>
            </a:r>
            <a:r>
              <a:rPr lang="en-US" dirty="0"/>
              <a:t> Dev   = </a:t>
            </a:r>
            <a:r>
              <a:rPr lang="en-US" dirty="0" err="1"/>
              <a:t>sqrt</a:t>
            </a:r>
            <a:r>
              <a:rPr lang="en-US" dirty="0"/>
              <a:t> 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Excel: </a:t>
            </a:r>
            <a:r>
              <a:rPr lang="en-US" sz="2800" dirty="0" err="1">
                <a:latin typeface="Consolas" panose="020B0609020204030204" pitchFamily="49" charset="0"/>
              </a:rPr>
              <a:t>poisson.dist</a:t>
            </a:r>
            <a:r>
              <a:rPr lang="en-US" sz="28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900" dirty="0" err="1">
                <a:latin typeface="Consolas" panose="020B0609020204030204" pitchFamily="49" charset="0"/>
              </a:rPr>
              <a:t>poisson.dist</a:t>
            </a:r>
            <a:r>
              <a:rPr lang="en-US" sz="2900" dirty="0">
                <a:latin typeface="Consolas" panose="020B0609020204030204" pitchFamily="49" charset="0"/>
              </a:rPr>
              <a:t>(</a:t>
            </a:r>
            <a:r>
              <a:rPr lang="en-US" sz="2900" dirty="0" err="1">
                <a:latin typeface="Consolas" panose="020B0609020204030204" pitchFamily="49" charset="0"/>
              </a:rPr>
              <a:t>x,mean,cumulative</a:t>
            </a:r>
            <a:r>
              <a:rPr lang="en-US" sz="2900" dirty="0">
                <a:latin typeface="Consolas" panose="020B0609020204030204" pitchFamily="49" charset="0"/>
              </a:rPr>
              <a:t>)</a:t>
            </a:r>
            <a:endParaRPr lang="en-US" sz="2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/>
              <a:t>mean 1 game per day, chance for 2?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 err="1">
                <a:latin typeface="Consolas" panose="020B0609020204030204" pitchFamily="49" charset="0"/>
              </a:rPr>
              <a:t>poisson.dist</a:t>
            </a:r>
            <a:r>
              <a:rPr lang="en-US" sz="2800" dirty="0">
                <a:latin typeface="Consolas" panose="020B0609020204030204" pitchFamily="49" charset="0"/>
              </a:rPr>
              <a:t>(2,1,false)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= 0.18394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05879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74" y="5852129"/>
            <a:ext cx="559249" cy="5491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04E967-081A-4477-A321-D3A9C79E2F33}"/>
              </a:ext>
            </a:extLst>
          </p:cNvPr>
          <p:cNvGrpSpPr/>
          <p:nvPr/>
        </p:nvGrpSpPr>
        <p:grpSpPr>
          <a:xfrm>
            <a:off x="4793031" y="1387158"/>
            <a:ext cx="3860260" cy="3437283"/>
            <a:chOff x="4975771" y="1210917"/>
            <a:chExt cx="3511979" cy="2988826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550" y="1210917"/>
              <a:ext cx="3505200" cy="280416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B45A24-4A9E-44B7-94CC-E88F7FC38AE3}"/>
                </a:ext>
              </a:extLst>
            </p:cNvPr>
            <p:cNvSpPr txBox="1"/>
            <p:nvPr/>
          </p:nvSpPr>
          <p:spPr>
            <a:xfrm>
              <a:off x="6858000" y="3830411"/>
              <a:ext cx="284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3D59C2-4831-426C-AD85-4E0F25AB968A}"/>
                </a:ext>
              </a:extLst>
            </p:cNvPr>
            <p:cNvSpPr txBox="1"/>
            <p:nvPr/>
          </p:nvSpPr>
          <p:spPr>
            <a:xfrm rot="16200000">
              <a:off x="4953948" y="2070255"/>
              <a:ext cx="323655" cy="2800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X 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016814-6C48-4CCD-8E9E-7EB4670E4E91}"/>
              </a:ext>
            </a:extLst>
          </p:cNvPr>
          <p:cNvSpPr txBox="1"/>
          <p:nvPr/>
        </p:nvSpPr>
        <p:spPr>
          <a:xfrm>
            <a:off x="4906182" y="5178454"/>
            <a:ext cx="3633958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e.g., May want to know most likelihood of 1.5x average people arriving at server</a:t>
            </a:r>
          </a:p>
        </p:txBody>
      </p:sp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324B-D2C4-4748-9B9A-6EB388A1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7CA-1816-404F-85AF-EB3C83A8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95400"/>
            <a:ext cx="8371114" cy="4525963"/>
          </a:xfrm>
        </p:spPr>
        <p:txBody>
          <a:bodyPr>
            <a:normAutofit/>
          </a:bodyPr>
          <a:lstStyle/>
          <a:p>
            <a:r>
              <a:rPr lang="en-US" dirty="0"/>
              <a:t>Expected value of discrete random variable is value you’d </a:t>
            </a:r>
            <a:r>
              <a:rPr lang="en-US" i="1" dirty="0"/>
              <a:t>expect</a:t>
            </a:r>
            <a:r>
              <a:rPr lang="en-US" dirty="0"/>
              <a:t> after many experimental trials.  i.e., mean value of population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Value</a:t>
            </a:r>
            <a:r>
              <a:rPr lang="en-US" dirty="0">
                <a:solidFill>
                  <a:srgbClr val="000000"/>
                </a:solidFill>
              </a:rPr>
              <a:t>:	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	…	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008000"/>
                </a:solidFill>
              </a:rPr>
              <a:t>  Probability</a:t>
            </a:r>
            <a:r>
              <a:rPr lang="en-US" dirty="0">
                <a:solidFill>
                  <a:srgbClr val="000000"/>
                </a:solidFill>
              </a:rPr>
              <a:t>: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	…	P(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Compute by multiplying each by probability and summing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2F219-17C0-4B8F-97C5-C4E3BC9332FB}"/>
              </a:ext>
            </a:extLst>
          </p:cNvPr>
          <p:cNvSpPr txBox="1"/>
          <p:nvPr/>
        </p:nvSpPr>
        <p:spPr>
          <a:xfrm>
            <a:off x="1006827" y="5368519"/>
            <a:ext cx="7669087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l-GR" sz="3600" dirty="0"/>
              <a:t>μ</a:t>
            </a:r>
            <a:r>
              <a:rPr lang="en-US" sz="3600" baseline="-25000" dirty="0"/>
              <a:t>x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70C0"/>
                </a:solidFill>
              </a:rPr>
              <a:t>E(X) </a:t>
            </a:r>
            <a:r>
              <a:rPr lang="en-US" sz="3600" dirty="0"/>
              <a:t>= </a:t>
            </a:r>
            <a:r>
              <a:rPr lang="en-US" sz="3600" i="1" dirty="0"/>
              <a:t>x</a:t>
            </a:r>
            <a:r>
              <a:rPr lang="en-US" sz="3600" i="1" baseline="-25000" dirty="0"/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    = </a:t>
            </a:r>
            <a:r>
              <a:rPr lang="el-GR" sz="3600" dirty="0"/>
              <a:t>Σ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718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r>
              <a:rPr lang="en-US" dirty="0">
                <a:solidFill>
                  <a:srgbClr val="008000"/>
                </a:solidFill>
              </a:rPr>
              <a:t>Event</a:t>
            </a:r>
            <a:r>
              <a:rPr lang="en-US" dirty="0"/>
              <a:t> – outcome of experiment or observation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Elementary</a:t>
            </a:r>
            <a:r>
              <a:rPr lang="en-US" dirty="0"/>
              <a:t> – simplest type for given experiment. independent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Joint/Compound </a:t>
            </a:r>
            <a:r>
              <a:rPr lang="en-US" dirty="0"/>
              <a:t>– more than one elementary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die </a:t>
            </a:r>
            <a:r>
              <a:rPr lang="en-US" dirty="0"/>
              <a:t>(d6) and get 6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Roll die (</a:t>
            </a:r>
            <a:r>
              <a:rPr lang="en-US" dirty="0"/>
              <a:t>d6) and get even number</a:t>
            </a:r>
          </a:p>
          <a:p>
            <a:pPr lvl="1"/>
            <a:r>
              <a:rPr lang="en-US" dirty="0"/>
              <a:t>compound event, consists of elementary events 2, 4, and 6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queen of spades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face card</a:t>
            </a:r>
          </a:p>
          <a:p>
            <a:pPr lvl="1"/>
            <a:r>
              <a:rPr lang="en-US" dirty="0"/>
              <a:t>compound event</a:t>
            </a:r>
          </a:p>
          <a:p>
            <a:r>
              <a:rPr lang="en-US" dirty="0">
                <a:solidFill>
                  <a:srgbClr val="008000"/>
                </a:solidFill>
              </a:rPr>
              <a:t>Observe players logging in </a:t>
            </a:r>
            <a:r>
              <a:rPr lang="en-US" dirty="0"/>
              <a:t>to MMO and see if two people log in less than 15 minutes apart after midnight</a:t>
            </a:r>
          </a:p>
          <a:p>
            <a:pPr lvl="1"/>
            <a:r>
              <a:rPr lang="en-US" dirty="0"/>
              <a:t>compound event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0550" y="3809580"/>
            <a:ext cx="3771900" cy="2563257"/>
            <a:chOff x="776654" y="4114800"/>
            <a:chExt cx="3771900" cy="25632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404" y="4114800"/>
              <a:ext cx="3200400" cy="23154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6654" y="6308725"/>
              <a:ext cx="3771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https://cdn.kastatic.org/googleusercontent/Z0TuLq2KolavsrfDXSbLqi0S-wnlCrC13cKGG68wK9ljrTiXzRqvfq7IpWNzcwgzlpEOI8YmMafp4K4zO0sanvXu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expected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8E8CB-40DA-4400-B81E-1BF478AEFDE0}"/>
              </a:ext>
            </a:extLst>
          </p:cNvPr>
          <p:cNvSpPr/>
          <p:nvPr/>
        </p:nvSpPr>
        <p:spPr>
          <a:xfrm>
            <a:off x="5029200" y="4343400"/>
            <a:ext cx="2133600" cy="1073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1770290" y="5438511"/>
            <a:ext cx="5392510" cy="125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3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</a:t>
            </a:r>
            <a:r>
              <a:rPr lang="en-US" dirty="0"/>
              <a:t> 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expected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2971800" y="5438511"/>
            <a:ext cx="4191000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2009206" y="6089586"/>
            <a:ext cx="4798107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8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expected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800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2009206" y="6089586"/>
            <a:ext cx="4798107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9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$3 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$7   1-5?  Get $1</a:t>
            </a:r>
          </a:p>
          <a:p>
            <a:r>
              <a:rPr lang="en-US" dirty="0">
                <a:sym typeface="Wingdings" panose="05000000000000000000" pitchFamily="2" charset="2"/>
              </a:rPr>
              <a:t>What is expected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$1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$7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800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046061" y="6169707"/>
            <a:ext cx="4724400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C00000"/>
                </a:solidFill>
              </a:rPr>
              <a:t>$-1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9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4369733"/>
            <a:ext cx="6096000" cy="193899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So far random variable could take only </a:t>
            </a:r>
            <a:r>
              <a:rPr lang="en-US" sz="2400" dirty="0">
                <a:solidFill>
                  <a:srgbClr val="0070C0"/>
                </a:solidFill>
              </a:rPr>
              <a:t>discrete</a:t>
            </a:r>
            <a:r>
              <a:rPr lang="en-US" sz="2400" dirty="0"/>
              <a:t> set of values</a:t>
            </a:r>
          </a:p>
          <a:p>
            <a:endParaRPr lang="en-US" sz="2400" dirty="0"/>
          </a:p>
          <a:p>
            <a:r>
              <a:rPr lang="en-US" sz="2400" i="1" dirty="0"/>
              <a:t>Q: What does that mean?</a:t>
            </a:r>
          </a:p>
          <a:p>
            <a:r>
              <a:rPr lang="en-US" sz="2400" i="1" dirty="0"/>
              <a:t>Q: What other distributions might we consider?</a:t>
            </a:r>
          </a:p>
        </p:txBody>
      </p:sp>
    </p:spTree>
    <p:extLst>
      <p:ext uri="{BB962C8B-B14F-4D97-AF65-F5344CB8AC3E}">
        <p14:creationId xmlns:p14="http://schemas.microsoft.com/office/powerpoint/2010/main" val="28250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7752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Many random variables are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dirty="0"/>
              <a:t>e.g., recording </a:t>
            </a:r>
            <a:r>
              <a:rPr lang="en-US" i="1" dirty="0"/>
              <a:t>time</a:t>
            </a:r>
            <a:r>
              <a:rPr lang="en-US" dirty="0"/>
              <a:t> (time to perform service) or measuring something (</a:t>
            </a:r>
            <a:r>
              <a:rPr lang="en-US" i="1" dirty="0"/>
              <a:t>height</a:t>
            </a:r>
            <a:r>
              <a:rPr lang="en-US" dirty="0"/>
              <a:t>, </a:t>
            </a:r>
            <a:r>
              <a:rPr lang="en-US" i="1" dirty="0"/>
              <a:t>weight</a:t>
            </a:r>
            <a:r>
              <a:rPr lang="en-US" dirty="0"/>
              <a:t>, </a:t>
            </a:r>
            <a:r>
              <a:rPr lang="en-US" i="1" dirty="0"/>
              <a:t>strength</a:t>
            </a:r>
            <a:r>
              <a:rPr lang="en-US" dirty="0"/>
              <a:t>) </a:t>
            </a:r>
          </a:p>
          <a:p>
            <a:r>
              <a:rPr lang="en-US" dirty="0"/>
              <a:t>For continuous, doesn’t make sense to talk about </a:t>
            </a:r>
            <a:r>
              <a:rPr lang="en-US" dirty="0">
                <a:solidFill>
                  <a:srgbClr val="0070C0"/>
                </a:solidFill>
              </a:rPr>
              <a:t>P(X=x)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continuum of possible values for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6606" y="6184386"/>
            <a:ext cx="581838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Many random variables are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dirty="0"/>
              <a:t>e.g., recording </a:t>
            </a:r>
            <a:r>
              <a:rPr lang="en-US" i="1" dirty="0"/>
              <a:t>time</a:t>
            </a:r>
            <a:r>
              <a:rPr lang="en-US" dirty="0"/>
              <a:t> (time to perform service) or measuring something (</a:t>
            </a:r>
            <a:r>
              <a:rPr lang="en-US" i="1" dirty="0"/>
              <a:t>height</a:t>
            </a:r>
            <a:r>
              <a:rPr lang="en-US" dirty="0"/>
              <a:t>, </a:t>
            </a:r>
            <a:r>
              <a:rPr lang="en-US" i="1" dirty="0"/>
              <a:t>weight</a:t>
            </a:r>
            <a:r>
              <a:rPr lang="en-US" dirty="0"/>
              <a:t>, </a:t>
            </a:r>
            <a:r>
              <a:rPr lang="en-US" i="1" dirty="0"/>
              <a:t>strength</a:t>
            </a:r>
            <a:r>
              <a:rPr lang="en-US" dirty="0"/>
              <a:t>) </a:t>
            </a:r>
          </a:p>
          <a:p>
            <a:r>
              <a:rPr lang="en-US" dirty="0"/>
              <a:t>For continuous, doesn’t make sense to talk about </a:t>
            </a:r>
            <a:r>
              <a:rPr lang="en-US" dirty="0">
                <a:solidFill>
                  <a:srgbClr val="0070C0"/>
                </a:solidFill>
              </a:rPr>
              <a:t>P(X=x)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continuum of possible values for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9F716-51F1-4831-BDEB-681679BEDC2E}"/>
              </a:ext>
            </a:extLst>
          </p:cNvPr>
          <p:cNvSpPr txBox="1"/>
          <p:nvPr/>
        </p:nvSpPr>
        <p:spPr>
          <a:xfrm>
            <a:off x="278510" y="6172200"/>
            <a:ext cx="873938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  <a:r>
              <a:rPr lang="en-US" sz="2000" dirty="0">
                <a:sym typeface="Wingdings" panose="05000000000000000000" pitchFamily="2" charset="2"/>
              </a:rPr>
              <a:t> the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 Normal Distribution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172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9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“Bell-shaped” or “Bell-curve”</a:t>
            </a:r>
          </a:p>
          <a:p>
            <a:pPr lvl="1"/>
            <a:r>
              <a:rPr lang="en-US" dirty="0"/>
              <a:t>Distribution from -∞ to +∞</a:t>
            </a:r>
          </a:p>
          <a:p>
            <a:r>
              <a:rPr lang="en-US" dirty="0"/>
              <a:t>Symmetric</a:t>
            </a:r>
          </a:p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mode</a:t>
            </a:r>
            <a:r>
              <a:rPr lang="en-US" dirty="0"/>
              <a:t> all same</a:t>
            </a:r>
          </a:p>
          <a:p>
            <a:pPr lvl="1"/>
            <a:r>
              <a:rPr lang="en-US" dirty="0"/>
              <a:t>Mean determines location, standard deviation determines “width”</a:t>
            </a:r>
          </a:p>
          <a:p>
            <a:r>
              <a:rPr lang="en-US" dirty="0"/>
              <a:t>Super important!</a:t>
            </a:r>
          </a:p>
          <a:p>
            <a:pPr lvl="1"/>
            <a:r>
              <a:rPr lang="en-US" dirty="0"/>
              <a:t>Lots of distributions follow a normal curve</a:t>
            </a:r>
          </a:p>
          <a:p>
            <a:pPr lvl="1"/>
            <a:r>
              <a:rPr lang="en-US" dirty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201" y="5429674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Aka “Gaussian” distribution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97754" y="2209800"/>
            <a:ext cx="4435313" cy="2579232"/>
            <a:chOff x="4497754" y="2209800"/>
            <a:chExt cx="4435313" cy="2579232"/>
          </a:xfrm>
        </p:grpSpPr>
        <p:grpSp>
          <p:nvGrpSpPr>
            <p:cNvPr id="10" name="Group 9"/>
            <p:cNvGrpSpPr/>
            <p:nvPr/>
          </p:nvGrpSpPr>
          <p:grpSpPr>
            <a:xfrm>
              <a:off x="4497754" y="2209800"/>
              <a:ext cx="4435313" cy="2579232"/>
              <a:chOff x="4497754" y="2209800"/>
              <a:chExt cx="4435313" cy="25792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0" y="2209800"/>
                <a:ext cx="4305300" cy="2579232"/>
                <a:chOff x="1466850" y="3657600"/>
                <a:chExt cx="4508950" cy="262263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6850" y="3657600"/>
                  <a:ext cx="4508950" cy="2468563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968725" y="6061164"/>
                  <a:ext cx="3505200" cy="219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https://www.mathsisfun.com/data/images/normal-distribution-2.svg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7754" y="3989405"/>
                <a:ext cx="601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-∞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62691" y="3989405"/>
                <a:ext cx="670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+∞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7600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right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28673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008000"/>
                </a:solidFill>
              </a:rPr>
              <a:t>standard dev</a:t>
            </a:r>
            <a:r>
              <a:rPr lang="en-US" dirty="0"/>
              <a:t>. (s)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91538" y="1143000"/>
            <a:ext cx="3971925" cy="3114675"/>
            <a:chOff x="4495800" y="2976319"/>
            <a:chExt cx="3971925" cy="3114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976319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60628" y="3581400"/>
              <a:ext cx="2507097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green</a:t>
              </a:r>
              <a:r>
                <a:rPr lang="en-US" sz="1600" dirty="0"/>
                <a:t> - mean -3, </a:t>
              </a:r>
              <a:r>
                <a:rPr lang="en-US" sz="1600" dirty="0" err="1"/>
                <a:t>std</a:t>
              </a:r>
              <a:r>
                <a:rPr lang="en-US" sz="1600" dirty="0"/>
                <a:t> dev 0.5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    red</a:t>
              </a:r>
              <a:r>
                <a:rPr lang="en-US" sz="1600" dirty="0"/>
                <a:t> - mean 0, </a:t>
              </a:r>
              <a:r>
                <a:rPr lang="en-US" sz="1600" dirty="0" err="1"/>
                <a:t>std</a:t>
              </a:r>
              <a:r>
                <a:rPr lang="en-US" sz="1600" dirty="0"/>
                <a:t> dev 1</a:t>
              </a:r>
            </a:p>
            <a:p>
              <a:r>
                <a:rPr lang="en-US" sz="1600" dirty="0"/>
                <a:t> black - mean 2, </a:t>
              </a:r>
              <a:r>
                <a:rPr lang="en-US" sz="1600" dirty="0" err="1"/>
                <a:t>std</a:t>
              </a:r>
              <a:r>
                <a:rPr lang="en-US" sz="1600" dirty="0"/>
                <a:t> dev 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3" y="4800600"/>
            <a:ext cx="2209800" cy="1083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9200" y="624209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4" y="6062244"/>
            <a:ext cx="559249" cy="54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1752600" y="6171532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447143"/>
            <a:ext cx="5141118" cy="2971800"/>
            <a:chOff x="990600" y="2680678"/>
            <a:chExt cx="7310437" cy="4085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80678"/>
              <a:ext cx="7310437" cy="40859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9180" y="6535763"/>
              <a:ext cx="3073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http://images.slideplayer.com/10/2753952/slides/slide_2.jpg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sample </a:t>
            </a:r>
            <a:r>
              <a:rPr lang="en-US" dirty="0">
                <a:solidFill>
                  <a:srgbClr val="0070C0"/>
                </a:solidFill>
              </a:rPr>
              <a:t>mean </a:t>
            </a:r>
            <a:r>
              <a:rPr lang="en-US" dirty="0"/>
              <a:t>(x̅)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Divide by sample </a:t>
            </a:r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n-US" dirty="0"/>
              <a:t>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= 0</a:t>
            </a:r>
          </a:p>
          <a:p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l-GR" dirty="0"/>
              <a:t>σ</a:t>
            </a:r>
            <a:r>
              <a:rPr lang="en-US" dirty="0"/>
              <a:t> = 1</a:t>
            </a:r>
          </a:p>
          <a:p>
            <a:r>
              <a:rPr lang="en-US" dirty="0"/>
              <a:t>Total area under curve = 1</a:t>
            </a:r>
          </a:p>
          <a:p>
            <a:pPr lvl="1"/>
            <a:r>
              <a:rPr lang="en-US" dirty="0"/>
              <a:t>Sounds like probability!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232286"/>
            <a:ext cx="2160954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to </a:t>
            </a:r>
            <a:r>
              <a:rPr lang="en-US" sz="2000" dirty="0">
                <a:solidFill>
                  <a:srgbClr val="0070C0"/>
                </a:solidFill>
              </a:rPr>
              <a:t>predict how likely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70C0"/>
                </a:solidFill>
              </a:rPr>
              <a:t>observed sample</a:t>
            </a:r>
            <a:r>
              <a:rPr lang="en-US" sz="2000" dirty="0"/>
              <a:t> is given </a:t>
            </a:r>
            <a:r>
              <a:rPr lang="en-US" sz="2000" dirty="0">
                <a:solidFill>
                  <a:srgbClr val="0070C0"/>
                </a:solidFill>
              </a:rPr>
              <a:t>population mean</a:t>
            </a:r>
          </a:p>
          <a:p>
            <a:pPr algn="ctr"/>
            <a:r>
              <a:rPr lang="en-US" sz="2000" dirty="0"/>
              <a:t>(next)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FD4BC-4BF1-4B48-B505-2690351D6A9F}"/>
              </a:ext>
            </a:extLst>
          </p:cNvPr>
          <p:cNvSpPr txBox="1"/>
          <p:nvPr/>
        </p:nvSpPr>
        <p:spPr>
          <a:xfrm rot="21082048">
            <a:off x="268100" y="3163643"/>
            <a:ext cx="1589666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</a:t>
            </a:r>
          </a:p>
          <a:p>
            <a:pPr algn="ctr"/>
            <a:r>
              <a:rPr lang="en-US" dirty="0"/>
              <a:t> Z-score?</a:t>
            </a:r>
          </a:p>
        </p:txBody>
      </p:sp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i="1" dirty="0"/>
              <a:t>Heroes of the Storm</a:t>
            </a:r>
            <a:r>
              <a:rPr lang="en-US" dirty="0"/>
              <a:t> Hero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Hero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 </a:t>
            </a:r>
            <a:r>
              <a:rPr lang="en-US" sz="2400" dirty="0"/>
              <a:t>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3033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Use table (Z-table).  Or </a:t>
            </a: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i="1" dirty="0"/>
              <a:t>Heroes of the Storm</a:t>
            </a:r>
            <a:r>
              <a:rPr lang="en-US" dirty="0"/>
              <a:t> Hero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Hero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</a:t>
            </a:r>
            <a:r>
              <a:rPr lang="en-US" sz="2400" dirty="0"/>
              <a:t> 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3033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Use table (Z-table).  Or </a:t>
            </a: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?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3F547AB-D4A7-42E1-AAD7-F26B0A013F7D}"/>
              </a:ext>
            </a:extLst>
          </p:cNvPr>
          <p:cNvSpPr txBox="1">
            <a:spLocks/>
          </p:cNvSpPr>
          <p:nvPr/>
        </p:nvSpPr>
        <p:spPr>
          <a:xfrm>
            <a:off x="4419600" y="5762663"/>
            <a:ext cx="430334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Use table (Z-table).  Or </a:t>
            </a: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5% / 2 = 2.5% likely (actual is 2.28%)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0EE52-5107-4616-B227-524ABA3C666D}"/>
              </a:ext>
            </a:extLst>
          </p:cNvPr>
          <p:cNvSpPr/>
          <p:nvPr/>
        </p:nvSpPr>
        <p:spPr>
          <a:xfrm>
            <a:off x="0" y="5428245"/>
            <a:ext cx="487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x,mean,stddev,cumulative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(30,24,3,false)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B2D073-E845-42D9-8770-A6F2D304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4" y="6106110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7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  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Empirical Rule</a:t>
            </a:r>
          </a:p>
          <a:p>
            <a:pPr lvl="1"/>
            <a:r>
              <a:rPr lang="en-US" dirty="0"/>
              <a:t>Use some inferential statistics (parametric tests)</a:t>
            </a:r>
          </a:p>
          <a:p>
            <a:r>
              <a:rPr lang="en-US" dirty="0"/>
              <a:t>How?  Several ways.  One: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Normal probability plot </a:t>
            </a:r>
            <a:r>
              <a:rPr lang="en-US" dirty="0"/>
              <a:t>– graphical technique to see if data set is approximately normally distributed (</a:t>
            </a:r>
            <a:r>
              <a:rPr lang="en-US" i="1" dirty="0"/>
              <a:t>next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histogram shape to look for “</a:t>
            </a:r>
            <a:r>
              <a:rPr lang="en-US" dirty="0">
                <a:solidFill>
                  <a:srgbClr val="0070C0"/>
                </a:solidFill>
              </a:rPr>
              <a:t>bell curve</a:t>
            </a:r>
            <a:r>
              <a:rPr lang="en-US" dirty="0"/>
              <a:t>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323" y="2743200"/>
            <a:ext cx="4648200" cy="3073604"/>
            <a:chOff x="990600" y="2305040"/>
            <a:chExt cx="4648200" cy="3073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305040"/>
              <a:ext cx="4648200" cy="268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6400" y="5009312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http://2.bp.blogspot.com/_g8gh7I4zSt4/TR85eGJlMfI/AAAAAAAAAQs/PaOHJsjonPM/s1600/histo.JPG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708" y="2752890"/>
            <a:ext cx="3556138" cy="3042422"/>
            <a:chOff x="5410200" y="2136286"/>
            <a:chExt cx="3556138" cy="3042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136286"/>
              <a:ext cx="3556138" cy="2912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50351" y="4947876"/>
              <a:ext cx="18758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http://seankross.com/img/biqq.png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612660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6017" y="617175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096000"/>
            <a:ext cx="663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Q: What distributions are these from?  Any </a:t>
            </a:r>
            <a:r>
              <a:rPr lang="en-US" sz="2400" dirty="0">
                <a:solidFill>
                  <a:srgbClr val="0070C0"/>
                </a:solidFill>
              </a:rPr>
              <a:t>normal</a:t>
            </a:r>
            <a:r>
              <a:rPr lang="en-US" sz="24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1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304" y="5598656"/>
            <a:ext cx="6523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</a:t>
            </a:r>
            <a:r>
              <a:rPr lang="en-US" sz="2400" i="1" dirty="0"/>
              <a:t>all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70C0"/>
                </a:solidFill>
              </a:rPr>
              <a:t>normal distribution</a:t>
            </a:r>
            <a:r>
              <a:rPr lang="en-US" sz="2400" dirty="0"/>
              <a:t>!  Suffer from: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Binning</a:t>
            </a:r>
            <a:r>
              <a:rPr lang="en-US" sz="2000" dirty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Few samples </a:t>
            </a:r>
            <a:r>
              <a:rPr lang="en-US" sz="2000" dirty="0"/>
              <a:t>(15)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0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4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Normality Testing with a Quantile-Quantile Plot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25453"/>
            <a:ext cx="2743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Quantiles of one versus another</a:t>
            </a:r>
          </a:p>
          <a:p>
            <a:r>
              <a:rPr lang="en-US" dirty="0"/>
              <a:t>If line </a:t>
            </a:r>
            <a:r>
              <a:rPr lang="en-US" dirty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 (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(y-axis) versus Z (x-axis)</a:t>
            </a:r>
          </a:p>
          <a:p>
            <a:r>
              <a:rPr lang="en-US" dirty="0">
                <a:solidFill>
                  <a:srgbClr val="0070C0"/>
                </a:solidFill>
              </a:rPr>
              <a:t>Normal?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line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00200"/>
            <a:ext cx="5791200" cy="4830762"/>
            <a:chOff x="3962400" y="2057400"/>
            <a:chExt cx="4495800" cy="38818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057400"/>
              <a:ext cx="4495800" cy="38818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62600" y="2059354"/>
              <a:ext cx="1295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https://goo.gl/rLLSIQ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Quantile-Quantile Plot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following values come from a normal distribution?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800" dirty="0"/>
              <a:t>7.19, 6.31, 5.89, 4.5, 3.77, 4.25, 5.19, 5.79, 6.79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E1FE2-40EB-434E-AE41-32C76D99C12C}"/>
              </a:ext>
            </a:extLst>
          </p:cNvPr>
          <p:cNvSpPr txBox="1"/>
          <p:nvPr/>
        </p:nvSpPr>
        <p:spPr>
          <a:xfrm>
            <a:off x="6019800" y="4648200"/>
            <a:ext cx="15239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Show each step, next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Order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2592388" cy="639762"/>
          </a:xfrm>
        </p:spPr>
        <p:txBody>
          <a:bodyPr/>
          <a:lstStyle/>
          <a:p>
            <a:r>
              <a:rPr lang="en-US" dirty="0"/>
              <a:t>Unordered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174875"/>
            <a:ext cx="1447800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Ordered (low to high)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257255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810000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562" y="6002308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 = 9 </a:t>
            </a:r>
            <a:r>
              <a:rPr lang="en-US" sz="200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–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Exhaustive set of events </a:t>
            </a:r>
            <a:r>
              <a:rPr lang="en-US" dirty="0"/>
              <a:t>– set of all possible outcomes of experiment/observation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 sets of events </a:t>
            </a:r>
            <a:r>
              <a:rPr lang="en-US" dirty="0"/>
              <a:t>– elementary events that do not overlap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Roll d6</a:t>
            </a:r>
            <a:r>
              <a:rPr lang="en-US" dirty="0"/>
              <a:t>: Events: get even number, get number divisible by 3, get a 1 or get </a:t>
            </a:r>
            <a:r>
              <a:rPr lang="en-US"/>
              <a:t>a 5 </a:t>
            </a:r>
            <a:endParaRPr lang="en-US" dirty="0"/>
          </a:p>
          <a:p>
            <a:pPr lvl="1"/>
            <a:r>
              <a:rPr lang="en-US" dirty="0"/>
              <a:t>exhaustive, but overlap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logins: </a:t>
            </a:r>
            <a:r>
              <a:rPr lang="en-US" dirty="0"/>
              <a:t>time between arrivals &lt;10 seconds, 10+  and &lt;15 seconds inclusive, or 15+ seconds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</a:t>
            </a:r>
            <a:r>
              <a:rPr lang="en-US" dirty="0"/>
              <a:t>: time between arrivals &lt;10 seconds, 10+  and &lt;15 seconds inclusive, or 10+ seconds</a:t>
            </a:r>
          </a:p>
          <a:p>
            <a:pPr lvl="1"/>
            <a:r>
              <a:rPr lang="en-US" dirty="0"/>
              <a:t>exhaustive, but overlap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29162"/>
            <a:ext cx="164984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" y="2144034"/>
            <a:ext cx="5213307" cy="35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53" y="2574261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Divide into</a:t>
            </a:r>
          </a:p>
          <a:p>
            <a:pPr algn="ctr"/>
            <a:r>
              <a:rPr lang="en-US" sz="2000" dirty="0"/>
              <a:t>N+1 =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0911" y="2537847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?</a:t>
            </a:r>
          </a:p>
          <a:p>
            <a:r>
              <a:rPr lang="en-US" sz="2000" dirty="0"/>
              <a:t>20% = ?</a:t>
            </a:r>
          </a:p>
          <a:p>
            <a:r>
              <a:rPr lang="en-US" sz="2000" dirty="0"/>
              <a:t>30% = ?</a:t>
            </a:r>
          </a:p>
          <a:p>
            <a:r>
              <a:rPr lang="en-US" sz="2000" dirty="0"/>
              <a:t>40% = ?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?</a:t>
            </a:r>
          </a:p>
          <a:p>
            <a:r>
              <a:rPr lang="en-US" sz="2000" dirty="0"/>
              <a:t>70% = ?</a:t>
            </a:r>
          </a:p>
          <a:p>
            <a:r>
              <a:rPr lang="en-US" sz="2000" dirty="0"/>
              <a:t>80% = ?</a:t>
            </a:r>
          </a:p>
          <a:p>
            <a:r>
              <a:rPr lang="en-US" sz="2000" dirty="0"/>
              <a:t>90%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5636567"/>
            <a:ext cx="233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Lookup in Z-table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6473" y="5867400"/>
            <a:ext cx="3657600" cy="399419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Want Z-score for that segment</a:t>
            </a:r>
          </a:p>
        </p:txBody>
      </p: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966" y="56205"/>
            <a:ext cx="8229600" cy="858195"/>
          </a:xfrm>
        </p:spPr>
        <p:txBody>
          <a:bodyPr/>
          <a:lstStyle/>
          <a:p>
            <a:r>
              <a:rPr lang="en-US" dirty="0"/>
              <a:t>Z-Table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2586563"/>
            <a:ext cx="1371600" cy="258532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10% = -1.28</a:t>
            </a:r>
          </a:p>
          <a:p>
            <a:r>
              <a:rPr lang="en-US" dirty="0"/>
              <a:t>20% = -0.84</a:t>
            </a:r>
          </a:p>
          <a:p>
            <a:r>
              <a:rPr lang="en-US" dirty="0"/>
              <a:t>30% = -0.52</a:t>
            </a:r>
          </a:p>
          <a:p>
            <a:r>
              <a:rPr lang="en-US" dirty="0"/>
              <a:t>40% = -0.25</a:t>
            </a:r>
          </a:p>
          <a:p>
            <a:r>
              <a:rPr lang="en-US" dirty="0"/>
              <a:t>50% = 0</a:t>
            </a:r>
          </a:p>
          <a:p>
            <a:r>
              <a:rPr lang="en-US" dirty="0"/>
              <a:t>60% = 0.25</a:t>
            </a:r>
          </a:p>
          <a:p>
            <a:r>
              <a:rPr lang="en-US" dirty="0"/>
              <a:t>70% = 0.52</a:t>
            </a:r>
          </a:p>
          <a:p>
            <a:r>
              <a:rPr lang="en-US" b="1" dirty="0"/>
              <a:t>80%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0.84</a:t>
            </a:r>
          </a:p>
          <a:p>
            <a:r>
              <a:rPr lang="en-US" dirty="0"/>
              <a:t>90% = 1.28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9458" y="1640244"/>
            <a:ext cx="124700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e.g., 80%?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65966" y="829915"/>
            <a:ext cx="8229600" cy="7240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Tells what cumulative percentage of the standard normal curve is under any point (Z-score).  Or,  </a:t>
            </a:r>
            <a:r>
              <a:rPr lang="en-US" dirty="0">
                <a:solidFill>
                  <a:srgbClr val="0070C0"/>
                </a:solidFill>
              </a:rPr>
              <a:t>P(-</a:t>
            </a:r>
            <a:r>
              <a:rPr lang="en-US" sz="4100" baseline="-5000" dirty="0">
                <a:solidFill>
                  <a:srgbClr val="0070C0"/>
                </a:solidFill>
              </a:rPr>
              <a:t>∞ </a:t>
            </a:r>
            <a:r>
              <a:rPr lang="en-US" dirty="0">
                <a:solidFill>
                  <a:srgbClr val="0070C0"/>
                </a:solidFill>
              </a:rPr>
              <a:t>to Z)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2563" y="2126625"/>
            <a:ext cx="6437978" cy="3299619"/>
            <a:chOff x="1219201" y="1676400"/>
            <a:chExt cx="6437978" cy="3299619"/>
          </a:xfrm>
        </p:grpSpPr>
        <p:pic>
          <p:nvPicPr>
            <p:cNvPr id="20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1676400"/>
              <a:ext cx="6437978" cy="3299619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191000" y="3429000"/>
              <a:ext cx="457200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676400" y="3581400"/>
              <a:ext cx="2362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419600" y="2057400"/>
              <a:ext cx="18590" cy="12457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8219" y="5895945"/>
            <a:ext cx="41148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(Note: Above for positive Z-scores – also negative tables, or diff from 50%)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51" y="6196080"/>
            <a:ext cx="559249" cy="5491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7109" y="5500660"/>
            <a:ext cx="3931381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=NORMSINV(area) </a:t>
            </a:r>
            <a:r>
              <a:rPr lang="en-US" sz="2000" dirty="0"/>
              <a:t>– provide Z for area under standard normal curve</a:t>
            </a:r>
          </a:p>
          <a:p>
            <a:r>
              <a:rPr lang="en-US" sz="2000" dirty="0"/>
              <a:t>=NORMSINV(.80) </a:t>
            </a:r>
          </a:p>
          <a:p>
            <a:r>
              <a:rPr lang="en-US" sz="2000"/>
              <a:t>=0.841621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54C0E-ECD8-4CE3-A7C8-DB5BAA04FD3A}"/>
              </a:ext>
            </a:extLst>
          </p:cNvPr>
          <p:cNvSpPr txBox="1"/>
          <p:nvPr/>
        </p:nvSpPr>
        <p:spPr>
          <a:xfrm>
            <a:off x="5836880" y="1578277"/>
            <a:ext cx="2323470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Find closest value in table to desired percent</a:t>
            </a:r>
          </a:p>
        </p:txBody>
      </p:sp>
    </p:spTree>
    <p:extLst>
      <p:ext uri="{BB962C8B-B14F-4D97-AF65-F5344CB8AC3E}">
        <p14:creationId xmlns:p14="http://schemas.microsoft.com/office/powerpoint/2010/main" val="460186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4" y="2057400"/>
            <a:ext cx="5276208" cy="361405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338"/>
            <a:ext cx="2447402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5610" y="3581400"/>
            <a:ext cx="1222790" cy="230832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/>
              <a:t>10% = -1.28</a:t>
            </a:r>
          </a:p>
          <a:p>
            <a:r>
              <a:rPr lang="en-US" sz="1600" dirty="0"/>
              <a:t>20% = -0.84</a:t>
            </a:r>
          </a:p>
          <a:p>
            <a:r>
              <a:rPr lang="en-US" sz="1600" dirty="0"/>
              <a:t>30% = -0.52</a:t>
            </a:r>
          </a:p>
          <a:p>
            <a:r>
              <a:rPr lang="en-US" sz="1600" dirty="0"/>
              <a:t>40% = -0.25</a:t>
            </a:r>
          </a:p>
          <a:p>
            <a:r>
              <a:rPr lang="en-US" sz="1600" dirty="0"/>
              <a:t>50% = 0</a:t>
            </a:r>
          </a:p>
          <a:p>
            <a:r>
              <a:rPr lang="en-US" sz="1600" dirty="0"/>
              <a:t>60% = 0.25</a:t>
            </a:r>
          </a:p>
          <a:p>
            <a:r>
              <a:rPr lang="en-US" sz="1600" dirty="0"/>
              <a:t>70% = 0.52</a:t>
            </a:r>
          </a:p>
          <a:p>
            <a:r>
              <a:rPr lang="en-US" sz="1600" dirty="0"/>
              <a:t>80% = 0.84</a:t>
            </a:r>
          </a:p>
          <a:p>
            <a:r>
              <a:rPr lang="en-US" sz="1600" dirty="0"/>
              <a:t>90% = 1.28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04602" y="3643438"/>
            <a:ext cx="676798" cy="220987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889" y="601980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some points shown)</a:t>
            </a:r>
          </a:p>
        </p:txBody>
      </p:sp>
    </p:spTree>
    <p:extLst>
      <p:ext uri="{BB962C8B-B14F-4D97-AF65-F5344CB8AC3E}">
        <p14:creationId xmlns:p14="http://schemas.microsoft.com/office/powerpoint/2010/main" val="12394832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Plot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053"/>
            <a:ext cx="6604119" cy="4268054"/>
          </a:xfrm>
        </p:spPr>
      </p:pic>
      <p:sp>
        <p:nvSpPr>
          <p:cNvPr id="8" name="TextBox 7"/>
          <p:cNvSpPr txBox="1"/>
          <p:nvPr/>
        </p:nvSpPr>
        <p:spPr>
          <a:xfrm>
            <a:off x="3208354" y="5867400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Linear? 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7007" y="1433636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Plots in Excel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2680" y="3124200"/>
            <a:ext cx="7430040" cy="3231425"/>
            <a:chOff x="856980" y="1295400"/>
            <a:chExt cx="7430040" cy="3231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" y="1295400"/>
              <a:ext cx="7430040" cy="3000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14500" y="4295993"/>
              <a:ext cx="5715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https://i2.wp.com/www.real-statistics.com/wp-content/uploads/2012/12/qq-plot-normality.jpg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Mostly, a manual process.  Do as per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 of step by step process (with spreadsheet):</a:t>
            </a:r>
          </a:p>
          <a:p>
            <a:pPr algn="ctr"/>
            <a:r>
              <a:rPr lang="en-US" sz="2400" dirty="0">
                <a:hlinkClick r:id="rId3"/>
              </a:rPr>
              <a:t>http://facweb.cs.depaul.edu/cmiller/it223/normQuant.html</a:t>
            </a:r>
            <a:r>
              <a:rPr lang="en-US" sz="2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2560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Normality Testing with a Quantile-Quantile Plot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8077200" cy="3939704"/>
            <a:chOff x="609600" y="1981200"/>
            <a:chExt cx="8077200" cy="3939704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981200"/>
              <a:ext cx="7772400" cy="3886200"/>
              <a:chOff x="533400" y="2819400"/>
              <a:chExt cx="7772400" cy="38862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2819400"/>
                <a:ext cx="7772400" cy="38862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485900" y="4876800"/>
                <a:ext cx="586740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http://d2vlcm61l7u1fs.cloudfront.net/media%2Fb95%2Fb953e7cd-31c3-45b0-a8ec-03b0e81c95d1%2Fphp2Y86od.png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4215929"/>
              <a:ext cx="5267325" cy="1704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48" y="4215929"/>
              <a:ext cx="241935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/>
              <a:t>Probability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49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likelihood of event to occur,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ratio of favorable cases </a:t>
            </a:r>
            <a:r>
              <a:rPr lang="en-US" dirty="0"/>
              <a:t>to </a:t>
            </a:r>
            <a:r>
              <a:rPr lang="en-US" u="sng" dirty="0"/>
              <a:t>all cases</a:t>
            </a:r>
          </a:p>
          <a:p>
            <a:r>
              <a:rPr lang="en-US" dirty="0"/>
              <a:t>Set of rules that probabilities must follow </a:t>
            </a:r>
          </a:p>
          <a:p>
            <a:pPr lvl="1"/>
            <a:r>
              <a:rPr lang="en-US" dirty="0"/>
              <a:t>Probabilities must be </a:t>
            </a:r>
            <a:r>
              <a:rPr lang="en-US" u="sng" dirty="0"/>
              <a:t>between 0 and 1 </a:t>
            </a:r>
            <a:r>
              <a:rPr lang="en-US" dirty="0"/>
              <a:t>(but often written/said 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u="sng" dirty="0"/>
              <a:t>add up to 1</a:t>
            </a:r>
          </a:p>
          <a:p>
            <a:r>
              <a:rPr lang="en-US" dirty="0"/>
              <a:t>e.g., d6: events 1, 2, 3, 4, 5, 6.  Probability of 1/6</a:t>
            </a:r>
            <a:r>
              <a:rPr lang="en-US" baseline="30000" dirty="0"/>
              <a:t>th</a:t>
            </a:r>
            <a:r>
              <a:rPr lang="en-US" dirty="0"/>
              <a:t>  to each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legal set of probabilities</a:t>
            </a:r>
          </a:p>
          <a:p>
            <a:r>
              <a:rPr lang="en-US" dirty="0"/>
              <a:t>e.g., d6: events 1, 2, 3, 4, 5, 6. Probability of ½ to roll 1, ½ to roll 2, and 0 to all the others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Also legal set of probabilities</a:t>
            </a:r>
          </a:p>
          <a:p>
            <a:pPr lvl="1"/>
            <a:r>
              <a:rPr lang="en-US" dirty="0"/>
              <a:t>Not how honest d6’s behave in real life!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019800"/>
            <a:ext cx="4102085" cy="46166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So, how to assign probabilities?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D1AB8-4264-4C2E-89A7-34F10F4A8E6B}"/>
              </a:ext>
            </a:extLst>
          </p:cNvPr>
          <p:cNvGrpSpPr/>
          <p:nvPr/>
        </p:nvGrpSpPr>
        <p:grpSpPr>
          <a:xfrm>
            <a:off x="7162800" y="457200"/>
            <a:ext cx="1828800" cy="1587044"/>
            <a:chOff x="7162800" y="457200"/>
            <a:chExt cx="1828800" cy="1587044"/>
          </a:xfrm>
        </p:grpSpPr>
        <p:pic>
          <p:nvPicPr>
            <p:cNvPr id="1026" name="Picture 2" descr="Image result">
              <a:extLst>
                <a:ext uri="{FF2B5EF4-FFF2-40B4-BE49-F238E27FC236}">
                  <a16:creationId xmlns:a16="http://schemas.microsoft.com/office/drawing/2014/main" id="{ACBC82BF-90C2-4104-A53B-0584FCD58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1828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18444C-8330-4DD1-86C0-2D64180E3B68}"/>
                </a:ext>
              </a:extLst>
            </p:cNvPr>
            <p:cNvSpPr/>
            <p:nvPr/>
          </p:nvSpPr>
          <p:spPr>
            <a:xfrm>
              <a:off x="7315200" y="1828800"/>
              <a:ext cx="152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https://goo.gl/iy3YGr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How to Assign Probabilities?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2F0AC6-3426-4C55-B887-161761A8A889}"/>
              </a:ext>
            </a:extLst>
          </p:cNvPr>
          <p:cNvGrpSpPr/>
          <p:nvPr/>
        </p:nvGrpSpPr>
        <p:grpSpPr>
          <a:xfrm>
            <a:off x="950193" y="1816667"/>
            <a:ext cx="3625436" cy="2039937"/>
            <a:chOff x="308429" y="1905000"/>
            <a:chExt cx="3625436" cy="2039937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66C10D95-D011-4B99-9902-38CBA35B3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29" y="1905000"/>
              <a:ext cx="3625436" cy="203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1D1AB7-0DCD-4844-9E2F-E8BB6F3E4500}"/>
                </a:ext>
              </a:extLst>
            </p:cNvPr>
            <p:cNvSpPr/>
            <p:nvPr/>
          </p:nvSpPr>
          <p:spPr>
            <a:xfrm>
              <a:off x="333829" y="3352800"/>
              <a:ext cx="2180771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http://static1.squarespace.com/static/5a14961cf14aa1f245bc3942/5a1c5e8d8165f542d6db3b0e/5acecc7f03ce64b9a46d99c6/1529981982981/Michael+Jordan+%2833%29.png?format=1500w</a:t>
              </a:r>
            </a:p>
          </p:txBody>
        </p:sp>
      </p:grp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0603841-10A4-4668-BB62-40855A49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81528"/>
            <a:ext cx="2089446" cy="19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8A960F-CF29-47F8-B9E6-4A577CD92DA9}"/>
              </a:ext>
            </a:extLst>
          </p:cNvPr>
          <p:cNvGrpSpPr/>
          <p:nvPr/>
        </p:nvGrpSpPr>
        <p:grpSpPr>
          <a:xfrm>
            <a:off x="2857500" y="4343400"/>
            <a:ext cx="3429000" cy="2048828"/>
            <a:chOff x="2667000" y="4255633"/>
            <a:chExt cx="3429000" cy="2048828"/>
          </a:xfrm>
        </p:grpSpPr>
        <p:pic>
          <p:nvPicPr>
            <p:cNvPr id="1030" name="Picture 6" descr="Related image">
              <a:extLst>
                <a:ext uri="{FF2B5EF4-FFF2-40B4-BE49-F238E27FC236}">
                  <a16:creationId xmlns:a16="http://schemas.microsoft.com/office/drawing/2014/main" id="{A54AFE9C-6414-4BF4-BC55-103F76E0E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55633"/>
              <a:ext cx="3429000" cy="204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20B618-FBC0-478F-8530-15A2F0A58FE8}"/>
                </a:ext>
              </a:extLst>
            </p:cNvPr>
            <p:cNvSpPr/>
            <p:nvPr/>
          </p:nvSpPr>
          <p:spPr>
            <a:xfrm>
              <a:off x="3733800" y="5715000"/>
              <a:ext cx="2362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https://newvitruvian.com/images/marbles-clipart-bag-marble-4.png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08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Classical </a:t>
            </a:r>
            <a:r>
              <a:rPr lang="en-US" dirty="0"/>
              <a:t>(by theory)</a:t>
            </a:r>
          </a:p>
          <a:p>
            <a:pPr lvl="1"/>
            <a:r>
              <a:rPr lang="en-US" dirty="0"/>
              <a:t>In many cases, exhaustive, mutually exclusive outcomes equally likely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assign each outcome probability of 1/n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d6</a:t>
            </a:r>
            <a:r>
              <a:rPr lang="en-US" dirty="0"/>
              <a:t>: 1/6, </a:t>
            </a:r>
            <a:r>
              <a:rPr lang="en-US" i="1" dirty="0"/>
              <a:t>Coin</a:t>
            </a:r>
            <a:r>
              <a:rPr lang="en-US" dirty="0"/>
              <a:t>: </a:t>
            </a:r>
            <a:r>
              <a:rPr lang="en-US" dirty="0" err="1"/>
              <a:t>prob</a:t>
            </a:r>
            <a:r>
              <a:rPr lang="en-US" dirty="0"/>
              <a:t> heads ½, tails ½, </a:t>
            </a:r>
            <a:r>
              <a:rPr lang="en-US" i="1" dirty="0"/>
              <a:t>Cards</a:t>
            </a:r>
            <a:r>
              <a:rPr lang="en-US" dirty="0"/>
              <a:t>: pick Ace 1/13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Empirically</a:t>
            </a:r>
            <a:r>
              <a:rPr lang="en-US" dirty="0"/>
              <a:t> (by observation)</a:t>
            </a:r>
          </a:p>
          <a:p>
            <a:pPr lvl="1"/>
            <a:r>
              <a:rPr lang="en-US" dirty="0"/>
              <a:t>Obtain data through measuring/observing</a:t>
            </a:r>
          </a:p>
          <a:p>
            <a:pPr lvl="1"/>
            <a:r>
              <a:rPr lang="en-US" dirty="0"/>
              <a:t>e.g., Watch how often people play FIFA 18 in lab versus some other game.  Say, 30% FIFA.  Assign that as probability</a:t>
            </a:r>
          </a:p>
          <a:p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 (by hunch)</a:t>
            </a:r>
          </a:p>
          <a:p>
            <a:pPr lvl="1"/>
            <a:r>
              <a:rPr lang="en-US" dirty="0"/>
              <a:t>Based on expert opinion or other subjective method</a:t>
            </a:r>
          </a:p>
          <a:p>
            <a:pPr lvl="1"/>
            <a:r>
              <a:rPr lang="en-US" dirty="0"/>
              <a:t>e.g., e-sports writer says probability </a:t>
            </a:r>
            <a:r>
              <a:rPr lang="en-US" dirty="0" err="1"/>
              <a:t>Fnatic</a:t>
            </a:r>
            <a:r>
              <a:rPr lang="en-US" dirty="0"/>
              <a:t> (League team) will win World Championship is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4641</Words>
  <Application>Microsoft Office PowerPoint</Application>
  <PresentationFormat>On-screen Show (4:3)</PresentationFormat>
  <Paragraphs>620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Consolas</vt:lpstr>
      <vt:lpstr>Office Theme</vt:lpstr>
      <vt:lpstr>Probability</vt:lpstr>
      <vt:lpstr>Overview</vt:lpstr>
      <vt:lpstr>Overview</vt:lpstr>
      <vt:lpstr>Probability Introduction</vt:lpstr>
      <vt:lpstr>Outline</vt:lpstr>
      <vt:lpstr>Probability – Definitions</vt:lpstr>
      <vt:lpstr>Probability – Definition</vt:lpstr>
      <vt:lpstr>How to Assign Probabilities?</vt:lpstr>
      <vt:lpstr>Assigning Probabilities</vt:lpstr>
      <vt:lpstr>Rules About Probabilities (1 of 2)</vt:lpstr>
      <vt:lpstr>Rules About Probabilities (2 of 2)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Outline</vt:lpstr>
      <vt:lpstr>Probability Distributions</vt:lpstr>
      <vt:lpstr>Uniform Distribution</vt:lpstr>
      <vt:lpstr>Uniform Distribution</vt:lpstr>
      <vt:lpstr>Binomial Distribution Example (1 of 3)</vt:lpstr>
      <vt:lpstr>Binomial Distribution Example (1 of 3)</vt:lpstr>
      <vt:lpstr>Binomial Distribution Example (2 of 3)</vt:lpstr>
      <vt:lpstr>Binomial Distribution Example (3 of 3)</vt:lpstr>
      <vt:lpstr>Binomial Distribution (1 of 2)</vt:lpstr>
      <vt:lpstr>Binomial Distribution (2 of 2)</vt:lpstr>
      <vt:lpstr>Binomial Distribution Example</vt:lpstr>
      <vt:lpstr>Poisson Distribution</vt:lpstr>
      <vt:lpstr>Poisson Distributions?</vt:lpstr>
      <vt:lpstr>Poisson Distribution</vt:lpstr>
      <vt:lpstr>Poisson Distribution Example</vt:lpstr>
      <vt:lpstr>Poisson Distribution</vt:lpstr>
      <vt:lpstr>Expected Value</vt:lpstr>
      <vt:lpstr>Expected Value Example –  Gambling  Game</vt:lpstr>
      <vt:lpstr>Expected Value Example –  Gambling  Game</vt:lpstr>
      <vt:lpstr>Expected Value Example –  Gambling  Game</vt:lpstr>
      <vt:lpstr>Expected Value Example –  Gambling  Game</vt:lpstr>
      <vt:lpstr>Outline</vt:lpstr>
      <vt:lpstr>Outline</vt:lpstr>
      <vt:lpstr>Continuous Distributions</vt:lpstr>
      <vt:lpstr>Continuous Distributions</vt:lpstr>
      <vt:lpstr>Normal Distribution (1 of 2)</vt:lpstr>
      <vt:lpstr>Normal Distribution (2 of 2)</vt:lpstr>
      <vt:lpstr>Standard Normal Distribution</vt:lpstr>
      <vt:lpstr>Using the Standard Normal</vt:lpstr>
      <vt:lpstr>Using the Standard Normal</vt:lpstr>
      <vt:lpstr>Test for Normality</vt:lpstr>
      <vt:lpstr>Normality Testing with a Histogram</vt:lpstr>
      <vt:lpstr>Normality Testing with a Histogram</vt:lpstr>
      <vt:lpstr>Normality Testing with a Histogram</vt:lpstr>
      <vt:lpstr>Normality Testing with a Quantile-Quantile Plot</vt:lpstr>
      <vt:lpstr>Quantile-Quantile Plot Example</vt:lpstr>
      <vt:lpstr>Quantile-Quantile Plot Example – Order Data</vt:lpstr>
      <vt:lpstr>Quantile-Quantile Plot Example – Compute Z scores</vt:lpstr>
      <vt:lpstr>Z-Table</vt:lpstr>
      <vt:lpstr>Quantile-Quantile Plot Example – Compute Z scores</vt:lpstr>
      <vt:lpstr>Quantile-Quantile Plot Example – Plot</vt:lpstr>
      <vt:lpstr>Quantile-Quantile Plots in Excel</vt:lpstr>
      <vt:lpstr>Examples of Normality Testing with a Quantile-Quantile Plot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424</cp:revision>
  <cp:lastPrinted>2018-04-19T13:42:22Z</cp:lastPrinted>
  <dcterms:created xsi:type="dcterms:W3CDTF">2012-01-13T01:01:36Z</dcterms:created>
  <dcterms:modified xsi:type="dcterms:W3CDTF">2019-04-18T13:33:21Z</dcterms:modified>
</cp:coreProperties>
</file>