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56" r:id="rId2"/>
    <p:sldId id="258" r:id="rId3"/>
    <p:sldId id="259" r:id="rId4"/>
    <p:sldId id="288" r:id="rId5"/>
    <p:sldId id="289" r:id="rId6"/>
    <p:sldId id="290" r:id="rId7"/>
    <p:sldId id="291" r:id="rId8"/>
    <p:sldId id="292" r:id="rId9"/>
    <p:sldId id="293" r:id="rId10"/>
    <p:sldId id="294" r:id="rId11"/>
    <p:sldId id="295" r:id="rId12"/>
    <p:sldId id="296" r:id="rId13"/>
    <p:sldId id="297" r:id="rId14"/>
    <p:sldId id="298" r:id="rId15"/>
    <p:sldId id="299" r:id="rId16"/>
    <p:sldId id="287" r:id="rId17"/>
    <p:sldId id="257" r:id="rId18"/>
    <p:sldId id="268" r:id="rId19"/>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FF9900"/>
    <a:srgbClr val="CCCC00"/>
    <a:srgbClr val="66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1428" y="4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C91837E6-FE4A-460D-B195-BE410E58F0F7}" type="datetimeFigureOut">
              <a:rPr lang="en-US" smtClean="0"/>
              <a:t>4/12/2019</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205C0558-F855-45ED-ACAF-E6473478856E}" type="slidenum">
              <a:rPr lang="en-US" smtClean="0"/>
              <a:t>‹#›</a:t>
            </a:fld>
            <a:endParaRPr lang="en-US"/>
          </a:p>
        </p:txBody>
      </p:sp>
    </p:spTree>
    <p:extLst>
      <p:ext uri="{BB962C8B-B14F-4D97-AF65-F5344CB8AC3E}">
        <p14:creationId xmlns:p14="http://schemas.microsoft.com/office/powerpoint/2010/main" val="16349893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13E04472-30A7-4BFD-AE42-4B7DAF897217}" type="datetimeFigureOut">
              <a:rPr lang="en-US" smtClean="0"/>
              <a:t>4/12/2019</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6E66B3BC-8BDF-474F-B3DF-8718E0B078FB}" type="slidenum">
              <a:rPr lang="en-US" smtClean="0"/>
              <a:t>‹#›</a:t>
            </a:fld>
            <a:endParaRPr lang="en-US"/>
          </a:p>
        </p:txBody>
      </p:sp>
    </p:spTree>
    <p:extLst>
      <p:ext uri="{BB962C8B-B14F-4D97-AF65-F5344CB8AC3E}">
        <p14:creationId xmlns:p14="http://schemas.microsoft.com/office/powerpoint/2010/main" val="31381907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060C008-1EDC-44A7-AC30-7905F8BCA6C7}" type="datetimeFigureOut">
              <a:rPr lang="en-US" smtClean="0"/>
              <a:t>4/12/2019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6C9293-5C27-409B-A660-D1E4A9C75A15}" type="slidenum">
              <a:rPr lang="en-US" smtClean="0"/>
              <a:t>‹#›</a:t>
            </a:fld>
            <a:endParaRPr lang="en-US"/>
          </a:p>
        </p:txBody>
      </p:sp>
    </p:spTree>
    <p:extLst>
      <p:ext uri="{BB962C8B-B14F-4D97-AF65-F5344CB8AC3E}">
        <p14:creationId xmlns:p14="http://schemas.microsoft.com/office/powerpoint/2010/main" val="3037699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060C008-1EDC-44A7-AC30-7905F8BCA6C7}" type="datetimeFigureOut">
              <a:rPr lang="en-US" smtClean="0"/>
              <a:t>4/12/2019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6C9293-5C27-409B-A660-D1E4A9C75A15}" type="slidenum">
              <a:rPr lang="en-US" smtClean="0"/>
              <a:t>‹#›</a:t>
            </a:fld>
            <a:endParaRPr lang="en-US"/>
          </a:p>
        </p:txBody>
      </p:sp>
    </p:spTree>
    <p:extLst>
      <p:ext uri="{BB962C8B-B14F-4D97-AF65-F5344CB8AC3E}">
        <p14:creationId xmlns:p14="http://schemas.microsoft.com/office/powerpoint/2010/main" val="24007211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060C008-1EDC-44A7-AC30-7905F8BCA6C7}" type="datetimeFigureOut">
              <a:rPr lang="en-US" smtClean="0"/>
              <a:t>4/12/2019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6C9293-5C27-409B-A660-D1E4A9C75A15}" type="slidenum">
              <a:rPr lang="en-US" smtClean="0"/>
              <a:t>‹#›</a:t>
            </a:fld>
            <a:endParaRPr lang="en-US"/>
          </a:p>
        </p:txBody>
      </p:sp>
    </p:spTree>
    <p:extLst>
      <p:ext uri="{BB962C8B-B14F-4D97-AF65-F5344CB8AC3E}">
        <p14:creationId xmlns:p14="http://schemas.microsoft.com/office/powerpoint/2010/main" val="787792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060C008-1EDC-44A7-AC30-7905F8BCA6C7}" type="datetimeFigureOut">
              <a:rPr lang="en-US" smtClean="0"/>
              <a:t>4/12/2019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6C9293-5C27-409B-A660-D1E4A9C75A15}" type="slidenum">
              <a:rPr lang="en-US" smtClean="0"/>
              <a:t>‹#›</a:t>
            </a:fld>
            <a:endParaRPr lang="en-US"/>
          </a:p>
        </p:txBody>
      </p:sp>
    </p:spTree>
    <p:extLst>
      <p:ext uri="{BB962C8B-B14F-4D97-AF65-F5344CB8AC3E}">
        <p14:creationId xmlns:p14="http://schemas.microsoft.com/office/powerpoint/2010/main" val="1676917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060C008-1EDC-44A7-AC30-7905F8BCA6C7}" type="datetimeFigureOut">
              <a:rPr lang="en-US" smtClean="0"/>
              <a:t>4/12/2019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6C9293-5C27-409B-A660-D1E4A9C75A15}" type="slidenum">
              <a:rPr lang="en-US" smtClean="0"/>
              <a:t>‹#›</a:t>
            </a:fld>
            <a:endParaRPr lang="en-US"/>
          </a:p>
        </p:txBody>
      </p:sp>
    </p:spTree>
    <p:extLst>
      <p:ext uri="{BB962C8B-B14F-4D97-AF65-F5344CB8AC3E}">
        <p14:creationId xmlns:p14="http://schemas.microsoft.com/office/powerpoint/2010/main" val="18566670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060C008-1EDC-44A7-AC30-7905F8BCA6C7}" type="datetimeFigureOut">
              <a:rPr lang="en-US" smtClean="0"/>
              <a:t>4/12/2019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6C9293-5C27-409B-A660-D1E4A9C75A15}" type="slidenum">
              <a:rPr lang="en-US" smtClean="0"/>
              <a:t>‹#›</a:t>
            </a:fld>
            <a:endParaRPr lang="en-US"/>
          </a:p>
        </p:txBody>
      </p:sp>
    </p:spTree>
    <p:extLst>
      <p:ext uri="{BB962C8B-B14F-4D97-AF65-F5344CB8AC3E}">
        <p14:creationId xmlns:p14="http://schemas.microsoft.com/office/powerpoint/2010/main" val="1398767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060C008-1EDC-44A7-AC30-7905F8BCA6C7}" type="datetimeFigureOut">
              <a:rPr lang="en-US" smtClean="0"/>
              <a:t>4/12/2019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6C9293-5C27-409B-A660-D1E4A9C75A15}" type="slidenum">
              <a:rPr lang="en-US" smtClean="0"/>
              <a:t>‹#›</a:t>
            </a:fld>
            <a:endParaRPr lang="en-US"/>
          </a:p>
        </p:txBody>
      </p:sp>
    </p:spTree>
    <p:extLst>
      <p:ext uri="{BB962C8B-B14F-4D97-AF65-F5344CB8AC3E}">
        <p14:creationId xmlns:p14="http://schemas.microsoft.com/office/powerpoint/2010/main" val="14011453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060C008-1EDC-44A7-AC30-7905F8BCA6C7}" type="datetimeFigureOut">
              <a:rPr lang="en-US" smtClean="0"/>
              <a:t>4/12/2019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6C9293-5C27-409B-A660-D1E4A9C75A15}" type="slidenum">
              <a:rPr lang="en-US" smtClean="0"/>
              <a:t>‹#›</a:t>
            </a:fld>
            <a:endParaRPr lang="en-US"/>
          </a:p>
        </p:txBody>
      </p:sp>
    </p:spTree>
    <p:extLst>
      <p:ext uri="{BB962C8B-B14F-4D97-AF65-F5344CB8AC3E}">
        <p14:creationId xmlns:p14="http://schemas.microsoft.com/office/powerpoint/2010/main" val="3503845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60C008-1EDC-44A7-AC30-7905F8BCA6C7}" type="datetimeFigureOut">
              <a:rPr lang="en-US" smtClean="0"/>
              <a:t>4/12/2019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6C9293-5C27-409B-A660-D1E4A9C75A15}" type="slidenum">
              <a:rPr lang="en-US" smtClean="0"/>
              <a:t>‹#›</a:t>
            </a:fld>
            <a:endParaRPr lang="en-US"/>
          </a:p>
        </p:txBody>
      </p:sp>
    </p:spTree>
    <p:extLst>
      <p:ext uri="{BB962C8B-B14F-4D97-AF65-F5344CB8AC3E}">
        <p14:creationId xmlns:p14="http://schemas.microsoft.com/office/powerpoint/2010/main" val="143773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060C008-1EDC-44A7-AC30-7905F8BCA6C7}" type="datetimeFigureOut">
              <a:rPr lang="en-US" smtClean="0"/>
              <a:t>4/12/2019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6C9293-5C27-409B-A660-D1E4A9C75A15}" type="slidenum">
              <a:rPr lang="en-US" smtClean="0"/>
              <a:t>‹#›</a:t>
            </a:fld>
            <a:endParaRPr lang="en-US"/>
          </a:p>
        </p:txBody>
      </p:sp>
    </p:spTree>
    <p:extLst>
      <p:ext uri="{BB962C8B-B14F-4D97-AF65-F5344CB8AC3E}">
        <p14:creationId xmlns:p14="http://schemas.microsoft.com/office/powerpoint/2010/main" val="1113218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060C008-1EDC-44A7-AC30-7905F8BCA6C7}" type="datetimeFigureOut">
              <a:rPr lang="en-US" smtClean="0"/>
              <a:t>4/12/2019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6C9293-5C27-409B-A660-D1E4A9C75A15}" type="slidenum">
              <a:rPr lang="en-US" smtClean="0"/>
              <a:t>‹#›</a:t>
            </a:fld>
            <a:endParaRPr lang="en-US"/>
          </a:p>
        </p:txBody>
      </p:sp>
    </p:spTree>
    <p:extLst>
      <p:ext uri="{BB962C8B-B14F-4D97-AF65-F5344CB8AC3E}">
        <p14:creationId xmlns:p14="http://schemas.microsoft.com/office/powerpoint/2010/main" val="10134932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60C008-1EDC-44A7-AC30-7905F8BCA6C7}" type="datetimeFigureOut">
              <a:rPr lang="en-US" smtClean="0"/>
              <a:t>4/12/2019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6C9293-5C27-409B-A660-D1E4A9C75A15}" type="slidenum">
              <a:rPr lang="en-US" smtClean="0"/>
              <a:t>‹#›</a:t>
            </a:fld>
            <a:endParaRPr lang="en-US"/>
          </a:p>
        </p:txBody>
      </p:sp>
    </p:spTree>
    <p:extLst>
      <p:ext uri="{BB962C8B-B14F-4D97-AF65-F5344CB8AC3E}">
        <p14:creationId xmlns:p14="http://schemas.microsoft.com/office/powerpoint/2010/main" val="2824090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4.xml"/><Relationship Id="rId6" Type="http://schemas.openxmlformats.org/officeDocument/2006/relationships/image" Target="../media/image7.jpeg"/><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s://web.cs.wpi.edu/~claypool/2905/projects/proj4/piglet.py" TargetMode="External"/><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4.png"/><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399" y="685800"/>
            <a:ext cx="8077200" cy="1470025"/>
          </a:xfrm>
        </p:spPr>
        <p:txBody>
          <a:bodyPr>
            <a:normAutofit/>
          </a:bodyPr>
          <a:lstStyle/>
          <a:p>
            <a:r>
              <a:rPr lang="en-US" sz="4800" dirty="0"/>
              <a:t>Drift and Sounder</a:t>
            </a:r>
            <a:r>
              <a:rPr lang="en-US" sz="4800" baseline="30000" dirty="0"/>
              <a:t>*</a:t>
            </a:r>
            <a:r>
              <a:rPr lang="en-US" sz="4800" dirty="0"/>
              <a:t> Analytics</a:t>
            </a:r>
          </a:p>
        </p:txBody>
      </p:sp>
      <p:sp>
        <p:nvSpPr>
          <p:cNvPr id="3" name="Subtitle 2"/>
          <p:cNvSpPr>
            <a:spLocks noGrp="1"/>
          </p:cNvSpPr>
          <p:nvPr>
            <p:ph type="subTitle" idx="1"/>
          </p:nvPr>
        </p:nvSpPr>
        <p:spPr>
          <a:xfrm>
            <a:off x="1981200" y="2057399"/>
            <a:ext cx="5029200" cy="1676033"/>
          </a:xfrm>
        </p:spPr>
        <p:txBody>
          <a:bodyPr>
            <a:noAutofit/>
          </a:bodyPr>
          <a:lstStyle/>
          <a:p>
            <a:r>
              <a:rPr lang="en-US" sz="3600" dirty="0">
                <a:solidFill>
                  <a:srgbClr val="0070C0"/>
                </a:solidFill>
              </a:rPr>
              <a:t>Project 4</a:t>
            </a:r>
          </a:p>
          <a:p>
            <a:endParaRPr lang="en-US" sz="3600" dirty="0">
              <a:solidFill>
                <a:srgbClr val="0070C0"/>
              </a:solidFill>
            </a:endParaRPr>
          </a:p>
          <a:p>
            <a:r>
              <a:rPr lang="en-US" sz="3600" dirty="0">
                <a:solidFill>
                  <a:srgbClr val="0070C0"/>
                </a:solidFill>
              </a:rPr>
              <a:t>IMGD 2905</a:t>
            </a:r>
          </a:p>
          <a:p>
            <a:endParaRPr lang="en-US" sz="3600" dirty="0">
              <a:solidFill>
                <a:srgbClr val="0070C0"/>
              </a:solidFill>
            </a:endParaRPr>
          </a:p>
        </p:txBody>
      </p:sp>
      <p:pic>
        <p:nvPicPr>
          <p:cNvPr id="1026" name="Picture 2" descr="[Pig]">
            <a:extLst>
              <a:ext uri="{FF2B5EF4-FFF2-40B4-BE49-F238E27FC236}">
                <a16:creationId xmlns:a16="http://schemas.microsoft.com/office/drawing/2014/main" id="{36AC8E89-F4A0-44E7-B026-4F8F40CB628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56357" y="3938954"/>
            <a:ext cx="1906058" cy="22860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Pig]">
            <a:extLst>
              <a:ext uri="{FF2B5EF4-FFF2-40B4-BE49-F238E27FC236}">
                <a16:creationId xmlns:a16="http://schemas.microsoft.com/office/drawing/2014/main" id="{6A41D226-A927-4FFD-A4A0-DB960B214B6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3757" y="4875579"/>
            <a:ext cx="1125104" cy="134937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Pig]">
            <a:extLst>
              <a:ext uri="{FF2B5EF4-FFF2-40B4-BE49-F238E27FC236}">
                <a16:creationId xmlns:a16="http://schemas.microsoft.com/office/drawing/2014/main" id="{6E528782-D24A-4AEA-99B9-3EC1B7651A3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90203" y="4875579"/>
            <a:ext cx="1125104" cy="134937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55D46580-2131-4882-A721-6FC7448EA1FC}"/>
              </a:ext>
            </a:extLst>
          </p:cNvPr>
          <p:cNvSpPr txBox="1"/>
          <p:nvPr/>
        </p:nvSpPr>
        <p:spPr>
          <a:xfrm>
            <a:off x="929271" y="6430476"/>
            <a:ext cx="7285456" cy="369332"/>
          </a:xfrm>
          <a:prstGeom prst="rect">
            <a:avLst/>
          </a:prstGeom>
          <a:noFill/>
        </p:spPr>
        <p:txBody>
          <a:bodyPr wrap="none" rtlCol="0">
            <a:spAutoFit/>
          </a:bodyPr>
          <a:lstStyle/>
          <a:p>
            <a:r>
              <a:rPr lang="en-US" dirty="0"/>
              <a:t>*A group of young pigs is a “drift”, and a group of older pigs is a “sounder”</a:t>
            </a:r>
          </a:p>
        </p:txBody>
      </p:sp>
    </p:spTree>
    <p:extLst>
      <p:ext uri="{BB962C8B-B14F-4D97-AF65-F5344CB8AC3E}">
        <p14:creationId xmlns:p14="http://schemas.microsoft.com/office/powerpoint/2010/main" val="22947552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31358-F818-4F36-94BD-35F7EAB38AC9}"/>
              </a:ext>
            </a:extLst>
          </p:cNvPr>
          <p:cNvSpPr>
            <a:spLocks noGrp="1"/>
          </p:cNvSpPr>
          <p:nvPr>
            <p:ph type="title"/>
          </p:nvPr>
        </p:nvSpPr>
        <p:spPr/>
        <p:txBody>
          <a:bodyPr/>
          <a:lstStyle/>
          <a:p>
            <a:r>
              <a:rPr lang="en-US" dirty="0"/>
              <a:t>Pig – Experiments </a:t>
            </a:r>
          </a:p>
        </p:txBody>
      </p:sp>
      <p:sp>
        <p:nvSpPr>
          <p:cNvPr id="3" name="Content Placeholder 2">
            <a:extLst>
              <a:ext uri="{FF2B5EF4-FFF2-40B4-BE49-F238E27FC236}">
                <a16:creationId xmlns:a16="http://schemas.microsoft.com/office/drawing/2014/main" id="{33AD2674-91C0-4A25-9325-1EF7ED4DC1A7}"/>
              </a:ext>
            </a:extLst>
          </p:cNvPr>
          <p:cNvSpPr>
            <a:spLocks noGrp="1"/>
          </p:cNvSpPr>
          <p:nvPr>
            <p:ph idx="1"/>
          </p:nvPr>
        </p:nvSpPr>
        <p:spPr>
          <a:xfrm>
            <a:off x="457200" y="1600200"/>
            <a:ext cx="8229600" cy="4983162"/>
          </a:xfrm>
        </p:spPr>
        <p:txBody>
          <a:bodyPr>
            <a:normAutofit fontScale="85000" lnSpcReduction="20000"/>
          </a:bodyPr>
          <a:lstStyle/>
          <a:p>
            <a:r>
              <a:rPr lang="en-US" dirty="0"/>
              <a:t>Modify Piglet Python script from Part 1 to play Pig</a:t>
            </a:r>
          </a:p>
          <a:p>
            <a:r>
              <a:rPr lang="en-US" i="1" dirty="0"/>
              <a:t>Query:</a:t>
            </a:r>
            <a:r>
              <a:rPr lang="en-US" dirty="0"/>
              <a:t> Which bot is better, TIMID_BOT or BRAVE_BOT?</a:t>
            </a:r>
          </a:p>
          <a:p>
            <a:pPr lvl="1"/>
            <a:r>
              <a:rPr lang="en-US" dirty="0"/>
              <a:t>Run experiments that gather data needed to answer this query</a:t>
            </a:r>
          </a:p>
          <a:p>
            <a:pPr lvl="1"/>
            <a:r>
              <a:rPr lang="en-US" dirty="0"/>
              <a:t>Analyze results, draw charts, providing statistics and describing analysis.</a:t>
            </a:r>
          </a:p>
          <a:p>
            <a:pPr lvl="1"/>
            <a:r>
              <a:rPr lang="en-US" dirty="0"/>
              <a:t>Provide conclusion that answers from data gathered.</a:t>
            </a:r>
          </a:p>
          <a:p>
            <a:r>
              <a:rPr lang="en-US" dirty="0"/>
              <a:t>Develop BETTER_BOT that wins in fewer rolls than TIMID_BOT or BRAVE_BOT</a:t>
            </a:r>
          </a:p>
          <a:p>
            <a:pPr lvl="1"/>
            <a:r>
              <a:rPr lang="en-US" dirty="0"/>
              <a:t>Once developed, describe logic behind your bot</a:t>
            </a:r>
          </a:p>
          <a:p>
            <a:pPr lvl="1"/>
            <a:r>
              <a:rPr lang="en-US" dirty="0"/>
              <a:t>Run experiments that gather data needed to evaluate your BETTER_BOT compared to other two bots</a:t>
            </a:r>
          </a:p>
          <a:p>
            <a:pPr lvl="1"/>
            <a:r>
              <a:rPr lang="en-US" dirty="0"/>
              <a:t>Draw charts, provide statistics and analyze data to support your comparison</a:t>
            </a:r>
          </a:p>
          <a:p>
            <a:endParaRPr lang="en-US" dirty="0"/>
          </a:p>
        </p:txBody>
      </p:sp>
      <p:pic>
        <p:nvPicPr>
          <p:cNvPr id="4" name="Picture 3" descr="[Pig]">
            <a:extLst>
              <a:ext uri="{FF2B5EF4-FFF2-40B4-BE49-F238E27FC236}">
                <a16:creationId xmlns:a16="http://schemas.microsoft.com/office/drawing/2014/main" id="{DAB2BB38-3D18-4E02-88D7-A3997453C5F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200" y="76078"/>
            <a:ext cx="1125104" cy="134937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Image result for experiments cartoon">
            <a:extLst>
              <a:ext uri="{FF2B5EF4-FFF2-40B4-BE49-F238E27FC236}">
                <a16:creationId xmlns:a16="http://schemas.microsoft.com/office/drawing/2014/main" id="{68B8DD45-BC0B-4DE8-A166-7BE8B01E6F5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72400" y="184761"/>
            <a:ext cx="1113084" cy="1219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7176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DB6C1-4439-4E2C-9007-E01B6BC650DF}"/>
              </a:ext>
            </a:extLst>
          </p:cNvPr>
          <p:cNvSpPr>
            <a:spLocks noGrp="1"/>
          </p:cNvSpPr>
          <p:nvPr>
            <p:ph type="title"/>
          </p:nvPr>
        </p:nvSpPr>
        <p:spPr/>
        <p:txBody>
          <a:bodyPr/>
          <a:lstStyle/>
          <a:p>
            <a:r>
              <a:rPr lang="en-US" dirty="0"/>
              <a:t>Swine – Rules </a:t>
            </a:r>
          </a:p>
        </p:txBody>
      </p:sp>
      <p:sp>
        <p:nvSpPr>
          <p:cNvPr id="3" name="Content Placeholder 2">
            <a:extLst>
              <a:ext uri="{FF2B5EF4-FFF2-40B4-BE49-F238E27FC236}">
                <a16:creationId xmlns:a16="http://schemas.microsoft.com/office/drawing/2014/main" id="{6D7D785E-9AD7-4816-9355-83331AC324E0}"/>
              </a:ext>
            </a:extLst>
          </p:cNvPr>
          <p:cNvSpPr>
            <a:spLocks noGrp="1"/>
          </p:cNvSpPr>
          <p:nvPr>
            <p:ph idx="1"/>
          </p:nvPr>
        </p:nvSpPr>
        <p:spPr>
          <a:xfrm>
            <a:off x="457200" y="1828800"/>
            <a:ext cx="8229600" cy="4525963"/>
          </a:xfrm>
        </p:spPr>
        <p:txBody>
          <a:bodyPr>
            <a:normAutofit fontScale="85000" lnSpcReduction="20000"/>
          </a:bodyPr>
          <a:lstStyle/>
          <a:p>
            <a:r>
              <a:rPr lang="en-US" dirty="0"/>
              <a:t>Swine is like Pig, but roll </a:t>
            </a:r>
            <a:r>
              <a:rPr lang="en-US" u="sng" dirty="0"/>
              <a:t>two d6</a:t>
            </a:r>
          </a:p>
          <a:p>
            <a:r>
              <a:rPr lang="en-US" dirty="0"/>
              <a:t>Each turn, pot starts empty</a:t>
            </a:r>
          </a:p>
          <a:p>
            <a:pPr lvl="1"/>
            <a:r>
              <a:rPr lang="en-US" dirty="0"/>
              <a:t>Player choice: </a:t>
            </a:r>
            <a:r>
              <a:rPr lang="en-US" i="1" dirty="0">
                <a:solidFill>
                  <a:srgbClr val="008000"/>
                </a:solidFill>
              </a:rPr>
              <a:t>go</a:t>
            </a:r>
            <a:r>
              <a:rPr lang="en-US" dirty="0"/>
              <a:t> or </a:t>
            </a:r>
            <a:r>
              <a:rPr lang="en-US" i="1" dirty="0">
                <a:solidFill>
                  <a:srgbClr val="0070C0"/>
                </a:solidFill>
              </a:rPr>
              <a:t>stay</a:t>
            </a:r>
            <a:endParaRPr lang="en-US" dirty="0">
              <a:solidFill>
                <a:srgbClr val="0070C0"/>
              </a:solidFill>
            </a:endParaRPr>
          </a:p>
          <a:p>
            <a:pPr lvl="1"/>
            <a:r>
              <a:rPr lang="en-US" dirty="0"/>
              <a:t>If </a:t>
            </a:r>
            <a:r>
              <a:rPr lang="en-US" i="1" dirty="0">
                <a:solidFill>
                  <a:srgbClr val="0070C0"/>
                </a:solidFill>
              </a:rPr>
              <a:t>stay</a:t>
            </a:r>
            <a:r>
              <a:rPr lang="en-US" dirty="0"/>
              <a:t>, player adds pot to points and turn ends</a:t>
            </a:r>
          </a:p>
          <a:p>
            <a:pPr lvl="1"/>
            <a:r>
              <a:rPr lang="en-US" dirty="0"/>
              <a:t>If </a:t>
            </a:r>
            <a:r>
              <a:rPr lang="en-US" i="1" dirty="0">
                <a:solidFill>
                  <a:srgbClr val="008000"/>
                </a:solidFill>
              </a:rPr>
              <a:t>go</a:t>
            </a:r>
            <a:r>
              <a:rPr lang="en-US" dirty="0"/>
              <a:t>, player rolls 2 dice:</a:t>
            </a:r>
          </a:p>
          <a:p>
            <a:pPr lvl="2"/>
            <a:r>
              <a:rPr lang="en-US" dirty="0">
                <a:solidFill>
                  <a:srgbClr val="008000"/>
                </a:solidFill>
              </a:rPr>
              <a:t>"Snake eyes" </a:t>
            </a:r>
            <a:r>
              <a:rPr lang="en-US" dirty="0"/>
              <a:t>(two 1's) </a:t>
            </a:r>
            <a:r>
              <a:rPr lang="en-US" dirty="0">
                <a:solidFill>
                  <a:srgbClr val="008000"/>
                </a:solidFill>
              </a:rPr>
              <a:t>adds </a:t>
            </a:r>
            <a:r>
              <a:rPr lang="en-US" dirty="0"/>
              <a:t>25 points to pot</a:t>
            </a:r>
          </a:p>
          <a:p>
            <a:pPr lvl="2"/>
            <a:r>
              <a:rPr lang="en-US" dirty="0"/>
              <a:t>Any other </a:t>
            </a:r>
            <a:r>
              <a:rPr lang="en-US" dirty="0">
                <a:solidFill>
                  <a:srgbClr val="C00000"/>
                </a:solidFill>
              </a:rPr>
              <a:t>doubles busts </a:t>
            </a:r>
            <a:r>
              <a:rPr lang="en-US" dirty="0"/>
              <a:t>and the pot empties and the turn ends</a:t>
            </a:r>
          </a:p>
          <a:p>
            <a:pPr lvl="2"/>
            <a:r>
              <a:rPr lang="en-US" dirty="0"/>
              <a:t>Any </a:t>
            </a:r>
            <a:r>
              <a:rPr lang="en-US" dirty="0">
                <a:solidFill>
                  <a:srgbClr val="008000"/>
                </a:solidFill>
              </a:rPr>
              <a:t>other combination, add </a:t>
            </a:r>
            <a:r>
              <a:rPr lang="en-US" dirty="0"/>
              <a:t>sum of pips to pot, go back to choice</a:t>
            </a:r>
          </a:p>
          <a:p>
            <a:r>
              <a:rPr lang="en-US" dirty="0"/>
              <a:t>Get to 100 points to win</a:t>
            </a:r>
          </a:p>
          <a:p>
            <a:r>
              <a:rPr lang="en-US" dirty="0"/>
              <a:t>Lower number of turns is better</a:t>
            </a:r>
          </a:p>
          <a:p>
            <a:pPr marL="0" indent="0">
              <a:buNone/>
            </a:pPr>
            <a:r>
              <a:rPr lang="en-US" dirty="0">
                <a:sym typeface="Wingdings" panose="05000000000000000000" pitchFamily="2" charset="2"/>
              </a:rPr>
              <a:t> </a:t>
            </a:r>
            <a:r>
              <a:rPr lang="en-US" dirty="0"/>
              <a:t>Find two dice and play Piglet (with friend) to get feel for game!</a:t>
            </a:r>
          </a:p>
          <a:p>
            <a:endParaRPr lang="en-US" dirty="0"/>
          </a:p>
          <a:p>
            <a:endParaRPr lang="en-US" dirty="0"/>
          </a:p>
        </p:txBody>
      </p:sp>
      <p:pic>
        <p:nvPicPr>
          <p:cNvPr id="4" name="Picture 3" descr="[Pig]">
            <a:extLst>
              <a:ext uri="{FF2B5EF4-FFF2-40B4-BE49-F238E27FC236}">
                <a16:creationId xmlns:a16="http://schemas.microsoft.com/office/drawing/2014/main" id="{CD251583-C6E3-434C-8165-5DF510C417A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159544"/>
            <a:ext cx="1125104" cy="134937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Pig]">
            <a:extLst>
              <a:ext uri="{FF2B5EF4-FFF2-40B4-BE49-F238E27FC236}">
                <a16:creationId xmlns:a16="http://schemas.microsoft.com/office/drawing/2014/main" id="{C8FAEF8C-E98F-49F1-A6F5-8FDAE7DB867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01304" y="159543"/>
            <a:ext cx="1125104" cy="1349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65287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46B55E-43A2-43C5-989B-71A1AFE52765}"/>
              </a:ext>
            </a:extLst>
          </p:cNvPr>
          <p:cNvSpPr>
            <a:spLocks noGrp="1"/>
          </p:cNvSpPr>
          <p:nvPr>
            <p:ph type="title"/>
          </p:nvPr>
        </p:nvSpPr>
        <p:spPr/>
        <p:txBody>
          <a:bodyPr/>
          <a:lstStyle/>
          <a:p>
            <a:r>
              <a:rPr lang="en-US" dirty="0"/>
              <a:t>Swine – Questions </a:t>
            </a:r>
          </a:p>
        </p:txBody>
      </p:sp>
      <p:sp>
        <p:nvSpPr>
          <p:cNvPr id="3" name="Content Placeholder 2">
            <a:extLst>
              <a:ext uri="{FF2B5EF4-FFF2-40B4-BE49-F238E27FC236}">
                <a16:creationId xmlns:a16="http://schemas.microsoft.com/office/drawing/2014/main" id="{34C7540D-C1AA-4B51-863F-A647F595A8C9}"/>
              </a:ext>
            </a:extLst>
          </p:cNvPr>
          <p:cNvSpPr>
            <a:spLocks noGrp="1"/>
          </p:cNvSpPr>
          <p:nvPr>
            <p:ph idx="1"/>
          </p:nvPr>
        </p:nvSpPr>
        <p:spPr/>
        <p:txBody>
          <a:bodyPr>
            <a:normAutofit fontScale="85000" lnSpcReduction="20000"/>
          </a:bodyPr>
          <a:lstStyle/>
          <a:p>
            <a:pPr marL="514350" indent="-514350">
              <a:buFont typeface="+mj-lt"/>
              <a:buAutoNum type="arabicPeriod"/>
            </a:pPr>
            <a:r>
              <a:rPr lang="en-US" dirty="0"/>
              <a:t>What is probability of not rolling any doubles with single roll (2 dice)?</a:t>
            </a:r>
          </a:p>
          <a:p>
            <a:pPr marL="514350" indent="-514350">
              <a:buFont typeface="+mj-lt"/>
              <a:buAutoNum type="arabicPeriod"/>
            </a:pPr>
            <a:r>
              <a:rPr lang="en-US" dirty="0"/>
              <a:t>What is probability of rolling snake eyes with single roll?</a:t>
            </a:r>
          </a:p>
          <a:p>
            <a:pPr marL="514350" indent="-514350">
              <a:buFont typeface="+mj-lt"/>
              <a:buAutoNum type="arabicPeriod"/>
            </a:pPr>
            <a:r>
              <a:rPr lang="en-US" dirty="0"/>
              <a:t>What is probability of not busting with single roll?</a:t>
            </a:r>
          </a:p>
          <a:p>
            <a:pPr marL="514350" indent="-514350">
              <a:buFont typeface="+mj-lt"/>
              <a:buAutoNum type="arabicPeriod"/>
            </a:pPr>
            <a:r>
              <a:rPr lang="en-US" dirty="0"/>
              <a:t>What is average score obtained from single roll if player doesn't bust? </a:t>
            </a:r>
          </a:p>
          <a:p>
            <a:pPr marL="914400" lvl="1" indent="-514350"/>
            <a:r>
              <a:rPr lang="en-US" i="1" dirty="0"/>
              <a:t>Hint:</a:t>
            </a:r>
            <a:r>
              <a:rPr lang="en-US" dirty="0"/>
              <a:t> Break computation into two parts, weighting each part by probability</a:t>
            </a:r>
          </a:p>
          <a:p>
            <a:pPr marL="514350" indent="-514350">
              <a:buFont typeface="+mj-lt"/>
              <a:buAutoNum type="arabicPeriod"/>
            </a:pPr>
            <a:r>
              <a:rPr lang="en-US" dirty="0"/>
              <a:t>Draw chart depicting expected number of points versus number of consecutive rolls. Explain how chart was computed and interpret results</a:t>
            </a:r>
          </a:p>
          <a:p>
            <a:endParaRPr lang="en-US" dirty="0"/>
          </a:p>
        </p:txBody>
      </p:sp>
      <p:pic>
        <p:nvPicPr>
          <p:cNvPr id="4" name="Picture 3" descr="[Pig]">
            <a:extLst>
              <a:ext uri="{FF2B5EF4-FFF2-40B4-BE49-F238E27FC236}">
                <a16:creationId xmlns:a16="http://schemas.microsoft.com/office/drawing/2014/main" id="{19FC119E-8921-4158-960B-EC86227D6D9D}"/>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159544"/>
            <a:ext cx="1125104" cy="134937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Pig]">
            <a:extLst>
              <a:ext uri="{FF2B5EF4-FFF2-40B4-BE49-F238E27FC236}">
                <a16:creationId xmlns:a16="http://schemas.microsoft.com/office/drawing/2014/main" id="{9779675C-CC80-4BBE-B0DC-14A40EE1B94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01304" y="159543"/>
            <a:ext cx="1125104" cy="134937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Image result for question mark">
            <a:extLst>
              <a:ext uri="{FF2B5EF4-FFF2-40B4-BE49-F238E27FC236}">
                <a16:creationId xmlns:a16="http://schemas.microsoft.com/office/drawing/2014/main" id="{C23A0026-BF0B-498A-B738-2C37D55449F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0" y="174626"/>
            <a:ext cx="824510" cy="12430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07956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1473F-26E9-49F0-8001-DACFE64F1E9A}"/>
              </a:ext>
            </a:extLst>
          </p:cNvPr>
          <p:cNvSpPr>
            <a:spLocks noGrp="1"/>
          </p:cNvSpPr>
          <p:nvPr>
            <p:ph type="title"/>
          </p:nvPr>
        </p:nvSpPr>
        <p:spPr>
          <a:xfrm>
            <a:off x="1295400" y="274638"/>
            <a:ext cx="7391400" cy="1143000"/>
          </a:xfrm>
        </p:spPr>
        <p:txBody>
          <a:bodyPr/>
          <a:lstStyle/>
          <a:p>
            <a:r>
              <a:rPr lang="en-US" dirty="0"/>
              <a:t>Swine – Experiments </a:t>
            </a:r>
          </a:p>
        </p:txBody>
      </p:sp>
      <p:sp>
        <p:nvSpPr>
          <p:cNvPr id="3" name="Content Placeholder 2">
            <a:extLst>
              <a:ext uri="{FF2B5EF4-FFF2-40B4-BE49-F238E27FC236}">
                <a16:creationId xmlns:a16="http://schemas.microsoft.com/office/drawing/2014/main" id="{B5DCDAD3-A1D7-4C4D-B0C1-E55778B7332C}"/>
              </a:ext>
            </a:extLst>
          </p:cNvPr>
          <p:cNvSpPr>
            <a:spLocks noGrp="1"/>
          </p:cNvSpPr>
          <p:nvPr>
            <p:ph idx="1"/>
          </p:nvPr>
        </p:nvSpPr>
        <p:spPr/>
        <p:txBody>
          <a:bodyPr>
            <a:normAutofit fontScale="92500" lnSpcReduction="10000"/>
          </a:bodyPr>
          <a:lstStyle/>
          <a:p>
            <a:r>
              <a:rPr lang="en-US" dirty="0"/>
              <a:t>Modify Pig Python script from Part 2 to play Swine. Compare performance of TIMID_BOT, BRAVE_BOT and BETTER_BOT</a:t>
            </a:r>
          </a:p>
          <a:p>
            <a:r>
              <a:rPr lang="en-US" i="1" dirty="0"/>
              <a:t>Question:</a:t>
            </a:r>
            <a:r>
              <a:rPr lang="en-US" dirty="0"/>
              <a:t> Which bot is best?</a:t>
            </a:r>
          </a:p>
          <a:p>
            <a:pPr lvl="1"/>
            <a:r>
              <a:rPr lang="en-US" dirty="0"/>
              <a:t>Run experiments that gather data needed to answer this question</a:t>
            </a:r>
          </a:p>
          <a:p>
            <a:pPr lvl="1"/>
            <a:r>
              <a:rPr lang="en-US" dirty="0"/>
              <a:t>Analyze results, draw charts, providing statistics and describing analysis</a:t>
            </a:r>
          </a:p>
          <a:p>
            <a:pPr lvl="1"/>
            <a:r>
              <a:rPr lang="en-US" dirty="0"/>
              <a:t>Provide conclusion that answers question from data gathered</a:t>
            </a:r>
          </a:p>
          <a:p>
            <a:endParaRPr lang="en-US" dirty="0"/>
          </a:p>
        </p:txBody>
      </p:sp>
      <p:pic>
        <p:nvPicPr>
          <p:cNvPr id="4" name="Picture 3" descr="[Pig]">
            <a:extLst>
              <a:ext uri="{FF2B5EF4-FFF2-40B4-BE49-F238E27FC236}">
                <a16:creationId xmlns:a16="http://schemas.microsoft.com/office/drawing/2014/main" id="{12C2BD4F-789C-41F3-8560-0C2F066DBFF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159544"/>
            <a:ext cx="1125104" cy="134937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Pig]">
            <a:extLst>
              <a:ext uri="{FF2B5EF4-FFF2-40B4-BE49-F238E27FC236}">
                <a16:creationId xmlns:a16="http://schemas.microsoft.com/office/drawing/2014/main" id="{FCEF262D-8C4F-43FC-AB28-62524F8BBC1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01304" y="159543"/>
            <a:ext cx="1125104" cy="134937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Image result for experiments cartoon">
            <a:extLst>
              <a:ext uri="{FF2B5EF4-FFF2-40B4-BE49-F238E27FC236}">
                <a16:creationId xmlns:a16="http://schemas.microsoft.com/office/drawing/2014/main" id="{690C1CBE-BDB4-42FA-9069-97117F5C17CF}"/>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72400" y="184761"/>
            <a:ext cx="1113084" cy="1219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32887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FD46C8-E574-499D-9B94-137806120225}"/>
              </a:ext>
            </a:extLst>
          </p:cNvPr>
          <p:cNvSpPr>
            <a:spLocks noGrp="1"/>
          </p:cNvSpPr>
          <p:nvPr>
            <p:ph type="title"/>
          </p:nvPr>
        </p:nvSpPr>
        <p:spPr/>
        <p:txBody>
          <a:bodyPr/>
          <a:lstStyle/>
          <a:p>
            <a:r>
              <a:rPr lang="en-US" dirty="0"/>
              <a:t>Swine – Bonus </a:t>
            </a:r>
          </a:p>
        </p:txBody>
      </p:sp>
      <p:sp>
        <p:nvSpPr>
          <p:cNvPr id="3" name="Content Placeholder 2">
            <a:extLst>
              <a:ext uri="{FF2B5EF4-FFF2-40B4-BE49-F238E27FC236}">
                <a16:creationId xmlns:a16="http://schemas.microsoft.com/office/drawing/2014/main" id="{F0D7D83D-684E-4DE9-A3BB-D852398068F7}"/>
              </a:ext>
            </a:extLst>
          </p:cNvPr>
          <p:cNvSpPr>
            <a:spLocks noGrp="1"/>
          </p:cNvSpPr>
          <p:nvPr>
            <p:ph idx="1"/>
          </p:nvPr>
        </p:nvSpPr>
        <p:spPr/>
        <p:txBody>
          <a:bodyPr>
            <a:normAutofit lnSpcReduction="10000"/>
          </a:bodyPr>
          <a:lstStyle/>
          <a:p>
            <a:r>
              <a:rPr lang="en-US" dirty="0"/>
              <a:t>Provide Python code for BEST_BOT</a:t>
            </a:r>
          </a:p>
          <a:p>
            <a:pPr lvl="1"/>
            <a:r>
              <a:rPr lang="en-US" dirty="0"/>
              <a:t>Wins in fewest number of turns on average</a:t>
            </a:r>
          </a:p>
          <a:p>
            <a:pPr lvl="1"/>
            <a:r>
              <a:rPr lang="en-US" dirty="0"/>
              <a:t>Has same interface (i.e., take in same values, have same return type) as TIMID_BOT and BRAVE_BOT above</a:t>
            </a:r>
          </a:p>
          <a:p>
            <a:pPr lvl="2"/>
            <a:r>
              <a:rPr lang="en-US" dirty="0"/>
              <a:t>(I’ll test by running)</a:t>
            </a:r>
          </a:p>
          <a:p>
            <a:r>
              <a:rPr lang="en-US" dirty="0"/>
              <a:t>Provide experimental results as per above that show BEST_BOT performance</a:t>
            </a:r>
          </a:p>
          <a:p>
            <a:r>
              <a:rPr lang="en-US" dirty="0"/>
              <a:t>Describe logic behind your BEST_BOT</a:t>
            </a:r>
          </a:p>
          <a:p>
            <a:endParaRPr lang="en-US" dirty="0"/>
          </a:p>
        </p:txBody>
      </p:sp>
      <p:pic>
        <p:nvPicPr>
          <p:cNvPr id="4" name="Picture 3" descr="[Pig]">
            <a:extLst>
              <a:ext uri="{FF2B5EF4-FFF2-40B4-BE49-F238E27FC236}">
                <a16:creationId xmlns:a16="http://schemas.microsoft.com/office/drawing/2014/main" id="{9F53D31B-A7C5-4DF2-8E81-43A0D93ADEA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159544"/>
            <a:ext cx="1125104" cy="134937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Pig]">
            <a:extLst>
              <a:ext uri="{FF2B5EF4-FFF2-40B4-BE49-F238E27FC236}">
                <a16:creationId xmlns:a16="http://schemas.microsoft.com/office/drawing/2014/main" id="{D5FC7154-A532-4689-9E52-2186B457A98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01304" y="159543"/>
            <a:ext cx="1125104" cy="1349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39617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2A15F-9A3D-4D02-82D4-4F7D5F2571B0}"/>
              </a:ext>
            </a:extLst>
          </p:cNvPr>
          <p:cNvSpPr>
            <a:spLocks noGrp="1"/>
          </p:cNvSpPr>
          <p:nvPr>
            <p:ph type="title"/>
          </p:nvPr>
        </p:nvSpPr>
        <p:spPr/>
        <p:txBody>
          <a:bodyPr/>
          <a:lstStyle/>
          <a:p>
            <a:r>
              <a:rPr lang="en-US" dirty="0"/>
              <a:t>User Study</a:t>
            </a:r>
          </a:p>
        </p:txBody>
      </p:sp>
      <p:sp>
        <p:nvSpPr>
          <p:cNvPr id="3" name="Content Placeholder 2">
            <a:extLst>
              <a:ext uri="{FF2B5EF4-FFF2-40B4-BE49-F238E27FC236}">
                <a16:creationId xmlns:a16="http://schemas.microsoft.com/office/drawing/2014/main" id="{05BE00DD-393A-458D-9A60-3BF3748AA15B}"/>
              </a:ext>
            </a:extLst>
          </p:cNvPr>
          <p:cNvSpPr>
            <a:spLocks noGrp="1"/>
          </p:cNvSpPr>
          <p:nvPr>
            <p:ph idx="1"/>
          </p:nvPr>
        </p:nvSpPr>
        <p:spPr>
          <a:xfrm>
            <a:off x="457200" y="1600200"/>
            <a:ext cx="5219700" cy="4525963"/>
          </a:xfrm>
        </p:spPr>
        <p:txBody>
          <a:bodyPr>
            <a:normAutofit lnSpcReduction="10000"/>
          </a:bodyPr>
          <a:lstStyle/>
          <a:p>
            <a:r>
              <a:rPr lang="en-US" b="1" dirty="0"/>
              <a:t>Play</a:t>
            </a:r>
          </a:p>
          <a:p>
            <a:pPr lvl="1"/>
            <a:r>
              <a:rPr lang="en-US" dirty="0"/>
              <a:t>Participate in user study</a:t>
            </a:r>
          </a:p>
          <a:p>
            <a:pPr lvl="2"/>
            <a:r>
              <a:rPr lang="en-US" dirty="0"/>
              <a:t>Provide data for analytics!</a:t>
            </a:r>
          </a:p>
          <a:p>
            <a:pPr lvl="1"/>
            <a:r>
              <a:rPr lang="en-US" dirty="0"/>
              <a:t>Check back for URL to grab a timeslot and participate in  study</a:t>
            </a:r>
          </a:p>
          <a:p>
            <a:r>
              <a:rPr lang="en-US" b="1" dirty="0"/>
              <a:t>Data and Analysis</a:t>
            </a:r>
          </a:p>
          <a:p>
            <a:pPr lvl="1"/>
            <a:r>
              <a:rPr lang="en-US" dirty="0"/>
              <a:t>Data may be provided for some specific analysis</a:t>
            </a:r>
            <a:br>
              <a:rPr lang="en-US" dirty="0"/>
            </a:br>
            <a:endParaRPr lang="en-US" dirty="0"/>
          </a:p>
        </p:txBody>
      </p:sp>
      <p:grpSp>
        <p:nvGrpSpPr>
          <p:cNvPr id="5" name="Group 4">
            <a:extLst>
              <a:ext uri="{FF2B5EF4-FFF2-40B4-BE49-F238E27FC236}">
                <a16:creationId xmlns:a16="http://schemas.microsoft.com/office/drawing/2014/main" id="{2964CFDB-F422-482E-A7A9-674B9E1C72E8}"/>
              </a:ext>
            </a:extLst>
          </p:cNvPr>
          <p:cNvGrpSpPr/>
          <p:nvPr/>
        </p:nvGrpSpPr>
        <p:grpSpPr>
          <a:xfrm>
            <a:off x="5676900" y="2362200"/>
            <a:ext cx="2819400" cy="2620962"/>
            <a:chOff x="5676900" y="2362200"/>
            <a:chExt cx="2819400" cy="2620962"/>
          </a:xfrm>
        </p:grpSpPr>
        <p:pic>
          <p:nvPicPr>
            <p:cNvPr id="6146" name="Picture 2" descr="Related image">
              <a:extLst>
                <a:ext uri="{FF2B5EF4-FFF2-40B4-BE49-F238E27FC236}">
                  <a16:creationId xmlns:a16="http://schemas.microsoft.com/office/drawing/2014/main" id="{F9871577-45D1-4368-AA9C-F64CC7BB30A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7400" y="2362200"/>
              <a:ext cx="2438400" cy="24384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FD4ECD0C-69BB-4D73-9B0D-B3F24F758E48}"/>
                </a:ext>
              </a:extLst>
            </p:cNvPr>
            <p:cNvSpPr/>
            <p:nvPr/>
          </p:nvSpPr>
          <p:spPr>
            <a:xfrm>
              <a:off x="5676900" y="4798496"/>
              <a:ext cx="2819400" cy="184666"/>
            </a:xfrm>
            <a:prstGeom prst="rect">
              <a:avLst/>
            </a:prstGeom>
          </p:spPr>
          <p:txBody>
            <a:bodyPr wrap="square">
              <a:spAutoFit/>
            </a:bodyPr>
            <a:lstStyle/>
            <a:p>
              <a:pPr algn="ctr"/>
              <a:r>
                <a:rPr lang="en-US" sz="600" dirty="0">
                  <a:solidFill>
                    <a:schemeClr val="bg1">
                      <a:lumMod val="50000"/>
                    </a:schemeClr>
                  </a:solidFill>
                </a:rPr>
                <a:t>https://cdn3.iconfinder.com/data/icons/people-set-2-1/100/Strategy-512.png</a:t>
              </a:r>
            </a:p>
          </p:txBody>
        </p:sp>
      </p:grpSp>
    </p:spTree>
    <p:extLst>
      <p:ext uri="{BB962C8B-B14F-4D97-AF65-F5344CB8AC3E}">
        <p14:creationId xmlns:p14="http://schemas.microsoft.com/office/powerpoint/2010/main" val="31480769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DE093-F30D-4BC0-802A-D214A2E28A98}"/>
              </a:ext>
            </a:extLst>
          </p:cNvPr>
          <p:cNvSpPr>
            <a:spLocks noGrp="1"/>
          </p:cNvSpPr>
          <p:nvPr>
            <p:ph type="title"/>
          </p:nvPr>
        </p:nvSpPr>
        <p:spPr/>
        <p:txBody>
          <a:bodyPr/>
          <a:lstStyle/>
          <a:p>
            <a:r>
              <a:rPr lang="en-US" dirty="0"/>
              <a:t>Writeup</a:t>
            </a:r>
          </a:p>
        </p:txBody>
      </p:sp>
      <p:sp>
        <p:nvSpPr>
          <p:cNvPr id="3" name="Content Placeholder 2">
            <a:extLst>
              <a:ext uri="{FF2B5EF4-FFF2-40B4-BE49-F238E27FC236}">
                <a16:creationId xmlns:a16="http://schemas.microsoft.com/office/drawing/2014/main" id="{6B2D0147-331C-455B-88F6-34E8168CB1AB}"/>
              </a:ext>
            </a:extLst>
          </p:cNvPr>
          <p:cNvSpPr>
            <a:spLocks noGrp="1"/>
          </p:cNvSpPr>
          <p:nvPr>
            <p:ph idx="1"/>
          </p:nvPr>
        </p:nvSpPr>
        <p:spPr>
          <a:xfrm>
            <a:off x="457200" y="1600200"/>
            <a:ext cx="5867400" cy="4876800"/>
          </a:xfrm>
        </p:spPr>
        <p:txBody>
          <a:bodyPr>
            <a:normAutofit fontScale="77500" lnSpcReduction="20000"/>
          </a:bodyPr>
          <a:lstStyle/>
          <a:p>
            <a:r>
              <a:rPr lang="en-US" dirty="0"/>
              <a:t>Short report</a:t>
            </a:r>
          </a:p>
          <a:p>
            <a:r>
              <a:rPr lang="en-US" dirty="0"/>
              <a:t>Have sections for each part:</a:t>
            </a:r>
          </a:p>
          <a:p>
            <a:pPr lvl="1"/>
            <a:r>
              <a:rPr lang="en-US" dirty="0"/>
              <a:t>Piglet</a:t>
            </a:r>
          </a:p>
          <a:p>
            <a:pPr lvl="1"/>
            <a:r>
              <a:rPr lang="en-US" dirty="0"/>
              <a:t>Pig</a:t>
            </a:r>
          </a:p>
          <a:p>
            <a:pPr lvl="1"/>
            <a:r>
              <a:rPr lang="en-US" dirty="0"/>
              <a:t>Swine</a:t>
            </a:r>
          </a:p>
          <a:p>
            <a:r>
              <a:rPr lang="en-US" dirty="0"/>
              <a:t>Provide general methodology, as appropriate</a:t>
            </a:r>
          </a:p>
          <a:p>
            <a:pPr lvl="1"/>
            <a:r>
              <a:rPr lang="en-US" dirty="0"/>
              <a:t>Specific methodology for each section</a:t>
            </a:r>
          </a:p>
          <a:p>
            <a:r>
              <a:rPr lang="en-US" dirty="0"/>
              <a:t>Answer all </a:t>
            </a:r>
            <a:r>
              <a:rPr lang="en-US" i="1" dirty="0">
                <a:solidFill>
                  <a:srgbClr val="008000"/>
                </a:solidFill>
              </a:rPr>
              <a:t>questions</a:t>
            </a:r>
            <a:r>
              <a:rPr lang="en-US" i="1" dirty="0"/>
              <a:t> </a:t>
            </a:r>
            <a:r>
              <a:rPr lang="en-US" dirty="0"/>
              <a:t>and</a:t>
            </a:r>
            <a:r>
              <a:rPr lang="en-US" i="1" dirty="0"/>
              <a:t> </a:t>
            </a:r>
            <a:r>
              <a:rPr lang="en-US" i="1" dirty="0">
                <a:solidFill>
                  <a:srgbClr val="0070C0"/>
                </a:solidFill>
              </a:rPr>
              <a:t>queries</a:t>
            </a:r>
          </a:p>
          <a:p>
            <a:r>
              <a:rPr lang="en-US" dirty="0"/>
              <a:t>Provide appropriate analysis for experiments</a:t>
            </a:r>
          </a:p>
          <a:p>
            <a:r>
              <a:rPr lang="en-US" dirty="0"/>
              <a:t>Submit via Canvas, but email BEST_BOT (optional)</a:t>
            </a:r>
          </a:p>
          <a:p>
            <a:endParaRPr lang="en-US" dirty="0"/>
          </a:p>
        </p:txBody>
      </p:sp>
      <p:grpSp>
        <p:nvGrpSpPr>
          <p:cNvPr id="5" name="Group 4">
            <a:extLst>
              <a:ext uri="{FF2B5EF4-FFF2-40B4-BE49-F238E27FC236}">
                <a16:creationId xmlns:a16="http://schemas.microsoft.com/office/drawing/2014/main" id="{DA927D16-BF36-49E4-8225-74764BAF9452}"/>
              </a:ext>
            </a:extLst>
          </p:cNvPr>
          <p:cNvGrpSpPr/>
          <p:nvPr/>
        </p:nvGrpSpPr>
        <p:grpSpPr>
          <a:xfrm>
            <a:off x="5791200" y="1066800"/>
            <a:ext cx="3429000" cy="3928726"/>
            <a:chOff x="5687785" y="1572986"/>
            <a:chExt cx="3429000" cy="3928726"/>
          </a:xfrm>
        </p:grpSpPr>
        <p:pic>
          <p:nvPicPr>
            <p:cNvPr id="11266" name="Picture 2" descr="Image result for report">
              <a:extLst>
                <a:ext uri="{FF2B5EF4-FFF2-40B4-BE49-F238E27FC236}">
                  <a16:creationId xmlns:a16="http://schemas.microsoft.com/office/drawing/2014/main" id="{136041C8-5080-4F06-AC0A-ED20D53CD2B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3600" y="1572986"/>
              <a:ext cx="2917371" cy="3928726"/>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ADC2B4E5-BDB5-4816-832C-CC6ADEB580CF}"/>
                </a:ext>
              </a:extLst>
            </p:cNvPr>
            <p:cNvSpPr/>
            <p:nvPr/>
          </p:nvSpPr>
          <p:spPr>
            <a:xfrm>
              <a:off x="5687785" y="5312228"/>
              <a:ext cx="3429000" cy="184666"/>
            </a:xfrm>
            <a:prstGeom prst="rect">
              <a:avLst/>
            </a:prstGeom>
          </p:spPr>
          <p:txBody>
            <a:bodyPr wrap="square">
              <a:spAutoFit/>
            </a:bodyPr>
            <a:lstStyle/>
            <a:p>
              <a:pPr algn="ctr"/>
              <a:r>
                <a:rPr lang="en-US" sz="600" dirty="0">
                  <a:solidFill>
                    <a:schemeClr val="bg1">
                      <a:lumMod val="65000"/>
                    </a:schemeClr>
                  </a:solidFill>
                </a:rPr>
                <a:t>https://cdn.donorperfect.com/images/archive/reporting-analytics_60.png </a:t>
              </a:r>
            </a:p>
          </p:txBody>
        </p:sp>
      </p:grpSp>
    </p:spTree>
    <p:extLst>
      <p:ext uri="{BB962C8B-B14F-4D97-AF65-F5344CB8AC3E}">
        <p14:creationId xmlns:p14="http://schemas.microsoft.com/office/powerpoint/2010/main" val="30016756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9154" y="152400"/>
            <a:ext cx="8229600" cy="1143000"/>
          </a:xfrm>
        </p:spPr>
        <p:txBody>
          <a:bodyPr/>
          <a:lstStyle/>
          <a:p>
            <a:r>
              <a:rPr lang="en-US" dirty="0"/>
              <a:t>Grading</a:t>
            </a:r>
          </a:p>
        </p:txBody>
      </p:sp>
      <p:sp>
        <p:nvSpPr>
          <p:cNvPr id="3" name="Content Placeholder 2"/>
          <p:cNvSpPr>
            <a:spLocks noGrp="1"/>
          </p:cNvSpPr>
          <p:nvPr>
            <p:ph idx="1"/>
          </p:nvPr>
        </p:nvSpPr>
        <p:spPr>
          <a:xfrm>
            <a:off x="459154" y="1524000"/>
            <a:ext cx="8229600" cy="4708525"/>
          </a:xfrm>
        </p:spPr>
        <p:txBody>
          <a:bodyPr>
            <a:normAutofit/>
          </a:bodyPr>
          <a:lstStyle/>
          <a:p>
            <a:r>
              <a:rPr lang="en-US" dirty="0"/>
              <a:t>Part 1 (Piglet)   		</a:t>
            </a:r>
            <a:r>
              <a:rPr lang="en-US" dirty="0">
                <a:solidFill>
                  <a:srgbClr val="008000"/>
                </a:solidFill>
              </a:rPr>
              <a:t>35%</a:t>
            </a:r>
          </a:p>
          <a:p>
            <a:r>
              <a:rPr lang="en-US" dirty="0"/>
              <a:t>Part 2 (Pig) 			</a:t>
            </a:r>
            <a:r>
              <a:rPr lang="en-US" dirty="0">
                <a:solidFill>
                  <a:srgbClr val="008000"/>
                </a:solidFill>
              </a:rPr>
              <a:t>30%</a:t>
            </a:r>
          </a:p>
          <a:p>
            <a:r>
              <a:rPr lang="en-US" dirty="0"/>
              <a:t>Part 3 (Swine)	  		</a:t>
            </a:r>
            <a:r>
              <a:rPr lang="en-US" dirty="0">
                <a:solidFill>
                  <a:srgbClr val="008000"/>
                </a:solidFill>
              </a:rPr>
              <a:t>25%</a:t>
            </a:r>
          </a:p>
          <a:p>
            <a:r>
              <a:rPr lang="en-US" dirty="0"/>
              <a:t>Part 4 (User Study) 		</a:t>
            </a:r>
            <a:r>
              <a:rPr lang="en-US" dirty="0">
                <a:solidFill>
                  <a:srgbClr val="008000"/>
                </a:solidFill>
              </a:rPr>
              <a:t>10%</a:t>
            </a:r>
          </a:p>
          <a:p>
            <a:r>
              <a:rPr lang="en-US" dirty="0"/>
              <a:t>Bonus (BEST_BOT)		   </a:t>
            </a:r>
            <a:r>
              <a:rPr lang="en-US" dirty="0">
                <a:solidFill>
                  <a:srgbClr val="008000"/>
                </a:solidFill>
              </a:rPr>
              <a:t>1%</a:t>
            </a:r>
          </a:p>
          <a:p>
            <a:r>
              <a:rPr lang="en-US" dirty="0"/>
              <a:t>All in report!</a:t>
            </a:r>
          </a:p>
          <a:p>
            <a:endParaRPr lang="en-US" dirty="0"/>
          </a:p>
          <a:p>
            <a:r>
              <a:rPr lang="en-US" dirty="0"/>
              <a:t>(Late – </a:t>
            </a:r>
            <a:r>
              <a:rPr lang="en-US" dirty="0">
                <a:solidFill>
                  <a:srgbClr val="C00000"/>
                </a:solidFill>
              </a:rPr>
              <a:t>10% </a:t>
            </a:r>
            <a:r>
              <a:rPr lang="en-US" dirty="0"/>
              <a:t>per day)</a:t>
            </a:r>
          </a:p>
        </p:txBody>
      </p:sp>
    </p:spTree>
    <p:extLst>
      <p:ext uri="{BB962C8B-B14F-4D97-AF65-F5344CB8AC3E}">
        <p14:creationId xmlns:p14="http://schemas.microsoft.com/office/powerpoint/2010/main" val="86480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a:t>Rubric</a:t>
            </a:r>
          </a:p>
        </p:txBody>
      </p:sp>
      <p:sp>
        <p:nvSpPr>
          <p:cNvPr id="5" name="Content Placeholder 4"/>
          <p:cNvSpPr>
            <a:spLocks noGrp="1"/>
          </p:cNvSpPr>
          <p:nvPr>
            <p:ph idx="1"/>
          </p:nvPr>
        </p:nvSpPr>
        <p:spPr>
          <a:xfrm>
            <a:off x="533400" y="1371600"/>
            <a:ext cx="7924800" cy="5257800"/>
          </a:xfrm>
        </p:spPr>
        <p:txBody>
          <a:bodyPr>
            <a:normAutofit fontScale="47500" lnSpcReduction="20000"/>
          </a:bodyPr>
          <a:lstStyle/>
          <a:p>
            <a:r>
              <a:rPr lang="en-US" b="1" dirty="0">
                <a:solidFill>
                  <a:srgbClr val="008000"/>
                </a:solidFill>
              </a:rPr>
              <a:t>100-90</a:t>
            </a:r>
            <a:r>
              <a:rPr lang="en-US" dirty="0">
                <a:solidFill>
                  <a:srgbClr val="008000"/>
                </a:solidFill>
              </a:rPr>
              <a:t>. </a:t>
            </a:r>
            <a:r>
              <a:rPr lang="en-US" dirty="0"/>
              <a:t>The submission clearly exceeds requirements. All Parts of the project have been completed or nearly completed. The report is clearly organized and well-written, with questions answered correctly with work shown. All charts and tables are clearly labeled and described, with measures of central tendency and spread properly computed and explained.</a:t>
            </a:r>
          </a:p>
          <a:p>
            <a:r>
              <a:rPr lang="en-US" b="1" dirty="0">
                <a:solidFill>
                  <a:srgbClr val="669900"/>
                </a:solidFill>
              </a:rPr>
              <a:t>89-80</a:t>
            </a:r>
            <a:r>
              <a:rPr lang="en-US" dirty="0">
                <a:solidFill>
                  <a:srgbClr val="669900"/>
                </a:solidFill>
              </a:rPr>
              <a:t>. </a:t>
            </a:r>
            <a:r>
              <a:rPr lang="en-US" dirty="0"/>
              <a:t>The submission meets requirements. Parts 1-4 of the project have been completed or nearly completed. The report is organized and well-written, with questions answered mostly correctly and with most work shown. All charts and tables are labeled and described, with measures of central tendency and spread properly computed and explained.</a:t>
            </a:r>
          </a:p>
          <a:p>
            <a:r>
              <a:rPr lang="en-US" b="1" dirty="0">
                <a:solidFill>
                  <a:srgbClr val="CCCC00"/>
                </a:solidFill>
              </a:rPr>
              <a:t>79-70</a:t>
            </a:r>
            <a:r>
              <a:rPr lang="en-US" dirty="0">
                <a:solidFill>
                  <a:srgbClr val="CCCC00"/>
                </a:solidFill>
              </a:rPr>
              <a:t>. </a:t>
            </a:r>
            <a:r>
              <a:rPr lang="en-US" dirty="0"/>
              <a:t>The submission barely meets requirements. Parts 1-2 of the project have been completed or nearly completed, and some of Part 3, and maybe not Part 4. The report is semi-organized and semi-well-written, but some question answers are incorrect and/or work is not shown. Charts and tables are mostly labeled and described, but parts may be missing or unclear. Measures of central tendency and spread may not be always computed or adequately explained.</a:t>
            </a:r>
          </a:p>
          <a:p>
            <a:r>
              <a:rPr lang="en-US" b="1" dirty="0">
                <a:solidFill>
                  <a:srgbClr val="FF9900"/>
                </a:solidFill>
              </a:rPr>
              <a:t>69-60</a:t>
            </a:r>
            <a:r>
              <a:rPr lang="en-US" dirty="0">
                <a:solidFill>
                  <a:srgbClr val="FF9900"/>
                </a:solidFill>
              </a:rPr>
              <a:t>. </a:t>
            </a:r>
            <a:r>
              <a:rPr lang="en-US" dirty="0"/>
              <a:t>The project fails to meet requirements in some places. Part 1 of the project has been completed or nearly completed, and some of Part 2, but not Parts 3 or 4. The report is not well-organized nor well-written, charts and tables are not labeled or may be missing. Many question answers are incorrect and/or work is not shown. Measures of central tendency and spread may not be always computed or explained or may even be misused. Messages are not always provided for the analysis.</a:t>
            </a:r>
          </a:p>
          <a:p>
            <a:r>
              <a:rPr lang="en-US" b="1" dirty="0">
                <a:solidFill>
                  <a:srgbClr val="C00000"/>
                </a:solidFill>
              </a:rPr>
              <a:t>59-0</a:t>
            </a:r>
            <a:r>
              <a:rPr lang="en-US" dirty="0"/>
              <a:t>. The project does not meet requirements. Many parts of the project are incomplete or poorly done. The report is not well-organized nor well-written, charts and tables are not labeled and/or are missing. Many answers to questions are missing or incorrect with work not shown. Measures of central tendency and spread are missing of, if in place, are misused.</a:t>
            </a:r>
          </a:p>
          <a:p>
            <a:pPr marL="0" indent="0">
              <a:buNone/>
            </a:pPr>
            <a:endParaRPr lang="en-US" sz="1600" dirty="0"/>
          </a:p>
        </p:txBody>
      </p:sp>
    </p:spTree>
    <p:extLst>
      <p:ext uri="{BB962C8B-B14F-4D97-AF65-F5344CB8AC3E}">
        <p14:creationId xmlns:p14="http://schemas.microsoft.com/office/powerpoint/2010/main" val="33678041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a:t>
            </a:r>
          </a:p>
        </p:txBody>
      </p:sp>
      <p:sp>
        <p:nvSpPr>
          <p:cNvPr id="3" name="Content Placeholder 2"/>
          <p:cNvSpPr>
            <a:spLocks noGrp="1"/>
          </p:cNvSpPr>
          <p:nvPr>
            <p:ph sz="half" idx="1"/>
          </p:nvPr>
        </p:nvSpPr>
        <p:spPr/>
        <p:txBody>
          <a:bodyPr>
            <a:normAutofit/>
          </a:bodyPr>
          <a:lstStyle/>
          <a:p>
            <a:r>
              <a:rPr lang="en-US" dirty="0"/>
              <a:t>Analyze simple games of chance</a:t>
            </a:r>
          </a:p>
          <a:p>
            <a:pPr lvl="1"/>
            <a:r>
              <a:rPr lang="en-US" dirty="0"/>
              <a:t>Using theoretical and empirical methods</a:t>
            </a:r>
          </a:p>
          <a:p>
            <a:pPr lvl="1"/>
            <a:r>
              <a:rPr lang="en-US" dirty="0"/>
              <a:t>Basic simulation</a:t>
            </a:r>
          </a:p>
          <a:p>
            <a:r>
              <a:rPr lang="en-US" dirty="0"/>
              <a:t>Coin flip</a:t>
            </a:r>
          </a:p>
          <a:p>
            <a:r>
              <a:rPr lang="en-US" dirty="0"/>
              <a:t>Single die</a:t>
            </a:r>
          </a:p>
          <a:p>
            <a:r>
              <a:rPr lang="en-US" dirty="0"/>
              <a:t>Multiple dice</a:t>
            </a:r>
          </a:p>
          <a:p>
            <a:pPr marL="0" indent="0">
              <a:buNone/>
            </a:pPr>
            <a:endParaRPr lang="en-US" dirty="0"/>
          </a:p>
        </p:txBody>
      </p:sp>
      <p:sp>
        <p:nvSpPr>
          <p:cNvPr id="4" name="Content Placeholder 3">
            <a:extLst>
              <a:ext uri="{FF2B5EF4-FFF2-40B4-BE49-F238E27FC236}">
                <a16:creationId xmlns:a16="http://schemas.microsoft.com/office/drawing/2014/main" id="{531481BC-C38C-48B5-B168-257F00B1FD8C}"/>
              </a:ext>
            </a:extLst>
          </p:cNvPr>
          <p:cNvSpPr>
            <a:spLocks noGrp="1"/>
          </p:cNvSpPr>
          <p:nvPr>
            <p:ph sz="half" idx="2"/>
          </p:nvPr>
        </p:nvSpPr>
        <p:spPr/>
        <p:txBody>
          <a:bodyPr/>
          <a:lstStyle/>
          <a:p>
            <a:r>
              <a:rPr lang="en-US" dirty="0"/>
              <a:t>Analyze elementary and compound probability</a:t>
            </a:r>
          </a:p>
          <a:p>
            <a:r>
              <a:rPr lang="en-US" dirty="0"/>
              <a:t>Modify basic Python game script</a:t>
            </a:r>
          </a:p>
          <a:p>
            <a:r>
              <a:rPr lang="en-US" dirty="0"/>
              <a:t>Run games with different strategies</a:t>
            </a:r>
          </a:p>
          <a:p>
            <a:pPr lvl="1"/>
            <a:r>
              <a:rPr lang="en-US" dirty="0"/>
              <a:t>Record data</a:t>
            </a:r>
          </a:p>
          <a:p>
            <a:pPr lvl="1"/>
            <a:r>
              <a:rPr lang="en-US" dirty="0"/>
              <a:t>Analyze results</a:t>
            </a:r>
          </a:p>
        </p:txBody>
      </p:sp>
      <p:pic>
        <p:nvPicPr>
          <p:cNvPr id="8" name="Picture 12" descr="https://c.s-microsoft.com/en-sa/CMSImages/lrn-exam-word-logo.png?version=1b223930-d340-e8cf-83da-9687fa6194f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6369" y="5528585"/>
            <a:ext cx="1883818" cy="977121"/>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6" descr="Image result for python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27936" y="3039539"/>
            <a:ext cx="1452251" cy="420073"/>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8" descr="Related imag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02039" y="5433987"/>
            <a:ext cx="1610628" cy="583159"/>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earthstone triche hack">
            <a:extLst>
              <a:ext uri="{FF2B5EF4-FFF2-40B4-BE49-F238E27FC236}">
                <a16:creationId xmlns:a16="http://schemas.microsoft.com/office/drawing/2014/main" id="{A1ABD718-A469-4CC9-B2E6-DA894B309671}"/>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170318" y="78884"/>
            <a:ext cx="800100" cy="800100"/>
          </a:xfrm>
          <a:prstGeom prst="rect">
            <a:avLst/>
          </a:prstGeom>
          <a:noFill/>
          <a:extLst>
            <a:ext uri="{909E8E84-426E-40DD-AFC4-6F175D3DCCD1}">
              <a14:hiddenFill xmlns:a14="http://schemas.microsoft.com/office/drawing/2010/main">
                <a:solidFill>
                  <a:srgbClr val="FFFFFF"/>
                </a:solidFill>
              </a14:hiddenFill>
            </a:ext>
          </a:extLst>
        </p:spPr>
      </p:pic>
      <p:grpSp>
        <p:nvGrpSpPr>
          <p:cNvPr id="14" name="Group 13">
            <a:extLst>
              <a:ext uri="{FF2B5EF4-FFF2-40B4-BE49-F238E27FC236}">
                <a16:creationId xmlns:a16="http://schemas.microsoft.com/office/drawing/2014/main" id="{AC0F1A24-80A3-430E-9355-C346C0C34607}"/>
              </a:ext>
            </a:extLst>
          </p:cNvPr>
          <p:cNvGrpSpPr/>
          <p:nvPr/>
        </p:nvGrpSpPr>
        <p:grpSpPr>
          <a:xfrm>
            <a:off x="3352800" y="3249575"/>
            <a:ext cx="1219200" cy="1662410"/>
            <a:chOff x="233744" y="5147896"/>
            <a:chExt cx="1219200" cy="1662410"/>
          </a:xfrm>
        </p:grpSpPr>
        <p:pic>
          <p:nvPicPr>
            <p:cNvPr id="2050" name="Picture 2" descr="Related image">
              <a:extLst>
                <a:ext uri="{FF2B5EF4-FFF2-40B4-BE49-F238E27FC236}">
                  <a16:creationId xmlns:a16="http://schemas.microsoft.com/office/drawing/2014/main" id="{04D2917B-8E91-43CF-8974-DC618608A664}"/>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52415" y="5147896"/>
              <a:ext cx="981858" cy="1433512"/>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11">
              <a:extLst>
                <a:ext uri="{FF2B5EF4-FFF2-40B4-BE49-F238E27FC236}">
                  <a16:creationId xmlns:a16="http://schemas.microsoft.com/office/drawing/2014/main" id="{72C0B1BF-32DC-425A-9514-360D8DDE7BA0}"/>
                </a:ext>
              </a:extLst>
            </p:cNvPr>
            <p:cNvSpPr/>
            <p:nvPr/>
          </p:nvSpPr>
          <p:spPr>
            <a:xfrm>
              <a:off x="233744" y="6440974"/>
              <a:ext cx="1219200" cy="369332"/>
            </a:xfrm>
            <a:prstGeom prst="rect">
              <a:avLst/>
            </a:prstGeom>
          </p:spPr>
          <p:txBody>
            <a:bodyPr wrap="square">
              <a:spAutoFit/>
            </a:bodyPr>
            <a:lstStyle/>
            <a:p>
              <a:pPr algn="ctr"/>
              <a:r>
                <a:rPr lang="en-US" sz="600" dirty="0">
                  <a:solidFill>
                    <a:schemeClr val="bg1">
                      <a:lumMod val="50000"/>
                    </a:schemeClr>
                  </a:solidFill>
                </a:rPr>
                <a:t>https://wp-media.patheos.com/blogs/sites/96/2013/03/Coin-Toss1.jpg</a:t>
              </a:r>
            </a:p>
          </p:txBody>
        </p:sp>
      </p:grpSp>
      <p:grpSp>
        <p:nvGrpSpPr>
          <p:cNvPr id="19" name="Group 18">
            <a:extLst>
              <a:ext uri="{FF2B5EF4-FFF2-40B4-BE49-F238E27FC236}">
                <a16:creationId xmlns:a16="http://schemas.microsoft.com/office/drawing/2014/main" id="{8963C873-110D-4ABC-A900-9DAA12A25001}"/>
              </a:ext>
            </a:extLst>
          </p:cNvPr>
          <p:cNvGrpSpPr/>
          <p:nvPr/>
        </p:nvGrpSpPr>
        <p:grpSpPr>
          <a:xfrm>
            <a:off x="838200" y="5389074"/>
            <a:ext cx="1883818" cy="1456296"/>
            <a:chOff x="945763" y="5063878"/>
            <a:chExt cx="1812623" cy="1650882"/>
          </a:xfrm>
        </p:grpSpPr>
        <p:pic>
          <p:nvPicPr>
            <p:cNvPr id="2052" name="Picture 4" descr="Image result for roll dice cartoons">
              <a:extLst>
                <a:ext uri="{FF2B5EF4-FFF2-40B4-BE49-F238E27FC236}">
                  <a16:creationId xmlns:a16="http://schemas.microsoft.com/office/drawing/2014/main" id="{C0B162F6-682C-4DF9-9E5E-0280D01942B7}"/>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45763" y="5063878"/>
              <a:ext cx="1812623" cy="1401762"/>
            </a:xfrm>
            <a:prstGeom prst="rect">
              <a:avLst/>
            </a:prstGeom>
            <a:noFill/>
            <a:extLst>
              <a:ext uri="{909E8E84-426E-40DD-AFC4-6F175D3DCCD1}">
                <a14:hiddenFill xmlns:a14="http://schemas.microsoft.com/office/drawing/2010/main">
                  <a:solidFill>
                    <a:srgbClr val="FFFFFF"/>
                  </a:solidFill>
                </a14:hiddenFill>
              </a:ext>
            </a:extLst>
          </p:spPr>
        </p:pic>
        <p:sp>
          <p:nvSpPr>
            <p:cNvPr id="18" name="Rectangle 17">
              <a:extLst>
                <a:ext uri="{FF2B5EF4-FFF2-40B4-BE49-F238E27FC236}">
                  <a16:creationId xmlns:a16="http://schemas.microsoft.com/office/drawing/2014/main" id="{5FB5B2F1-F37A-423C-B1B0-8ACFA5795576}"/>
                </a:ext>
              </a:extLst>
            </p:cNvPr>
            <p:cNvSpPr/>
            <p:nvPr/>
          </p:nvSpPr>
          <p:spPr>
            <a:xfrm>
              <a:off x="1090074" y="6437761"/>
              <a:ext cx="1524000" cy="276999"/>
            </a:xfrm>
            <a:prstGeom prst="rect">
              <a:avLst/>
            </a:prstGeom>
          </p:spPr>
          <p:txBody>
            <a:bodyPr wrap="square">
              <a:spAutoFit/>
            </a:bodyPr>
            <a:lstStyle/>
            <a:p>
              <a:pPr algn="ctr"/>
              <a:r>
                <a:rPr lang="en-US" sz="600" dirty="0">
                  <a:solidFill>
                    <a:schemeClr val="bg1">
                      <a:lumMod val="50000"/>
                    </a:schemeClr>
                  </a:solidFill>
                </a:rPr>
                <a:t>http://www.terrycolon.com/shop/shop_thumbs/3_whimsies/3_rollingdice-2.png</a:t>
              </a:r>
            </a:p>
          </p:txBody>
        </p:sp>
      </p:grpSp>
      <p:pic>
        <p:nvPicPr>
          <p:cNvPr id="15" name="Picture 16" descr="Image result for python logo">
            <a:extLst>
              <a:ext uri="{FF2B5EF4-FFF2-40B4-BE49-F238E27FC236}">
                <a16:creationId xmlns:a16="http://schemas.microsoft.com/office/drawing/2014/main" id="{D0752740-8E31-4D11-AAAD-3DEC4268360A}"/>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11555" y="6090567"/>
            <a:ext cx="1908614" cy="5520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75415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Parts</a:t>
            </a:r>
          </a:p>
        </p:txBody>
      </p:sp>
      <p:sp>
        <p:nvSpPr>
          <p:cNvPr id="3" name="Content Placeholder 2"/>
          <p:cNvSpPr>
            <a:spLocks noGrp="1"/>
          </p:cNvSpPr>
          <p:nvPr>
            <p:ph idx="1"/>
          </p:nvPr>
        </p:nvSpPr>
        <p:spPr/>
        <p:txBody>
          <a:bodyPr>
            <a:normAutofit/>
          </a:bodyPr>
          <a:lstStyle/>
          <a:p>
            <a:r>
              <a:rPr lang="en-US" dirty="0"/>
              <a:t>Part 1 – Piglet</a:t>
            </a:r>
          </a:p>
          <a:p>
            <a:r>
              <a:rPr lang="en-US" dirty="0"/>
              <a:t>Part 2 – Pig</a:t>
            </a:r>
          </a:p>
          <a:p>
            <a:r>
              <a:rPr lang="en-US" dirty="0"/>
              <a:t>Part 3 – Swine</a:t>
            </a:r>
          </a:p>
          <a:p>
            <a:r>
              <a:rPr lang="en-US" dirty="0"/>
              <a:t>Part 4 – User Study</a:t>
            </a:r>
          </a:p>
          <a:p>
            <a:r>
              <a:rPr lang="en-US" dirty="0"/>
              <a:t>Writeup and Submission</a:t>
            </a:r>
          </a:p>
          <a:p>
            <a:r>
              <a:rPr lang="en-US" dirty="0"/>
              <a:t>Grading</a:t>
            </a:r>
          </a:p>
        </p:txBody>
      </p:sp>
    </p:spTree>
    <p:extLst>
      <p:ext uri="{BB962C8B-B14F-4D97-AF65-F5344CB8AC3E}">
        <p14:creationId xmlns:p14="http://schemas.microsoft.com/office/powerpoint/2010/main" val="26493498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35154-62C0-4C14-BD38-87054B47549B}"/>
              </a:ext>
            </a:extLst>
          </p:cNvPr>
          <p:cNvSpPr>
            <a:spLocks noGrp="1"/>
          </p:cNvSpPr>
          <p:nvPr>
            <p:ph type="title"/>
          </p:nvPr>
        </p:nvSpPr>
        <p:spPr/>
        <p:txBody>
          <a:bodyPr/>
          <a:lstStyle/>
          <a:p>
            <a:r>
              <a:rPr lang="en-US" dirty="0"/>
              <a:t>Piglet – Rules</a:t>
            </a:r>
          </a:p>
        </p:txBody>
      </p:sp>
      <p:sp>
        <p:nvSpPr>
          <p:cNvPr id="3" name="Content Placeholder 2">
            <a:extLst>
              <a:ext uri="{FF2B5EF4-FFF2-40B4-BE49-F238E27FC236}">
                <a16:creationId xmlns:a16="http://schemas.microsoft.com/office/drawing/2014/main" id="{2C641F86-5232-4734-BFB2-1B326C7466E6}"/>
              </a:ext>
            </a:extLst>
          </p:cNvPr>
          <p:cNvSpPr>
            <a:spLocks noGrp="1"/>
          </p:cNvSpPr>
          <p:nvPr>
            <p:ph idx="1"/>
          </p:nvPr>
        </p:nvSpPr>
        <p:spPr/>
        <p:txBody>
          <a:bodyPr>
            <a:normAutofit fontScale="92500" lnSpcReduction="10000"/>
          </a:bodyPr>
          <a:lstStyle/>
          <a:p>
            <a:r>
              <a:rPr lang="en-US" dirty="0"/>
              <a:t>Each turn, the pot starts empty</a:t>
            </a:r>
          </a:p>
          <a:p>
            <a:pPr lvl="1"/>
            <a:r>
              <a:rPr lang="en-US" dirty="0"/>
              <a:t>Player choice: </a:t>
            </a:r>
            <a:r>
              <a:rPr lang="en-US" i="1" dirty="0">
                <a:solidFill>
                  <a:srgbClr val="008000"/>
                </a:solidFill>
              </a:rPr>
              <a:t>go</a:t>
            </a:r>
            <a:r>
              <a:rPr lang="en-US" dirty="0"/>
              <a:t> or </a:t>
            </a:r>
            <a:r>
              <a:rPr lang="en-US" i="1" dirty="0">
                <a:solidFill>
                  <a:srgbClr val="0070C0"/>
                </a:solidFill>
              </a:rPr>
              <a:t>stay</a:t>
            </a:r>
            <a:endParaRPr lang="en-US" dirty="0">
              <a:solidFill>
                <a:srgbClr val="0070C0"/>
              </a:solidFill>
            </a:endParaRPr>
          </a:p>
          <a:p>
            <a:pPr lvl="1"/>
            <a:r>
              <a:rPr lang="en-US" dirty="0"/>
              <a:t>If </a:t>
            </a:r>
            <a:r>
              <a:rPr lang="en-US" i="1" dirty="0">
                <a:solidFill>
                  <a:srgbClr val="0070C0"/>
                </a:solidFill>
              </a:rPr>
              <a:t>stay</a:t>
            </a:r>
            <a:r>
              <a:rPr lang="en-US" dirty="0"/>
              <a:t>, player adds pot to points and turn ends</a:t>
            </a:r>
          </a:p>
          <a:p>
            <a:pPr lvl="1"/>
            <a:r>
              <a:rPr lang="en-US" dirty="0"/>
              <a:t>If </a:t>
            </a:r>
            <a:r>
              <a:rPr lang="en-US" i="1" dirty="0">
                <a:solidFill>
                  <a:srgbClr val="008000"/>
                </a:solidFill>
              </a:rPr>
              <a:t>go</a:t>
            </a:r>
            <a:r>
              <a:rPr lang="en-US" dirty="0"/>
              <a:t>, player flips coin:</a:t>
            </a:r>
          </a:p>
          <a:p>
            <a:pPr lvl="2"/>
            <a:r>
              <a:rPr lang="en-US" i="1" dirty="0">
                <a:solidFill>
                  <a:srgbClr val="C00000"/>
                </a:solidFill>
              </a:rPr>
              <a:t>Tails</a:t>
            </a:r>
            <a:r>
              <a:rPr lang="en-US" dirty="0"/>
              <a:t> </a:t>
            </a:r>
            <a:r>
              <a:rPr lang="en-US" dirty="0">
                <a:solidFill>
                  <a:srgbClr val="C00000"/>
                </a:solidFill>
              </a:rPr>
              <a:t>busts</a:t>
            </a:r>
            <a:r>
              <a:rPr lang="en-US" dirty="0"/>
              <a:t> and pot empties and turn ends</a:t>
            </a:r>
          </a:p>
          <a:p>
            <a:pPr lvl="2"/>
            <a:r>
              <a:rPr lang="en-US" i="1" dirty="0">
                <a:solidFill>
                  <a:srgbClr val="008000"/>
                </a:solidFill>
              </a:rPr>
              <a:t>Heads</a:t>
            </a:r>
            <a:r>
              <a:rPr lang="en-US" dirty="0">
                <a:solidFill>
                  <a:srgbClr val="008000"/>
                </a:solidFill>
              </a:rPr>
              <a:t> add </a:t>
            </a:r>
            <a:r>
              <a:rPr lang="en-US" dirty="0"/>
              <a:t>2 to pot and go back to choice</a:t>
            </a:r>
          </a:p>
          <a:p>
            <a:r>
              <a:rPr lang="en-US" dirty="0"/>
              <a:t>Get to 10 points to win</a:t>
            </a:r>
          </a:p>
          <a:p>
            <a:r>
              <a:rPr lang="en-US" dirty="0"/>
              <a:t>Lower number of turns is better</a:t>
            </a:r>
          </a:p>
          <a:p>
            <a:pPr marL="0" indent="0">
              <a:buNone/>
            </a:pPr>
            <a:r>
              <a:rPr lang="en-US" dirty="0">
                <a:sym typeface="Wingdings" panose="05000000000000000000" pitchFamily="2" charset="2"/>
              </a:rPr>
              <a:t> </a:t>
            </a:r>
            <a:r>
              <a:rPr lang="en-US" dirty="0"/>
              <a:t>Find coin and play Piglet (with friend) to get feel for game!</a:t>
            </a:r>
          </a:p>
          <a:p>
            <a:endParaRPr lang="en-US" dirty="0"/>
          </a:p>
        </p:txBody>
      </p:sp>
      <p:pic>
        <p:nvPicPr>
          <p:cNvPr id="5" name="Picture 4" descr="[Pig]">
            <a:extLst>
              <a:ext uri="{FF2B5EF4-FFF2-40B4-BE49-F238E27FC236}">
                <a16:creationId xmlns:a16="http://schemas.microsoft.com/office/drawing/2014/main" id="{EF3E773C-BDD0-439B-9474-BF19DA469FB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4400" y="518258"/>
            <a:ext cx="546769" cy="6557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57800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EA4CB9-446C-4844-84A4-1D01F77BA852}"/>
              </a:ext>
            </a:extLst>
          </p:cNvPr>
          <p:cNvSpPr>
            <a:spLocks noGrp="1"/>
          </p:cNvSpPr>
          <p:nvPr>
            <p:ph type="title"/>
          </p:nvPr>
        </p:nvSpPr>
        <p:spPr/>
        <p:txBody>
          <a:bodyPr/>
          <a:lstStyle/>
          <a:p>
            <a:r>
              <a:rPr lang="en-US" dirty="0"/>
              <a:t>Piglet – Questions</a:t>
            </a:r>
          </a:p>
        </p:txBody>
      </p:sp>
      <p:sp>
        <p:nvSpPr>
          <p:cNvPr id="3" name="Content Placeholder 2">
            <a:extLst>
              <a:ext uri="{FF2B5EF4-FFF2-40B4-BE49-F238E27FC236}">
                <a16:creationId xmlns:a16="http://schemas.microsoft.com/office/drawing/2014/main" id="{E1664163-A18E-454F-8BAF-97E0B002AE68}"/>
              </a:ext>
            </a:extLst>
          </p:cNvPr>
          <p:cNvSpPr>
            <a:spLocks noGrp="1"/>
          </p:cNvSpPr>
          <p:nvPr>
            <p:ph idx="1"/>
          </p:nvPr>
        </p:nvSpPr>
        <p:spPr>
          <a:xfrm>
            <a:off x="457200" y="1600200"/>
            <a:ext cx="8229600" cy="5181722"/>
          </a:xfrm>
        </p:spPr>
        <p:txBody>
          <a:bodyPr>
            <a:normAutofit fontScale="85000" lnSpcReduction="10000"/>
          </a:bodyPr>
          <a:lstStyle/>
          <a:p>
            <a:pPr marL="514350" indent="-514350">
              <a:buFont typeface="+mj-lt"/>
              <a:buAutoNum type="arabicPeriod"/>
            </a:pPr>
            <a:r>
              <a:rPr lang="en-US" dirty="0"/>
              <a:t>What is probability player </a:t>
            </a:r>
            <a:r>
              <a:rPr lang="en-US" dirty="0">
                <a:solidFill>
                  <a:srgbClr val="008000"/>
                </a:solidFill>
              </a:rPr>
              <a:t>wins</a:t>
            </a:r>
            <a:r>
              <a:rPr lang="en-US" dirty="0"/>
              <a:t> on his/her first turn?</a:t>
            </a:r>
          </a:p>
          <a:p>
            <a:pPr marL="514350" indent="-514350">
              <a:buFont typeface="+mj-lt"/>
              <a:buAutoNum type="arabicPeriod"/>
            </a:pPr>
            <a:r>
              <a:rPr lang="en-US" dirty="0"/>
              <a:t>What is expected number of points for first flip? </a:t>
            </a:r>
          </a:p>
          <a:p>
            <a:pPr marL="914400" lvl="1" indent="-514350"/>
            <a:r>
              <a:rPr lang="en-US" i="1" dirty="0"/>
              <a:t>Hint:</a:t>
            </a:r>
            <a:r>
              <a:rPr lang="en-US" dirty="0"/>
              <a:t> consider number of points if successful (heads), number of points if bust (tails) and likelihood of each.</a:t>
            </a:r>
          </a:p>
          <a:p>
            <a:pPr marL="514350" indent="-514350">
              <a:buFont typeface="+mj-lt"/>
              <a:buAutoNum type="arabicPeriod"/>
            </a:pPr>
            <a:r>
              <a:rPr lang="en-US" dirty="0"/>
              <a:t>Complete following table for 10 rows, also filling in all "Expected Points" columns.</a:t>
            </a:r>
          </a:p>
          <a:p>
            <a:pPr marL="514350" indent="-514350">
              <a:buFont typeface="+mj-lt"/>
              <a:buAutoNum type="arabicPeriod"/>
            </a:pPr>
            <a:endParaRPr lang="en-US" dirty="0"/>
          </a:p>
          <a:p>
            <a:pPr marL="514350" indent="-514350">
              <a:buFont typeface="+mj-lt"/>
              <a:buAutoNum type="arabicPeriod"/>
            </a:pPr>
            <a:endParaRPr lang="en-US" dirty="0"/>
          </a:p>
          <a:p>
            <a:pPr marL="514350" indent="-514350">
              <a:buFont typeface="+mj-lt"/>
              <a:buAutoNum type="arabicPeriod"/>
            </a:pPr>
            <a:endParaRPr lang="en-US" dirty="0"/>
          </a:p>
          <a:p>
            <a:pPr marL="514350" indent="-514350">
              <a:buFont typeface="+mj-lt"/>
              <a:buAutoNum type="arabicPeriod"/>
            </a:pPr>
            <a:r>
              <a:rPr lang="en-US" dirty="0"/>
              <a:t>If flip coin only once and then pass, after 20 turns what is probability has 4 or fewer points? </a:t>
            </a:r>
          </a:p>
          <a:p>
            <a:pPr marL="914400" lvl="1" indent="-514350"/>
            <a:r>
              <a:rPr lang="en-US" i="1" dirty="0"/>
              <a:t>Hint:</a:t>
            </a:r>
            <a:r>
              <a:rPr lang="en-US" dirty="0"/>
              <a:t> think of kind of distribution and try out formula</a:t>
            </a:r>
          </a:p>
          <a:p>
            <a:endParaRPr lang="en-US" dirty="0"/>
          </a:p>
        </p:txBody>
      </p:sp>
      <p:pic>
        <p:nvPicPr>
          <p:cNvPr id="3074" name="Picture 2" descr="Image result for question mark">
            <a:extLst>
              <a:ext uri="{FF2B5EF4-FFF2-40B4-BE49-F238E27FC236}">
                <a16:creationId xmlns:a16="http://schemas.microsoft.com/office/drawing/2014/main" id="{F7C67025-70EF-4C24-95F9-3FFA1B15CBF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00" y="174626"/>
            <a:ext cx="824510" cy="1243012"/>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a:extLst>
              <a:ext uri="{FF2B5EF4-FFF2-40B4-BE49-F238E27FC236}">
                <a16:creationId xmlns:a16="http://schemas.microsoft.com/office/drawing/2014/main" id="{C0B528E6-0C21-46CB-838C-58C92A61738F}"/>
              </a:ext>
            </a:extLst>
          </p:cNvPr>
          <p:cNvPicPr>
            <a:picLocks noChangeAspect="1"/>
          </p:cNvPicPr>
          <p:nvPr/>
        </p:nvPicPr>
        <p:blipFill>
          <a:blip r:embed="rId3"/>
          <a:stretch>
            <a:fillRect/>
          </a:stretch>
        </p:blipFill>
        <p:spPr>
          <a:xfrm>
            <a:off x="1676400" y="4114800"/>
            <a:ext cx="5287344" cy="1143000"/>
          </a:xfrm>
          <a:prstGeom prst="rect">
            <a:avLst/>
          </a:prstGeom>
        </p:spPr>
      </p:pic>
      <p:pic>
        <p:nvPicPr>
          <p:cNvPr id="12" name="Picture 11" descr="[Pig]">
            <a:extLst>
              <a:ext uri="{FF2B5EF4-FFF2-40B4-BE49-F238E27FC236}">
                <a16:creationId xmlns:a16="http://schemas.microsoft.com/office/drawing/2014/main" id="{73703525-F722-4EFF-BC33-E81D8E74D5F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14400" y="518258"/>
            <a:ext cx="546769" cy="6557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1735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85E33-D10D-442D-B1B0-A7DBC81F91E6}"/>
              </a:ext>
            </a:extLst>
          </p:cNvPr>
          <p:cNvSpPr>
            <a:spLocks noGrp="1"/>
          </p:cNvSpPr>
          <p:nvPr>
            <p:ph type="title"/>
          </p:nvPr>
        </p:nvSpPr>
        <p:spPr/>
        <p:txBody>
          <a:bodyPr/>
          <a:lstStyle/>
          <a:p>
            <a:r>
              <a:rPr lang="en-US" dirty="0"/>
              <a:t>Piglet – Experiments </a:t>
            </a:r>
          </a:p>
        </p:txBody>
      </p:sp>
      <p:sp>
        <p:nvSpPr>
          <p:cNvPr id="3" name="Content Placeholder 2">
            <a:extLst>
              <a:ext uri="{FF2B5EF4-FFF2-40B4-BE49-F238E27FC236}">
                <a16:creationId xmlns:a16="http://schemas.microsoft.com/office/drawing/2014/main" id="{51889BB3-2F95-43B8-9DAA-602CF26C2D94}"/>
              </a:ext>
            </a:extLst>
          </p:cNvPr>
          <p:cNvSpPr>
            <a:spLocks noGrp="1"/>
          </p:cNvSpPr>
          <p:nvPr>
            <p:ph idx="1"/>
          </p:nvPr>
        </p:nvSpPr>
        <p:spPr/>
        <p:txBody>
          <a:bodyPr/>
          <a:lstStyle/>
          <a:p>
            <a:r>
              <a:rPr lang="en-US" dirty="0"/>
              <a:t>Copy and paste </a:t>
            </a:r>
            <a:r>
              <a:rPr lang="en-US" dirty="0">
                <a:hlinkClick r:id="rId2"/>
              </a:rPr>
              <a:t>piglet.py</a:t>
            </a:r>
            <a:r>
              <a:rPr lang="en-US" dirty="0"/>
              <a:t> Python script (file or </a:t>
            </a:r>
            <a:r>
              <a:rPr lang="en-US" dirty="0" err="1"/>
              <a:t>Jupyter</a:t>
            </a:r>
            <a:r>
              <a:rPr lang="en-US" dirty="0"/>
              <a:t> notebook) </a:t>
            </a:r>
          </a:p>
          <a:p>
            <a:r>
              <a:rPr lang="en-US" dirty="0"/>
              <a:t>Run it</a:t>
            </a:r>
          </a:p>
          <a:p>
            <a:r>
              <a:rPr lang="en-US" dirty="0"/>
              <a:t>Study what it does</a:t>
            </a:r>
          </a:p>
          <a:p>
            <a:r>
              <a:rPr lang="en-US" dirty="0"/>
              <a:t>Run it some more </a:t>
            </a:r>
          </a:p>
          <a:p>
            <a:r>
              <a:rPr lang="en-US" dirty="0"/>
              <a:t>Repeat until you mostly understand it</a:t>
            </a:r>
          </a:p>
        </p:txBody>
      </p:sp>
      <p:pic>
        <p:nvPicPr>
          <p:cNvPr id="5122" name="Picture 2" descr="Image result for experiments cartoon">
            <a:extLst>
              <a:ext uri="{FF2B5EF4-FFF2-40B4-BE49-F238E27FC236}">
                <a16:creationId xmlns:a16="http://schemas.microsoft.com/office/drawing/2014/main" id="{37A0134D-EBA5-4952-B49A-14074837493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72400" y="184761"/>
            <a:ext cx="1113084" cy="12192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Pig]">
            <a:extLst>
              <a:ext uri="{FF2B5EF4-FFF2-40B4-BE49-F238E27FC236}">
                <a16:creationId xmlns:a16="http://schemas.microsoft.com/office/drawing/2014/main" id="{44BF1B8E-08A7-4DB1-830B-187CA7491834}"/>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14400" y="518258"/>
            <a:ext cx="546769" cy="655759"/>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16" descr="Image result for python logo">
            <a:extLst>
              <a:ext uri="{FF2B5EF4-FFF2-40B4-BE49-F238E27FC236}">
                <a16:creationId xmlns:a16="http://schemas.microsoft.com/office/drawing/2014/main" id="{D7F08A27-E338-4939-A563-9CEA3FC1095E}"/>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029200" y="2971800"/>
            <a:ext cx="1908614" cy="552079"/>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Image result for jupyter notebook logo">
            <a:extLst>
              <a:ext uri="{FF2B5EF4-FFF2-40B4-BE49-F238E27FC236}">
                <a16:creationId xmlns:a16="http://schemas.microsoft.com/office/drawing/2014/main" id="{A0895A10-F718-4667-A706-3FF817CA81E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391400" y="2713561"/>
            <a:ext cx="1089942" cy="12643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84643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85E33-D10D-442D-B1B0-A7DBC81F91E6}"/>
              </a:ext>
            </a:extLst>
          </p:cNvPr>
          <p:cNvSpPr>
            <a:spLocks noGrp="1"/>
          </p:cNvSpPr>
          <p:nvPr>
            <p:ph type="title"/>
          </p:nvPr>
        </p:nvSpPr>
        <p:spPr/>
        <p:txBody>
          <a:bodyPr/>
          <a:lstStyle/>
          <a:p>
            <a:r>
              <a:rPr lang="en-US" dirty="0"/>
              <a:t>Piglet – Experiments </a:t>
            </a:r>
          </a:p>
        </p:txBody>
      </p:sp>
      <p:sp>
        <p:nvSpPr>
          <p:cNvPr id="3" name="Content Placeholder 2">
            <a:extLst>
              <a:ext uri="{FF2B5EF4-FFF2-40B4-BE49-F238E27FC236}">
                <a16:creationId xmlns:a16="http://schemas.microsoft.com/office/drawing/2014/main" id="{51889BB3-2F95-43B8-9DAA-602CF26C2D94}"/>
              </a:ext>
            </a:extLst>
          </p:cNvPr>
          <p:cNvSpPr>
            <a:spLocks noGrp="1"/>
          </p:cNvSpPr>
          <p:nvPr>
            <p:ph idx="1"/>
          </p:nvPr>
        </p:nvSpPr>
        <p:spPr/>
        <p:txBody>
          <a:bodyPr>
            <a:normAutofit/>
          </a:bodyPr>
          <a:lstStyle/>
          <a:p>
            <a:r>
              <a:rPr lang="en-US" dirty="0"/>
              <a:t>There are two different bots that can be played (TIMID_BOT or BRAVE_BOT)</a:t>
            </a:r>
          </a:p>
          <a:p>
            <a:r>
              <a:rPr lang="en-US" i="1" dirty="0"/>
              <a:t>Query:</a:t>
            </a:r>
            <a:r>
              <a:rPr lang="en-US" dirty="0"/>
              <a:t> Which bot is better?</a:t>
            </a:r>
          </a:p>
          <a:p>
            <a:r>
              <a:rPr lang="en-US" dirty="0"/>
              <a:t>Run experiments that gather data needed to answer query</a:t>
            </a:r>
          </a:p>
          <a:p>
            <a:r>
              <a:rPr lang="en-US" dirty="0"/>
              <a:t>Analyze results, draw charts, providing statistics and describing analysis</a:t>
            </a:r>
          </a:p>
          <a:p>
            <a:r>
              <a:rPr lang="en-US" dirty="0"/>
              <a:t>Provide conclusion from data</a:t>
            </a:r>
          </a:p>
        </p:txBody>
      </p:sp>
      <p:pic>
        <p:nvPicPr>
          <p:cNvPr id="5122" name="Picture 2" descr="Image result for experiments cartoon">
            <a:extLst>
              <a:ext uri="{FF2B5EF4-FFF2-40B4-BE49-F238E27FC236}">
                <a16:creationId xmlns:a16="http://schemas.microsoft.com/office/drawing/2014/main" id="{37A0134D-EBA5-4952-B49A-14074837493D}"/>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72400" y="184761"/>
            <a:ext cx="1113084" cy="12192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Pig]">
            <a:extLst>
              <a:ext uri="{FF2B5EF4-FFF2-40B4-BE49-F238E27FC236}">
                <a16:creationId xmlns:a16="http://schemas.microsoft.com/office/drawing/2014/main" id="{42D257CE-7770-43EF-9ED7-4568DE0E2472}"/>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14400" y="518258"/>
            <a:ext cx="546769" cy="6557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42398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0C7CD-25D6-4C1C-B2FD-9C0E0192B469}"/>
              </a:ext>
            </a:extLst>
          </p:cNvPr>
          <p:cNvSpPr>
            <a:spLocks noGrp="1"/>
          </p:cNvSpPr>
          <p:nvPr>
            <p:ph type="title"/>
          </p:nvPr>
        </p:nvSpPr>
        <p:spPr/>
        <p:txBody>
          <a:bodyPr/>
          <a:lstStyle/>
          <a:p>
            <a:r>
              <a:rPr lang="en-US" dirty="0"/>
              <a:t>Pig – Rules </a:t>
            </a:r>
          </a:p>
        </p:txBody>
      </p:sp>
      <p:sp>
        <p:nvSpPr>
          <p:cNvPr id="3" name="Content Placeholder 2">
            <a:extLst>
              <a:ext uri="{FF2B5EF4-FFF2-40B4-BE49-F238E27FC236}">
                <a16:creationId xmlns:a16="http://schemas.microsoft.com/office/drawing/2014/main" id="{90802726-671F-42B0-A910-5AF4B4DE3B9F}"/>
              </a:ext>
            </a:extLst>
          </p:cNvPr>
          <p:cNvSpPr>
            <a:spLocks noGrp="1"/>
          </p:cNvSpPr>
          <p:nvPr>
            <p:ph idx="1"/>
          </p:nvPr>
        </p:nvSpPr>
        <p:spPr/>
        <p:txBody>
          <a:bodyPr>
            <a:normAutofit fontScale="92500" lnSpcReduction="20000"/>
          </a:bodyPr>
          <a:lstStyle/>
          <a:p>
            <a:r>
              <a:rPr lang="en-US" dirty="0"/>
              <a:t>Like Piglet, but roll </a:t>
            </a:r>
            <a:r>
              <a:rPr lang="en-US" u="sng" dirty="0"/>
              <a:t>one d6</a:t>
            </a:r>
          </a:p>
          <a:p>
            <a:r>
              <a:rPr lang="en-US" dirty="0"/>
              <a:t>Each turn, pot starts empty</a:t>
            </a:r>
          </a:p>
          <a:p>
            <a:pPr lvl="1"/>
            <a:r>
              <a:rPr lang="en-US" dirty="0"/>
              <a:t>Player choice: </a:t>
            </a:r>
            <a:r>
              <a:rPr lang="en-US" i="1" dirty="0">
                <a:solidFill>
                  <a:srgbClr val="008000"/>
                </a:solidFill>
              </a:rPr>
              <a:t>go</a:t>
            </a:r>
            <a:r>
              <a:rPr lang="en-US" dirty="0"/>
              <a:t> or </a:t>
            </a:r>
            <a:r>
              <a:rPr lang="en-US" i="1" dirty="0">
                <a:solidFill>
                  <a:srgbClr val="0070C0"/>
                </a:solidFill>
              </a:rPr>
              <a:t>stay</a:t>
            </a:r>
            <a:endParaRPr lang="en-US" dirty="0">
              <a:solidFill>
                <a:srgbClr val="0070C0"/>
              </a:solidFill>
            </a:endParaRPr>
          </a:p>
          <a:p>
            <a:pPr lvl="1"/>
            <a:r>
              <a:rPr lang="en-US" dirty="0"/>
              <a:t>If </a:t>
            </a:r>
            <a:r>
              <a:rPr lang="en-US" i="1" dirty="0">
                <a:solidFill>
                  <a:srgbClr val="0070C0"/>
                </a:solidFill>
              </a:rPr>
              <a:t>stay</a:t>
            </a:r>
            <a:r>
              <a:rPr lang="en-US" dirty="0"/>
              <a:t>, player adds pot to points and turn ends</a:t>
            </a:r>
          </a:p>
          <a:p>
            <a:pPr lvl="1"/>
            <a:r>
              <a:rPr lang="en-US" dirty="0"/>
              <a:t>If </a:t>
            </a:r>
            <a:r>
              <a:rPr lang="en-US" i="1" dirty="0">
                <a:solidFill>
                  <a:srgbClr val="008000"/>
                </a:solidFill>
              </a:rPr>
              <a:t>go</a:t>
            </a:r>
            <a:r>
              <a:rPr lang="en-US" dirty="0"/>
              <a:t>, player rolls die:</a:t>
            </a:r>
          </a:p>
          <a:p>
            <a:pPr lvl="2"/>
            <a:r>
              <a:rPr lang="en-US" i="1" dirty="0">
                <a:solidFill>
                  <a:srgbClr val="C00000"/>
                </a:solidFill>
              </a:rPr>
              <a:t>1</a:t>
            </a:r>
            <a:r>
              <a:rPr lang="en-US" dirty="0">
                <a:solidFill>
                  <a:srgbClr val="C00000"/>
                </a:solidFill>
              </a:rPr>
              <a:t> busts </a:t>
            </a:r>
            <a:r>
              <a:rPr lang="en-US" dirty="0"/>
              <a:t>and the pot empties and the turn ends</a:t>
            </a:r>
          </a:p>
          <a:p>
            <a:pPr lvl="2"/>
            <a:r>
              <a:rPr lang="en-US" i="1" dirty="0">
                <a:solidFill>
                  <a:srgbClr val="008000"/>
                </a:solidFill>
              </a:rPr>
              <a:t>2-6</a:t>
            </a:r>
            <a:r>
              <a:rPr lang="en-US" dirty="0">
                <a:solidFill>
                  <a:srgbClr val="008000"/>
                </a:solidFill>
              </a:rPr>
              <a:t> add </a:t>
            </a:r>
            <a:r>
              <a:rPr lang="en-US" dirty="0"/>
              <a:t>number of pips to pot and go back to the choice</a:t>
            </a:r>
          </a:p>
          <a:p>
            <a:r>
              <a:rPr lang="en-US" dirty="0"/>
              <a:t>Get to 50 points to win</a:t>
            </a:r>
          </a:p>
          <a:p>
            <a:r>
              <a:rPr lang="en-US" dirty="0"/>
              <a:t>Lower number of turns is better</a:t>
            </a:r>
          </a:p>
          <a:p>
            <a:pPr marL="0" indent="0">
              <a:buNone/>
            </a:pPr>
            <a:r>
              <a:rPr lang="en-US" dirty="0">
                <a:sym typeface="Wingdings" panose="05000000000000000000" pitchFamily="2" charset="2"/>
              </a:rPr>
              <a:t> </a:t>
            </a:r>
            <a:r>
              <a:rPr lang="en-US" dirty="0"/>
              <a:t>Find die and play Piglet (with friend) to get feel for game!</a:t>
            </a:r>
          </a:p>
        </p:txBody>
      </p:sp>
      <p:pic>
        <p:nvPicPr>
          <p:cNvPr id="4" name="Picture 3" descr="[Pig]">
            <a:extLst>
              <a:ext uri="{FF2B5EF4-FFF2-40B4-BE49-F238E27FC236}">
                <a16:creationId xmlns:a16="http://schemas.microsoft.com/office/drawing/2014/main" id="{DFBE880F-53FA-4DB5-9962-AFFA904E50D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200" y="76078"/>
            <a:ext cx="1125104" cy="1349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45260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D165AD-72C6-40E2-BC6B-F623B548C29C}"/>
              </a:ext>
            </a:extLst>
          </p:cNvPr>
          <p:cNvSpPr>
            <a:spLocks noGrp="1"/>
          </p:cNvSpPr>
          <p:nvPr>
            <p:ph type="title"/>
          </p:nvPr>
        </p:nvSpPr>
        <p:spPr/>
        <p:txBody>
          <a:bodyPr/>
          <a:lstStyle/>
          <a:p>
            <a:r>
              <a:rPr lang="en-US" dirty="0"/>
              <a:t>Pig – Questions </a:t>
            </a:r>
          </a:p>
        </p:txBody>
      </p:sp>
      <p:sp>
        <p:nvSpPr>
          <p:cNvPr id="3" name="Content Placeholder 2">
            <a:extLst>
              <a:ext uri="{FF2B5EF4-FFF2-40B4-BE49-F238E27FC236}">
                <a16:creationId xmlns:a16="http://schemas.microsoft.com/office/drawing/2014/main" id="{9F84632C-25DE-4E98-9A14-6CEADABB6746}"/>
              </a:ext>
            </a:extLst>
          </p:cNvPr>
          <p:cNvSpPr>
            <a:spLocks noGrp="1"/>
          </p:cNvSpPr>
          <p:nvPr>
            <p:ph idx="1"/>
          </p:nvPr>
        </p:nvSpPr>
        <p:spPr/>
        <p:txBody>
          <a:bodyPr>
            <a:normAutofit fontScale="92500" lnSpcReduction="20000"/>
          </a:bodyPr>
          <a:lstStyle/>
          <a:p>
            <a:pPr marL="514350" indent="-514350">
              <a:buFont typeface="+mj-lt"/>
              <a:buAutoNum type="arabicPeriod"/>
            </a:pPr>
            <a:r>
              <a:rPr lang="en-US" dirty="0"/>
              <a:t>What is probability of not busting on single roll?</a:t>
            </a:r>
          </a:p>
          <a:p>
            <a:pPr marL="514350" indent="-514350">
              <a:buFont typeface="+mj-lt"/>
              <a:buAutoNum type="arabicPeriod"/>
            </a:pPr>
            <a:r>
              <a:rPr lang="en-US" dirty="0"/>
              <a:t>What is average pot if player does not bust on single roll?</a:t>
            </a:r>
          </a:p>
          <a:p>
            <a:pPr marL="514350" indent="-514350">
              <a:buFont typeface="+mj-lt"/>
              <a:buAutoNum type="arabicPeriod"/>
            </a:pPr>
            <a:r>
              <a:rPr lang="en-US" dirty="0"/>
              <a:t>What is probability of getting </a:t>
            </a:r>
            <a:r>
              <a:rPr lang="en-US" i="1" dirty="0"/>
              <a:t>exactly</a:t>
            </a:r>
            <a:r>
              <a:rPr lang="en-US" dirty="0"/>
              <a:t> 10 points on one turn?</a:t>
            </a:r>
          </a:p>
          <a:p>
            <a:pPr marL="514350" indent="-514350">
              <a:buFont typeface="+mj-lt"/>
              <a:buAutoNum type="arabicPeriod"/>
            </a:pPr>
            <a:r>
              <a:rPr lang="en-US" dirty="0"/>
              <a:t>What is expected number of points player gets for single roll?</a:t>
            </a:r>
          </a:p>
          <a:p>
            <a:pPr marL="514350" indent="-514350">
              <a:buFont typeface="+mj-lt"/>
              <a:buAutoNum type="arabicPeriod"/>
            </a:pPr>
            <a:r>
              <a:rPr lang="en-US" dirty="0"/>
              <a:t>Draw chart depicting expected number of points versus number of consecutive rolls. Explain how chart was computed and interpret results.</a:t>
            </a:r>
          </a:p>
          <a:p>
            <a:endParaRPr lang="en-US" dirty="0"/>
          </a:p>
        </p:txBody>
      </p:sp>
      <p:pic>
        <p:nvPicPr>
          <p:cNvPr id="4" name="Picture 3" descr="[Pig]">
            <a:extLst>
              <a:ext uri="{FF2B5EF4-FFF2-40B4-BE49-F238E27FC236}">
                <a16:creationId xmlns:a16="http://schemas.microsoft.com/office/drawing/2014/main" id="{A8DC544B-5F1F-4535-B100-8359CC1C609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200" y="76078"/>
            <a:ext cx="1125104" cy="134937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Image result for question mark">
            <a:extLst>
              <a:ext uri="{FF2B5EF4-FFF2-40B4-BE49-F238E27FC236}">
                <a16:creationId xmlns:a16="http://schemas.microsoft.com/office/drawing/2014/main" id="{A48345D4-45C4-4CF8-A951-75BB8E6F201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0" y="174626"/>
            <a:ext cx="824510" cy="12430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37953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4657</TotalTime>
  <Words>952</Words>
  <Application>Microsoft Office PowerPoint</Application>
  <PresentationFormat>On-screen Show (4:3)</PresentationFormat>
  <Paragraphs>152</Paragraphs>
  <Slides>18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Calibri</vt:lpstr>
      <vt:lpstr>Office Theme</vt:lpstr>
      <vt:lpstr>Drift and Sounder* Analytics</vt:lpstr>
      <vt:lpstr>Overview</vt:lpstr>
      <vt:lpstr>Parts</vt:lpstr>
      <vt:lpstr>Piglet – Rules</vt:lpstr>
      <vt:lpstr>Piglet – Questions</vt:lpstr>
      <vt:lpstr>Piglet – Experiments </vt:lpstr>
      <vt:lpstr>Piglet – Experiments </vt:lpstr>
      <vt:lpstr>Pig – Rules </vt:lpstr>
      <vt:lpstr>Pig – Questions </vt:lpstr>
      <vt:lpstr>Pig – Experiments </vt:lpstr>
      <vt:lpstr>Swine – Rules </vt:lpstr>
      <vt:lpstr>Swine – Questions </vt:lpstr>
      <vt:lpstr>Swine – Experiments </vt:lpstr>
      <vt:lpstr>Swine – Bonus </vt:lpstr>
      <vt:lpstr>User Study</vt:lpstr>
      <vt:lpstr>Writeup</vt:lpstr>
      <vt:lpstr>Grading</vt:lpstr>
      <vt:lpstr>Rubric</vt:lpstr>
    </vt:vector>
  </TitlesOfParts>
  <Company>Worcester Polytechnic Institute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Admin</dc:title>
  <dc:creator>Mark Claypool</dc:creator>
  <cp:lastModifiedBy>Mark Claypool</cp:lastModifiedBy>
  <cp:revision>142</cp:revision>
  <cp:lastPrinted>2016-08-25T14:33:07Z</cp:lastPrinted>
  <dcterms:created xsi:type="dcterms:W3CDTF">2012-01-13T01:01:36Z</dcterms:created>
  <dcterms:modified xsi:type="dcterms:W3CDTF">2019-04-12T09:03:58Z</dcterms:modified>
</cp:coreProperties>
</file>