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72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0" r:id="rId25"/>
    <p:sldId id="289" r:id="rId26"/>
    <p:sldId id="287" r:id="rId27"/>
    <p:sldId id="288" r:id="rId28"/>
    <p:sldId id="291" r:id="rId29"/>
    <p:sldId id="292" r:id="rId30"/>
    <p:sldId id="293" r:id="rId31"/>
    <p:sldId id="294" r:id="rId32"/>
    <p:sldId id="301" r:id="rId33"/>
    <p:sldId id="302" r:id="rId34"/>
    <p:sldId id="303" r:id="rId35"/>
    <p:sldId id="304" r:id="rId36"/>
    <p:sldId id="295" r:id="rId37"/>
    <p:sldId id="296" r:id="rId38"/>
    <p:sldId id="297" r:id="rId39"/>
    <p:sldId id="298" r:id="rId40"/>
    <p:sldId id="299" r:id="rId41"/>
    <p:sldId id="300" r:id="rId42"/>
    <p:sldId id="305" r:id="rId43"/>
    <p:sldId id="306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4" r:id="rId60"/>
    <p:sldId id="335" r:id="rId61"/>
    <p:sldId id="333" r:id="rId62"/>
    <p:sldId id="336" r:id="rId63"/>
    <p:sldId id="338" r:id="rId64"/>
    <p:sldId id="337" r:id="rId65"/>
    <p:sldId id="339" r:id="rId66"/>
    <p:sldId id="341" r:id="rId67"/>
    <p:sldId id="342" r:id="rId68"/>
    <p:sldId id="340" r:id="rId69"/>
    <p:sldId id="343" r:id="rId70"/>
    <p:sldId id="349" r:id="rId71"/>
    <p:sldId id="353" r:id="rId72"/>
    <p:sldId id="350" r:id="rId73"/>
    <p:sldId id="352" r:id="rId74"/>
    <p:sldId id="354" r:id="rId75"/>
    <p:sldId id="351" r:id="rId76"/>
    <p:sldId id="355" r:id="rId77"/>
    <p:sldId id="358" r:id="rId78"/>
    <p:sldId id="356" r:id="rId79"/>
    <p:sldId id="346" r:id="rId80"/>
    <p:sldId id="357" r:id="rId8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89038" autoAdjust="0"/>
  </p:normalViewPr>
  <p:slideViewPr>
    <p:cSldViewPr>
      <p:cViewPr varScale="1">
        <p:scale>
          <a:sx n="58" d="100"/>
          <a:sy n="58" d="100"/>
        </p:scale>
        <p:origin x="810" y="4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</p:spTree>
    <p:extLst>
      <p:ext uri="{BB962C8B-B14F-4D97-AF65-F5344CB8AC3E}">
        <p14:creationId xmlns:p14="http://schemas.microsoft.com/office/powerpoint/2010/main" val="320698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common, </a:t>
            </a:r>
            <a:r>
              <a:rPr lang="en-US"/>
              <a:t>relative amounts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https://s-media-cache-ak0.pinimg.com/originals/11/71/39/11713917717ba1ae36cc468334d77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5450" y="5142384"/>
            <a:ext cx="2603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https://goo.gl/S7qDTJ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01215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58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r>
              <a:rPr lang="en-US" dirty="0"/>
              <a:t>When too many slices</a:t>
            </a:r>
          </a:p>
        </p:txBody>
      </p:sp>
      <p:pic>
        <p:nvPicPr>
          <p:cNvPr id="8" name="Picture 2" descr="https://visuanalyze.files.wordpress.com/2013/02/pie-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38600" cy="26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4900" y="4907077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http://cdn.arstechnica.net/FeaturesByVersion.png</a:t>
            </a:r>
          </a:p>
        </p:txBody>
      </p:sp>
    </p:spTree>
    <p:extLst>
      <p:ext uri="{BB962C8B-B14F-4D97-AF65-F5344CB8AC3E}">
        <p14:creationId xmlns:p14="http://schemas.microsoft.com/office/powerpoint/2010/main" val="417611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47747"/>
          </a:xfrm>
        </p:spPr>
        <p:txBody>
          <a:bodyPr/>
          <a:lstStyle/>
          <a:p>
            <a:r>
              <a:rPr lang="en-US" dirty="0"/>
              <a:t>(Often) when comparing 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4603"/>
            <a:ext cx="6477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where data represented as colors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DC48-E9F5-4DF8-BFD2-49D07580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029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8000"/>
                </a:solidFill>
              </a:rPr>
              <a:t>Require minimum effort from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8000"/>
                </a:solidFill>
              </a:rPr>
              <a:t>Maximize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8000"/>
                </a:solidFill>
              </a:rPr>
              <a:t>Minimize ink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8000"/>
                </a:solidFill>
              </a:rPr>
              <a:t>Use commonly accepted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8000"/>
                </a:solidFill>
              </a:rPr>
              <a:t>Avoid ambiguity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>
                <a:solidFill>
                  <a:srgbClr val="008000"/>
                </a:solidFill>
              </a:rPr>
              <a:t>Measure of Central Tendency </a:t>
            </a:r>
            <a:r>
              <a:rPr lang="en-US" dirty="0"/>
              <a:t>to Use?  Why?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926" y="1600200"/>
            <a:ext cx="64401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sources for data </a:t>
            </a:r>
            <a:r>
              <a:rPr lang="en-US" dirty="0"/>
              <a:t>for game analytics?</a:t>
            </a:r>
          </a:p>
        </p:txBody>
      </p:sp>
    </p:spTree>
    <p:extLst>
      <p:ext uri="{BB962C8B-B14F-4D97-AF65-F5344CB8AC3E}">
        <p14:creationId xmlns:p14="http://schemas.microsoft.com/office/powerpoint/2010/main" val="288422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82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13394"/>
            <a:ext cx="40481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64550"/>
            <a:ext cx="5288377" cy="1757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98489-5CA9-4B35-8409-30C50185FF7A}"/>
              </a:ext>
            </a:extLst>
          </p:cNvPr>
          <p:cNvSpPr txBox="1"/>
          <p:nvPr/>
        </p:nvSpPr>
        <p:spPr>
          <a:xfrm>
            <a:off x="6248400" y="2590800"/>
            <a:ext cx="2286001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values that divide population into four equal sized groups</a:t>
            </a:r>
          </a:p>
        </p:txBody>
      </p:sp>
    </p:spTree>
    <p:extLst>
      <p:ext uri="{BB962C8B-B14F-4D97-AF65-F5344CB8AC3E}">
        <p14:creationId xmlns:p14="http://schemas.microsoft.com/office/powerpoint/2010/main" val="219640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6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 mean.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sample and compute how far it is from mean. Square this.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#2 for each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up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by number of samples (-1).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F921F-4966-4528-8322-213C6272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6506308" cy="13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</p:spTree>
    <p:extLst>
      <p:ext uri="{BB962C8B-B14F-4D97-AF65-F5344CB8AC3E}">
        <p14:creationId xmlns:p14="http://schemas.microsoft.com/office/powerpoint/2010/main" val="284908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set of all possible outcomes of an experiment or observation</a:t>
            </a:r>
          </a:p>
          <a:p>
            <a:endParaRPr lang="en-US" dirty="0"/>
          </a:p>
          <a:p>
            <a:r>
              <a:rPr lang="en-US" dirty="0"/>
              <a:t>e.g.,  coin: events {heads, tails}</a:t>
            </a:r>
          </a:p>
          <a:p>
            <a:r>
              <a:rPr lang="en-US" dirty="0"/>
              <a:t>e.g., d6: events {even number, odd number}</a:t>
            </a:r>
          </a:p>
          <a:p>
            <a:r>
              <a:rPr lang="en-US" dirty="0"/>
              <a:t>e.g., picking Hero in HOTS: events {</a:t>
            </a:r>
            <a:r>
              <a:rPr lang="en-US" dirty="0" err="1"/>
              <a:t>LiLi</a:t>
            </a:r>
            <a:r>
              <a:rPr lang="en-US" dirty="0"/>
              <a:t>, Ana, </a:t>
            </a:r>
            <a:r>
              <a:rPr lang="en-US" dirty="0" err="1"/>
              <a:t>Malfurion</a:t>
            </a:r>
            <a:r>
              <a:rPr lang="en-US" dirty="0"/>
              <a:t>, …} (all possible Champions listed)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Broadly, What are 3 Ways to </a:t>
            </a:r>
            <a:r>
              <a:rPr lang="en-US" dirty="0">
                <a:solidFill>
                  <a:srgbClr val="0070C0"/>
                </a:solidFill>
              </a:rPr>
              <a:t>Assign Probabilities</a:t>
            </a:r>
            <a:r>
              <a:rPr lang="en-US" dirty="0"/>
              <a:t>? Give examples.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6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Broadly, What are 3 Ways to </a:t>
            </a:r>
            <a:r>
              <a:rPr lang="en-US" dirty="0">
                <a:solidFill>
                  <a:srgbClr val="0070C0"/>
                </a:solidFill>
              </a:rPr>
              <a:t>Assign Probabilities</a:t>
            </a:r>
            <a:r>
              <a:rPr lang="en-US" dirty="0"/>
              <a:t>? Give examples.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Classical (</a:t>
            </a:r>
            <a:r>
              <a:rPr lang="en-US" dirty="0">
                <a:solidFill>
                  <a:srgbClr val="0070C0"/>
                </a:solidFill>
              </a:rPr>
              <a:t>theory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equal likelihood d6, so P(1) = 1/6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Empirical (by </a:t>
            </a:r>
            <a:r>
              <a:rPr lang="en-US" dirty="0">
                <a:solidFill>
                  <a:srgbClr val="008000"/>
                </a:solidFill>
              </a:rPr>
              <a:t>measurement/observation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Probability of 1 min service rate at DD by observing service rates for 1 hour</a:t>
            </a:r>
          </a:p>
          <a:p>
            <a:r>
              <a:rPr lang="en-US" dirty="0"/>
              <a:t>Subjective (</a:t>
            </a:r>
            <a:r>
              <a:rPr lang="en-US" dirty="0">
                <a:solidFill>
                  <a:srgbClr val="C00000"/>
                </a:solidFill>
              </a:rPr>
              <a:t>hunch</a:t>
            </a:r>
            <a:r>
              <a:rPr lang="en-US" dirty="0"/>
              <a:t> – sometimes guided by a bit of theory)</a:t>
            </a:r>
          </a:p>
          <a:p>
            <a:pPr lvl="1"/>
            <a:r>
              <a:rPr lang="en-US" dirty="0"/>
              <a:t>Probability of Iceland winning World Cup by deep analysis of teams </a:t>
            </a:r>
            <a:r>
              <a:rPr lang="en-US"/>
              <a:t>and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simultaneously.  What is the probability of drawing 2 Jacks?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</p:spTree>
    <p:extLst>
      <p:ext uri="{BB962C8B-B14F-4D97-AF65-F5344CB8AC3E}">
        <p14:creationId xmlns:p14="http://schemas.microsoft.com/office/powerpoint/2010/main" val="179699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simultaneously.  What is the probability of drawing 2 Jacks?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P(2J) = P(J) x P(J | J)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2/5 x 1/4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</p:spTree>
    <p:extLst>
      <p:ext uri="{BB962C8B-B14F-4D97-AF65-F5344CB8AC3E}">
        <p14:creationId xmlns:p14="http://schemas.microsoft.com/office/powerpoint/2010/main" val="216548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sources for data </a:t>
            </a:r>
            <a:r>
              <a:rPr lang="en-US" dirty="0"/>
              <a:t>for game 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– instrumented game</a:t>
            </a:r>
          </a:p>
          <a:p>
            <a:r>
              <a:rPr lang="en-US" dirty="0">
                <a:solidFill>
                  <a:srgbClr val="0070C0"/>
                </a:solidFill>
              </a:rPr>
              <a:t>Qualitative</a:t>
            </a:r>
            <a:r>
              <a:rPr lang="en-US" dirty="0"/>
              <a:t> – subjective evaluation</a:t>
            </a:r>
          </a:p>
        </p:txBody>
      </p:sp>
    </p:spTree>
    <p:extLst>
      <p:ext uri="{BB962C8B-B14F-4D97-AF65-F5344CB8AC3E}">
        <p14:creationId xmlns:p14="http://schemas.microsoft.com/office/powerpoint/2010/main" val="46737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199"/>
            <a:ext cx="4343400" cy="4525963"/>
          </a:xfrm>
        </p:spPr>
        <p:txBody>
          <a:bodyPr/>
          <a:lstStyle/>
          <a:p>
            <a:r>
              <a:rPr lang="en-US" dirty="0"/>
              <a:t>Draw 3 cards simultaneously.  What is the probability of not drawing at least one King?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</p:spTree>
    <p:extLst>
      <p:ext uri="{BB962C8B-B14F-4D97-AF65-F5344CB8AC3E}">
        <p14:creationId xmlns:p14="http://schemas.microsoft.com/office/powerpoint/2010/main" val="4293837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Draw 3 cards simultaneously.  What is the probability of not drawing at least one King?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P(K’) x P(K’ | K’) x P(K’ | K’K’)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3/5 x 2/4 x 1/3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6/60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</p:spTree>
    <p:extLst>
      <p:ext uri="{BB962C8B-B14F-4D97-AF65-F5344CB8AC3E}">
        <p14:creationId xmlns:p14="http://schemas.microsoft.com/office/powerpoint/2010/main" val="2243760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800598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/>
              <a:t>Uniform (or “square”)</a:t>
            </a:r>
          </a:p>
          <a:p>
            <a:r>
              <a:rPr lang="en-US" dirty="0"/>
              <a:t>The number of 1’s when rolling 20 d4’s?</a:t>
            </a:r>
          </a:p>
          <a:p>
            <a:pPr lvl="1"/>
            <a:r>
              <a:rPr lang="en-US" dirty="0"/>
              <a:t>Binomial</a:t>
            </a:r>
          </a:p>
          <a:p>
            <a:r>
              <a:rPr lang="en-US" dirty="0"/>
              <a:t>The number of people that buy glazed donuts every 5 minutes at DD?</a:t>
            </a:r>
          </a:p>
          <a:p>
            <a:pPr lvl="1"/>
            <a:r>
              <a:rPr lang="en-US" dirty="0"/>
              <a:t>Poisson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0405D6-8DCA-465D-AD92-FB32EB0E9DE9}"/>
              </a:ext>
            </a:extLst>
          </p:cNvPr>
          <p:cNvSpPr/>
          <p:nvPr/>
        </p:nvSpPr>
        <p:spPr>
          <a:xfrm>
            <a:off x="228600" y="1752600"/>
            <a:ext cx="5181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800598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r>
              <a:rPr lang="en-US" dirty="0"/>
              <a:t>The number of 1’s when rolling 20 d4’s?</a:t>
            </a:r>
          </a:p>
          <a:p>
            <a:pPr lvl="1"/>
            <a:r>
              <a:rPr lang="en-US" dirty="0"/>
              <a:t>Binomial</a:t>
            </a:r>
          </a:p>
          <a:p>
            <a:r>
              <a:rPr lang="en-US" dirty="0"/>
              <a:t>The number of people that buy glazed donuts every 5 minutes at DD?</a:t>
            </a:r>
          </a:p>
          <a:p>
            <a:pPr lvl="1"/>
            <a:r>
              <a:rPr lang="en-US" dirty="0"/>
              <a:t>Poisson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2581275" cy="1552575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E87D4-5F4D-4B6E-BF3D-3DA67BFB825E}"/>
              </a:ext>
            </a:extLst>
          </p:cNvPr>
          <p:cNvSpPr/>
          <p:nvPr/>
        </p:nvSpPr>
        <p:spPr>
          <a:xfrm>
            <a:off x="228600" y="2667000"/>
            <a:ext cx="518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8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800598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/>
              <a:t>Uniform (or “square”)</a:t>
            </a:r>
          </a:p>
          <a:p>
            <a:r>
              <a:rPr lang="en-US" dirty="0"/>
              <a:t>The number of 1’s when rolling 20 d4’s?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  <a:p>
            <a:r>
              <a:rPr lang="en-US" dirty="0"/>
              <a:t>The number of people that buy glazed donuts every 5 minutes at DD?</a:t>
            </a:r>
          </a:p>
          <a:p>
            <a:pPr lvl="1"/>
            <a:r>
              <a:rPr lang="en-US" dirty="0"/>
              <a:t>Poisson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2581275" cy="1552575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548923" y="4113213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FD887-FE80-490B-B00E-08059382ED4D}"/>
              </a:ext>
            </a:extLst>
          </p:cNvPr>
          <p:cNvSpPr/>
          <p:nvPr/>
        </p:nvSpPr>
        <p:spPr>
          <a:xfrm>
            <a:off x="228600" y="3581400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800598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/>
              <a:t>Uniform (or “square”)</a:t>
            </a:r>
          </a:p>
          <a:p>
            <a:r>
              <a:rPr lang="en-US" dirty="0"/>
              <a:t>The number of 1’s when rolling 20 d4’s?</a:t>
            </a:r>
          </a:p>
          <a:p>
            <a:pPr lvl="1"/>
            <a:r>
              <a:rPr lang="en-US" dirty="0"/>
              <a:t>Binomial</a:t>
            </a:r>
          </a:p>
          <a:p>
            <a:r>
              <a:rPr lang="en-US" dirty="0"/>
              <a:t>The number of people that buy glazed donuts every 5 minutes at DD?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Poisson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AEB0-B8BC-469F-9175-0A7FE73C1378}"/>
              </a:ext>
            </a:extLst>
          </p:cNvPr>
          <p:cNvGrpSpPr/>
          <p:nvPr/>
        </p:nvGrpSpPr>
        <p:grpSpPr>
          <a:xfrm>
            <a:off x="1295400" y="4404252"/>
            <a:ext cx="2590800" cy="2200601"/>
            <a:chOff x="1066800" y="4326778"/>
            <a:chExt cx="2590800" cy="2200601"/>
          </a:xfrm>
        </p:grpSpPr>
        <p:pic>
          <p:nvPicPr>
            <p:cNvPr id="1030" name="Picture 6" descr="Image result for poisson distribution">
              <a:extLst>
                <a:ext uri="{FF2B5EF4-FFF2-40B4-BE49-F238E27FC236}">
                  <a16:creationId xmlns:a16="http://schemas.microsoft.com/office/drawing/2014/main" id="{6D63DB4B-4B42-49C8-B7BA-06DE9C78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326778"/>
              <a:ext cx="259080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5F9D9D-E0B6-46D2-A88B-60338E8D9A6F}"/>
                </a:ext>
              </a:extLst>
            </p:cNvPr>
            <p:cNvSpPr/>
            <p:nvPr/>
          </p:nvSpPr>
          <p:spPr>
            <a:xfrm>
              <a:off x="1665535" y="4350680"/>
              <a:ext cx="139333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http://tinyurl.com/y4682dvh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2581275" cy="1552575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548923" y="4113213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648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</a:t>
            </a:r>
            <a:r>
              <a:rPr lang="en-US" dirty="0"/>
              <a:t> of outcomes?</a:t>
            </a:r>
          </a:p>
        </p:txBody>
      </p:sp>
    </p:spTree>
    <p:extLst>
      <p:ext uri="{BB962C8B-B14F-4D97-AF65-F5344CB8AC3E}">
        <p14:creationId xmlns:p14="http://schemas.microsoft.com/office/powerpoint/2010/main" val="1194913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 </a:t>
            </a:r>
            <a:r>
              <a:rPr lang="en-US" dirty="0"/>
              <a:t>of outcomes?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Experiment consists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independent, identical trials</a:t>
            </a:r>
          </a:p>
          <a:p>
            <a:r>
              <a:rPr lang="en-US" dirty="0"/>
              <a:t>Each trial results in only success or failure (probability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 for success for each)</a:t>
            </a:r>
          </a:p>
          <a:p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successes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1600" y="2895600"/>
            <a:ext cx="2784512" cy="2884426"/>
            <a:chOff x="5926695" y="1389430"/>
            <a:chExt cx="2353619" cy="25858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520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</p:spTree>
    <p:extLst>
      <p:ext uri="{BB962C8B-B14F-4D97-AF65-F5344CB8AC3E}">
        <p14:creationId xmlns:p14="http://schemas.microsoft.com/office/powerpoint/2010/main" val="3608048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267200" cy="3886200"/>
          </a:xfrm>
        </p:spPr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Interval (e.g., time) with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Probability of event same for all interval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Number of events in one unit independent of others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Events occur singly (not simultaneously)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events</a:t>
            </a:r>
            <a:r>
              <a:rPr lang="en-US" dirty="0"/>
              <a:t> that occur in an interval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50086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“random arrivals”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D9365C-9C24-4919-93FC-CB095451E829}"/>
              </a:ext>
            </a:extLst>
          </p:cNvPr>
          <p:cNvGrpSpPr/>
          <p:nvPr/>
        </p:nvGrpSpPr>
        <p:grpSpPr>
          <a:xfrm>
            <a:off x="4953000" y="2492103"/>
            <a:ext cx="3894820" cy="2613297"/>
            <a:chOff x="4953000" y="2492103"/>
            <a:chExt cx="3894820" cy="2613297"/>
          </a:xfrm>
        </p:grpSpPr>
        <p:pic>
          <p:nvPicPr>
            <p:cNvPr id="1026" name="Picture 2" descr="Image result for poisson distribution">
              <a:extLst>
                <a:ext uri="{FF2B5EF4-FFF2-40B4-BE49-F238E27FC236}">
                  <a16:creationId xmlns:a16="http://schemas.microsoft.com/office/drawing/2014/main" id="{F0958318-3C24-425A-9E4A-6BB07F0F5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7000"/>
              <a:ext cx="389482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D600A3-D66E-4885-8DDE-A8E5079B1FF2}"/>
                </a:ext>
              </a:extLst>
            </p:cNvPr>
            <p:cNvSpPr/>
            <p:nvPr/>
          </p:nvSpPr>
          <p:spPr>
            <a:xfrm>
              <a:off x="5435715" y="2492103"/>
              <a:ext cx="29293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http://methods.sagepub.com/images/virtual/encyc-of-research-design/p1043-1.jpg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73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03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76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877" y="3048000"/>
            <a:ext cx="4151923" cy="3078163"/>
          </a:xfrm>
        </p:spPr>
        <p:txBody>
          <a:bodyPr>
            <a:normAutofit/>
          </a:bodyPr>
          <a:lstStyle/>
          <a:p>
            <a:r>
              <a:rPr lang="en-US" dirty="0"/>
              <a:t>Normal distribution</a:t>
            </a:r>
          </a:p>
          <a:p>
            <a:r>
              <a:rPr lang="en-US" dirty="0"/>
              <a:t>Mean </a:t>
            </a:r>
            <a:r>
              <a:rPr lang="el-GR" dirty="0"/>
              <a:t>μ </a:t>
            </a:r>
            <a:r>
              <a:rPr lang="en-US" dirty="0"/>
              <a:t> = 0</a:t>
            </a:r>
          </a:p>
          <a:p>
            <a:r>
              <a:rPr lang="en-US" dirty="0" err="1"/>
              <a:t>Std</a:t>
            </a:r>
            <a:r>
              <a:rPr lang="en-US" dirty="0"/>
              <a:t> dev </a:t>
            </a:r>
            <a:r>
              <a:rPr lang="el-GR" dirty="0"/>
              <a:t>σ</a:t>
            </a:r>
            <a:r>
              <a:rPr lang="en-US" dirty="0"/>
              <a:t>  =  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3045"/>
            <a:ext cx="4038600" cy="24002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4D322B-1373-45C4-ACFE-3D43668D0CAA}"/>
              </a:ext>
            </a:extLst>
          </p:cNvPr>
          <p:cNvSpPr/>
          <p:nvPr/>
        </p:nvSpPr>
        <p:spPr>
          <a:xfrm>
            <a:off x="6394829" y="5181600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μ</a:t>
            </a:r>
            <a:r>
              <a:rPr lang="en-US" sz="1400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2018589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C910-C50D-46E3-A468-0D9A3BDE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Quantile-Quantile Plot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7373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C910-C50D-46E3-A468-0D9A3BDE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Quantile-Quantile Plot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6DAD-7A49-4551-95A9-E7483955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6230"/>
            <a:ext cx="3126244" cy="177176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Scatter chart showing </a:t>
            </a:r>
            <a:r>
              <a:rPr lang="en-US" dirty="0">
                <a:solidFill>
                  <a:srgbClr val="0070C0"/>
                </a:solidFill>
              </a:rPr>
              <a:t>quantiles</a:t>
            </a:r>
            <a:r>
              <a:rPr lang="en-US" dirty="0"/>
              <a:t> (percentiles) of one distribution versus </a:t>
            </a:r>
            <a:r>
              <a:rPr lang="en-US" dirty="0">
                <a:solidFill>
                  <a:srgbClr val="0070C0"/>
                </a:solidFill>
              </a:rPr>
              <a:t>quantiles</a:t>
            </a:r>
            <a:r>
              <a:rPr lang="en-US" dirty="0"/>
              <a:t> (percentiles) of another</a:t>
            </a:r>
          </a:p>
          <a:p>
            <a:r>
              <a:rPr lang="en-US" dirty="0"/>
              <a:t>Typically with a horizontal line “fit” to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A9918-CD69-477B-9784-92DD33740D65}"/>
              </a:ext>
            </a:extLst>
          </p:cNvPr>
          <p:cNvSpPr txBox="1"/>
          <p:nvPr/>
        </p:nvSpPr>
        <p:spPr>
          <a:xfrm>
            <a:off x="1909360" y="6460425"/>
            <a:ext cx="4773551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How to read? </a:t>
            </a:r>
            <a:r>
              <a:rPr lang="en-US" dirty="0">
                <a:sym typeface="Wingdings" panose="05000000000000000000" pitchFamily="2" charset="2"/>
              </a:rPr>
              <a:t> On line, distributions are similar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2DC378-CC2B-483D-8E1B-3269555D36F4}"/>
              </a:ext>
            </a:extLst>
          </p:cNvPr>
          <p:cNvGrpSpPr/>
          <p:nvPr/>
        </p:nvGrpSpPr>
        <p:grpSpPr>
          <a:xfrm>
            <a:off x="110601" y="2895600"/>
            <a:ext cx="3302244" cy="3244243"/>
            <a:chOff x="110601" y="2895600"/>
            <a:chExt cx="3302244" cy="3244243"/>
          </a:xfrm>
        </p:grpSpPr>
        <p:pic>
          <p:nvPicPr>
            <p:cNvPr id="1030" name="Picture 6" descr="Image result for qq plot">
              <a:extLst>
                <a:ext uri="{FF2B5EF4-FFF2-40B4-BE49-F238E27FC236}">
                  <a16:creationId xmlns:a16="http://schemas.microsoft.com/office/drawing/2014/main" id="{523FD7D0-9B18-4E38-AE9A-8C79ABE14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1" y="2895600"/>
              <a:ext cx="3244243" cy="324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83710D-4DCF-4D5C-BA83-81450E708644}"/>
                </a:ext>
              </a:extLst>
            </p:cNvPr>
            <p:cNvSpPr/>
            <p:nvPr/>
          </p:nvSpPr>
          <p:spPr>
            <a:xfrm>
              <a:off x="441045" y="3244334"/>
              <a:ext cx="2971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http://www.cookbook-r.com/Graphs/Q-Q_plot/figure/unnamed-chunk-3-1.png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4B7105-ED32-4F3B-8928-F0505A73219B}"/>
              </a:ext>
            </a:extLst>
          </p:cNvPr>
          <p:cNvGrpSpPr/>
          <p:nvPr/>
        </p:nvGrpSpPr>
        <p:grpSpPr>
          <a:xfrm>
            <a:off x="3470845" y="1155911"/>
            <a:ext cx="5331956" cy="5225270"/>
            <a:chOff x="3470845" y="1155911"/>
            <a:chExt cx="5331956" cy="5225270"/>
          </a:xfrm>
        </p:grpSpPr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268EDCE6-F5F2-4628-9E67-3FF013906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845" y="1371600"/>
              <a:ext cx="5331956" cy="5009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183E8B-BDBB-4FC8-B4ED-BE8877956512}"/>
                </a:ext>
              </a:extLst>
            </p:cNvPr>
            <p:cNvSpPr/>
            <p:nvPr/>
          </p:nvSpPr>
          <p:spPr>
            <a:xfrm>
              <a:off x="4650923" y="1155911"/>
              <a:ext cx="2971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http://sherrytowers.com/wp-content/uploads/2013/08/qqplot_examples.jpg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86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Distribution shape?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0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02A72E-0A6F-4204-AB6B-D65F23742DA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8B71DC53-9B15-49B6-9A05-63C5B6AA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807FC-4DC8-4446-8085-4AC295B9D25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69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6487-EB8A-4B6E-AFE7-F4E26C7874C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5D4CB116-A197-45BE-B45C-34FC44EC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3FF044-F6E8-4E8B-B5A0-7C16FA03563D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65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F742E-B7E5-484D-9ADB-BAEA6AA1867C}"/>
              </a:ext>
            </a:extLst>
          </p:cNvPr>
          <p:cNvSpPr txBox="1"/>
          <p:nvPr/>
        </p:nvSpPr>
        <p:spPr>
          <a:xfrm>
            <a:off x="7239000" y="5388335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next slide)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1835-C7EF-442E-BF2C-350EE2269AA7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A0FBA978-4526-487F-B4CD-C5CA85AA7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6B68E8-D670-4758-9890-233EBC7919B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682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A3B6-7CB9-452E-BC39-4EBEB6A5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34290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Underlying Distribution does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Matter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C4358-BB3F-45F0-A893-960EFB91DE3F}"/>
              </a:ext>
            </a:extLst>
          </p:cNvPr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28F16B-3A88-4A14-A987-C260E794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E918ED-8B70-4701-9648-E4A24F557E2A}"/>
                </a:ext>
              </a:extLst>
            </p:cNvPr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3ECBA0-CA6D-485D-937D-0FB943308E35}"/>
              </a:ext>
            </a:extLst>
          </p:cNvPr>
          <p:cNvSpPr txBox="1"/>
          <p:nvPr/>
        </p:nvSpPr>
        <p:spPr>
          <a:xfrm>
            <a:off x="457200" y="3962400"/>
            <a:ext cx="3429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we care?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Can apply rules (e.g., empirical rule) to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Distributions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46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Game</a:t>
            </a:r>
            <a:r>
              <a:rPr lang="en-US" dirty="0"/>
              <a:t> (instrumented)</a:t>
            </a:r>
          </a:p>
          <a:p>
            <a:r>
              <a:rPr lang="en-US" dirty="0">
                <a:solidFill>
                  <a:srgbClr val="008000"/>
                </a:solidFill>
              </a:rPr>
              <a:t>Data</a:t>
            </a:r>
            <a:r>
              <a:rPr lang="en-US" dirty="0"/>
              <a:t> (collected from </a:t>
            </a:r>
            <a:r>
              <a:rPr lang="en-US" i="1" dirty="0"/>
              <a:t>players </a:t>
            </a:r>
            <a:r>
              <a:rPr lang="en-US" dirty="0"/>
              <a:t>playing game)</a:t>
            </a:r>
          </a:p>
          <a:p>
            <a:r>
              <a:rPr lang="en-US" dirty="0">
                <a:solidFill>
                  <a:srgbClr val="008000"/>
                </a:solidFill>
              </a:rPr>
              <a:t>Extracted data </a:t>
            </a:r>
            <a:r>
              <a:rPr lang="en-US" dirty="0"/>
              <a:t>(e.g., from scripts)</a:t>
            </a:r>
          </a:p>
          <a:p>
            <a:r>
              <a:rPr lang="en-US" dirty="0">
                <a:solidFill>
                  <a:srgbClr val="008000"/>
                </a:solidFill>
              </a:rPr>
              <a:t>Analysis</a:t>
            </a:r>
          </a:p>
          <a:p>
            <a:pPr lvl="1"/>
            <a:r>
              <a:rPr lang="en-US" dirty="0"/>
              <a:t>Statistics, Charts, Tests</a:t>
            </a:r>
          </a:p>
          <a:p>
            <a:r>
              <a:rPr lang="en-US" dirty="0">
                <a:solidFill>
                  <a:srgbClr val="008000"/>
                </a:solidFill>
              </a:rPr>
              <a:t>Dissemination</a:t>
            </a:r>
          </a:p>
          <a:p>
            <a:pPr lvl="1"/>
            <a:r>
              <a:rPr lang="en-US" dirty="0"/>
              <a:t>Report</a:t>
            </a:r>
          </a:p>
          <a:p>
            <a:pPr lvl="1"/>
            <a:r>
              <a:rPr lang="en-US" dirty="0"/>
              <a:t>Talk,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383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pPr lvl="1"/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</a:t>
            </a:r>
          </a:p>
          <a:p>
            <a:endParaRPr lang="en-US" dirty="0"/>
          </a:p>
          <a:p>
            <a:r>
              <a:rPr lang="en-US" i="1" dirty="0"/>
              <a:t>Size</a:t>
            </a:r>
            <a:r>
              <a:rPr lang="en-US" dirty="0"/>
              <a:t> of error is based on what two main factors?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8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pPr lvl="1"/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</a:t>
            </a:r>
          </a:p>
          <a:p>
            <a:endParaRPr lang="en-US" dirty="0"/>
          </a:p>
          <a:p>
            <a:r>
              <a:rPr lang="en-US" i="1" dirty="0"/>
              <a:t>Size</a:t>
            </a:r>
            <a:r>
              <a:rPr lang="en-US" dirty="0"/>
              <a:t> of the error is based on what two main factors?</a:t>
            </a:r>
          </a:p>
          <a:p>
            <a:pPr lvl="1"/>
            <a:r>
              <a:rPr lang="en-US" dirty="0"/>
              <a:t>Population variance</a:t>
            </a:r>
          </a:p>
          <a:p>
            <a:pPr lvl="1"/>
            <a:r>
              <a:rPr lang="en-US" dirty="0"/>
              <a:t>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7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Heroes of the Storm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</p:spTree>
    <p:extLst>
      <p:ext uri="{BB962C8B-B14F-4D97-AF65-F5344CB8AC3E}">
        <p14:creationId xmlns:p14="http://schemas.microsoft.com/office/powerpoint/2010/main" val="2730131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Heroes of the Storm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274125-8580-4C44-8564-5825879D1569}"/>
              </a:ext>
            </a:extLst>
          </p:cNvPr>
          <p:cNvGrpSpPr/>
          <p:nvPr/>
        </p:nvGrpSpPr>
        <p:grpSpPr>
          <a:xfrm>
            <a:off x="4191000" y="2819400"/>
            <a:ext cx="4572000" cy="3639003"/>
            <a:chOff x="4114800" y="2971800"/>
            <a:chExt cx="4572000" cy="3639003"/>
          </a:xfrm>
        </p:grpSpPr>
        <p:pic>
          <p:nvPicPr>
            <p:cNvPr id="5" name="Picture 4" descr="Image result for shape of head percentage coins over flips graph">
              <a:extLst>
                <a:ext uri="{FF2B5EF4-FFF2-40B4-BE49-F238E27FC236}">
                  <a16:creationId xmlns:a16="http://schemas.microsoft.com/office/drawing/2014/main" id="{4AA731FD-A893-4EEA-A753-BDE0CE35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3022600"/>
              <a:ext cx="4295775" cy="328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13538A-0063-42FA-9DAC-548B8CF28B10}"/>
                </a:ext>
              </a:extLst>
            </p:cNvPr>
            <p:cNvSpPr/>
            <p:nvPr/>
          </p:nvSpPr>
          <p:spPr>
            <a:xfrm>
              <a:off x="5257800" y="2971800"/>
              <a:ext cx="2971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54864-2DC5-4613-A9B2-F3350D2FDA29}"/>
                </a:ext>
              </a:extLst>
            </p:cNvPr>
            <p:cNvSpPr txBox="1"/>
            <p:nvPr/>
          </p:nvSpPr>
          <p:spPr>
            <a:xfrm rot="16200000">
              <a:off x="3427336" y="4471080"/>
              <a:ext cx="1744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“yes”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9D96A2-39A3-4283-A105-CD8715E29CED}"/>
                </a:ext>
              </a:extLst>
            </p:cNvPr>
            <p:cNvSpPr txBox="1"/>
            <p:nvPr/>
          </p:nvSpPr>
          <p:spPr>
            <a:xfrm>
              <a:off x="5410200" y="6241471"/>
              <a:ext cx="249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people asked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593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1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3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Standard error</a:t>
            </a:r>
            <a:r>
              <a:rPr lang="en-US" dirty="0"/>
              <a:t> (N, number of items in sample) (standard deviation)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38800"/>
            <a:ext cx="1240665" cy="832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28960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629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3CAD2-8592-45E3-AA72-5B998FC19BEB}"/>
              </a:ext>
            </a:extLst>
          </p:cNvPr>
          <p:cNvSpPr txBox="1"/>
          <p:nvPr/>
        </p:nvSpPr>
        <p:spPr>
          <a:xfrm>
            <a:off x="4800600" y="341811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statistically significant difference (at given </a:t>
            </a:r>
            <a:r>
              <a:rPr lang="en-US" alt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sz="2400" dirty="0"/>
              <a:t>level)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4B3AE-D816-4BC1-8A7F-B158E6F0A1E2}"/>
              </a:ext>
            </a:extLst>
          </p:cNvPr>
          <p:cNvSpPr txBox="1"/>
          <p:nvPr/>
        </p:nvSpPr>
        <p:spPr>
          <a:xfrm>
            <a:off x="4724400" y="5385395"/>
            <a:ext cx="39624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Helpful hint</a:t>
            </a:r>
            <a:r>
              <a:rPr lang="en-US" sz="2000" dirty="0"/>
              <a:t>: ignore sample means.  Think about population means for Old and New</a:t>
            </a:r>
          </a:p>
        </p:txBody>
      </p:sp>
    </p:spTree>
    <p:extLst>
      <p:ext uri="{BB962C8B-B14F-4D97-AF65-F5344CB8AC3E}">
        <p14:creationId xmlns:p14="http://schemas.microsoft.com/office/powerpoint/2010/main" val="3744928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B7CFB-DCB2-4D15-B2FD-5BA12B59AA2F}"/>
              </a:ext>
            </a:extLst>
          </p:cNvPr>
          <p:cNvSpPr/>
          <p:nvPr/>
        </p:nvSpPr>
        <p:spPr>
          <a:xfrm>
            <a:off x="381000" y="21336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140BE-6FED-4DAA-AE15-F5BD75944B6D}"/>
              </a:ext>
            </a:extLst>
          </p:cNvPr>
          <p:cNvSpPr/>
          <p:nvPr/>
        </p:nvSpPr>
        <p:spPr>
          <a:xfrm>
            <a:off x="495300" y="3543300"/>
            <a:ext cx="82296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33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C32D-D875-409C-AD2A-4F84EA226D70}"/>
              </a:ext>
            </a:extLst>
          </p:cNvPr>
          <p:cNvSpPr/>
          <p:nvPr/>
        </p:nvSpPr>
        <p:spPr>
          <a:xfrm>
            <a:off x="495300" y="4953000"/>
            <a:ext cx="8229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1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p-value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4114800"/>
            <a:ext cx="8229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data, computed sample mean, created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p-value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51054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4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data, computed sample mean, created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p-value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84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role of regression in data analytics?</a:t>
            </a:r>
          </a:p>
          <a:p>
            <a:pPr lvl="1"/>
            <a:r>
              <a:rPr lang="en-US" dirty="0"/>
              <a:t>To predict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533400" y="2743199"/>
            <a:ext cx="7848600" cy="338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1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role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477794" y="4343400"/>
            <a:ext cx="8209005" cy="1965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44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role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9768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(square feet)</a:t>
            </a:r>
          </a:p>
          <a:p>
            <a:r>
              <a:rPr lang="en-US" dirty="0"/>
              <a:t>How do you interpret the model?  How can you use it?</a:t>
            </a:r>
          </a:p>
          <a:p>
            <a:pPr lvl="1"/>
            <a:r>
              <a:rPr lang="en-US" dirty="0"/>
              <a:t>Intercept is 32673.  Base house value is $32k.</a:t>
            </a:r>
          </a:p>
          <a:p>
            <a:pPr lvl="1"/>
            <a:r>
              <a:rPr lang="en-US" dirty="0"/>
              <a:t>Slope is 35.036.  Every square foot increases house value by $35</a:t>
            </a:r>
          </a:p>
          <a:p>
            <a:pPr lvl="1"/>
            <a:r>
              <a:rPr lang="en-US" dirty="0"/>
              <a:t>Given square feet, predict value:  1800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32,673 + 35.036 x (1800) = $95,737.80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A2776-5BD1-4A04-BE03-CA2DD397BDAF}"/>
              </a:ext>
            </a:extLst>
          </p:cNvPr>
          <p:cNvSpPr/>
          <p:nvPr/>
        </p:nvSpPr>
        <p:spPr>
          <a:xfrm>
            <a:off x="477794" y="4038600"/>
            <a:ext cx="8209005" cy="227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5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(square feet)</a:t>
            </a:r>
          </a:p>
          <a:p>
            <a:r>
              <a:rPr lang="en-US" dirty="0"/>
              <a:t>How do you interpret the model?  How can you use it?</a:t>
            </a:r>
          </a:p>
          <a:p>
            <a:pPr lvl="1"/>
            <a:r>
              <a:rPr lang="en-US" dirty="0"/>
              <a:t>Intercept is 32673.  Base house value is $32k.</a:t>
            </a:r>
          </a:p>
          <a:p>
            <a:pPr lvl="1"/>
            <a:r>
              <a:rPr lang="en-US" dirty="0"/>
              <a:t>Slope is 35.036.  Every square foot increases house value by $35</a:t>
            </a:r>
          </a:p>
          <a:p>
            <a:pPr lvl="1"/>
            <a:r>
              <a:rPr lang="en-US" dirty="0"/>
              <a:t>Given square feet, predict value:  1800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32,673 + 35.036 x (1800) = $95,737.80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9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study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3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79778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iduals">
            <a:extLst>
              <a:ext uri="{FF2B5EF4-FFF2-40B4-BE49-F238E27FC236}">
                <a16:creationId xmlns:a16="http://schemas.microsoft.com/office/drawing/2014/main" id="{71564C12-7388-4291-B74F-E49B18ED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843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E5634-2E2B-4C94-A332-B9493445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48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0070C0"/>
                </a:solidFill>
              </a:rPr>
              <a:t>residual</a:t>
            </a:r>
            <a:r>
              <a:rPr lang="en-US" dirty="0"/>
              <a:t> is difference between observed value and predicted value</a:t>
            </a:r>
          </a:p>
          <a:p>
            <a:r>
              <a:rPr lang="en-US" dirty="0"/>
              <a:t>Vertical distance between a data point and</a:t>
            </a:r>
            <a:r>
              <a:rPr lang="en-US" b="1" dirty="0"/>
              <a:t> regression line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F9239038-04F8-41EC-B643-A4F9E693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3425024"/>
            <a:ext cx="3886200" cy="24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723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</p:spTree>
    <p:extLst>
      <p:ext uri="{BB962C8B-B14F-4D97-AF65-F5344CB8AC3E}">
        <p14:creationId xmlns:p14="http://schemas.microsoft.com/office/powerpoint/2010/main" val="3273264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22A73-0AA9-4A55-9B3D-21C5EDA1B26B}"/>
              </a:ext>
            </a:extLst>
          </p:cNvPr>
          <p:cNvGrpSpPr/>
          <p:nvPr/>
        </p:nvGrpSpPr>
        <p:grpSpPr>
          <a:xfrm>
            <a:off x="533400" y="1607458"/>
            <a:ext cx="7772400" cy="3643084"/>
            <a:chOff x="87724" y="1157516"/>
            <a:chExt cx="8663753" cy="5090884"/>
          </a:xfrm>
        </p:grpSpPr>
        <p:pic>
          <p:nvPicPr>
            <p:cNvPr id="5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96BFAEF9-01CD-4854-B014-B001BF5F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3556FA-5330-4769-94BF-0E53467F772B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66EA9A-9816-45E1-BF60-2D5C7A026142}"/>
              </a:ext>
            </a:extLst>
          </p:cNvPr>
          <p:cNvSpPr/>
          <p:nvPr/>
        </p:nvSpPr>
        <p:spPr>
          <a:xfrm>
            <a:off x="1600200" y="5517449"/>
            <a:ext cx="617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Roboto"/>
              </a:rPr>
              <a:t>Chart </a:t>
            </a:r>
            <a:r>
              <a:rPr lang="en-US" sz="2400" dirty="0">
                <a:solidFill>
                  <a:srgbClr val="0070C0"/>
                </a:solidFill>
                <a:latin typeface="Roboto"/>
              </a:rPr>
              <a:t>residuals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 on vertical axis and independent variable on horizontal axis. No pattern? </a:t>
            </a:r>
            <a:r>
              <a:rPr lang="en-US" sz="2400" dirty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 Linear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76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0352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2B39-ECE8-4429-8DD1-8AC3A297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that minimizes </a:t>
            </a:r>
            <a:r>
              <a:rPr lang="en-US" dirty="0">
                <a:solidFill>
                  <a:srgbClr val="008000"/>
                </a:solidFill>
              </a:rPr>
              <a:t>sum squared error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3A3BD6-A8AF-42A0-8F8A-274583A9F1AC}"/>
              </a:ext>
            </a:extLst>
          </p:cNvPr>
          <p:cNvGrpSpPr/>
          <p:nvPr/>
        </p:nvGrpSpPr>
        <p:grpSpPr>
          <a:xfrm>
            <a:off x="666589" y="2438400"/>
            <a:ext cx="7810821" cy="3806434"/>
            <a:chOff x="1638300" y="3944816"/>
            <a:chExt cx="6362700" cy="2761550"/>
          </a:xfrm>
        </p:grpSpPr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id="{E9AEF66C-BB12-4191-A05D-59BE8A9A5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CAC50E-129E-4E3A-B920-F81BB07794BE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066981-F826-4BD2-8E49-4C695367D53A}"/>
              </a:ext>
            </a:extLst>
          </p:cNvPr>
          <p:cNvSpPr/>
          <p:nvPr/>
        </p:nvSpPr>
        <p:spPr>
          <a:xfrm>
            <a:off x="7225011" y="316739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33728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6411514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Proportion of variance in the dependent variable predictable by the independent variable</a:t>
                </a:r>
              </a:p>
              <a:p>
                <a:r>
                  <a:rPr lang="en-US" dirty="0"/>
                  <a:t>Percentage of variance explainable by model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077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AAB24-33B6-4FB2-86B0-82963C77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04" y="1600200"/>
            <a:ext cx="3558593" cy="487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B71B56-A953-46F5-9CE6-61E2FC97CE05}"/>
              </a:ext>
            </a:extLst>
          </p:cNvPr>
          <p:cNvSpPr/>
          <p:nvPr/>
        </p:nvSpPr>
        <p:spPr>
          <a:xfrm>
            <a:off x="2590800" y="6424096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9EDB9-05D5-4776-9E70-1CCB6B874A06}"/>
              </a:ext>
            </a:extLst>
          </p:cNvPr>
          <p:cNvSpPr txBox="1"/>
          <p:nvPr/>
        </p:nvSpPr>
        <p:spPr>
          <a:xfrm>
            <a:off x="685800" y="353076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baseline="30000" dirty="0">
                <a:solidFill>
                  <a:srgbClr val="C0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DE902-9DFB-4C6F-B813-48FF0D76F38E}"/>
              </a:ext>
            </a:extLst>
          </p:cNvPr>
          <p:cNvSpPr txBox="1"/>
          <p:nvPr/>
        </p:nvSpPr>
        <p:spPr>
          <a:xfrm>
            <a:off x="7010400" y="2286000"/>
            <a:ext cx="1524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Variation in observed data model cannot explain (error)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9C12A-B004-4351-95E3-C02D148F532D}"/>
              </a:ext>
            </a:extLst>
          </p:cNvPr>
          <p:cNvSpPr txBox="1"/>
          <p:nvPr/>
        </p:nvSpPr>
        <p:spPr>
          <a:xfrm>
            <a:off x="7010400" y="4800600"/>
            <a:ext cx="152400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variation in observed data</a:t>
            </a:r>
          </a:p>
        </p:txBody>
      </p:sp>
    </p:spTree>
    <p:extLst>
      <p:ext uri="{BB962C8B-B14F-4D97-AF65-F5344CB8AC3E}">
        <p14:creationId xmlns:p14="http://schemas.microsoft.com/office/powerpoint/2010/main" val="1361670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0" y="1817039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40" y="1878952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5177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0" y="1817039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40" y="1878952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935F6-19BD-4B26-A683-EF72CEFA2654}"/>
              </a:ext>
            </a:extLst>
          </p:cNvPr>
          <p:cNvSpPr txBox="1"/>
          <p:nvPr/>
        </p:nvSpPr>
        <p:spPr>
          <a:xfrm>
            <a:off x="598916" y="259080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876E5-735A-420D-8D9A-C85EFC17889B}"/>
              </a:ext>
            </a:extLst>
          </p:cNvPr>
          <p:cNvSpPr txBox="1"/>
          <p:nvPr/>
        </p:nvSpPr>
        <p:spPr>
          <a:xfrm>
            <a:off x="7777054" y="265607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101D4-5332-4DDE-8ACF-8E14141D7FC4}"/>
              </a:ext>
            </a:extLst>
          </p:cNvPr>
          <p:cNvSpPr txBox="1"/>
          <p:nvPr/>
        </p:nvSpPr>
        <p:spPr>
          <a:xfrm>
            <a:off x="501934" y="4915660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8DD04-B5EE-4B64-83DA-9A0A0E996B65}"/>
              </a:ext>
            </a:extLst>
          </p:cNvPr>
          <p:cNvSpPr txBox="1"/>
          <p:nvPr/>
        </p:nvSpPr>
        <p:spPr>
          <a:xfrm>
            <a:off x="7680072" y="4980938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0.2</a:t>
            </a:r>
          </a:p>
        </p:txBody>
      </p:sp>
    </p:spTree>
    <p:extLst>
      <p:ext uri="{BB962C8B-B14F-4D97-AF65-F5344CB8AC3E}">
        <p14:creationId xmlns:p14="http://schemas.microsoft.com/office/powerpoint/2010/main" val="352904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/>
              <a:t>Likelihood as </a:t>
            </a:r>
            <a:r>
              <a:rPr lang="en-US" dirty="0"/>
              <a:t>part of population</a:t>
            </a:r>
          </a:p>
        </p:txBody>
      </p:sp>
    </p:spTree>
    <p:extLst>
      <p:ext uri="{BB962C8B-B14F-4D97-AF65-F5344CB8AC3E}">
        <p14:creationId xmlns:p14="http://schemas.microsoft.com/office/powerpoint/2010/main" val="41261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2675</Words>
  <Application>Microsoft Office PowerPoint</Application>
  <PresentationFormat>On-screen Show (4:3)</PresentationFormat>
  <Paragraphs>373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Cambria Math</vt:lpstr>
      <vt:lpstr>Roboto</vt:lpstr>
      <vt:lpstr>Office Theme</vt:lpstr>
      <vt:lpstr>Review</vt:lpstr>
      <vt:lpstr>What are two main sources for data for game analytics?</vt:lpstr>
      <vt:lpstr>What are two main sources for data for game analytics?</vt:lpstr>
      <vt:lpstr>What steps are in the game analytics pipeline?</vt:lpstr>
      <vt:lpstr>What steps are in the game analytics pipeline?</vt:lpstr>
      <vt:lpstr>What is population versus sample?</vt:lpstr>
      <vt:lpstr>What is population versus sample?</vt:lpstr>
      <vt:lpstr>What is probability sampling?</vt:lpstr>
      <vt:lpstr>What is probability sampling?</vt:lpstr>
      <vt:lpstr>What is a Pareto chart?  When used?</vt:lpstr>
      <vt:lpstr>What is a Pareto chart?  When used?</vt:lpstr>
      <vt:lpstr>When should you not use pie chart?</vt:lpstr>
      <vt:lpstr>When should you not use pie chart?</vt:lpstr>
      <vt:lpstr>When should you not use pie chart?</vt:lpstr>
      <vt:lpstr>What is a heat map? Describe an example</vt:lpstr>
      <vt:lpstr>What is a heat map? Describe an example</vt:lpstr>
      <vt:lpstr>Provide three guidelines for good charts</vt:lpstr>
      <vt:lpstr>Provide three guidelines for good charts</vt:lpstr>
      <vt:lpstr>Which Measure of Central Tendency to Use?  Why?</vt:lpstr>
      <vt:lpstr>What are Quartiles?</vt:lpstr>
      <vt:lpstr>What are Quartiles?</vt:lpstr>
      <vt:lpstr>Describe how to Compute Variance</vt:lpstr>
      <vt:lpstr>Describe how to Compute Variance</vt:lpstr>
      <vt:lpstr>In Probability, what is an Exhaustive Set of Events? Give an Example.</vt:lpstr>
      <vt:lpstr>In Probability, what is an Exhaustive Set of Events? Give an Example.</vt:lpstr>
      <vt:lpstr>Broadly, What are 3 Ways to Assign Probabilities? Give examples.</vt:lpstr>
      <vt:lpstr>Broadly, What are 3 Ways to Assign Probabilities? Give examples.</vt:lpstr>
      <vt:lpstr>Probability</vt:lpstr>
      <vt:lpstr>Probability</vt:lpstr>
      <vt:lpstr>Probability</vt:lpstr>
      <vt:lpstr>Probability</vt:lpstr>
      <vt:lpstr>What Kind of Probability Distribution is:</vt:lpstr>
      <vt:lpstr>What Kind of Probability Distribution is:</vt:lpstr>
      <vt:lpstr>What Kind of Probability Distribution is:</vt:lpstr>
      <vt:lpstr>What Kind of Probability Distribution is:</vt:lpstr>
      <vt:lpstr>What are the characteristics of an experiment with a binomial distribution of outcomes?</vt:lpstr>
      <vt:lpstr>What are the characteristics of an experiment with a binomial distribution of outcomes?</vt:lpstr>
      <vt:lpstr>What are the characteristics of an experiment with a Poisson distribution of outcomes?</vt:lpstr>
      <vt:lpstr>What are the characteristics of an experiment with a Poisson distribution of outcomes?</vt:lpstr>
      <vt:lpstr>What is the Standard Normal Distribution?</vt:lpstr>
      <vt:lpstr>What is the Standard Normal Distribution?</vt:lpstr>
      <vt:lpstr>What is a Quantile-Quantile Plot?</vt:lpstr>
      <vt:lpstr>What is a Quantile-Quantile Plot?</vt:lpstr>
      <vt:lpstr>What is the Central Limit Theorem?</vt:lpstr>
      <vt:lpstr>What is the Central Limit Theorem?</vt:lpstr>
      <vt:lpstr>What is the Central Limit Theorem?</vt:lpstr>
      <vt:lpstr>What is the Central Limit Theorem?</vt:lpstr>
      <vt:lpstr>Underlying Distribution does not Matter</vt:lpstr>
      <vt:lpstr>Sampling Error</vt:lpstr>
      <vt:lpstr>Sampling Error</vt:lpstr>
      <vt:lpstr>Sampling Error</vt:lpstr>
      <vt:lpstr>Statistic versus Sample Size</vt:lpstr>
      <vt:lpstr>Statistic versus Sample Size</vt:lpstr>
      <vt:lpstr>Confidence Intervals</vt:lpstr>
      <vt:lpstr>Confidence Intervals</vt:lpstr>
      <vt:lpstr>Confidence Intervals</vt:lpstr>
      <vt:lpstr>Interpreting Confidence Intervals</vt:lpstr>
      <vt:lpstr>Interpreting Confidence Intervals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Regression</vt:lpstr>
      <vt:lpstr>Regression</vt:lpstr>
      <vt:lpstr>Regression</vt:lpstr>
      <vt:lpstr>Regression</vt:lpstr>
      <vt:lpstr>Regression</vt:lpstr>
      <vt:lpstr>What are Residuals?</vt:lpstr>
      <vt:lpstr>What are Residuals?</vt:lpstr>
      <vt:lpstr>What is Residual Analysis?</vt:lpstr>
      <vt:lpstr>What is Residual Analysis?</vt:lpstr>
      <vt:lpstr>What is Least Squares Line?</vt:lpstr>
      <vt:lpstr>What is Least Squares Line?</vt:lpstr>
      <vt:lpstr>What is the Coefficient of Determination (R2)? </vt:lpstr>
      <vt:lpstr>What is the Coefficient of Determination (R2)? </vt:lpstr>
      <vt:lpstr>What is the Coefficient of Determination (R2)? </vt:lpstr>
      <vt:lpstr>What is a the value of R2?</vt:lpstr>
      <vt:lpstr>What is a the value of R2?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269</cp:revision>
  <cp:lastPrinted>2019-04-02T13:08:50Z</cp:lastPrinted>
  <dcterms:created xsi:type="dcterms:W3CDTF">2012-01-13T01:01:36Z</dcterms:created>
  <dcterms:modified xsi:type="dcterms:W3CDTF">2019-04-29T15:55:42Z</dcterms:modified>
</cp:coreProperties>
</file>