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1" r:id="rId4"/>
    <p:sldId id="258" r:id="rId5"/>
    <p:sldId id="260" r:id="rId6"/>
    <p:sldId id="261" r:id="rId7"/>
    <p:sldId id="259" r:id="rId8"/>
    <p:sldId id="294" r:id="rId9"/>
    <p:sldId id="262" r:id="rId10"/>
    <p:sldId id="263" r:id="rId11"/>
    <p:sldId id="267" r:id="rId12"/>
    <p:sldId id="265" r:id="rId13"/>
    <p:sldId id="264" r:id="rId14"/>
    <p:sldId id="266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game-mo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Claypool. </a:t>
            </a:r>
            <a:r>
              <a:rPr lang="en-US" dirty="0">
                <a:hlinkClick r:id="rId3"/>
              </a:rPr>
              <a:t>Motion and Scene Complexity for Streaming Video Games</a:t>
            </a:r>
            <a:r>
              <a:rPr lang="en-US" dirty="0"/>
              <a:t>, In </a:t>
            </a:r>
            <a:r>
              <a:rPr lang="en-US" i="1" dirty="0"/>
              <a:t>Proceedings of the 4th ACM International Conference on the Foundations of Digital Games (FDG)</a:t>
            </a:r>
            <a:r>
              <a:rPr lang="en-US" dirty="0"/>
              <a:t>, Florida, USA, April 2009. Online at: </a:t>
            </a:r>
            <a:r>
              <a:rPr lang="en-US" dirty="0">
                <a:hlinkClick r:id="rId3"/>
              </a:rPr>
              <a:t>http://www.cs.wpi.edu/~claypool/papers/game-motion/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claypool/papers/game-mot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Descriptive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many statistical tests with sample</a:t>
            </a:r>
          </a:p>
          <a:p>
            <a:pPr lvl="1"/>
            <a:r>
              <a:rPr lang="en-US" dirty="0"/>
              <a:t>Estimator of population mean</a:t>
            </a:r>
          </a:p>
          <a:p>
            <a:pPr lvl="1"/>
            <a:r>
              <a:rPr lang="en-US" dirty="0"/>
              <a:t>Uses all data</a:t>
            </a:r>
          </a:p>
          <a:p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 is useful for skewed data</a:t>
            </a:r>
          </a:p>
          <a:p>
            <a:pPr lvl="1"/>
            <a:r>
              <a:rPr lang="en-US" dirty="0"/>
              <a:t>e.g., income data (US Census) or housing prices (</a:t>
            </a:r>
            <a:r>
              <a:rPr lang="en-US" dirty="0" err="1"/>
              <a:t>Zillo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Overwatch</a:t>
            </a:r>
            <a:r>
              <a:rPr lang="en-US" dirty="0"/>
              <a:t> team (6 players):  5 people level 5, 1 person level 275</a:t>
            </a:r>
          </a:p>
          <a:p>
            <a:pPr lvl="2"/>
            <a:r>
              <a:rPr lang="en-US" dirty="0"/>
              <a:t>Mean is 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 - not so useful since no one at this level</a:t>
            </a:r>
          </a:p>
          <a:p>
            <a:pPr lvl="2"/>
            <a:r>
              <a:rPr lang="en-US" dirty="0"/>
              <a:t>Median is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  - more representative</a:t>
            </a:r>
          </a:p>
          <a:p>
            <a:pPr lvl="1"/>
            <a:r>
              <a:rPr lang="en-US" dirty="0"/>
              <a:t>Does not use all data.  “Resistant” to extremes (e.g., 275)</a:t>
            </a:r>
          </a:p>
          <a:p>
            <a:pPr lvl="1"/>
            <a:r>
              <a:rPr lang="en-US" dirty="0"/>
              <a:t>But what if were exam scores?  Hard to “bring up” grade</a:t>
            </a:r>
          </a:p>
          <a:p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 is useful primarily for categorical data only</a:t>
            </a:r>
          </a:p>
          <a:p>
            <a:pPr lvl="1"/>
            <a:r>
              <a:rPr lang="en-US" dirty="0"/>
              <a:t>Most played League champion, most popular maze, 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best League Champions</a:t>
            </a:r>
          </a:p>
          <a:p>
            <a:endParaRPr lang="en-US" dirty="0"/>
          </a:p>
          <a:p>
            <a:r>
              <a:rPr lang="en-US" dirty="0"/>
              <a:t>What other positions may be desired?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191000"/>
            <a:ext cx="3556100" cy="2514600"/>
            <a:chOff x="2209800" y="4191000"/>
            <a:chExt cx="355610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400" y="1600200"/>
            <a:ext cx="3873400" cy="45259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Maximum / Minimum</a:t>
            </a:r>
          </a:p>
          <a:p>
            <a:pPr lvl="1"/>
            <a:r>
              <a:rPr lang="en-US" dirty="0"/>
              <a:t>Not discussed more</a:t>
            </a:r>
          </a:p>
          <a:p>
            <a:r>
              <a:rPr lang="en-US" dirty="0">
                <a:solidFill>
                  <a:srgbClr val="008000"/>
                </a:solidFill>
              </a:rPr>
              <a:t>Trimmed Mean</a:t>
            </a:r>
          </a:p>
          <a:p>
            <a:r>
              <a:rPr lang="en-US" dirty="0">
                <a:solidFill>
                  <a:srgbClr val="008000"/>
                </a:solidFill>
              </a:rPr>
              <a:t>Quartiles</a:t>
            </a:r>
          </a:p>
          <a:p>
            <a:r>
              <a:rPr lang="en-US" dirty="0">
                <a:solidFill>
                  <a:srgbClr val="008000"/>
                </a:solidFill>
              </a:rPr>
              <a:t>Percentiles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D74B83-72A0-4BED-A31E-AC1A7ABED8ED}"/>
              </a:ext>
            </a:extLst>
          </p:cNvPr>
          <p:cNvGrpSpPr/>
          <p:nvPr/>
        </p:nvGrpSpPr>
        <p:grpSpPr>
          <a:xfrm>
            <a:off x="838200" y="4068762"/>
            <a:ext cx="3556100" cy="2514600"/>
            <a:chOff x="2209800" y="4191000"/>
            <a:chExt cx="3556100" cy="2514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B437D0-38D7-4AC0-854A-B72441158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35CE6E-58A0-4C06-9C7A-1B8517C90E9F}"/>
                </a:ext>
              </a:extLst>
            </p:cNvPr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F44EAA-6BC1-4D50-9040-F682BBBE3DC6}"/>
                </a:ext>
              </a:extLst>
            </p:cNvPr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DB84193-E063-49DC-A182-05FA0B0FF481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4267200" cy="269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best League Champions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Trimmed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“trimming” off top and bottom (typically 5% or 10%)</a:t>
            </a:r>
          </a:p>
          <a:p>
            <a:pPr lvl="1"/>
            <a:r>
              <a:rPr lang="en-US" dirty="0"/>
              <a:t>Reduces effects of extreme values, like median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=TRIMMEAN(</a:t>
            </a:r>
            <a:r>
              <a:rPr lang="en-US" dirty="0" err="1">
                <a:latin typeface="Consolas" panose="020B0609020204030204" pitchFamily="49" charset="0"/>
              </a:rPr>
              <a:t>array,percent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7994" y="5256105"/>
            <a:ext cx="21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– original mean</a:t>
            </a: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– trimmed mean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087206"/>
            <a:ext cx="1766047" cy="8339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5245" y="4038600"/>
            <a:ext cx="4191000" cy="2652409"/>
            <a:chOff x="1735245" y="4038600"/>
            <a:chExt cx="4191000" cy="2652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68" y="4038600"/>
              <a:ext cx="3659554" cy="2435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35245" y="6475565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http://support.minitab.com/en-us/minitab/17/histogram_mean_vs_trimmed_mean.png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8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Sort values</a:t>
            </a:r>
          </a:p>
          <a:p>
            <a:r>
              <a:rPr lang="en-US" dirty="0"/>
              <a:t>First quartile (</a:t>
            </a:r>
            <a:r>
              <a:rPr lang="en-US" dirty="0">
                <a:solidFill>
                  <a:srgbClr val="0070C0"/>
                </a:solidFill>
              </a:rPr>
              <a:t>Q1</a:t>
            </a:r>
            <a:r>
              <a:rPr lang="en-US" dirty="0"/>
              <a:t>) is 25% from bottom</a:t>
            </a:r>
          </a:p>
          <a:p>
            <a:r>
              <a:rPr lang="en-US" dirty="0"/>
              <a:t>Third quartile (</a:t>
            </a:r>
            <a:r>
              <a:rPr lang="en-US" dirty="0">
                <a:solidFill>
                  <a:srgbClr val="0070C0"/>
                </a:solidFill>
              </a:rPr>
              <a:t>Q3</a:t>
            </a:r>
            <a:r>
              <a:rPr lang="en-US" dirty="0"/>
              <a:t>) is 75% from bottom</a:t>
            </a:r>
          </a:p>
          <a:p>
            <a:r>
              <a:rPr lang="en-US" dirty="0"/>
              <a:t>(What is second quartile?)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=QUARTILE(</a:t>
            </a:r>
            <a:r>
              <a:rPr lang="en-US" dirty="0" err="1">
                <a:latin typeface="Consolas" panose="020B0609020204030204" pitchFamily="49" charset="0"/>
              </a:rPr>
              <a:t>array,n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9833"/>
            <a:ext cx="1766047" cy="833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4" y="3837781"/>
            <a:ext cx="4048125" cy="2762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2306" y="6600031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https://www.hackmath.net/images/quartiles.png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27691"/>
            <a:ext cx="4142005" cy="137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9964" y="5941420"/>
            <a:ext cx="3803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https://mathbitsnotebook.com/Algebra1/StatisticsData/quartileboxview2.png</a:t>
            </a:r>
          </a:p>
        </p:txBody>
      </p:sp>
    </p:spTree>
    <p:extLst>
      <p:ext uri="{BB962C8B-B14F-4D97-AF65-F5344CB8AC3E}">
        <p14:creationId xmlns:p14="http://schemas.microsoft.com/office/powerpoint/2010/main" val="19662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0"/>
            <a:ext cx="8229600" cy="909660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6" y="1019890"/>
            <a:ext cx="8229600" cy="2438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Generalization of quartiles</a:t>
            </a:r>
          </a:p>
          <a:p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 percentile is data point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% from bottom of data</a:t>
            </a:r>
          </a:p>
          <a:p>
            <a:r>
              <a:rPr lang="en-US" dirty="0"/>
              <a:t>Interpolate as for first quartile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=PERCENTILE(</a:t>
            </a:r>
            <a:r>
              <a:rPr lang="en-US" dirty="0" err="1">
                <a:latin typeface="Consolas" panose="020B0609020204030204" pitchFamily="49" charset="0"/>
              </a:rPr>
              <a:t>array,k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/>
              <a:t>(k: 0 to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68947"/>
            <a:ext cx="1766047" cy="833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80006" y="4042507"/>
            <a:ext cx="3429000" cy="2767827"/>
            <a:chOff x="5280006" y="4042507"/>
            <a:chExt cx="3429000" cy="2767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167" y="4042507"/>
              <a:ext cx="3338679" cy="25829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80006" y="6594890"/>
              <a:ext cx="3429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http://www.isical.ac.in/~jeexiiscore_normal/PercentilesAdvantages.htm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5361" y="3473250"/>
            <a:ext cx="3910278" cy="1445277"/>
            <a:chOff x="609600" y="3997203"/>
            <a:chExt cx="3910278" cy="1445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997203"/>
              <a:ext cx="3910278" cy="13367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02639" y="5225520"/>
              <a:ext cx="3124200" cy="216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https://www.mathsisfun.com/data/images/percentile-80.svg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3" y="4918527"/>
            <a:ext cx="4229100" cy="1967613"/>
            <a:chOff x="521973" y="4918527"/>
            <a:chExt cx="4229100" cy="1967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3" y="4918527"/>
              <a:ext cx="4229100" cy="18383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5823" y="6670696"/>
              <a:ext cx="3581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http://www.psychometric-success.com/images/AA1301.gif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3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377656"/>
            <a:ext cx="41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variation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aka</a:t>
            </a:r>
            <a:r>
              <a:rPr lang="en-US" sz="2400" dirty="0"/>
              <a:t> measures of </a:t>
            </a:r>
            <a:r>
              <a:rPr lang="en-US" sz="2400" i="1" dirty="0"/>
              <a:t>dispersion, </a:t>
            </a:r>
            <a:r>
              <a:rPr lang="en-US" sz="2400" dirty="0"/>
              <a:t>or measures of </a:t>
            </a:r>
            <a:r>
              <a:rPr lang="en-US" sz="2400" i="1" dirty="0"/>
              <a:t>spread</a:t>
            </a:r>
            <a:r>
              <a:rPr lang="en-US" sz="2400" dirty="0"/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5900080" y="2428631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749120" y="3384856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  <a:endParaRPr lang="en-US" alt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23252"/>
            <a:ext cx="7772400" cy="1131705"/>
          </a:xfrm>
        </p:spPr>
        <p:txBody>
          <a:bodyPr>
            <a:normAutofit/>
          </a:bodyPr>
          <a:lstStyle/>
          <a:p>
            <a:r>
              <a:rPr lang="en-US" altLang="en-US" dirty="0"/>
              <a:t>Summarizing by single number rarely enough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need statement about </a:t>
            </a:r>
            <a:r>
              <a:rPr lang="en-US" altLang="en-US" dirty="0">
                <a:solidFill>
                  <a:srgbClr val="0070C0"/>
                </a:solidFill>
              </a:rPr>
              <a:t>variation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14400" y="1435436"/>
            <a:ext cx="708296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“Then there is the man who drowned crossing a stream</a:t>
            </a:r>
          </a:p>
          <a:p>
            <a:r>
              <a:rPr lang="en-US" altLang="en-US" sz="2400" i="1"/>
              <a:t>with an average depth of six inches.”</a:t>
            </a:r>
            <a:r>
              <a:rPr lang="en-US" altLang="en-US" sz="2400"/>
              <a:t> – W.I.E. Gates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3000" y="3886200"/>
            <a:ext cx="2438400" cy="2350532"/>
            <a:chOff x="4876800" y="4343400"/>
            <a:chExt cx="2438400" cy="2350532"/>
          </a:xfrm>
        </p:grpSpPr>
        <p:sp>
          <p:nvSpPr>
            <p:cNvPr id="334855" name="Line 7"/>
            <p:cNvSpPr>
              <a:spLocks noChangeShapeType="1"/>
            </p:cNvSpPr>
            <p:nvPr/>
          </p:nvSpPr>
          <p:spPr bwMode="auto">
            <a:xfrm>
              <a:off x="5334000" y="4343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6" name="Line 8"/>
            <p:cNvSpPr>
              <a:spLocks noChangeShapeType="1"/>
            </p:cNvSpPr>
            <p:nvPr/>
          </p:nvSpPr>
          <p:spPr bwMode="auto">
            <a:xfrm>
              <a:off x="5334000" y="6324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7" name="Text Box 9"/>
            <p:cNvSpPr txBox="1">
              <a:spLocks noChangeArrowheads="1"/>
            </p:cNvSpPr>
            <p:nvPr/>
          </p:nvSpPr>
          <p:spPr bwMode="auto">
            <a:xfrm rot="-5400000">
              <a:off x="4485482" y="5191918"/>
              <a:ext cx="1149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58" name="Text Box 10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7239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64" name="Text Box 16"/>
            <p:cNvSpPr txBox="1">
              <a:spLocks noChangeArrowheads="1"/>
            </p:cNvSpPr>
            <p:nvPr/>
          </p:nvSpPr>
          <p:spPr bwMode="auto">
            <a:xfrm>
              <a:off x="5486400" y="6324600"/>
              <a:ext cx="18092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65" name="Rectangle 17"/>
            <p:cNvSpPr>
              <a:spLocks noChangeArrowheads="1"/>
            </p:cNvSpPr>
            <p:nvPr/>
          </p:nvSpPr>
          <p:spPr bwMode="auto">
            <a:xfrm>
              <a:off x="5562600" y="5029200"/>
              <a:ext cx="152400" cy="12954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6" name="Rectangle 18"/>
            <p:cNvSpPr>
              <a:spLocks noChangeArrowheads="1"/>
            </p:cNvSpPr>
            <p:nvPr/>
          </p:nvSpPr>
          <p:spPr bwMode="auto">
            <a:xfrm>
              <a:off x="6858000" y="5257800"/>
              <a:ext cx="152400" cy="10668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>
              <a:off x="6172200" y="5486400"/>
              <a:ext cx="76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869" name="Group 21"/>
          <p:cNvGrpSpPr>
            <a:grpSpLocks/>
          </p:cNvGrpSpPr>
          <p:nvPr/>
        </p:nvGrpSpPr>
        <p:grpSpPr bwMode="auto">
          <a:xfrm>
            <a:off x="1295400" y="3886200"/>
            <a:ext cx="2438402" cy="2351088"/>
            <a:chOff x="672" y="2592"/>
            <a:chExt cx="1536" cy="1481"/>
          </a:xfrm>
        </p:grpSpPr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960" y="25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>
              <a:off x="960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2" name="Text Box 24"/>
            <p:cNvSpPr txBox="1">
              <a:spLocks noChangeArrowheads="1"/>
            </p:cNvSpPr>
            <p:nvPr/>
          </p:nvSpPr>
          <p:spPr bwMode="auto">
            <a:xfrm rot="-5400000">
              <a:off x="426" y="3126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73" name="Text Box 25"/>
            <p:cNvSpPr txBox="1">
              <a:spLocks noChangeArrowheads="1"/>
            </p:cNvSpPr>
            <p:nvPr/>
          </p:nvSpPr>
          <p:spPr bwMode="auto">
            <a:xfrm>
              <a:off x="1728" y="3360"/>
              <a:ext cx="4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74" name="Text Box 26"/>
            <p:cNvSpPr txBox="1">
              <a:spLocks noChangeArrowheads="1"/>
            </p:cNvSpPr>
            <p:nvPr/>
          </p:nvSpPr>
          <p:spPr bwMode="auto">
            <a:xfrm>
              <a:off x="1056" y="3840"/>
              <a:ext cx="11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75" name="Rectangle 27"/>
            <p:cNvSpPr>
              <a:spLocks noChangeArrowheads="1"/>
            </p:cNvSpPr>
            <p:nvPr/>
          </p:nvSpPr>
          <p:spPr bwMode="auto">
            <a:xfrm>
              <a:off x="1392" y="2832"/>
              <a:ext cx="96" cy="100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6" name="Rectangle 28"/>
            <p:cNvSpPr>
              <a:spLocks noChangeArrowheads="1"/>
            </p:cNvSpPr>
            <p:nvPr/>
          </p:nvSpPr>
          <p:spPr bwMode="auto">
            <a:xfrm>
              <a:off x="1488" y="3312"/>
              <a:ext cx="96" cy="52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7" name="Line 29"/>
            <p:cNvSpPr>
              <a:spLocks noChangeShapeType="1"/>
            </p:cNvSpPr>
            <p:nvPr/>
          </p:nvSpPr>
          <p:spPr bwMode="auto">
            <a:xfrm flipH="1">
              <a:off x="1488" y="350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5164" y="6418025"/>
            <a:ext cx="6153672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Above: does single number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tell you enough about data?</a:t>
            </a:r>
          </a:p>
        </p:txBody>
      </p:sp>
    </p:spTree>
    <p:extLst>
      <p:ext uri="{BB962C8B-B14F-4D97-AF65-F5344CB8AC3E}">
        <p14:creationId xmlns:p14="http://schemas.microsoft.com/office/powerpoint/2010/main" val="1201624484"/>
      </p:ext>
    </p:extLst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 Overview (1 of 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438"/>
            <a:ext cx="4038600" cy="29654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0438"/>
            <a:ext cx="4038600" cy="2965486"/>
          </a:xfrm>
        </p:spPr>
      </p:pic>
      <p:sp>
        <p:nvSpPr>
          <p:cNvPr id="7" name="TextBox 6"/>
          <p:cNvSpPr txBox="1"/>
          <p:nvPr/>
        </p:nvSpPr>
        <p:spPr>
          <a:xfrm>
            <a:off x="2918284" y="5486400"/>
            <a:ext cx="31550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https://mathbitsnotebook.com/Algebra1/StatisticsData/STSpread.html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7431" y="14469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Is data clumped or spread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9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656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 Overview (2 of 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3685"/>
            <a:ext cx="5334000" cy="3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 Overview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1446946"/>
            <a:ext cx="8229600" cy="4525963"/>
          </a:xfrm>
        </p:spPr>
        <p:txBody>
          <a:bodyPr/>
          <a:lstStyle/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031" y="2285146"/>
            <a:ext cx="56022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90431" y="62475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hlinkClick r:id="rId4"/>
              </a:rPr>
              <a:t>Motion and Scene Complexity for Streaming Video Games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Measures of </a:t>
            </a:r>
            <a:r>
              <a:rPr lang="en-US" dirty="0">
                <a:solidFill>
                  <a:srgbClr val="0070C0"/>
                </a:solidFill>
              </a:rPr>
              <a:t>Variation</a:t>
            </a:r>
            <a:r>
              <a:rPr lang="en-US" dirty="0"/>
              <a:t>?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9" y="1704475"/>
            <a:ext cx="3203232" cy="2352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3" y="1704475"/>
            <a:ext cx="3505200" cy="23520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343400"/>
            <a:ext cx="3505200" cy="2375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80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3657600"/>
            <a:ext cx="4153762" cy="3115322"/>
            <a:chOff x="4704919" y="3577231"/>
            <a:chExt cx="4153762" cy="3115322"/>
          </a:xfrm>
        </p:grpSpPr>
        <p:grpSp>
          <p:nvGrpSpPr>
            <p:cNvPr id="21" name="Group 20"/>
            <p:cNvGrpSpPr/>
            <p:nvPr/>
          </p:nvGrpSpPr>
          <p:grpSpPr>
            <a:xfrm>
              <a:off x="4704919" y="3577231"/>
              <a:ext cx="4153762" cy="3115322"/>
              <a:chOff x="4419600" y="3610446"/>
              <a:chExt cx="4153762" cy="31153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610446"/>
                <a:ext cx="4153762" cy="311532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02558" y="5476910"/>
                <a:ext cx="63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Max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35161" y="5817234"/>
                <a:ext cx="175782" cy="3163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75837" y="550176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Min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020661" y="5877020"/>
                <a:ext cx="266857" cy="256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924800" y="4114800"/>
                <a:ext cx="0" cy="205740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5603423" y="4222924"/>
              <a:ext cx="1728037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Range = 96 – 69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        = 27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36"/>
            <a:ext cx="8229600" cy="1143000"/>
          </a:xfrm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195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Difference between smallest and largest value</a:t>
            </a:r>
          </a:p>
          <a:p>
            <a:r>
              <a:rPr lang="en-US" dirty="0"/>
              <a:t>Somewhat obvious, but doesn’t tell you much about “clumping”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Minimum may be zero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can be from outlier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Event not related to phenomena studied (e.g., 0 on project)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gets larger with # samples, so no “stable” point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=MAX(array)-MIN(array)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16326"/>
            <a:ext cx="1766047" cy="833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1361" y="4577957"/>
            <a:ext cx="3743325" cy="1321434"/>
            <a:chOff x="-1467568" y="4993153"/>
            <a:chExt cx="3743325" cy="13214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7568" y="4993153"/>
              <a:ext cx="3743325" cy="1095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25194" y="6083755"/>
              <a:ext cx="20585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http://idolosol.com/images/range-3.jpg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4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1143000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766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of sample</a:t>
            </a:r>
          </a:p>
          <a:p>
            <a:r>
              <a:rPr lang="en-US" dirty="0"/>
              <a:t>Compute how far each value in sample is from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Some can be less than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some greater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So </a:t>
            </a:r>
            <a:r>
              <a:rPr lang="en-US" u="sng" dirty="0">
                <a:sym typeface="Wingdings" panose="05000000000000000000" pitchFamily="2" charset="2"/>
              </a:rPr>
              <a:t>square </a:t>
            </a:r>
            <a:r>
              <a:rPr lang="en-US" dirty="0">
                <a:sym typeface="Wingdings" panose="05000000000000000000" pitchFamily="2" charset="2"/>
              </a:rPr>
              <a:t>this difference (why square?)</a:t>
            </a:r>
          </a:p>
          <a:p>
            <a:r>
              <a:rPr lang="en-US" dirty="0">
                <a:sym typeface="Wingdings" panose="05000000000000000000" pitchFamily="2" charset="2"/>
              </a:rPr>
              <a:t>Divide by number of sample values –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“-1” corrects “bias” when trying to estimate </a:t>
            </a:r>
            <a:r>
              <a:rPr lang="en-US" i="1" dirty="0">
                <a:sym typeface="Wingdings" panose="05000000000000000000" pitchFamily="2" charset="2"/>
              </a:rPr>
              <a:t>population variance </a:t>
            </a:r>
            <a:r>
              <a:rPr lang="en-US" dirty="0">
                <a:sym typeface="Wingdings" panose="05000000000000000000" pitchFamily="2" charset="2"/>
              </a:rPr>
              <a:t>using </a:t>
            </a:r>
            <a:r>
              <a:rPr lang="en-US" i="1" dirty="0">
                <a:sym typeface="Wingdings" panose="05000000000000000000" pitchFamily="2" charset="2"/>
              </a:rPr>
              <a:t>sample variance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57800"/>
            <a:ext cx="6506308" cy="139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4222" y="4774168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“sum up all”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5030" y="47741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“mean”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598" y="5099613"/>
            <a:ext cx="158753" cy="316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30999" y="5143500"/>
            <a:ext cx="50801" cy="215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58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"/>
            <a:ext cx="8229600" cy="1143000"/>
          </a:xfrm>
        </p:spPr>
        <p:txBody>
          <a:bodyPr/>
          <a:lstStyle/>
          <a:p>
            <a:r>
              <a:rPr lang="en-US" dirty="0"/>
              <a:t>Variance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Sample kills in </a:t>
            </a:r>
            <a:r>
              <a:rPr lang="en-US" i="1" dirty="0"/>
              <a:t>League of Legends </a:t>
            </a:r>
            <a:r>
              <a:rPr lang="en-US" dirty="0"/>
              <a:t>match</a:t>
            </a:r>
          </a:p>
          <a:p>
            <a:pPr lvl="1"/>
            <a:r>
              <a:rPr lang="en-US" dirty="0"/>
              <a:t>12, 20, 16, 18, 19</a:t>
            </a:r>
          </a:p>
          <a:p>
            <a:pPr lvl="1"/>
            <a:r>
              <a:rPr lang="en-US" dirty="0"/>
              <a:t>What is sample variance?</a:t>
            </a:r>
          </a:p>
          <a:p>
            <a:pPr lvl="1"/>
            <a:endParaRPr lang="en-US" sz="1300" dirty="0"/>
          </a:p>
          <a:p>
            <a:r>
              <a:rPr lang="en-US" dirty="0"/>
              <a:t>First,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= 85 / 5 = 17</a:t>
            </a:r>
          </a:p>
          <a:p>
            <a:pPr marL="0" indent="0">
              <a:buNone/>
            </a:pPr>
            <a:r>
              <a:rPr lang="en-US" u="sng" dirty="0"/>
              <a:t>Kills</a:t>
            </a:r>
            <a:r>
              <a:rPr lang="en-US" dirty="0"/>
              <a:t>		</a:t>
            </a:r>
            <a:r>
              <a:rPr lang="en-US" u="sng" dirty="0"/>
              <a:t>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dirty="0"/>
              <a:t>		</a:t>
            </a:r>
            <a:r>
              <a:rPr lang="en-US" u="sng" dirty="0"/>
              <a:t>(X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u="sng" dirty="0"/>
              <a:t>)</a:t>
            </a:r>
            <a:r>
              <a:rPr lang="en-US" u="sng" baseline="30000" dirty="0"/>
              <a:t>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12		-5			25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20		 3			 9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16		-1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18		 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19		 2			 4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(25 + 9 + 1 + 1 + 4) / (5 – 1) = 40 / 4 = </a:t>
            </a:r>
            <a:r>
              <a:rPr lang="en-US" dirty="0">
                <a:solidFill>
                  <a:srgbClr val="0070C0"/>
                </a:solidFill>
              </a:rPr>
              <a:t>10 kills squared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Excel, =VAR(array)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1766047" cy="83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624151"/>
            <a:ext cx="1981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“Larger” means “more spread”</a:t>
            </a:r>
          </a:p>
          <a:p>
            <a:pPr algn="ctr"/>
            <a:r>
              <a:rPr lang="en-US" sz="2000" dirty="0"/>
              <a:t>… but units odd</a:t>
            </a:r>
          </a:p>
        </p:txBody>
      </p:sp>
    </p:spTree>
    <p:extLst>
      <p:ext uri="{BB962C8B-B14F-4D97-AF65-F5344CB8AC3E}">
        <p14:creationId xmlns:p14="http://schemas.microsoft.com/office/powerpoint/2010/main" val="271225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Square-root of variance</a:t>
            </a:r>
          </a:p>
          <a:p>
            <a:r>
              <a:rPr lang="en-US" dirty="0"/>
              <a:t>Usually, use standard deviation instead of variance</a:t>
            </a:r>
          </a:p>
          <a:p>
            <a:pPr lvl="1"/>
            <a:r>
              <a:rPr lang="en-US" dirty="0"/>
              <a:t>Why? </a:t>
            </a:r>
            <a:r>
              <a:rPr lang="en-US" dirty="0">
                <a:sym typeface="Wingdings" panose="05000000000000000000" pitchFamily="2" charset="2"/>
              </a:rPr>
              <a:t> Same </a:t>
            </a:r>
            <a:r>
              <a:rPr lang="en-US" i="1" dirty="0">
                <a:sym typeface="Wingdings" panose="05000000000000000000" pitchFamily="2" charset="2"/>
              </a:rPr>
              <a:t>units</a:t>
            </a:r>
            <a:r>
              <a:rPr lang="en-US" dirty="0">
                <a:sym typeface="Wingdings" panose="05000000000000000000" pitchFamily="2" charset="2"/>
              </a:rPr>
              <a:t> as data (e.g., “kills” in previous example)</a:t>
            </a:r>
          </a:p>
          <a:p>
            <a:r>
              <a:rPr lang="en-US" dirty="0">
                <a:sym typeface="Wingdings" panose="05000000000000000000" pitchFamily="2" charset="2"/>
              </a:rPr>
              <a:t>Can compare standard deviation to mean (</a:t>
            </a:r>
            <a:r>
              <a:rPr lang="en-US" i="1" dirty="0">
                <a:sym typeface="Wingdings" panose="05000000000000000000" pitchFamily="2" charset="2"/>
              </a:rPr>
              <a:t>coefficient of variation</a:t>
            </a:r>
            <a:r>
              <a:rPr lang="en-US" dirty="0">
                <a:sym typeface="Wingdings" panose="05000000000000000000" pitchFamily="2" charset="2"/>
              </a:rPr>
              <a:t>, next)</a:t>
            </a:r>
          </a:p>
          <a:p>
            <a:r>
              <a:rPr lang="en-US" dirty="0">
                <a:sym typeface="Wingdings" panose="05000000000000000000" pitchFamily="2" charset="2"/>
              </a:rPr>
              <a:t>But first: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Mendenhall’s Empirical Rule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Z-score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34238"/>
            <a:ext cx="3778018" cy="2088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8861"/>
            <a:ext cx="4313671" cy="21002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097261"/>
            <a:ext cx="2610196" cy="1371600"/>
            <a:chOff x="5410200" y="1097261"/>
            <a:chExt cx="2610196" cy="137160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097261"/>
              <a:ext cx="2610196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1635369"/>
              <a:ext cx="28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67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Mendenhall’s Empirical Rule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68% data </a:t>
            </a:r>
            <a:r>
              <a:rPr lang="en-US" dirty="0"/>
              <a:t>within one standard deviation of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interval between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 err="1">
                <a:solidFill>
                  <a:srgbClr val="008000"/>
                </a:solidFill>
              </a:rPr>
              <a:t>mean</a:t>
            </a:r>
            <a:r>
              <a:rPr lang="en-US" dirty="0" err="1"/>
              <a:t>+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/>
              <a:t> contains about 68%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95%</a:t>
            </a:r>
            <a:r>
              <a:rPr lang="en-US" dirty="0"/>
              <a:t> within 2 standard deviations of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Almost all</a:t>
            </a:r>
            <a:r>
              <a:rPr lang="en-US" dirty="0"/>
              <a:t> data within 3 standard deviations of mean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38600" cy="2591663"/>
          </a:xfrm>
        </p:spPr>
      </p:pic>
      <p:sp>
        <p:nvSpPr>
          <p:cNvPr id="6" name="Rectangle 5"/>
          <p:cNvSpPr/>
          <p:nvPr/>
        </p:nvSpPr>
        <p:spPr>
          <a:xfrm>
            <a:off x="4738077" y="4700820"/>
            <a:ext cx="40112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https://mathbitsnotebook.com/Algebra1/StatisticsData/normalgrapha.jpg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EC2C1-66A9-4B23-A9A9-975345C53C91}"/>
              </a:ext>
            </a:extLst>
          </p:cNvPr>
          <p:cNvSpPr/>
          <p:nvPr/>
        </p:nvSpPr>
        <p:spPr>
          <a:xfrm>
            <a:off x="4724401" y="4970566"/>
            <a:ext cx="402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Rule assumes normal (“Bell curve”)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0441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2392363"/>
          </a:xfrm>
        </p:spPr>
        <p:txBody>
          <a:bodyPr>
            <a:normAutofit/>
          </a:bodyPr>
          <a:lstStyle/>
          <a:p>
            <a:r>
              <a:rPr lang="en-US" dirty="0"/>
              <a:t>Measure of how “far” from center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single data point is</a:t>
            </a:r>
          </a:p>
          <a:p>
            <a:pPr lvl="1" algn="ctr"/>
            <a:r>
              <a:rPr lang="en-US" i="1" dirty="0"/>
              <a:t>Not</a:t>
            </a:r>
            <a:r>
              <a:rPr lang="en-US" dirty="0"/>
              <a:t> measure of dispersion for whole data set</a:t>
            </a: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55926"/>
            <a:ext cx="2590800" cy="230832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Example</a:t>
            </a:r>
          </a:p>
          <a:p>
            <a:r>
              <a:rPr lang="en-US" sz="2000" dirty="0"/>
              <a:t>Mean		469</a:t>
            </a:r>
          </a:p>
          <a:p>
            <a:r>
              <a:rPr lang="en-US" sz="2000" dirty="0" err="1"/>
              <a:t>Std</a:t>
            </a:r>
            <a:r>
              <a:rPr lang="en-US" sz="2000" dirty="0"/>
              <a:t> dev		119</a:t>
            </a:r>
          </a:p>
          <a:p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		650</a:t>
            </a:r>
          </a:p>
          <a:p>
            <a:endParaRPr lang="en-US" sz="2000" dirty="0"/>
          </a:p>
          <a:p>
            <a:r>
              <a:rPr lang="en-US" sz="2000" dirty="0"/>
              <a:t>Z-score for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?</a:t>
            </a:r>
          </a:p>
          <a:p>
            <a:r>
              <a:rPr lang="en-US" sz="2000" dirty="0"/>
              <a:t>(650 – 469)/119	</a:t>
            </a:r>
            <a:r>
              <a:rPr lang="en-US" sz="2000" dirty="0">
                <a:solidFill>
                  <a:srgbClr val="008000"/>
                </a:solidFill>
              </a:rPr>
              <a:t>1.52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3890120"/>
            <a:ext cx="5717684" cy="2439937"/>
            <a:chOff x="228600" y="3917058"/>
            <a:chExt cx="5717684" cy="2439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17058"/>
              <a:ext cx="5717684" cy="22091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49142" y="6126163"/>
              <a:ext cx="32766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https://www.animatedsoftware.com/pics/stats/sgzscor2.gif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03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3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 (CV)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7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Size of </a:t>
            </a:r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relative to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e.g., large </a:t>
            </a:r>
            <a:r>
              <a:rPr lang="en-US" dirty="0" err="1"/>
              <a:t>sd</a:t>
            </a:r>
            <a:r>
              <a:rPr lang="en-US" dirty="0"/>
              <a:t> &amp; large mean, not so spread</a:t>
            </a:r>
          </a:p>
          <a:p>
            <a:pPr lvl="1"/>
            <a:r>
              <a:rPr lang="en-US" dirty="0"/>
              <a:t>but large </a:t>
            </a:r>
            <a:r>
              <a:rPr lang="en-US" dirty="0" err="1"/>
              <a:t>sd</a:t>
            </a:r>
            <a:r>
              <a:rPr lang="en-US" dirty="0"/>
              <a:t> &amp; small mean, more spread</a:t>
            </a:r>
          </a:p>
          <a:p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divided by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Can do this since same units!</a:t>
            </a:r>
          </a:p>
          <a:p>
            <a:r>
              <a:rPr lang="en-US" dirty="0"/>
              <a:t>CV is “unit-less”, so measure of spread independent of quantity</a:t>
            </a:r>
          </a:p>
          <a:p>
            <a:pPr lvl="1"/>
            <a:r>
              <a:rPr lang="en-US" dirty="0"/>
              <a:t>E.g. seconds, clicks, spaces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54" y="2057400"/>
            <a:ext cx="2209800" cy="7465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1472625"/>
            <a:ext cx="349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Shown as percent (multiply by 100)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B0898-9080-4D34-8CEB-82A2A971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73" y="3260473"/>
            <a:ext cx="3190327" cy="1223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BB6938-F52F-4679-B0F4-E789B24BE56E}"/>
              </a:ext>
            </a:extLst>
          </p:cNvPr>
          <p:cNvSpPr/>
          <p:nvPr/>
        </p:nvSpPr>
        <p:spPr>
          <a:xfrm>
            <a:off x="5491436" y="4483579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http://images.slideplayer.com/35/10391754/slides/slide_59.jpg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794A-1682-4DFA-80AA-D33B80615D71}"/>
              </a:ext>
            </a:extLst>
          </p:cNvPr>
          <p:cNvGrpSpPr/>
          <p:nvPr/>
        </p:nvGrpSpPr>
        <p:grpSpPr>
          <a:xfrm>
            <a:off x="232047" y="4940954"/>
            <a:ext cx="8454753" cy="1800225"/>
            <a:chOff x="79647" y="4953000"/>
            <a:chExt cx="8454753" cy="1800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8C51A4-F42F-411C-8C0B-D3C86C41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953000"/>
              <a:ext cx="8229600" cy="18002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8DFB3C-1A18-4D48-8D7A-A55612A1C1EE}"/>
                </a:ext>
              </a:extLst>
            </p:cNvPr>
            <p:cNvSpPr/>
            <p:nvPr/>
          </p:nvSpPr>
          <p:spPr>
            <a:xfrm>
              <a:off x="79647" y="5501692"/>
              <a:ext cx="10599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http://goo.gl/wrfVtH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27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5066665" y="5377656"/>
            <a:ext cx="3898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central tendency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	Examples?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Semi-Interquartile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½ distance between </a:t>
            </a:r>
            <a:r>
              <a:rPr lang="en-US" altLang="en-US" dirty="0">
                <a:solidFill>
                  <a:srgbClr val="0070C0"/>
                </a:solidFill>
              </a:rPr>
              <a:t>Q3</a:t>
            </a:r>
            <a:r>
              <a:rPr lang="en-US" altLang="en-US" dirty="0"/>
              <a:t> (75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 and </a:t>
            </a:r>
            <a:r>
              <a:rPr lang="en-US" altLang="en-US" dirty="0">
                <a:solidFill>
                  <a:srgbClr val="008000"/>
                </a:solidFill>
              </a:rPr>
              <a:t>Q1</a:t>
            </a:r>
            <a:r>
              <a:rPr lang="en-US" altLang="en-US" dirty="0"/>
              <a:t> (25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u="sng" dirty="0"/>
              <a:t>Guideline</a:t>
            </a:r>
            <a:r>
              <a:rPr lang="en-US" altLang="en-US" dirty="0"/>
              <a:t>: use semi-interquartile (SIQR) for index of dispersion whenever using </a:t>
            </a:r>
            <a:r>
              <a:rPr lang="en-US" altLang="en-US" dirty="0">
                <a:solidFill>
                  <a:srgbClr val="0070C0"/>
                </a:solidFill>
              </a:rPr>
              <a:t>median</a:t>
            </a:r>
            <a:r>
              <a:rPr lang="en-US" altLang="en-US" dirty="0"/>
              <a:t> as index of central tendency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2530989"/>
            <a:ext cx="4572000" cy="2266838"/>
            <a:chOff x="1828800" y="4343400"/>
            <a:chExt cx="4572000" cy="2266838"/>
          </a:xfrm>
        </p:grpSpPr>
        <p:sp>
          <p:nvSpPr>
            <p:cNvPr id="10" name="TextBox 9"/>
            <p:cNvSpPr txBox="1"/>
            <p:nvPr/>
          </p:nvSpPr>
          <p:spPr>
            <a:xfrm>
              <a:off x="3514315" y="5779241"/>
              <a:ext cx="1200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0070C0"/>
                  </a:solidFill>
                </a:rPr>
                <a:t>Q3</a:t>
              </a:r>
              <a:r>
                <a:rPr lang="en-US" sz="2400" u="sng" dirty="0"/>
                <a:t> – </a:t>
              </a:r>
              <a:r>
                <a:rPr lang="en-US" sz="2400" u="sng" dirty="0">
                  <a:solidFill>
                    <a:srgbClr val="008000"/>
                  </a:solidFill>
                </a:rPr>
                <a:t>Q1</a:t>
              </a:r>
            </a:p>
            <a:p>
              <a:r>
                <a:rPr lang="en-US" sz="2400" dirty="0"/>
                <a:t>      2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28800" y="4343400"/>
              <a:ext cx="4572000" cy="1375402"/>
              <a:chOff x="1828800" y="4343400"/>
              <a:chExt cx="4572000" cy="1375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4343400"/>
                <a:ext cx="4572000" cy="1375402"/>
                <a:chOff x="2514600" y="4225316"/>
                <a:chExt cx="4572000" cy="137540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24188" y="4225316"/>
                  <a:ext cx="3552825" cy="123825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514600" y="5369886"/>
                  <a:ext cx="4572000" cy="2308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http://www.bbc.co.uk/staticarchive/9629000486ef4b1a40efa565c162cb779e0bd82c.png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4935135" y="5169658"/>
                <a:ext cx="196434" cy="1248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533912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Q3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36094" y="5183175"/>
                <a:ext cx="171468" cy="1388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50406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34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Index of Variation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First, sort.  Then, compute:</a:t>
            </a:r>
          </a:p>
          <a:p>
            <a:pPr lvl="1"/>
            <a:r>
              <a:rPr lang="en-US" altLang="en-US" dirty="0"/>
              <a:t>Mean = 4.4</a:t>
            </a:r>
          </a:p>
          <a:p>
            <a:pPr lvl="1"/>
            <a:r>
              <a:rPr lang="en-US" altLang="en-US" dirty="0"/>
              <a:t>Min = 1.9, Max = 5.9</a:t>
            </a:r>
          </a:p>
          <a:p>
            <a:pPr lvl="1"/>
            <a:r>
              <a:rPr lang="en-US" altLang="en-US" dirty="0"/>
              <a:t>Median = [16 / 2]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8000"/>
                </a:solidFill>
              </a:rPr>
              <a:t>4.5</a:t>
            </a:r>
          </a:p>
          <a:p>
            <a:pPr lvl="1"/>
            <a:r>
              <a:rPr lang="en-US" altLang="en-US" dirty="0"/>
              <a:t>Q1 = 16 / 4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C00000"/>
                </a:solidFill>
              </a:rPr>
              <a:t>4.1</a:t>
            </a:r>
          </a:p>
          <a:p>
            <a:pPr lvl="1"/>
            <a:r>
              <a:rPr lang="en-US" altLang="en-US" dirty="0"/>
              <a:t>Q3 = 3 * 16 / 4 = 12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70C0"/>
                </a:solidFill>
              </a:rPr>
              <a:t>5.1</a:t>
            </a:r>
          </a:p>
          <a:p>
            <a:endParaRPr lang="en-US" altLang="en-US" i="1" dirty="0"/>
          </a:p>
          <a:p>
            <a:r>
              <a:rPr lang="en-US" altLang="en-US" i="1" dirty="0"/>
              <a:t>SIQR</a:t>
            </a:r>
            <a:r>
              <a:rPr lang="en-US" altLang="en-US" dirty="0"/>
              <a:t> = (Q3 - Q1) / 2 	= 0.5</a:t>
            </a:r>
          </a:p>
          <a:p>
            <a:r>
              <a:rPr lang="en-US" altLang="en-US" i="1" dirty="0"/>
              <a:t>Variance</a:t>
            </a:r>
            <a:r>
              <a:rPr lang="en-US" altLang="en-US" dirty="0"/>
              <a:t> 			= 0.96</a:t>
            </a:r>
          </a:p>
          <a:p>
            <a:r>
              <a:rPr lang="en-US" altLang="en-US" i="1" dirty="0" err="1"/>
              <a:t>Stddev</a:t>
            </a:r>
            <a:r>
              <a:rPr lang="en-US" altLang="en-US" dirty="0"/>
              <a:t> 			= 0.98</a:t>
            </a:r>
          </a:p>
          <a:p>
            <a:r>
              <a:rPr lang="en-US" altLang="en-US" i="1" dirty="0"/>
              <a:t>CV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 err="1"/>
              <a:t>stddev</a:t>
            </a:r>
            <a:r>
              <a:rPr lang="en-US" altLang="en-US" dirty="0"/>
              <a:t>/mean	= 0.22</a:t>
            </a:r>
          </a:p>
          <a:p>
            <a:r>
              <a:rPr lang="en-US" altLang="en-US" i="1" dirty="0"/>
              <a:t>Range</a:t>
            </a:r>
            <a:r>
              <a:rPr lang="en-US" altLang="en-US" dirty="0"/>
              <a:t> = max – min  	= 4</a:t>
            </a:r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654050" y="1066800"/>
            <a:ext cx="1227138" cy="5724525"/>
            <a:chOff x="412" y="672"/>
            <a:chExt cx="773" cy="3606"/>
          </a:xfrm>
        </p:grpSpPr>
        <p:sp>
          <p:nvSpPr>
            <p:cNvPr id="343044" name="Text Box 4"/>
            <p:cNvSpPr txBox="1">
              <a:spLocks noChangeArrowheads="1"/>
            </p:cNvSpPr>
            <p:nvPr/>
          </p:nvSpPr>
          <p:spPr bwMode="auto">
            <a:xfrm>
              <a:off x="639" y="1118"/>
              <a:ext cx="323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b="1" dirty="0">
                  <a:solidFill>
                    <a:srgbClr val="C00000"/>
                  </a:solidFill>
                </a:rPr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b="1" dirty="0">
                  <a:solidFill>
                    <a:srgbClr val="008000"/>
                  </a:solidFill>
                </a:rPr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b="1" dirty="0">
                  <a:solidFill>
                    <a:srgbClr val="0070C0"/>
                  </a:solidFill>
                </a:rPr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412" y="672"/>
              <a:ext cx="773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/>
                <a:t>sorted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)</a:t>
              </a:r>
            </a:p>
            <a:p>
              <a:pPr algn="ctr"/>
              <a:r>
                <a:rPr lang="en-US" altLang="en-US" sz="2000" dirty="0"/>
                <a:t>Lap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90610"/>
      </p:ext>
    </p:extLst>
  </p:cSld>
  <p:clrMapOvr>
    <a:masterClrMapping/>
  </p:clrMapOvr>
  <p:transition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Variation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351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000" dirty="0"/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858CE-D0E2-4E49-8C39-532E0300B600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11" name="Picture 2" descr="Image result for measure of dispersion outliers">
              <a:extLst>
                <a:ext uri="{FF2B5EF4-FFF2-40B4-BE49-F238E27FC236}">
                  <a16:creationId xmlns:a16="http://schemas.microsoft.com/office/drawing/2014/main" id="{03D909C8-E712-441F-AE3E-A5E79F1DC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59152-16DD-40D2-B221-1121C0F65991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Variation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/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r>
              <a:rPr lang="en-US" dirty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C9B4B-2308-4C40-AB2B-2B3B0D0218B3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8" name="Picture 2" descr="Image result for measure of dispersion outliers">
              <a:extLst>
                <a:ext uri="{FF2B5EF4-FFF2-40B4-BE49-F238E27FC236}">
                  <a16:creationId xmlns:a16="http://schemas.microsoft.com/office/drawing/2014/main" id="{64AF48A4-ED75-460C-A86A-6039B33D4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DAC1B-9F78-4DF8-BCD4-3543175919A6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  <p:transition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 of Variation Summary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Range					</a:t>
            </a:r>
            <a:r>
              <a:rPr lang="en-US" altLang="en-US" dirty="0">
                <a:solidFill>
                  <a:srgbClr val="C00000"/>
                </a:solidFill>
              </a:rPr>
              <a:t>susceptible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Variance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Semi-interquartile range		</a:t>
            </a:r>
            <a:r>
              <a:rPr lang="en-US" altLang="en-US" dirty="0">
                <a:solidFill>
                  <a:srgbClr val="009900"/>
                </a:solidFill>
              </a:rPr>
              <a:t>resistant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Note, all only applied to </a:t>
            </a:r>
            <a:r>
              <a:rPr lang="en-US" altLang="en-US" dirty="0">
                <a:solidFill>
                  <a:srgbClr val="0070C0"/>
                </a:solidFill>
              </a:rPr>
              <a:t>quantitative</a:t>
            </a:r>
            <a:r>
              <a:rPr lang="en-US" altLang="en-US" dirty="0"/>
              <a:t> data!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>
                <a:solidFill>
                  <a:srgbClr val="0070C0"/>
                </a:solidFill>
              </a:rPr>
              <a:t>categorical </a:t>
            </a:r>
            <a:r>
              <a:rPr lang="en-US" altLang="en-US" dirty="0"/>
              <a:t>data, can’t quantify spread since no ‘distance’ between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Instead, give number of categories for given percentile of samples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“90% of samples are in 3 categories”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(Pareto chart provides this)</a:t>
            </a:r>
          </a:p>
        </p:txBody>
      </p:sp>
    </p:spTree>
    <p:extLst>
      <p:ext uri="{BB962C8B-B14F-4D97-AF65-F5344CB8AC3E}">
        <p14:creationId xmlns:p14="http://schemas.microsoft.com/office/powerpoint/2010/main" val="3407814284"/>
      </p:ext>
    </p:extLst>
  </p:cSld>
  <p:clrMapOvr>
    <a:masterClrMapping/>
  </p:clrMapOvr>
  <p:transition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Depicting Variation in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Cumulative distribution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Box-and-Whiskers			(</a:t>
            </a:r>
            <a:r>
              <a:rPr lang="en-US" dirty="0">
                <a:solidFill>
                  <a:srgbClr val="C00000"/>
                </a:solidFill>
              </a:rPr>
              <a:t>new</a:t>
            </a:r>
            <a:r>
              <a:rPr lang="en-US" dirty="0"/>
              <a:t>)</a:t>
            </a:r>
          </a:p>
          <a:p>
            <a:r>
              <a:rPr lang="en-US" dirty="0"/>
              <a:t>Error Bars				(</a:t>
            </a:r>
            <a:r>
              <a:rPr lang="en-US" dirty="0">
                <a:solidFill>
                  <a:srgbClr val="C00000"/>
                </a:solidFill>
              </a:rPr>
              <a:t>new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9856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47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Box-and-Whiskers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4538153" cy="5012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Way of showing variation</a:t>
            </a:r>
          </a:p>
          <a:p>
            <a:r>
              <a:rPr lang="en-US" dirty="0"/>
              <a:t>Highlight middle 50% (interquartile range, IQR)</a:t>
            </a:r>
          </a:p>
          <a:p>
            <a:pPr lvl="1"/>
            <a:r>
              <a:rPr lang="en-US" dirty="0"/>
              <a:t>“Box”</a:t>
            </a:r>
          </a:p>
          <a:p>
            <a:r>
              <a:rPr lang="en-US" dirty="0"/>
              <a:t>Lines go to smallest non-outlier</a:t>
            </a:r>
          </a:p>
          <a:p>
            <a:pPr lvl="1"/>
            <a:r>
              <a:rPr lang="en-US" dirty="0"/>
              <a:t>“Whiskers”</a:t>
            </a:r>
          </a:p>
          <a:p>
            <a:r>
              <a:rPr lang="en-US" dirty="0"/>
              <a:t>Points indicate </a:t>
            </a:r>
            <a:r>
              <a:rPr lang="en-US" dirty="0">
                <a:solidFill>
                  <a:srgbClr val="C00000"/>
                </a:solidFill>
              </a:rPr>
              <a:t>outliers</a:t>
            </a:r>
          </a:p>
          <a:p>
            <a:r>
              <a:rPr lang="en-US" dirty="0"/>
              <a:t>Middle line shows </a:t>
            </a:r>
            <a:r>
              <a:rPr lang="en-US" dirty="0">
                <a:solidFill>
                  <a:srgbClr val="0070C0"/>
                </a:solidFill>
              </a:rPr>
              <a:t>median</a:t>
            </a:r>
          </a:p>
          <a:p>
            <a:r>
              <a:rPr lang="en-US" dirty="0"/>
              <a:t>Sometimes with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r>
              <a:rPr lang="en-US" dirty="0">
                <a:solidFill>
                  <a:srgbClr val="C00000"/>
                </a:solidFill>
              </a:rPr>
              <a:t>Outlier</a:t>
            </a:r>
            <a:r>
              <a:rPr lang="en-US" dirty="0"/>
              <a:t>?  </a:t>
            </a:r>
            <a:r>
              <a:rPr lang="en-US" dirty="0">
                <a:sym typeface="Wingdings" panose="05000000000000000000" pitchFamily="2" charset="2"/>
              </a:rPr>
              <a:t> Data value “way out there”, “far” from the rest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Formally, 1.5+ IQRs away from quartile</a:t>
            </a:r>
            <a:endParaRPr lang="en-US" dirty="0"/>
          </a:p>
          <a:p>
            <a:r>
              <a:rPr lang="en-US" dirty="0"/>
              <a:t>Available in Excel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790" y="6243436"/>
            <a:ext cx="2797945" cy="3693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dirty="0"/>
              <a:t>Sometimes called “boxplot”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228600"/>
            <a:ext cx="2629267" cy="2617546"/>
            <a:chOff x="5486400" y="2286000"/>
            <a:chExt cx="2629267" cy="2617546"/>
          </a:xfrm>
        </p:grpSpPr>
        <p:sp>
          <p:nvSpPr>
            <p:cNvPr id="13" name="Rectangle 12"/>
            <p:cNvSpPr/>
            <p:nvPr/>
          </p:nvSpPr>
          <p:spPr>
            <a:xfrm>
              <a:off x="5571106" y="4534214"/>
              <a:ext cx="2459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http://support.sas.com/documentation/cdl/en/vaug/65747/HTML/default/images/boxplot.png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286000"/>
              <a:ext cx="2629267" cy="224821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7" y="5393838"/>
            <a:ext cx="1766047" cy="8339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98209" y="3048000"/>
            <a:ext cx="3462847" cy="3749434"/>
            <a:chOff x="5181600" y="3316528"/>
            <a:chExt cx="3462847" cy="37494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16528"/>
              <a:ext cx="3462847" cy="3425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89023" y="669663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https://support.office.com/en-us/article/Create-a-box-and-whisker-chart-62f4219f-db4b-4754-aca8-4743f6190f0d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09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75" y="108797"/>
            <a:ext cx="8229600" cy="1143000"/>
          </a:xfrm>
        </p:spPr>
        <p:txBody>
          <a:bodyPr/>
          <a:lstStyle/>
          <a:p>
            <a:r>
              <a:rPr lang="en-US" dirty="0"/>
              <a:t>Error Bars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 through graph point parallel to axis with “caps”</a:t>
            </a:r>
          </a:p>
          <a:p>
            <a:r>
              <a:rPr lang="en-US" dirty="0"/>
              <a:t>Denotes uncertainty (variation) in value</a:t>
            </a:r>
          </a:p>
          <a:p>
            <a:r>
              <a:rPr lang="en-US" dirty="0"/>
              <a:t>Excel: click “+” </a:t>
            </a:r>
            <a:r>
              <a:rPr lang="en-US" dirty="0">
                <a:sym typeface="Wingdings" panose="05000000000000000000" pitchFamily="2" charset="2"/>
              </a:rPr>
              <a:t> “Error Bars”  “type”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286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Often:</a:t>
            </a:r>
          </a:p>
          <a:p>
            <a:pPr lvl="1"/>
            <a:r>
              <a:rPr lang="en-US" dirty="0"/>
              <a:t>1 standard deviation</a:t>
            </a:r>
          </a:p>
          <a:p>
            <a:r>
              <a:rPr lang="en-US" dirty="0"/>
              <a:t>Can be (discuss later):</a:t>
            </a:r>
          </a:p>
          <a:p>
            <a:pPr lvl="1"/>
            <a:r>
              <a:rPr lang="en-US" dirty="0"/>
              <a:t>1 standard error</a:t>
            </a:r>
          </a:p>
          <a:p>
            <a:pPr lvl="1"/>
            <a:r>
              <a:rPr lang="en-US" dirty="0"/>
              <a:t>1 confidence interval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396" y="3687764"/>
            <a:ext cx="4580952" cy="2952528"/>
            <a:chOff x="3810000" y="2667000"/>
            <a:chExt cx="4580952" cy="2952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67000"/>
              <a:ext cx="4580952" cy="27523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95476" y="5386463"/>
              <a:ext cx="3810000" cy="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http://www.excel-easy.com/examples/images/error-bars/error-bars.png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3863181"/>
            <a:ext cx="3733800" cy="2254637"/>
            <a:chOff x="165176" y="3657600"/>
            <a:chExt cx="3733800" cy="2254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6" y="3657600"/>
              <a:ext cx="3131820" cy="22402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176" y="5681405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https://s3.amazonaws.com/cdn.graphpad.com/faq/804/images/804b.jpg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796613" y="2153287"/>
            <a:ext cx="1545359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State clearly!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4" y="2853797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154"/>
            <a:ext cx="8229600" cy="51796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called the “</a:t>
            </a:r>
            <a:r>
              <a:rPr lang="en-US" dirty="0">
                <a:solidFill>
                  <a:srgbClr val="0070C0"/>
                </a:solidFill>
              </a:rPr>
              <a:t>arithmetic mean</a:t>
            </a:r>
            <a:r>
              <a:rPr lang="en-US" dirty="0"/>
              <a:t>” or “</a:t>
            </a:r>
            <a:r>
              <a:rPr lang="en-US" dirty="0">
                <a:solidFill>
                  <a:srgbClr val="0070C0"/>
                </a:solidFill>
              </a:rPr>
              <a:t>average</a:t>
            </a:r>
            <a:r>
              <a:rPr lang="en-US" dirty="0"/>
              <a:t>”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=AVERAGE(range)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=AVERAGEIF() </a:t>
            </a:r>
            <a:r>
              <a:rPr lang="en-US" dirty="0"/>
              <a:t>– averages if numbers meet certain condition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990600"/>
            <a:ext cx="5562600" cy="3200400"/>
            <a:chOff x="3276600" y="990600"/>
            <a:chExt cx="4876800" cy="2891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90600"/>
              <a:ext cx="4876800" cy="2706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3635519"/>
              <a:ext cx="381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http://www.cdn.sciencebuddies.org/Files/463/9/MeanEquation.jpg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16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70C0"/>
                </a:solidFill>
              </a:rPr>
              <a:t>Mean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4" y="51054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8000"/>
                </a:solidFill>
              </a:rPr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Sort values low to high and take middle value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775" y="2209800"/>
            <a:ext cx="4953000" cy="2957185"/>
            <a:chOff x="381000" y="2209800"/>
            <a:chExt cx="4953000" cy="2957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4953000" cy="2695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" y="490537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https://betterexplained.com/wp-content/uploads/average/median.png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687515"/>
            <a:ext cx="3324225" cy="933695"/>
            <a:chOff x="5486400" y="2490788"/>
            <a:chExt cx="3324225" cy="933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490788"/>
              <a:ext cx="3324225" cy="76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3193651"/>
              <a:ext cx="304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https://www.mathsisfun.com/definitions/images/median.gif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131" y="4164955"/>
            <a:ext cx="4076700" cy="1109752"/>
            <a:chOff x="4860131" y="4164955"/>
            <a:chExt cx="4076700" cy="11097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31" y="4164955"/>
              <a:ext cx="4076700" cy="9509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79181" y="5059263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http://www.nedarc.org/statisticalHelp/basicStatistics/measuresOfCenter/images/median.gif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5000" y="588348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Excel, </a:t>
            </a:r>
            <a:r>
              <a:rPr lang="en-US" sz="2800" dirty="0">
                <a:latin typeface="Consolas" panose="020B0609020204030204" pitchFamily="49" charset="0"/>
              </a:rPr>
              <a:t>=MEDIAN(range)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6" y="57798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which occurs most frequently</a:t>
            </a:r>
          </a:p>
          <a:p>
            <a:r>
              <a:rPr lang="en-US" dirty="0"/>
              <a:t>Not too useful in many cases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Best use for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</a:p>
          <a:p>
            <a:pPr lvl="1"/>
            <a:r>
              <a:rPr lang="en-US" dirty="0"/>
              <a:t>e.g., most popular Hero group in Heroes of the Storm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=MODE()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05000"/>
            <a:ext cx="2057400" cy="142523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43392"/>
            <a:ext cx="2600325" cy="1950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43462" y="5593636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http://pad3.whstatic.com/images/thumb/c/cd/Find-the-Mode-of-a-Set-of-Numbers-Step-7.jpg/aid130521-v4-728px-Find-the-Mode-of-a-Set-of-Numbers-Step-7.jpg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21" y="54102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  <a:r>
              <a:rPr lang="en-US" altLang="en-US" dirty="0"/>
              <a:t>?</a:t>
            </a:r>
          </a:p>
        </p:txBody>
      </p: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1143000" y="1522412"/>
            <a:ext cx="1981200" cy="2422525"/>
            <a:chOff x="720" y="912"/>
            <a:chExt cx="1248" cy="1526"/>
          </a:xfrm>
        </p:grpSpPr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>
              <a:off x="720" y="9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Line 17"/>
            <p:cNvSpPr>
              <a:spLocks noChangeShapeType="1"/>
            </p:cNvSpPr>
            <p:nvPr/>
          </p:nvSpPr>
          <p:spPr bwMode="auto">
            <a:xfrm>
              <a:off x="720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auto">
            <a:xfrm>
              <a:off x="768" y="1264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auto">
            <a:xfrm flipH="1">
              <a:off x="1248" y="1248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7" name="Text Box 23"/>
            <p:cNvSpPr txBox="1">
              <a:spLocks noChangeArrowheads="1"/>
            </p:cNvSpPr>
            <p:nvPr/>
          </p:nvSpPr>
          <p:spPr bwMode="auto">
            <a:xfrm>
              <a:off x="1104" y="2205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(a)</a:t>
              </a:r>
            </a:p>
          </p:txBody>
        </p:sp>
      </p:grpSp>
      <p:grpSp>
        <p:nvGrpSpPr>
          <p:cNvPr id="323617" name="Group 33"/>
          <p:cNvGrpSpPr>
            <a:grpSpLocks/>
          </p:cNvGrpSpPr>
          <p:nvPr/>
        </p:nvGrpSpPr>
        <p:grpSpPr bwMode="auto">
          <a:xfrm>
            <a:off x="6477000" y="1522413"/>
            <a:ext cx="1981200" cy="2428875"/>
            <a:chOff x="4080" y="959"/>
            <a:chExt cx="1248" cy="1530"/>
          </a:xfrm>
        </p:grpSpPr>
        <p:sp>
          <p:nvSpPr>
            <p:cNvPr id="323587" name="Line 3"/>
            <p:cNvSpPr>
              <a:spLocks noChangeShapeType="1"/>
            </p:cNvSpPr>
            <p:nvPr/>
          </p:nvSpPr>
          <p:spPr bwMode="auto">
            <a:xfrm>
              <a:off x="4080" y="95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89" name="Line 5"/>
            <p:cNvSpPr>
              <a:spLocks noChangeShapeType="1"/>
            </p:cNvSpPr>
            <p:nvPr/>
          </p:nvSpPr>
          <p:spPr bwMode="auto">
            <a:xfrm>
              <a:off x="4080" y="22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2" name="Freeform 8"/>
            <p:cNvSpPr>
              <a:spLocks/>
            </p:cNvSpPr>
            <p:nvPr/>
          </p:nvSpPr>
          <p:spPr bwMode="auto">
            <a:xfrm>
              <a:off x="4176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>
              <a:off x="4464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6" name="Text Box 12"/>
            <p:cNvSpPr txBox="1">
              <a:spLocks noChangeArrowheads="1"/>
            </p:cNvSpPr>
            <p:nvPr/>
          </p:nvSpPr>
          <p:spPr bwMode="auto">
            <a:xfrm>
              <a:off x="4608" y="2256"/>
              <a:ext cx="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(b)</a:t>
              </a:r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auto">
            <a:xfrm flipH="1">
              <a:off x="4464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auto">
            <a:xfrm>
              <a:off x="4752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auto">
            <a:xfrm flipH="1">
              <a:off x="5040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5040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47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1828800" y="62484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1143000" y="4191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1143000" y="6172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1" name="Text Box 37"/>
          <p:cNvSpPr txBox="1">
            <a:spLocks noChangeArrowheads="1"/>
          </p:cNvSpPr>
          <p:nvPr/>
        </p:nvSpPr>
        <p:spPr bwMode="auto">
          <a:xfrm rot="16200000">
            <a:off x="267349" y="5105049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grpSp>
        <p:nvGrpSpPr>
          <p:cNvPr id="323663" name="Group 79"/>
          <p:cNvGrpSpPr>
            <a:grpSpLocks/>
          </p:cNvGrpSpPr>
          <p:nvPr/>
        </p:nvGrpSpPr>
        <p:grpSpPr bwMode="auto">
          <a:xfrm>
            <a:off x="3848100" y="2667000"/>
            <a:ext cx="1981200" cy="2427288"/>
            <a:chOff x="2640" y="1728"/>
            <a:chExt cx="1248" cy="1529"/>
          </a:xfrm>
        </p:grpSpPr>
        <p:sp>
          <p:nvSpPr>
            <p:cNvPr id="323641" name="Text Box 57"/>
            <p:cNvSpPr txBox="1">
              <a:spLocks noChangeArrowheads="1"/>
            </p:cNvSpPr>
            <p:nvPr/>
          </p:nvSpPr>
          <p:spPr bwMode="auto">
            <a:xfrm>
              <a:off x="3072" y="3024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(c)</a:t>
              </a:r>
            </a:p>
          </p:txBody>
        </p:sp>
        <p:sp>
          <p:nvSpPr>
            <p:cNvPr id="323642" name="Line 58"/>
            <p:cNvSpPr>
              <a:spLocks noChangeShapeType="1"/>
            </p:cNvSpPr>
            <p:nvPr/>
          </p:nvSpPr>
          <p:spPr bwMode="auto">
            <a:xfrm>
              <a:off x="2640" y="172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3" name="Line 59"/>
            <p:cNvSpPr>
              <a:spLocks noChangeShapeType="1"/>
            </p:cNvSpPr>
            <p:nvPr/>
          </p:nvSpPr>
          <p:spPr bwMode="auto">
            <a:xfrm>
              <a:off x="2640" y="29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 flipV="1">
              <a:off x="2832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>
              <a:off x="2832" y="25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 flipV="1">
              <a:off x="3648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>
              <a:off x="3216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52" name="Freeform 68"/>
          <p:cNvSpPr>
            <a:spLocks/>
          </p:cNvSpPr>
          <p:nvPr/>
        </p:nvSpPr>
        <p:spPr bwMode="auto">
          <a:xfrm>
            <a:off x="1295400" y="4775200"/>
            <a:ext cx="1676400" cy="1244600"/>
          </a:xfrm>
          <a:custGeom>
            <a:avLst/>
            <a:gdLst>
              <a:gd name="T0" fmla="*/ 0 w 1056"/>
              <a:gd name="T1" fmla="*/ 784 h 784"/>
              <a:gd name="T2" fmla="*/ 144 w 1056"/>
              <a:gd name="T3" fmla="*/ 112 h 784"/>
              <a:gd name="T4" fmla="*/ 288 w 1056"/>
              <a:gd name="T5" fmla="*/ 112 h 784"/>
              <a:gd name="T6" fmla="*/ 480 w 1056"/>
              <a:gd name="T7" fmla="*/ 352 h 784"/>
              <a:gd name="T8" fmla="*/ 816 w 1056"/>
              <a:gd name="T9" fmla="*/ 640 h 784"/>
              <a:gd name="T10" fmla="*/ 1056 w 1056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784">
                <a:moveTo>
                  <a:pt x="0" y="784"/>
                </a:moveTo>
                <a:cubicBezTo>
                  <a:pt x="48" y="504"/>
                  <a:pt x="96" y="224"/>
                  <a:pt x="144" y="112"/>
                </a:cubicBezTo>
                <a:cubicBezTo>
                  <a:pt x="192" y="0"/>
                  <a:pt x="232" y="72"/>
                  <a:pt x="288" y="112"/>
                </a:cubicBezTo>
                <a:cubicBezTo>
                  <a:pt x="344" y="152"/>
                  <a:pt x="392" y="264"/>
                  <a:pt x="480" y="352"/>
                </a:cubicBezTo>
                <a:cubicBezTo>
                  <a:pt x="568" y="440"/>
                  <a:pt x="720" y="568"/>
                  <a:pt x="816" y="640"/>
                </a:cubicBezTo>
                <a:cubicBezTo>
                  <a:pt x="912" y="712"/>
                  <a:pt x="1000" y="760"/>
                  <a:pt x="1056" y="7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4" name="Line 70"/>
          <p:cNvSpPr>
            <a:spLocks noChangeShapeType="1"/>
          </p:cNvSpPr>
          <p:nvPr/>
        </p:nvSpPr>
        <p:spPr bwMode="auto">
          <a:xfrm>
            <a:off x="1600200" y="4876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5" name="Line 71"/>
          <p:cNvSpPr>
            <a:spLocks noChangeShapeType="1"/>
          </p:cNvSpPr>
          <p:nvPr/>
        </p:nvSpPr>
        <p:spPr bwMode="auto">
          <a:xfrm>
            <a:off x="1981200" y="5257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6" name="Line 72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7" name="Freeform 73"/>
          <p:cNvSpPr>
            <a:spLocks/>
          </p:cNvSpPr>
          <p:nvPr/>
        </p:nvSpPr>
        <p:spPr bwMode="auto">
          <a:xfrm>
            <a:off x="2971800" y="6019800"/>
            <a:ext cx="457200" cy="88900"/>
          </a:xfrm>
          <a:custGeom>
            <a:avLst/>
            <a:gdLst>
              <a:gd name="T0" fmla="*/ 0 w 288"/>
              <a:gd name="T1" fmla="*/ 0 h 56"/>
              <a:gd name="T2" fmla="*/ 96 w 288"/>
              <a:gd name="T3" fmla="*/ 48 h 56"/>
              <a:gd name="T4" fmla="*/ 288 w 288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56">
                <a:moveTo>
                  <a:pt x="0" y="0"/>
                </a:moveTo>
                <a:cubicBezTo>
                  <a:pt x="24" y="20"/>
                  <a:pt x="48" y="40"/>
                  <a:pt x="96" y="48"/>
                </a:cubicBezTo>
                <a:cubicBezTo>
                  <a:pt x="144" y="56"/>
                  <a:pt x="216" y="52"/>
                  <a:pt x="288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4" name="Text Box 80"/>
          <p:cNvSpPr txBox="1">
            <a:spLocks noChangeArrowheads="1"/>
          </p:cNvSpPr>
          <p:nvPr/>
        </p:nvSpPr>
        <p:spPr bwMode="auto">
          <a:xfrm>
            <a:off x="7162800" y="61722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65" name="Line 81"/>
          <p:cNvSpPr>
            <a:spLocks noChangeShapeType="1"/>
          </p:cNvSpPr>
          <p:nvPr/>
        </p:nvSpPr>
        <p:spPr bwMode="auto">
          <a:xfrm>
            <a:off x="6477000" y="4114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6" name="Line 82"/>
          <p:cNvSpPr>
            <a:spLocks noChangeShapeType="1"/>
          </p:cNvSpPr>
          <p:nvPr/>
        </p:nvSpPr>
        <p:spPr bwMode="auto">
          <a:xfrm>
            <a:off x="6477000" y="609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3680" name="Group 96"/>
          <p:cNvGrpSpPr>
            <a:grpSpLocks/>
          </p:cNvGrpSpPr>
          <p:nvPr/>
        </p:nvGrpSpPr>
        <p:grpSpPr bwMode="auto">
          <a:xfrm flipH="1">
            <a:off x="6600825" y="4622800"/>
            <a:ext cx="2133600" cy="1397000"/>
            <a:chOff x="4176" y="2960"/>
            <a:chExt cx="1344" cy="880"/>
          </a:xfrm>
        </p:grpSpPr>
        <p:sp>
          <p:nvSpPr>
            <p:cNvPr id="323670" name="Line 86"/>
            <p:cNvSpPr>
              <a:spLocks noChangeShapeType="1"/>
            </p:cNvSpPr>
            <p:nvPr/>
          </p:nvSpPr>
          <p:spPr bwMode="auto">
            <a:xfrm>
              <a:off x="4368" y="302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1" name="Line 87"/>
            <p:cNvSpPr>
              <a:spLocks noChangeShapeType="1"/>
            </p:cNvSpPr>
            <p:nvPr/>
          </p:nvSpPr>
          <p:spPr bwMode="auto">
            <a:xfrm>
              <a:off x="4608" y="326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2" name="Line 88"/>
            <p:cNvSpPr>
              <a:spLocks noChangeShapeType="1"/>
            </p:cNvSpPr>
            <p:nvPr/>
          </p:nvSpPr>
          <p:spPr bwMode="auto">
            <a:xfrm>
              <a:off x="4848" y="35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79" name="Group 95"/>
            <p:cNvGrpSpPr>
              <a:grpSpLocks/>
            </p:cNvGrpSpPr>
            <p:nvPr/>
          </p:nvGrpSpPr>
          <p:grpSpPr bwMode="auto">
            <a:xfrm>
              <a:off x="4176" y="2960"/>
              <a:ext cx="1344" cy="840"/>
              <a:chOff x="4176" y="2960"/>
              <a:chExt cx="1344" cy="840"/>
            </a:xfrm>
          </p:grpSpPr>
          <p:sp>
            <p:nvSpPr>
              <p:cNvPr id="323668" name="Freeform 84"/>
              <p:cNvSpPr>
                <a:spLocks/>
              </p:cNvSpPr>
              <p:nvPr/>
            </p:nvSpPr>
            <p:spPr bwMode="auto">
              <a:xfrm>
                <a:off x="4176" y="2960"/>
                <a:ext cx="1056" cy="784"/>
              </a:xfrm>
              <a:custGeom>
                <a:avLst/>
                <a:gdLst>
                  <a:gd name="T0" fmla="*/ 0 w 1056"/>
                  <a:gd name="T1" fmla="*/ 784 h 784"/>
                  <a:gd name="T2" fmla="*/ 144 w 1056"/>
                  <a:gd name="T3" fmla="*/ 112 h 784"/>
                  <a:gd name="T4" fmla="*/ 288 w 1056"/>
                  <a:gd name="T5" fmla="*/ 112 h 784"/>
                  <a:gd name="T6" fmla="*/ 480 w 1056"/>
                  <a:gd name="T7" fmla="*/ 352 h 784"/>
                  <a:gd name="T8" fmla="*/ 816 w 1056"/>
                  <a:gd name="T9" fmla="*/ 640 h 784"/>
                  <a:gd name="T10" fmla="*/ 1056 w 1056"/>
                  <a:gd name="T11" fmla="*/ 78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6" h="784">
                    <a:moveTo>
                      <a:pt x="0" y="784"/>
                    </a:moveTo>
                    <a:cubicBezTo>
                      <a:pt x="48" y="504"/>
                      <a:pt x="96" y="224"/>
                      <a:pt x="144" y="112"/>
                    </a:cubicBezTo>
                    <a:cubicBezTo>
                      <a:pt x="192" y="0"/>
                      <a:pt x="232" y="72"/>
                      <a:pt x="288" y="112"/>
                    </a:cubicBezTo>
                    <a:cubicBezTo>
                      <a:pt x="344" y="152"/>
                      <a:pt x="392" y="264"/>
                      <a:pt x="480" y="352"/>
                    </a:cubicBezTo>
                    <a:cubicBezTo>
                      <a:pt x="568" y="440"/>
                      <a:pt x="720" y="568"/>
                      <a:pt x="816" y="640"/>
                    </a:cubicBezTo>
                    <a:cubicBezTo>
                      <a:pt x="912" y="712"/>
                      <a:pt x="1000" y="760"/>
                      <a:pt x="1056" y="7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3" name="Freeform 89"/>
              <p:cNvSpPr>
                <a:spLocks/>
              </p:cNvSpPr>
              <p:nvPr/>
            </p:nvSpPr>
            <p:spPr bwMode="auto">
              <a:xfrm>
                <a:off x="5232" y="3744"/>
                <a:ext cx="288" cy="56"/>
              </a:xfrm>
              <a:custGeom>
                <a:avLst/>
                <a:gdLst>
                  <a:gd name="T0" fmla="*/ 0 w 288"/>
                  <a:gd name="T1" fmla="*/ 0 h 56"/>
                  <a:gd name="T2" fmla="*/ 96 w 288"/>
                  <a:gd name="T3" fmla="*/ 48 h 56"/>
                  <a:gd name="T4" fmla="*/ 288 w 288"/>
                  <a:gd name="T5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0"/>
                    </a:moveTo>
                    <a:cubicBezTo>
                      <a:pt x="24" y="20"/>
                      <a:pt x="48" y="40"/>
                      <a:pt x="96" y="48"/>
                    </a:cubicBezTo>
                    <a:cubicBezTo>
                      <a:pt x="144" y="56"/>
                      <a:pt x="216" y="52"/>
                      <a:pt x="288" y="4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" name="Text Box 37"/>
          <p:cNvSpPr txBox="1">
            <a:spLocks noChangeArrowheads="1"/>
          </p:cNvSpPr>
          <p:nvPr/>
        </p:nvSpPr>
        <p:spPr bwMode="auto">
          <a:xfrm rot="16200000">
            <a:off x="267349" y="2369333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 rot="16200000">
            <a:off x="5677806" y="5000730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 rot="16200000">
            <a:off x="5677806" y="2265014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 rot="16200000">
            <a:off x="3086451" y="3502775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01035534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104410"/>
            <a:ext cx="8229598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  <a:r>
              <a:rPr lang="en-US" altLang="en-US" dirty="0"/>
              <a:t>?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1143000" y="1447800"/>
            <a:ext cx="1981200" cy="2497138"/>
            <a:chOff x="720" y="865"/>
            <a:chExt cx="1248" cy="1573"/>
          </a:xfrm>
        </p:grpSpPr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>
              <a:off x="720" y="9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Line 17"/>
            <p:cNvSpPr>
              <a:spLocks noChangeShapeType="1"/>
            </p:cNvSpPr>
            <p:nvPr/>
          </p:nvSpPr>
          <p:spPr bwMode="auto">
            <a:xfrm>
              <a:off x="720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auto">
            <a:xfrm>
              <a:off x="768" y="1264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auto">
            <a:xfrm flipH="1">
              <a:off x="1248" y="1248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6" name="Text Box 22"/>
            <p:cNvSpPr txBox="1">
              <a:spLocks noChangeArrowheads="1"/>
            </p:cNvSpPr>
            <p:nvPr/>
          </p:nvSpPr>
          <p:spPr bwMode="auto">
            <a:xfrm>
              <a:off x="988" y="865"/>
              <a:ext cx="58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07" name="Text Box 23"/>
            <p:cNvSpPr txBox="1">
              <a:spLocks noChangeArrowheads="1"/>
            </p:cNvSpPr>
            <p:nvPr/>
          </p:nvSpPr>
          <p:spPr bwMode="auto">
            <a:xfrm>
              <a:off x="1104" y="2205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(a)</a:t>
              </a:r>
            </a:p>
          </p:txBody>
        </p:sp>
      </p:grpSp>
      <p:grpSp>
        <p:nvGrpSpPr>
          <p:cNvPr id="323617" name="Group 33"/>
          <p:cNvGrpSpPr>
            <a:grpSpLocks/>
          </p:cNvGrpSpPr>
          <p:nvPr/>
        </p:nvGrpSpPr>
        <p:grpSpPr bwMode="auto">
          <a:xfrm>
            <a:off x="6477000" y="1522413"/>
            <a:ext cx="1981200" cy="2428875"/>
            <a:chOff x="4080" y="959"/>
            <a:chExt cx="1248" cy="1530"/>
          </a:xfrm>
        </p:grpSpPr>
        <p:sp>
          <p:nvSpPr>
            <p:cNvPr id="323587" name="Line 3"/>
            <p:cNvSpPr>
              <a:spLocks noChangeShapeType="1"/>
            </p:cNvSpPr>
            <p:nvPr/>
          </p:nvSpPr>
          <p:spPr bwMode="auto">
            <a:xfrm>
              <a:off x="4080" y="95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89" name="Line 5"/>
            <p:cNvSpPr>
              <a:spLocks noChangeShapeType="1"/>
            </p:cNvSpPr>
            <p:nvPr/>
          </p:nvSpPr>
          <p:spPr bwMode="auto">
            <a:xfrm>
              <a:off x="4080" y="22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2" name="Freeform 8"/>
            <p:cNvSpPr>
              <a:spLocks/>
            </p:cNvSpPr>
            <p:nvPr/>
          </p:nvSpPr>
          <p:spPr bwMode="auto">
            <a:xfrm>
              <a:off x="4176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>
              <a:off x="4464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5" name="Text Box 11"/>
            <p:cNvSpPr txBox="1">
              <a:spLocks noChangeArrowheads="1"/>
            </p:cNvSpPr>
            <p:nvPr/>
          </p:nvSpPr>
          <p:spPr bwMode="auto">
            <a:xfrm>
              <a:off x="4464" y="13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596" name="Text Box 12"/>
            <p:cNvSpPr txBox="1">
              <a:spLocks noChangeArrowheads="1"/>
            </p:cNvSpPr>
            <p:nvPr/>
          </p:nvSpPr>
          <p:spPr bwMode="auto">
            <a:xfrm>
              <a:off x="4608" y="2256"/>
              <a:ext cx="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(b)</a:t>
              </a:r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auto">
            <a:xfrm flipH="1">
              <a:off x="4464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auto">
            <a:xfrm>
              <a:off x="4752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auto">
            <a:xfrm flipH="1">
              <a:off x="5040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5040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47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4" name="Text Box 30"/>
            <p:cNvSpPr txBox="1">
              <a:spLocks noChangeArrowheads="1"/>
            </p:cNvSpPr>
            <p:nvPr/>
          </p:nvSpPr>
          <p:spPr bwMode="auto">
            <a:xfrm>
              <a:off x="4497" y="1008"/>
              <a:ext cx="515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modes</a:t>
              </a:r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 flipH="1">
              <a:off x="4464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>
              <a:off x="4896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1828800" y="62484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1143000" y="4191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1143000" y="6172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1" name="Text Box 37"/>
          <p:cNvSpPr txBox="1">
            <a:spLocks noChangeArrowheads="1"/>
          </p:cNvSpPr>
          <p:nvPr/>
        </p:nvSpPr>
        <p:spPr bwMode="auto">
          <a:xfrm rot="16200000">
            <a:off x="267349" y="5105049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grpSp>
        <p:nvGrpSpPr>
          <p:cNvPr id="323663" name="Group 79"/>
          <p:cNvGrpSpPr>
            <a:grpSpLocks/>
          </p:cNvGrpSpPr>
          <p:nvPr/>
        </p:nvGrpSpPr>
        <p:grpSpPr bwMode="auto">
          <a:xfrm>
            <a:off x="3848100" y="2667000"/>
            <a:ext cx="1981200" cy="2427288"/>
            <a:chOff x="2640" y="1728"/>
            <a:chExt cx="1248" cy="1529"/>
          </a:xfrm>
        </p:grpSpPr>
        <p:sp>
          <p:nvSpPr>
            <p:cNvPr id="323641" name="Text Box 57"/>
            <p:cNvSpPr txBox="1">
              <a:spLocks noChangeArrowheads="1"/>
            </p:cNvSpPr>
            <p:nvPr/>
          </p:nvSpPr>
          <p:spPr bwMode="auto">
            <a:xfrm>
              <a:off x="3072" y="3024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(c)</a:t>
              </a:r>
            </a:p>
          </p:txBody>
        </p:sp>
        <p:sp>
          <p:nvSpPr>
            <p:cNvPr id="323642" name="Line 58"/>
            <p:cNvSpPr>
              <a:spLocks noChangeShapeType="1"/>
            </p:cNvSpPr>
            <p:nvPr/>
          </p:nvSpPr>
          <p:spPr bwMode="auto">
            <a:xfrm>
              <a:off x="2640" y="172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3" name="Line 59"/>
            <p:cNvSpPr>
              <a:spLocks noChangeShapeType="1"/>
            </p:cNvSpPr>
            <p:nvPr/>
          </p:nvSpPr>
          <p:spPr bwMode="auto">
            <a:xfrm>
              <a:off x="2640" y="29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5" name="Text Box 61"/>
            <p:cNvSpPr txBox="1">
              <a:spLocks noChangeArrowheads="1"/>
            </p:cNvSpPr>
            <p:nvPr/>
          </p:nvSpPr>
          <p:spPr bwMode="auto">
            <a:xfrm>
              <a:off x="2928" y="22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46" name="Text Box 62"/>
            <p:cNvSpPr txBox="1">
              <a:spLocks noChangeArrowheads="1"/>
            </p:cNvSpPr>
            <p:nvPr/>
          </p:nvSpPr>
          <p:spPr bwMode="auto">
            <a:xfrm>
              <a:off x="2888" y="2016"/>
              <a:ext cx="64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no</a:t>
              </a:r>
              <a:r>
                <a:rPr lang="en-US" altLang="en-US" sz="1800" dirty="0">
                  <a:solidFill>
                    <a:srgbClr val="009900"/>
                  </a:solidFill>
                </a:rPr>
                <a:t> </a:t>
              </a: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 flipV="1">
              <a:off x="2832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>
              <a:off x="2832" y="25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 flipV="1">
              <a:off x="3648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>
              <a:off x="3216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52" name="Freeform 68"/>
          <p:cNvSpPr>
            <a:spLocks/>
          </p:cNvSpPr>
          <p:nvPr/>
        </p:nvSpPr>
        <p:spPr bwMode="auto">
          <a:xfrm>
            <a:off x="1295400" y="4775200"/>
            <a:ext cx="1676400" cy="1244600"/>
          </a:xfrm>
          <a:custGeom>
            <a:avLst/>
            <a:gdLst>
              <a:gd name="T0" fmla="*/ 0 w 1056"/>
              <a:gd name="T1" fmla="*/ 784 h 784"/>
              <a:gd name="T2" fmla="*/ 144 w 1056"/>
              <a:gd name="T3" fmla="*/ 112 h 784"/>
              <a:gd name="T4" fmla="*/ 288 w 1056"/>
              <a:gd name="T5" fmla="*/ 112 h 784"/>
              <a:gd name="T6" fmla="*/ 480 w 1056"/>
              <a:gd name="T7" fmla="*/ 352 h 784"/>
              <a:gd name="T8" fmla="*/ 816 w 1056"/>
              <a:gd name="T9" fmla="*/ 640 h 784"/>
              <a:gd name="T10" fmla="*/ 1056 w 1056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784">
                <a:moveTo>
                  <a:pt x="0" y="784"/>
                </a:moveTo>
                <a:cubicBezTo>
                  <a:pt x="48" y="504"/>
                  <a:pt x="96" y="224"/>
                  <a:pt x="144" y="112"/>
                </a:cubicBezTo>
                <a:cubicBezTo>
                  <a:pt x="192" y="0"/>
                  <a:pt x="232" y="72"/>
                  <a:pt x="288" y="112"/>
                </a:cubicBezTo>
                <a:cubicBezTo>
                  <a:pt x="344" y="152"/>
                  <a:pt x="392" y="264"/>
                  <a:pt x="480" y="352"/>
                </a:cubicBezTo>
                <a:cubicBezTo>
                  <a:pt x="568" y="440"/>
                  <a:pt x="720" y="568"/>
                  <a:pt x="816" y="640"/>
                </a:cubicBezTo>
                <a:cubicBezTo>
                  <a:pt x="912" y="712"/>
                  <a:pt x="1000" y="760"/>
                  <a:pt x="1056" y="7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3" name="Text Box 69"/>
          <p:cNvSpPr txBox="1">
            <a:spLocks noChangeArrowheads="1"/>
          </p:cNvSpPr>
          <p:nvPr/>
        </p:nvSpPr>
        <p:spPr bwMode="auto">
          <a:xfrm>
            <a:off x="1531433" y="4343400"/>
            <a:ext cx="728084" cy="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323654" name="Line 70"/>
          <p:cNvSpPr>
            <a:spLocks noChangeShapeType="1"/>
          </p:cNvSpPr>
          <p:nvPr/>
        </p:nvSpPr>
        <p:spPr bwMode="auto">
          <a:xfrm>
            <a:off x="1600200" y="4876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5" name="Line 71"/>
          <p:cNvSpPr>
            <a:spLocks noChangeShapeType="1"/>
          </p:cNvSpPr>
          <p:nvPr/>
        </p:nvSpPr>
        <p:spPr bwMode="auto">
          <a:xfrm>
            <a:off x="1981200" y="5257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6" name="Line 72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7" name="Freeform 73"/>
          <p:cNvSpPr>
            <a:spLocks/>
          </p:cNvSpPr>
          <p:nvPr/>
        </p:nvSpPr>
        <p:spPr bwMode="auto">
          <a:xfrm>
            <a:off x="2971800" y="6019800"/>
            <a:ext cx="457200" cy="88900"/>
          </a:xfrm>
          <a:custGeom>
            <a:avLst/>
            <a:gdLst>
              <a:gd name="T0" fmla="*/ 0 w 288"/>
              <a:gd name="T1" fmla="*/ 0 h 56"/>
              <a:gd name="T2" fmla="*/ 96 w 288"/>
              <a:gd name="T3" fmla="*/ 48 h 56"/>
              <a:gd name="T4" fmla="*/ 288 w 288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56">
                <a:moveTo>
                  <a:pt x="0" y="0"/>
                </a:moveTo>
                <a:cubicBezTo>
                  <a:pt x="24" y="20"/>
                  <a:pt x="48" y="40"/>
                  <a:pt x="96" y="48"/>
                </a:cubicBezTo>
                <a:cubicBezTo>
                  <a:pt x="144" y="56"/>
                  <a:pt x="216" y="52"/>
                  <a:pt x="288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8" name="Text Box 74"/>
          <p:cNvSpPr txBox="1">
            <a:spLocks noChangeArrowheads="1"/>
          </p:cNvSpPr>
          <p:nvPr/>
        </p:nvSpPr>
        <p:spPr bwMode="auto">
          <a:xfrm>
            <a:off x="2122488" y="4876800"/>
            <a:ext cx="922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9900"/>
                </a:solidFill>
              </a:rPr>
              <a:t>median</a:t>
            </a:r>
          </a:p>
        </p:txBody>
      </p:sp>
      <p:sp>
        <p:nvSpPr>
          <p:cNvPr id="323659" name="Text Box 75"/>
          <p:cNvSpPr txBox="1">
            <a:spLocks noChangeArrowheads="1"/>
          </p:cNvSpPr>
          <p:nvPr/>
        </p:nvSpPr>
        <p:spPr bwMode="auto">
          <a:xfrm>
            <a:off x="2832443" y="5334000"/>
            <a:ext cx="716863" cy="2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mean</a:t>
            </a:r>
          </a:p>
        </p:txBody>
      </p:sp>
      <p:sp>
        <p:nvSpPr>
          <p:cNvPr id="323660" name="Line 76"/>
          <p:cNvSpPr>
            <a:spLocks noChangeShapeType="1"/>
          </p:cNvSpPr>
          <p:nvPr/>
        </p:nvSpPr>
        <p:spPr bwMode="auto">
          <a:xfrm flipH="1">
            <a:off x="16002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1" name="Line 77"/>
          <p:cNvSpPr>
            <a:spLocks noChangeShapeType="1"/>
          </p:cNvSpPr>
          <p:nvPr/>
        </p:nvSpPr>
        <p:spPr bwMode="auto">
          <a:xfrm flipH="1">
            <a:off x="1981200" y="5105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2" name="Line 78"/>
          <p:cNvSpPr>
            <a:spLocks noChangeShapeType="1"/>
          </p:cNvSpPr>
          <p:nvPr/>
        </p:nvSpPr>
        <p:spPr bwMode="auto">
          <a:xfrm flipH="1">
            <a:off x="2362200" y="5562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4" name="Text Box 80"/>
          <p:cNvSpPr txBox="1">
            <a:spLocks noChangeArrowheads="1"/>
          </p:cNvSpPr>
          <p:nvPr/>
        </p:nvSpPr>
        <p:spPr bwMode="auto">
          <a:xfrm>
            <a:off x="7162800" y="61722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65" name="Line 81"/>
          <p:cNvSpPr>
            <a:spLocks noChangeShapeType="1"/>
          </p:cNvSpPr>
          <p:nvPr/>
        </p:nvSpPr>
        <p:spPr bwMode="auto">
          <a:xfrm>
            <a:off x="6477000" y="4114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6" name="Line 82"/>
          <p:cNvSpPr>
            <a:spLocks noChangeShapeType="1"/>
          </p:cNvSpPr>
          <p:nvPr/>
        </p:nvSpPr>
        <p:spPr bwMode="auto">
          <a:xfrm>
            <a:off x="6477000" y="609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3680" name="Group 96"/>
          <p:cNvGrpSpPr>
            <a:grpSpLocks/>
          </p:cNvGrpSpPr>
          <p:nvPr/>
        </p:nvGrpSpPr>
        <p:grpSpPr bwMode="auto">
          <a:xfrm flipH="1">
            <a:off x="6480175" y="4191000"/>
            <a:ext cx="2254250" cy="1828800"/>
            <a:chOff x="4176" y="2688"/>
            <a:chExt cx="1420" cy="1152"/>
          </a:xfrm>
        </p:grpSpPr>
        <p:sp>
          <p:nvSpPr>
            <p:cNvPr id="323669" name="Text Box 85"/>
            <p:cNvSpPr txBox="1">
              <a:spLocks noChangeArrowheads="1"/>
            </p:cNvSpPr>
            <p:nvPr/>
          </p:nvSpPr>
          <p:spPr bwMode="auto">
            <a:xfrm>
              <a:off x="4325" y="2688"/>
              <a:ext cx="4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323670" name="Line 86"/>
            <p:cNvSpPr>
              <a:spLocks noChangeShapeType="1"/>
            </p:cNvSpPr>
            <p:nvPr/>
          </p:nvSpPr>
          <p:spPr bwMode="auto">
            <a:xfrm>
              <a:off x="4368" y="302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1" name="Line 87"/>
            <p:cNvSpPr>
              <a:spLocks noChangeShapeType="1"/>
            </p:cNvSpPr>
            <p:nvPr/>
          </p:nvSpPr>
          <p:spPr bwMode="auto">
            <a:xfrm>
              <a:off x="4608" y="326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2" name="Line 88"/>
            <p:cNvSpPr>
              <a:spLocks noChangeShapeType="1"/>
            </p:cNvSpPr>
            <p:nvPr/>
          </p:nvSpPr>
          <p:spPr bwMode="auto">
            <a:xfrm>
              <a:off x="4848" y="35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79" name="Group 95"/>
            <p:cNvGrpSpPr>
              <a:grpSpLocks/>
            </p:cNvGrpSpPr>
            <p:nvPr/>
          </p:nvGrpSpPr>
          <p:grpSpPr bwMode="auto">
            <a:xfrm>
              <a:off x="4176" y="2960"/>
              <a:ext cx="1344" cy="840"/>
              <a:chOff x="4176" y="2960"/>
              <a:chExt cx="1344" cy="840"/>
            </a:xfrm>
          </p:grpSpPr>
          <p:sp>
            <p:nvSpPr>
              <p:cNvPr id="323668" name="Freeform 84"/>
              <p:cNvSpPr>
                <a:spLocks/>
              </p:cNvSpPr>
              <p:nvPr/>
            </p:nvSpPr>
            <p:spPr bwMode="auto">
              <a:xfrm>
                <a:off x="4176" y="2960"/>
                <a:ext cx="1056" cy="784"/>
              </a:xfrm>
              <a:custGeom>
                <a:avLst/>
                <a:gdLst>
                  <a:gd name="T0" fmla="*/ 0 w 1056"/>
                  <a:gd name="T1" fmla="*/ 784 h 784"/>
                  <a:gd name="T2" fmla="*/ 144 w 1056"/>
                  <a:gd name="T3" fmla="*/ 112 h 784"/>
                  <a:gd name="T4" fmla="*/ 288 w 1056"/>
                  <a:gd name="T5" fmla="*/ 112 h 784"/>
                  <a:gd name="T6" fmla="*/ 480 w 1056"/>
                  <a:gd name="T7" fmla="*/ 352 h 784"/>
                  <a:gd name="T8" fmla="*/ 816 w 1056"/>
                  <a:gd name="T9" fmla="*/ 640 h 784"/>
                  <a:gd name="T10" fmla="*/ 1056 w 1056"/>
                  <a:gd name="T11" fmla="*/ 78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6" h="784">
                    <a:moveTo>
                      <a:pt x="0" y="784"/>
                    </a:moveTo>
                    <a:cubicBezTo>
                      <a:pt x="48" y="504"/>
                      <a:pt x="96" y="224"/>
                      <a:pt x="144" y="112"/>
                    </a:cubicBezTo>
                    <a:cubicBezTo>
                      <a:pt x="192" y="0"/>
                      <a:pt x="232" y="72"/>
                      <a:pt x="288" y="112"/>
                    </a:cubicBezTo>
                    <a:cubicBezTo>
                      <a:pt x="344" y="152"/>
                      <a:pt x="392" y="264"/>
                      <a:pt x="480" y="352"/>
                    </a:cubicBezTo>
                    <a:cubicBezTo>
                      <a:pt x="568" y="440"/>
                      <a:pt x="720" y="568"/>
                      <a:pt x="816" y="640"/>
                    </a:cubicBezTo>
                    <a:cubicBezTo>
                      <a:pt x="912" y="712"/>
                      <a:pt x="1000" y="760"/>
                      <a:pt x="1056" y="7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3" name="Freeform 89"/>
              <p:cNvSpPr>
                <a:spLocks/>
              </p:cNvSpPr>
              <p:nvPr/>
            </p:nvSpPr>
            <p:spPr bwMode="auto">
              <a:xfrm>
                <a:off x="5232" y="3744"/>
                <a:ext cx="288" cy="56"/>
              </a:xfrm>
              <a:custGeom>
                <a:avLst/>
                <a:gdLst>
                  <a:gd name="T0" fmla="*/ 0 w 288"/>
                  <a:gd name="T1" fmla="*/ 0 h 56"/>
                  <a:gd name="T2" fmla="*/ 96 w 288"/>
                  <a:gd name="T3" fmla="*/ 48 h 56"/>
                  <a:gd name="T4" fmla="*/ 288 w 288"/>
                  <a:gd name="T5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0"/>
                    </a:moveTo>
                    <a:cubicBezTo>
                      <a:pt x="24" y="20"/>
                      <a:pt x="48" y="40"/>
                      <a:pt x="96" y="48"/>
                    </a:cubicBezTo>
                    <a:cubicBezTo>
                      <a:pt x="144" y="56"/>
                      <a:pt x="216" y="52"/>
                      <a:pt x="288" y="4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3674" name="Text Box 90"/>
            <p:cNvSpPr txBox="1">
              <a:spLocks noChangeArrowheads="1"/>
            </p:cNvSpPr>
            <p:nvPr/>
          </p:nvSpPr>
          <p:spPr bwMode="auto">
            <a:xfrm>
              <a:off x="4697" y="3024"/>
              <a:ext cx="5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75" name="Text Box 91"/>
            <p:cNvSpPr txBox="1">
              <a:spLocks noChangeArrowheads="1"/>
            </p:cNvSpPr>
            <p:nvPr/>
          </p:nvSpPr>
          <p:spPr bwMode="auto">
            <a:xfrm>
              <a:off x="5144" y="3312"/>
              <a:ext cx="45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323676" name="Line 92"/>
            <p:cNvSpPr>
              <a:spLocks noChangeShapeType="1"/>
            </p:cNvSpPr>
            <p:nvPr/>
          </p:nvSpPr>
          <p:spPr bwMode="auto">
            <a:xfrm flipH="1">
              <a:off x="4368" y="283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7" name="Line 93"/>
            <p:cNvSpPr>
              <a:spLocks noChangeShapeType="1"/>
            </p:cNvSpPr>
            <p:nvPr/>
          </p:nvSpPr>
          <p:spPr bwMode="auto">
            <a:xfrm flipH="1">
              <a:off x="4608" y="31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8" name="Line 94"/>
            <p:cNvSpPr>
              <a:spLocks noChangeShapeType="1"/>
            </p:cNvSpPr>
            <p:nvPr/>
          </p:nvSpPr>
          <p:spPr bwMode="auto">
            <a:xfrm flipH="1">
              <a:off x="4848" y="345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37"/>
          <p:cNvSpPr txBox="1">
            <a:spLocks noChangeArrowheads="1"/>
          </p:cNvSpPr>
          <p:nvPr/>
        </p:nvSpPr>
        <p:spPr bwMode="auto">
          <a:xfrm rot="16200000">
            <a:off x="267349" y="2369333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 rot="16200000">
            <a:off x="5677806" y="5000730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 rot="16200000">
            <a:off x="5677806" y="2265014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 rot="16200000">
            <a:off x="3086451" y="3502775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frequency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723294249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906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</TotalTime>
  <Words>1955</Words>
  <Application>Microsoft Office PowerPoint</Application>
  <PresentationFormat>On-screen Show (4:3)</PresentationFormat>
  <Paragraphs>365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Comic Sans MS</vt:lpstr>
      <vt:lpstr>Consolas</vt:lpstr>
      <vt:lpstr>Office Theme</vt:lpstr>
      <vt:lpstr>Descriptive Statistics</vt:lpstr>
      <vt:lpstr>Summarizing Data</vt:lpstr>
      <vt:lpstr>Summarizing Data</vt:lpstr>
      <vt:lpstr>Measure of Central Tendency: Mean</vt:lpstr>
      <vt:lpstr>Measure of Central Tendency: Median</vt:lpstr>
      <vt:lpstr>Measure of Central Tendency: Mode</vt:lpstr>
      <vt:lpstr>Depiction: Mean, Median, Mode?</vt:lpstr>
      <vt:lpstr>Depiction: Mean, Median, Mode? </vt:lpstr>
      <vt:lpstr>Which to Use, Mean, Median, Mode?</vt:lpstr>
      <vt:lpstr>Which to Use, Mean, Median, Mode?</vt:lpstr>
      <vt:lpstr>Other Measures of Position</vt:lpstr>
      <vt:lpstr>Other Measures of Position</vt:lpstr>
      <vt:lpstr>Trimmed Mean</vt:lpstr>
      <vt:lpstr>Quartiles</vt:lpstr>
      <vt:lpstr>Percentiles</vt:lpstr>
      <vt:lpstr>Summarizing Data, Part 2</vt:lpstr>
      <vt:lpstr>Summarizing Data, Part 2</vt:lpstr>
      <vt:lpstr>Summarizing Data, Part 2</vt:lpstr>
      <vt:lpstr>Variation Overview (1 of 3)</vt:lpstr>
      <vt:lpstr>Variation Overview (2 of 3)</vt:lpstr>
      <vt:lpstr>Variation Overview (3 of 3)</vt:lpstr>
      <vt:lpstr>What are Some Measures of Variation?</vt:lpstr>
      <vt:lpstr>Range</vt:lpstr>
      <vt:lpstr>Variance</vt:lpstr>
      <vt:lpstr>Variance Example</vt:lpstr>
      <vt:lpstr>Standard Deviation</vt:lpstr>
      <vt:lpstr>Mendenhall’s Empirical Rule</vt:lpstr>
      <vt:lpstr>Z-Score</vt:lpstr>
      <vt:lpstr>Coefficient of Variation (CV)</vt:lpstr>
      <vt:lpstr>Semi-Interquartile Range</vt:lpstr>
      <vt:lpstr>Index of Variation Example</vt:lpstr>
      <vt:lpstr>Ranking of Affect by Outliers? </vt:lpstr>
      <vt:lpstr>Ranking of Affect by Outliers? </vt:lpstr>
      <vt:lpstr>Index of Variation Summary</vt:lpstr>
      <vt:lpstr>Depicting Variation in Charts</vt:lpstr>
      <vt:lpstr>Box-and-Whiskers Chart</vt:lpstr>
      <vt:lpstr>Error Bars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265</cp:revision>
  <cp:lastPrinted>2016-08-25T14:33:07Z</cp:lastPrinted>
  <dcterms:created xsi:type="dcterms:W3CDTF">2012-01-13T01:01:36Z</dcterms:created>
  <dcterms:modified xsi:type="dcterms:W3CDTF">2019-03-26T13:54:26Z</dcterms:modified>
</cp:coreProperties>
</file>