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69" r:id="rId4"/>
    <p:sldId id="281" r:id="rId5"/>
    <p:sldId id="277" r:id="rId6"/>
    <p:sldId id="282" r:id="rId7"/>
    <p:sldId id="276" r:id="rId8"/>
    <p:sldId id="270" r:id="rId9"/>
    <p:sldId id="279" r:id="rId10"/>
    <p:sldId id="280" r:id="rId11"/>
    <p:sldId id="271" r:id="rId12"/>
    <p:sldId id="278" r:id="rId13"/>
    <p:sldId id="273" r:id="rId14"/>
    <p:sldId id="275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9415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7355" y="3355975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586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7030A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99E6-4838-4DD2-B037-18F9192F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45863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Time, Deaths/fails, Fun …</a:t>
            </a:r>
          </a:p>
          <a:p>
            <a:r>
              <a:rPr lang="en-US" dirty="0" err="1">
                <a:solidFill>
                  <a:srgbClr val="984807"/>
                </a:solidFill>
              </a:rPr>
              <a:t>Koopas</a:t>
            </a:r>
            <a:r>
              <a:rPr lang="en-US" dirty="0">
                <a:solidFill>
                  <a:srgbClr val="984807"/>
                </a:solidFill>
              </a:rPr>
              <a:t>, power ups, gap lengths …</a:t>
            </a:r>
          </a:p>
          <a:p>
            <a:r>
              <a:rPr lang="en-US" dirty="0">
                <a:solidFill>
                  <a:srgbClr val="0070C0"/>
                </a:solidFill>
              </a:rPr>
              <a:t>Time spent getting coins, Number of jumps </a:t>
            </a:r>
            <a:r>
              <a:rPr lang="en-US" dirty="0"/>
              <a:t>…</a:t>
            </a:r>
          </a:p>
          <a:p>
            <a:r>
              <a:rPr lang="en-US" dirty="0">
                <a:solidFill>
                  <a:srgbClr val="7030A0"/>
                </a:solidFill>
              </a:rPr>
              <a:t>A, 10s, 12 jumps</a:t>
            </a:r>
          </a:p>
        </p:txBody>
      </p:sp>
    </p:spTree>
    <p:extLst>
      <p:ext uri="{BB962C8B-B14F-4D97-AF65-F5344CB8AC3E}">
        <p14:creationId xmlns:p14="http://schemas.microsoft.com/office/powerpoint/2010/main" val="10056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70-0A38-43C2-BF44-554ED31A80E9}"/>
              </a:ext>
            </a:extLst>
          </p:cNvPr>
          <p:cNvSpPr/>
          <p:nvPr/>
        </p:nvSpPr>
        <p:spPr>
          <a:xfrm>
            <a:off x="403708" y="2514600"/>
            <a:ext cx="8359292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002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everyone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70C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984807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– set of numerical methods for getting information about </a:t>
            </a:r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based on data from </a:t>
            </a:r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, usually to get information about population </a:t>
            </a:r>
            <a:r>
              <a:rPr lang="en-US" dirty="0">
                <a:solidFill>
                  <a:srgbClr val="0070C0"/>
                </a:solidFill>
              </a:rPr>
              <a:t>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4114800"/>
            <a:ext cx="3429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/>
              <a:t>“</a:t>
            </a:r>
            <a:r>
              <a:rPr lang="en-US">
                <a:solidFill>
                  <a:srgbClr val="008000"/>
                </a:solidFill>
              </a:rPr>
              <a:t>Statistics</a:t>
            </a:r>
            <a:r>
              <a:rPr lang="en-US"/>
              <a:t> - a branch of mathematics dealing with the collection, </a:t>
            </a:r>
            <a:r>
              <a:rPr lang="en-US">
                <a:solidFill>
                  <a:srgbClr val="008000"/>
                </a:solidFill>
              </a:rPr>
              <a:t>analysis</a:t>
            </a:r>
            <a:r>
              <a:rPr lang="en-US"/>
              <a:t>, </a:t>
            </a:r>
            <a:r>
              <a:rPr lang="en-US">
                <a:solidFill>
                  <a:srgbClr val="008000"/>
                </a:solidFill>
              </a:rPr>
              <a:t>interpretation</a:t>
            </a:r>
            <a:r>
              <a:rPr lang="en-US"/>
              <a:t>, and presentation of masses of numerical data.”</a:t>
            </a:r>
          </a:p>
          <a:p>
            <a:r>
              <a:rPr lang="en-US"/>
              <a:t>-- Merriam-Webster dictionary</a:t>
            </a:r>
            <a:endParaRPr lang="en-US" dirty="0"/>
          </a:p>
        </p:txBody>
      </p:sp>
      <p:pic>
        <p:nvPicPr>
          <p:cNvPr id="4098" name="Picture 2" descr="https://qph.ec.quoracdn.net/main-qimg-058791361f10bc9a0339823e1e01d3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05200"/>
            <a:ext cx="4693616" cy="30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8" y="663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https://qph.ec.quoracdn.net/main-qimg-058791361f10bc9a0339823e1e01d3ec </a:t>
            </a:r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57800" y="3002287"/>
            <a:ext cx="4038600" cy="1978224"/>
            <a:chOff x="4864359" y="2560638"/>
            <a:chExt cx="4038600" cy="1978224"/>
          </a:xfrm>
        </p:grpSpPr>
        <p:pic>
          <p:nvPicPr>
            <p:cNvPr id="4098" name="Picture 2" descr="https://i.ytimg.com/vi/qtLnBz6lbRQ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38" y="2560638"/>
              <a:ext cx="3516842" cy="197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64359" y="4277252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https://i.ytimg.com/vi/qtLnBz6lbRQ/maxresdefault.jpg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628" y="1410530"/>
            <a:ext cx="5197372" cy="5172832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Published</a:t>
            </a:r>
            <a:r>
              <a:rPr lang="en-US" sz="2400" dirty="0"/>
              <a:t> – generally made available from those that collected it</a:t>
            </a:r>
          </a:p>
          <a:p>
            <a:pPr lvl="1"/>
            <a:r>
              <a:rPr lang="en-US" sz="1800" dirty="0"/>
              <a:t>e.g., Riot’s </a:t>
            </a:r>
            <a:r>
              <a:rPr lang="en-US" sz="1800" i="1" dirty="0"/>
              <a:t>League of Legends </a:t>
            </a:r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e.g., Metacritic’s reviews and ratings</a:t>
            </a:r>
          </a:p>
          <a:p>
            <a:pPr lvl="1"/>
            <a:r>
              <a:rPr lang="en-US" sz="1800" dirty="0"/>
              <a:t>e.g., HOTS Logs dataset on </a:t>
            </a:r>
            <a:r>
              <a:rPr lang="en-US" sz="1800" i="1" dirty="0"/>
              <a:t>Heroes of the Storm</a:t>
            </a:r>
          </a:p>
          <a:p>
            <a:r>
              <a:rPr lang="en-US" sz="2400" dirty="0">
                <a:solidFill>
                  <a:srgbClr val="0070C0"/>
                </a:solidFill>
              </a:rPr>
              <a:t>Experiments</a:t>
            </a:r>
            <a:r>
              <a:rPr lang="en-US" sz="2400" dirty="0"/>
              <a:t> – multiple trials to collect data from sample</a:t>
            </a:r>
          </a:p>
          <a:p>
            <a:pPr lvl="1"/>
            <a:r>
              <a:rPr lang="en-US" sz="1800" dirty="0"/>
              <a:t>Can be in laboratory or “real world” setting</a:t>
            </a:r>
          </a:p>
          <a:p>
            <a:pPr lvl="1"/>
            <a:r>
              <a:rPr lang="en-US" sz="1800" dirty="0"/>
              <a:t>e.g., play shooter, add lag and play again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Survey</a:t>
            </a:r>
            <a:r>
              <a:rPr lang="en-US" sz="2400" dirty="0"/>
              <a:t> – ask people to answer questions</a:t>
            </a:r>
          </a:p>
          <a:p>
            <a:pPr lvl="1"/>
            <a:r>
              <a:rPr lang="en-US" sz="1800" dirty="0"/>
              <a:t>e.g., self-rating as gamer, difficulty with level, …</a:t>
            </a:r>
          </a:p>
          <a:p>
            <a:pPr lvl="1"/>
            <a:r>
              <a:rPr lang="en-US" sz="1800" dirty="0"/>
              <a:t>Ethical issues with stress and use of data</a:t>
            </a:r>
          </a:p>
          <a:p>
            <a:pPr marL="457200" lvl="1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Institute Review Board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/>
              <a:t>IRB) for approval with human subjects</a:t>
            </a:r>
          </a:p>
        </p:txBody>
      </p:sp>
      <p:pic>
        <p:nvPicPr>
          <p:cNvPr id="4100" name="Picture 4" descr="Image result for riot 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48" y="1250047"/>
            <a:ext cx="3034016" cy="10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DD3C23-6D0A-4827-BD41-DE0E20183461}"/>
              </a:ext>
            </a:extLst>
          </p:cNvPr>
          <p:cNvGrpSpPr/>
          <p:nvPr/>
        </p:nvGrpSpPr>
        <p:grpSpPr>
          <a:xfrm>
            <a:off x="5846602" y="5257800"/>
            <a:ext cx="2860996" cy="1554288"/>
            <a:chOff x="4929247" y="5198724"/>
            <a:chExt cx="2860996" cy="1554288"/>
          </a:xfrm>
        </p:grpSpPr>
        <p:pic>
          <p:nvPicPr>
            <p:cNvPr id="4102" name="Picture 6" descr="http://www.mayersmemorial.com/pictures/content/12225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02" y="5198724"/>
              <a:ext cx="1635887" cy="13388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29247" y="6537568"/>
              <a:ext cx="286099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http://www.mayersmemorial.com/pictures/content/122253.jpg </a:t>
              </a:r>
            </a:p>
          </p:txBody>
        </p:sp>
      </p:grpSp>
      <p:pic>
        <p:nvPicPr>
          <p:cNvPr id="11" name="Picture 2" descr="HOTS Logs">
            <a:extLst>
              <a:ext uri="{FF2B5EF4-FFF2-40B4-BE49-F238E27FC236}">
                <a16:creationId xmlns:a16="http://schemas.microsoft.com/office/drawing/2014/main" id="{D44106B4-343C-44EA-9F9A-A23DA4D0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312">
            <a:off x="6821777" y="1101303"/>
            <a:ext cx="2250843" cy="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[Mazetool]">
            <a:extLst>
              <a:ext uri="{FF2B5EF4-FFF2-40B4-BE49-F238E27FC236}">
                <a16:creationId xmlns:a16="http://schemas.microsoft.com/office/drawing/2014/main" id="{FAB314F7-7C4F-468E-9300-7E9D4B5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856611"/>
            <a:ext cx="738186" cy="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Sampling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</a:t>
            </a:r>
            <a:r>
              <a:rPr lang="en-US" dirty="0"/>
              <a:t> – process by which members of population are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478692" y="98547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7388425" y="98547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6637797" y="5625978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5684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Similarly, one </a:t>
            </a:r>
            <a:r>
              <a:rPr lang="en-US" altLang="en-US" dirty="0">
                <a:solidFill>
                  <a:srgbClr val="0070C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00800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C0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F36A-037C-4C09-946A-AF884E156841}"/>
              </a:ext>
            </a:extLst>
          </p:cNvPr>
          <p:cNvSpPr/>
          <p:nvPr/>
        </p:nvSpPr>
        <p:spPr>
          <a:xfrm>
            <a:off x="342900" y="5442316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Statistics</a:t>
            </a:r>
            <a:r>
              <a:rPr lang="en-US" sz="2400" dirty="0"/>
              <a:t> – set of numerical methods for getting information about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data from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, usually to get information about population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05000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3988594" y="1429544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990600" y="1531938"/>
            <a:ext cx="2546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445 446 397 226</a:t>
            </a:r>
          </a:p>
          <a:p>
            <a:pPr eaLnBrk="1" hangingPunct="1"/>
            <a:r>
              <a:rPr lang="en-US" altLang="en-US"/>
              <a:t>388 3445 188 1002</a:t>
            </a:r>
          </a:p>
          <a:p>
            <a:pPr eaLnBrk="1" hangingPunct="1"/>
            <a:r>
              <a:rPr lang="en-US" altLang="en-US"/>
              <a:t>47762 432 54 12</a:t>
            </a:r>
          </a:p>
          <a:p>
            <a:pPr eaLnBrk="1" hangingPunct="1"/>
            <a:r>
              <a:rPr lang="en-US" altLang="en-US"/>
              <a:t>98 345 2245 8839</a:t>
            </a:r>
          </a:p>
          <a:p>
            <a:pPr eaLnBrk="1" hangingPunct="1"/>
            <a:r>
              <a:rPr lang="en-US" altLang="en-US"/>
              <a:t>77492 472 565 999</a:t>
            </a:r>
          </a:p>
          <a:p>
            <a:pPr eaLnBrk="1" hangingPunct="1"/>
            <a:r>
              <a:rPr lang="en-US" altLang="en-US"/>
              <a:t>1 34 882 545 4022</a:t>
            </a:r>
          </a:p>
          <a:p>
            <a:pPr eaLnBrk="1" hangingPunct="1"/>
            <a:r>
              <a:rPr lang="en-US" altLang="en-US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4495800" y="41227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8747807"/>
              </p:ext>
            </p:extLst>
          </p:nvPr>
        </p:nvGraphicFramePr>
        <p:xfrm>
          <a:off x="6042025" y="45720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380880" imgH="164880" progId="Equation.3">
                  <p:embed/>
                </p:oleObj>
              </mc:Choice>
              <mc:Fallback>
                <p:oleObj name="Equation" r:id="rId4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5720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70356" y="1677640"/>
            <a:ext cx="267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498" y="525408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1"/>
            <a:ext cx="42672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1540744" y="3119735"/>
            <a:ext cx="18607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  <a:p>
            <a:pPr lvl="1"/>
            <a:r>
              <a:rPr lang="en-US" dirty="0"/>
              <a:t>e.g., every person in IMGD 2905 in D-term</a:t>
            </a:r>
          </a:p>
          <a:p>
            <a:pPr lvl="1"/>
            <a:r>
              <a:rPr lang="en-US" dirty="0"/>
              <a:t>e.g., every </a:t>
            </a:r>
            <a:r>
              <a:rPr lang="en-US" i="1" dirty="0"/>
              <a:t>League of Legends </a:t>
            </a:r>
            <a:r>
              <a:rPr lang="en-US" dirty="0"/>
              <a:t>player in the world</a:t>
            </a:r>
          </a:p>
          <a:p>
            <a:r>
              <a:rPr lang="en-US" dirty="0"/>
              <a:t>In many cases, </a:t>
            </a:r>
            <a:r>
              <a:rPr lang="en-US" i="1" dirty="0"/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2895600" y="5925492"/>
            <a:ext cx="269067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So … what to do?</a:t>
            </a:r>
          </a:p>
        </p:txBody>
      </p:sp>
    </p:spTree>
    <p:extLst>
      <p:ext uri="{BB962C8B-B14F-4D97-AF65-F5344CB8AC3E}">
        <p14:creationId xmlns:p14="http://schemas.microsoft.com/office/powerpoint/2010/main" val="344119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569" y="272713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</a:t>
            </a:r>
            <a:r>
              <a:rPr lang="en-US" sz="2400" i="1" dirty="0"/>
              <a:t>representative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757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5334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Often hope </a:t>
            </a:r>
            <a:r>
              <a:rPr lang="en-US" i="1" dirty="0"/>
              <a:t>sample</a:t>
            </a:r>
            <a:r>
              <a:rPr lang="en-US" dirty="0"/>
              <a:t> is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chart for Project 2, Part 1?”)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1569" y="2727134"/>
            <a:ext cx="5495925" cy="2491919"/>
            <a:chOff x="2738438" y="4267200"/>
            <a:chExt cx="5495925" cy="24919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438" y="4267200"/>
              <a:ext cx="5495925" cy="2276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895600" y="6543675"/>
              <a:ext cx="5181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http://keydifferences.com/wp-content/uploads/2016/04/census-vs-sample.jpg 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part of 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in first row in IMGD 2905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representative?</a:t>
            </a:r>
          </a:p>
        </p:txBody>
      </p:sp>
    </p:spTree>
    <p:extLst>
      <p:ext uri="{BB962C8B-B14F-4D97-AF65-F5344CB8AC3E}">
        <p14:creationId xmlns:p14="http://schemas.microsoft.com/office/powerpoint/2010/main" val="37513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Key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52CEF-A698-464B-BB24-6244D5AE845C}"/>
              </a:ext>
            </a:extLst>
          </p:cNvPr>
          <p:cNvGrpSpPr/>
          <p:nvPr/>
        </p:nvGrpSpPr>
        <p:grpSpPr>
          <a:xfrm>
            <a:off x="122766" y="3161252"/>
            <a:ext cx="4572000" cy="3422110"/>
            <a:chOff x="457200" y="3146646"/>
            <a:chExt cx="4572000" cy="342211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D414392-2A1F-49BF-8609-86178CE8B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2" y="3146646"/>
              <a:ext cx="4094616" cy="324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9E7C25-5616-4BEE-AAC5-404EC416BEEB}"/>
                </a:ext>
              </a:extLst>
            </p:cNvPr>
            <p:cNvSpPr/>
            <p:nvPr/>
          </p:nvSpPr>
          <p:spPr>
            <a:xfrm>
              <a:off x="457200" y="6353312"/>
              <a:ext cx="4572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https://www.coursepics.com/wp-content/uploads/2016/11/Independent-and-Dependent-Variable.jpg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D0AC3-C43C-4738-A03B-32CF10586C8F}"/>
              </a:ext>
            </a:extLst>
          </p:cNvPr>
          <p:cNvGrpSpPr/>
          <p:nvPr/>
        </p:nvGrpSpPr>
        <p:grpSpPr>
          <a:xfrm>
            <a:off x="4998300" y="4048233"/>
            <a:ext cx="3886200" cy="2174654"/>
            <a:chOff x="4171950" y="3973817"/>
            <a:chExt cx="4838700" cy="2609850"/>
          </a:xfrm>
        </p:grpSpPr>
        <p:pic>
          <p:nvPicPr>
            <p:cNvPr id="2052" name="Picture 4" descr="https://dqm1v390v3ac1.cloudfront.net/screen_shot_2017-10-31_at_3.54.16_pm_2.png">
              <a:extLst>
                <a:ext uri="{FF2B5EF4-FFF2-40B4-BE49-F238E27FC236}">
                  <a16:creationId xmlns:a16="http://schemas.microsoft.com/office/drawing/2014/main" id="{225E7033-CD10-431C-8F99-926D3EB7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973817"/>
              <a:ext cx="48387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8A9479-007B-4A58-B5C6-B4064CEDFB82}"/>
                </a:ext>
              </a:extLst>
            </p:cNvPr>
            <p:cNvSpPr/>
            <p:nvPr/>
          </p:nvSpPr>
          <p:spPr>
            <a:xfrm>
              <a:off x="4438650" y="6307392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https://dqm1v390v3ac1.cloudfront.net/screen_shot_2017-10-31_at_3.54.16_pm_2.png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F0B1FE-E23E-4A1A-AA2F-4DB17AF4EB5B}"/>
              </a:ext>
            </a:extLst>
          </p:cNvPr>
          <p:cNvGrpSpPr/>
          <p:nvPr/>
        </p:nvGrpSpPr>
        <p:grpSpPr>
          <a:xfrm>
            <a:off x="5440754" y="3059126"/>
            <a:ext cx="3001291" cy="981193"/>
            <a:chOff x="4953000" y="3398970"/>
            <a:chExt cx="3001291" cy="981193"/>
          </a:xfrm>
        </p:grpSpPr>
        <p:pic>
          <p:nvPicPr>
            <p:cNvPr id="3074" name="Picture 2" descr="https://www.texasgateway.org/mask/http:/www.ontrack-media.net/algebra1/a1m1l1image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398970"/>
              <a:ext cx="3001291" cy="98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88468" y="3924554"/>
              <a:ext cx="930354" cy="34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http://tinyurl.com/y4b3hj7k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4" y="1018609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</a:t>
            </a:r>
            <a:r>
              <a:rPr lang="en-US" sz="2400" dirty="0"/>
              <a:t> – characteristic of individuals in population analyzing</a:t>
            </a:r>
          </a:p>
          <a:p>
            <a:pPr lvl="1"/>
            <a:r>
              <a:rPr lang="en-US" sz="2000" dirty="0"/>
              <a:t>e.g., time spent in competitive mode in </a:t>
            </a:r>
            <a:r>
              <a:rPr lang="en-US" sz="2000" i="1" dirty="0" err="1"/>
              <a:t>Starcraft</a:t>
            </a:r>
            <a:r>
              <a:rPr lang="en-US" sz="2000" i="1" dirty="0"/>
              <a:t> 2</a:t>
            </a:r>
          </a:p>
          <a:p>
            <a:pPr lvl="1"/>
            <a:r>
              <a:rPr lang="en-US" sz="2000" dirty="0"/>
              <a:t>e.g., vehicle choice in </a:t>
            </a:r>
            <a:r>
              <a:rPr lang="en-US" sz="2000" i="1" dirty="0"/>
              <a:t>Grand Theft Auto </a:t>
            </a:r>
            <a:r>
              <a:rPr lang="en-US" sz="2000" dirty="0"/>
              <a:t>(GTA)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sz="2400" dirty="0"/>
              <a:t>is inherent in population, versus </a:t>
            </a:r>
            <a:r>
              <a:rPr lang="en-US" sz="2400" dirty="0">
                <a:solidFill>
                  <a:srgbClr val="008000"/>
                </a:solidFill>
              </a:rPr>
              <a:t>dependent variable </a:t>
            </a:r>
            <a:r>
              <a:rPr lang="en-US" sz="2400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84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League of Legends </a:t>
            </a:r>
            <a:r>
              <a:rPr lang="en-US" dirty="0"/>
              <a:t>competitive hours/week and Champion most played could be (2 observations)</a:t>
            </a:r>
          </a:p>
          <a:p>
            <a:pPr marL="914400" lvl="2" indent="0">
              <a:buNone/>
            </a:pPr>
            <a:r>
              <a:rPr lang="en-US" dirty="0"/>
              <a:t>“Player A: Leona, 2 hours”</a:t>
            </a:r>
          </a:p>
          <a:p>
            <a:pPr marL="914400" lvl="2" indent="0">
              <a:buNone/>
            </a:pPr>
            <a:r>
              <a:rPr lang="en-US" dirty="0"/>
              <a:t>“Player B: </a:t>
            </a:r>
            <a:r>
              <a:rPr lang="en-US" dirty="0" err="1"/>
              <a:t>Teemo</a:t>
            </a:r>
            <a:r>
              <a:rPr lang="en-US" dirty="0"/>
              <a:t>, 7.5 hours”</a:t>
            </a:r>
          </a:p>
          <a:p>
            <a:pPr lvl="1"/>
            <a:r>
              <a:rPr lang="en-US" dirty="0"/>
              <a:t>Can be continuous (time) or discrete (Champions)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Format works well for spreadsheet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 err="1"/>
              <a:t>LoL</a:t>
            </a:r>
            <a:r>
              <a:rPr lang="en-US" i="1" dirty="0"/>
              <a:t>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3703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Champ</a:t>
            </a:r>
          </a:p>
          <a:p>
            <a:r>
              <a:rPr lang="en-US" dirty="0">
                <a:latin typeface="Consolas" panose="020B0609020204030204" pitchFamily="49" charset="0"/>
              </a:rPr>
              <a:t>  A	 2	Leona</a:t>
            </a:r>
          </a:p>
          <a:p>
            <a:r>
              <a:rPr lang="en-US" dirty="0">
                <a:latin typeface="Consolas" panose="020B0609020204030204" pitchFamily="49" charset="0"/>
              </a:rPr>
              <a:t>  B	 7.5	</a:t>
            </a:r>
            <a:r>
              <a:rPr lang="en-US" dirty="0" err="1">
                <a:latin typeface="Consolas" panose="020B0609020204030204" pitchFamily="49" charset="0"/>
              </a:rPr>
              <a:t>Teemo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Image result for teemo">
            <a:extLst>
              <a:ext uri="{FF2B5EF4-FFF2-40B4-BE49-F238E27FC236}">
                <a16:creationId xmlns:a16="http://schemas.microsoft.com/office/drawing/2014/main" id="{4446704A-A18D-408C-9963-36FC574B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81165"/>
            <a:ext cx="11946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041" y="142758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70C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/>
          <p:nvPr/>
        </p:nvGrpSpPr>
        <p:grpSpPr>
          <a:xfrm>
            <a:off x="4961041" y="1427585"/>
            <a:ext cx="3762375" cy="2298762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5212665" y="3908781"/>
            <a:ext cx="3259125" cy="2317428"/>
            <a:chOff x="5280824" y="4265934"/>
            <a:chExt cx="3259125" cy="2317428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0841BF-BB97-4C6D-AC82-287086A53BA9}"/>
              </a:ext>
            </a:extLst>
          </p:cNvPr>
          <p:cNvSpPr txBox="1"/>
          <p:nvPr/>
        </p:nvSpPr>
        <p:spPr>
          <a:xfrm>
            <a:off x="457200" y="5838647"/>
            <a:ext cx="4343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Breakout rooms?    	Participants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0EC69C-1948-442A-9F45-07C46AA8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27" y="5986624"/>
            <a:ext cx="1158873" cy="58386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85916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1195</Words>
  <Application>Microsoft Office PowerPoint</Application>
  <PresentationFormat>On-screen Show (4:3)</PresentationFormat>
  <Paragraphs>138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Consolas</vt:lpstr>
      <vt:lpstr>Office Theme</vt:lpstr>
      <vt:lpstr>Equation</vt:lpstr>
      <vt:lpstr>Fundamentals of Statistics</vt:lpstr>
      <vt:lpstr>Why Do We Need Statistics?</vt:lpstr>
      <vt:lpstr>Key Words</vt:lpstr>
      <vt:lpstr>Key Words</vt:lpstr>
      <vt:lpstr>Key Words</vt:lpstr>
      <vt:lpstr>Key Words</vt:lpstr>
      <vt:lpstr>More Key Words</vt:lpstr>
      <vt:lpstr>More Key Words</vt:lpstr>
      <vt:lpstr>Putting It Together</vt:lpstr>
      <vt:lpstr>Putting It Together</vt:lpstr>
      <vt:lpstr>Even More Key Words</vt:lpstr>
      <vt:lpstr>Sources of Data</vt:lpstr>
      <vt:lpstr>Sampling Concepts</vt:lpstr>
      <vt:lpstr>Using Sample Data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147</cp:revision>
  <cp:lastPrinted>2018-03-15T17:58:20Z</cp:lastPrinted>
  <dcterms:created xsi:type="dcterms:W3CDTF">2012-01-13T01:01:36Z</dcterms:created>
  <dcterms:modified xsi:type="dcterms:W3CDTF">2020-04-07T14:57:13Z</dcterms:modified>
</cp:coreProperties>
</file>