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1" r:id="rId3"/>
    <p:sldId id="322" r:id="rId4"/>
    <p:sldId id="325" r:id="rId5"/>
    <p:sldId id="283" r:id="rId6"/>
    <p:sldId id="324" r:id="rId7"/>
    <p:sldId id="287" r:id="rId8"/>
    <p:sldId id="286" r:id="rId9"/>
    <p:sldId id="307" r:id="rId10"/>
    <p:sldId id="302" r:id="rId11"/>
    <p:sldId id="299" r:id="rId12"/>
    <p:sldId id="304" r:id="rId13"/>
    <p:sldId id="285" r:id="rId14"/>
    <p:sldId id="300" r:id="rId15"/>
    <p:sldId id="308" r:id="rId16"/>
    <p:sldId id="327" r:id="rId17"/>
    <p:sldId id="309" r:id="rId18"/>
    <p:sldId id="313" r:id="rId19"/>
    <p:sldId id="314" r:id="rId20"/>
    <p:sldId id="321" r:id="rId21"/>
    <p:sldId id="323" r:id="rId22"/>
    <p:sldId id="315" r:id="rId23"/>
    <p:sldId id="316" r:id="rId24"/>
    <p:sldId id="328" r:id="rId25"/>
    <p:sldId id="270" r:id="rId26"/>
    <p:sldId id="271" r:id="rId27"/>
    <p:sldId id="320" r:id="rId28"/>
    <p:sldId id="273" r:id="rId29"/>
    <p:sldId id="274" r:id="rId30"/>
    <p:sldId id="282" r:id="rId31"/>
    <p:sldId id="326" r:id="rId32"/>
    <p:sldId id="303" r:id="rId33"/>
    <p:sldId id="310" r:id="rId34"/>
    <p:sldId id="275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4" autoAdjust="0"/>
    <p:restoredTop sz="93588" autoAdjust="0"/>
  </p:normalViewPr>
  <p:slideViewPr>
    <p:cSldViewPr>
      <p:cViewPr varScale="1">
        <p:scale>
          <a:sx n="59" d="100"/>
          <a:sy n="59" d="100"/>
        </p:scale>
        <p:origin x="5166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iqp/tf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crawler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mqp/onliv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Joseph Blackman, Stephen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Lafortune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Adam Myers.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Effects of Latency and Jitter on a First Person Shooter: Team Fortress 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 Qualifying Project IQP-MLC-LJ15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Worcester Polytechnic Institute, Spring 2016. (Advisor Mark Claypool)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http://www.cs.wpi.edu/~claypool/iqp/tf2/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Figure 5.1: Age and Experience Distributions of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Andrew La Manna, Lindsay O'Donnell, Tom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Paolillo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Mark Claypool.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Nerfs, Buffs and Bugs - Analysis of the Impact of Patching on League of Legends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2nd International Workshop on Collaboration and Gaming 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CoGames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Orlando, Florida, USA, October 31 - November 4, 2016.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http://www.cs.wpi.edu/~claypool/papers/lol-crawler/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Samuel Jaffe, Brendan Stephen,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Nguyen.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Intelligent Simulation of Worldwide Application Distribution for OnLive's Server Network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Qualifying Project E-project-033014-145824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Computer Science, Spring 2014. (Advisors Mark Claypool and David Finkel)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http://www.cs.wpi.edu/~claypool/mqp/onlive/</a:t>
            </a:r>
            <a:endParaRPr lang="en-US" dirty="0"/>
          </a:p>
          <a:p>
            <a:endParaRPr lang="en-US" dirty="0"/>
          </a:p>
          <a:p>
            <a:r>
              <a:rPr lang="en-US" dirty="0"/>
              <a:t>Figure 25: Failure Rate vs. Number of </a:t>
            </a:r>
            <a:r>
              <a:rPr lang="en-US" dirty="0" err="1"/>
              <a:t>AppHosts</a:t>
            </a:r>
            <a:r>
              <a:rPr lang="en-US" dirty="0"/>
              <a:t> with 1000 second average session length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0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Raj Jain, The Art of Computer Systems Performance Analysis,</a:t>
            </a:r>
            <a:r>
              <a:rPr lang="en-US" baseline="0" dirty="0"/>
              <a:t> Box 10.1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17/samples/grades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imgd2905/d19/samples/majors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eb.cs.wpi.edu/~imgd2905/d17/samples/lol-rates.xlsx" TargetMode="External"/><Relationship Id="rId4" Type="http://schemas.openxmlformats.org/officeDocument/2006/relationships/hyperlink" Target="http://www.cs.wpi.edu/~claypool/mqp/onliv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eb.cs.wpi.edu/~imgd2905/d20/samples/lol-rates.xls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art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citation.cfm?id=281279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rumpexcel.com/heat-map-excel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icoleMarinsek/darkhorse-line-chart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20/samples/analysis-example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eb.cs.wpi.edu/~imgd2905/d18/samples/imgdpops.xls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eb.cs.wpi.edu/~imgd2905/d17/imgdpops.xlsx" TargetMode="External"/><Relationship Id="rId4" Type="http://schemas.openxmlformats.org/officeDocument/2006/relationships/hyperlink" Target="http://www.cs.wpi.edu/~claypool/iqp/tf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eb.cs.wpi.edu/~imgd2905/d19/samples/lol-patches.xlsx" TargetMode="External"/><Relationship Id="rId4" Type="http://schemas.openxmlformats.org/officeDocument/2006/relationships/hyperlink" Target="http://www.cs.wpi.edu/~claypool/papers/lol-crawl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Presenting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0"/>
            <a:ext cx="8229600" cy="1143000"/>
          </a:xfrm>
        </p:spPr>
        <p:txBody>
          <a:bodyPr/>
          <a:lstStyle/>
          <a:p>
            <a:r>
              <a:rPr lang="en-US" dirty="0"/>
              <a:t>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04" y="1061924"/>
            <a:ext cx="4094776" cy="609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Bar chart for grouped numerical data</a:t>
            </a:r>
          </a:p>
          <a:p>
            <a:pPr lvl="1"/>
            <a:r>
              <a:rPr lang="en-US" dirty="0"/>
              <a:t>No (or small) gaps </a:t>
            </a:r>
            <a:r>
              <a:rPr lang="en-US" dirty="0" err="1"/>
              <a:t>btwn</a:t>
            </a:r>
            <a:r>
              <a:rPr lang="en-US" dirty="0"/>
              <a:t> adjacent bars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5214339"/>
            <a:ext cx="20714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3"/>
              </a:rPr>
              <a:t>grades.xlsx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987" y="1846095"/>
            <a:ext cx="3680074" cy="1905978"/>
            <a:chOff x="45919" y="2690081"/>
            <a:chExt cx="3441700" cy="1760766"/>
          </a:xfrm>
        </p:grpSpPr>
        <p:pic>
          <p:nvPicPr>
            <p:cNvPr id="3078" name="Picture 6" descr="https://www.mathsisfun.com/data/images/bar-chart-vs-histogram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5" y="2690081"/>
              <a:ext cx="3245348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919" y="4237602"/>
              <a:ext cx="3441700" cy="213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https://www.mathsisfun.com/data/images/bar-chart-vs-histogram.gif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043EAF-C9A9-4D88-A872-067363F25EA5}"/>
              </a:ext>
            </a:extLst>
          </p:cNvPr>
          <p:cNvGrpSpPr/>
          <p:nvPr/>
        </p:nvGrpSpPr>
        <p:grpSpPr>
          <a:xfrm>
            <a:off x="4480493" y="1020510"/>
            <a:ext cx="4610099" cy="3550134"/>
            <a:chOff x="4480493" y="1020510"/>
            <a:chExt cx="4610099" cy="3550134"/>
          </a:xfrm>
        </p:grpSpPr>
        <p:pic>
          <p:nvPicPr>
            <p:cNvPr id="3074" name="Picture 2" descr="Image result for histogram league of legends game dat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493" y="1020510"/>
              <a:ext cx="4610099" cy="345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480493" y="4355200"/>
              <a:ext cx="461009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https://www.reddit.com/r/leagueoflegends/comments/4x5s9m/analysis_of_age_in_league_of_legends/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23775" y="1549231"/>
            <a:ext cx="14097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Ages of professional League players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978774-9B92-4EC2-8C72-59EA7073CEFE}"/>
              </a:ext>
            </a:extLst>
          </p:cNvPr>
          <p:cNvGrpSpPr/>
          <p:nvPr/>
        </p:nvGrpSpPr>
        <p:grpSpPr>
          <a:xfrm>
            <a:off x="262956" y="3808907"/>
            <a:ext cx="4411782" cy="2889005"/>
            <a:chOff x="77774" y="3951294"/>
            <a:chExt cx="4411782" cy="2889005"/>
          </a:xfrm>
        </p:grpSpPr>
        <p:sp>
          <p:nvSpPr>
            <p:cNvPr id="11" name="Rectangle 10"/>
            <p:cNvSpPr/>
            <p:nvPr/>
          </p:nvSpPr>
          <p:spPr>
            <a:xfrm>
              <a:off x="990600" y="4057064"/>
              <a:ext cx="15420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http://www.leaguemath.com/early-vs-late-game-champions/ </a:t>
              </a:r>
            </a:p>
          </p:txBody>
        </p:sp>
        <p:pic>
          <p:nvPicPr>
            <p:cNvPr id="14338" name="Picture 2" descr="game durati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4" y="3951294"/>
              <a:ext cx="4411782" cy="2889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5258134" y="5673425"/>
            <a:ext cx="380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GPA data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Statistics Chart  Histogram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Can adjust bins, overflow/underflow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5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97CC-D75B-4023-9872-5E44E5F178C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Stem and Leaf Display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24000"/>
            <a:ext cx="8001000" cy="4832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“Histogram-lite” for analysis w/out software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e.g., points on homework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2C98FB-89D0-4B9B-9F3A-470E4BD20585}"/>
              </a:ext>
            </a:extLst>
          </p:cNvPr>
          <p:cNvGrpSpPr/>
          <p:nvPr/>
        </p:nvGrpSpPr>
        <p:grpSpPr>
          <a:xfrm>
            <a:off x="1676400" y="2753846"/>
            <a:ext cx="5562600" cy="3270141"/>
            <a:chOff x="838200" y="2133600"/>
            <a:chExt cx="5562600" cy="32701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3D6F68-223A-4580-A45D-5E97204BD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33600"/>
              <a:ext cx="5562600" cy="317780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F732B-286D-4C85-9FD9-4E58CCAC06E9}"/>
                </a:ext>
              </a:extLst>
            </p:cNvPr>
            <p:cNvSpPr/>
            <p:nvPr/>
          </p:nvSpPr>
          <p:spPr>
            <a:xfrm>
              <a:off x="2171700" y="5219075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https://www.mathsisfun.com/data/stem-leaf-plots.html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39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08" y="107684"/>
            <a:ext cx="8229600" cy="1143000"/>
          </a:xfrm>
        </p:spPr>
        <p:txBody>
          <a:bodyPr/>
          <a:lstStyle/>
          <a:p>
            <a:r>
              <a:rPr lang="en-US" dirty="0"/>
              <a:t>Time Series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0684"/>
            <a:ext cx="3145692" cy="220957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Associate data with date</a:t>
            </a:r>
          </a:p>
          <a:p>
            <a:r>
              <a:rPr lang="en-US" dirty="0"/>
              <a:t>Line graph with dates (proportionally spaced!)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F51138-41C9-4CB0-9E3A-4379033D9BCE}"/>
              </a:ext>
            </a:extLst>
          </p:cNvPr>
          <p:cNvGrpSpPr/>
          <p:nvPr/>
        </p:nvGrpSpPr>
        <p:grpSpPr>
          <a:xfrm>
            <a:off x="3745670" y="990600"/>
            <a:ext cx="5365115" cy="2732655"/>
            <a:chOff x="3745670" y="990600"/>
            <a:chExt cx="5365115" cy="2732655"/>
          </a:xfrm>
        </p:grpSpPr>
        <p:pic>
          <p:nvPicPr>
            <p:cNvPr id="15366" name="Picture 6" descr="http://www.soundandvision.com/files/imagecache/gallery_image_620/_images/201303/crime_rate_1993-2010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670" y="990600"/>
              <a:ext cx="5365115" cy="259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332727" y="3507811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http://www.soundandvision.com/content/violence-and-video-games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5A40BD-3CC7-4036-9BBC-AB7A53D3B57C}"/>
              </a:ext>
            </a:extLst>
          </p:cNvPr>
          <p:cNvGrpSpPr/>
          <p:nvPr/>
        </p:nvGrpSpPr>
        <p:grpSpPr>
          <a:xfrm>
            <a:off x="130259" y="3767895"/>
            <a:ext cx="6400800" cy="2998021"/>
            <a:chOff x="130259" y="3767895"/>
            <a:chExt cx="6400800" cy="2998021"/>
          </a:xfrm>
        </p:grpSpPr>
        <p:pic>
          <p:nvPicPr>
            <p:cNvPr id="15364" name="Picture 4" descr="Image result for video game players versus time 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59" y="3767895"/>
              <a:ext cx="6400800" cy="299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68459" y="3969332"/>
              <a:ext cx="4724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http://www.polygon.com/2014/9/12/6141515/do-violent-video-games-actually-reduce-real-world-crime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25735" y="4536850"/>
            <a:ext cx="20714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4"/>
              </a:rPr>
              <a:t>majors.xlsx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871" y="5103218"/>
            <a:ext cx="225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Sel. year and majors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Line Chart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More Line Charts</a:t>
            </a:r>
          </a:p>
        </p:txBody>
      </p:sp>
    </p:spTree>
    <p:extLst>
      <p:ext uri="{BB962C8B-B14F-4D97-AF65-F5344CB8AC3E}">
        <p14:creationId xmlns:p14="http://schemas.microsoft.com/office/powerpoint/2010/main" val="3237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21"/>
            <a:ext cx="8229600" cy="1143000"/>
          </a:xfrm>
        </p:spPr>
        <p:txBody>
          <a:bodyPr/>
          <a:lstStyle/>
          <a:p>
            <a:r>
              <a:rPr lang="en-US" dirty="0"/>
              <a:t>Scatter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60960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Two numerical variables, one on each axis</a:t>
            </a:r>
          </a:p>
          <a:p>
            <a:r>
              <a:rPr lang="en-US" dirty="0"/>
              <a:t>Reveal patterns in relationship</a:t>
            </a:r>
          </a:p>
          <a:p>
            <a:r>
              <a:rPr lang="en-US" dirty="0"/>
              <a:t>Setup “right” models (later)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4" y="2590800"/>
            <a:ext cx="6148077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38600" y="3053699"/>
            <a:ext cx="3505200" cy="1190560"/>
            <a:chOff x="4953000" y="1882487"/>
            <a:chExt cx="3505200" cy="1190560"/>
          </a:xfrm>
        </p:grpSpPr>
        <p:sp>
          <p:nvSpPr>
            <p:cNvPr id="5" name="Rectangle 4"/>
            <p:cNvSpPr/>
            <p:nvPr/>
          </p:nvSpPr>
          <p:spPr>
            <a:xfrm>
              <a:off x="5194000" y="2796048"/>
              <a:ext cx="30232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hlinkClick r:id="rId4"/>
                </a:rPr>
                <a:t>http://www.cs.wpi.edu/~claypool/mqp/onlive/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3000" y="1882487"/>
              <a:ext cx="3505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</a:rPr>
                <a:t>“Intelligent Simulation of Worldwide Application Distribution for </a:t>
              </a:r>
              <a:r>
                <a:rPr lang="en-US" dirty="0" err="1">
                  <a:latin typeface="Times New Roman" panose="02020603050405020304" pitchFamily="18" charset="0"/>
                </a:rPr>
                <a:t>OnLive's</a:t>
              </a:r>
              <a:r>
                <a:rPr lang="en-US" dirty="0">
                  <a:latin typeface="Times New Roman" panose="02020603050405020304" pitchFamily="18" charset="0"/>
                </a:rPr>
                <a:t> Server Network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08803" y="4536850"/>
            <a:ext cx="222977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5"/>
              </a:rPr>
              <a:t>lol-rates.xlsx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7628" y="5103218"/>
            <a:ext cx="225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two of {win, pick, ban}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scatter plot</a:t>
            </a:r>
          </a:p>
        </p:txBody>
      </p:sp>
      <p:pic>
        <p:nvPicPr>
          <p:cNvPr id="16386" name="Picture 2" descr="Image result for scatter plot video game d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18" y="394977"/>
            <a:ext cx="1473564" cy="21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3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B04A-37A9-49A5-85A4-6E9DA95DB5F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18"/>
            <a:ext cx="8229600" cy="9445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Radar Plot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410" y="1447799"/>
            <a:ext cx="3220190" cy="274320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2400" dirty="0"/>
              <a:t>Also called “star charts” or “</a:t>
            </a:r>
            <a:r>
              <a:rPr lang="en-US" altLang="en-US" sz="2400" dirty="0" err="1"/>
              <a:t>kiviat</a:t>
            </a:r>
            <a:r>
              <a:rPr lang="en-US" altLang="en-US" sz="2400" dirty="0"/>
              <a:t> plots”</a:t>
            </a:r>
          </a:p>
          <a:p>
            <a:r>
              <a:rPr lang="en-US" altLang="en-US" sz="2400" dirty="0"/>
              <a:t>Good for quick visual comparison, especially when axes unequal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62700" y="1029768"/>
            <a:ext cx="25146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PUBG game comparison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1723" y="4373445"/>
            <a:ext cx="202267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Demo: </a:t>
            </a:r>
            <a:r>
              <a:rPr lang="en-US" dirty="0">
                <a:hlinkClick r:id="rId2"/>
              </a:rPr>
              <a:t>lol-rates.xlsx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003103"/>
            <a:ext cx="285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top line {win, pick, ban} + 3 row s (Ctrl-select) 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Other  Radar scatter plot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D4C2F0-4EE5-40DD-8434-F2C94A1270CA}"/>
              </a:ext>
            </a:extLst>
          </p:cNvPr>
          <p:cNvGrpSpPr/>
          <p:nvPr/>
        </p:nvGrpSpPr>
        <p:grpSpPr>
          <a:xfrm>
            <a:off x="4533698" y="1668336"/>
            <a:ext cx="3543502" cy="3521327"/>
            <a:chOff x="4914698" y="2245685"/>
            <a:chExt cx="2786083" cy="29520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811809-5D74-4B2F-8EAE-56ADA8A53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4698" y="2245685"/>
              <a:ext cx="2786083" cy="27146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C187E2-7553-49E4-BB96-4DCE60029D8D}"/>
                </a:ext>
              </a:extLst>
            </p:cNvPr>
            <p:cNvSpPr/>
            <p:nvPr/>
          </p:nvSpPr>
          <p:spPr>
            <a:xfrm>
              <a:off x="5012339" y="5013061"/>
              <a:ext cx="2590801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https://www.exceltip.com/wp-content/uploads/2019/11/00213.png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2CD03F-5A62-4CB3-9AD2-7DC3DE2E86EC}"/>
              </a:ext>
            </a:extLst>
          </p:cNvPr>
          <p:cNvSpPr txBox="1"/>
          <p:nvPr/>
        </p:nvSpPr>
        <p:spPr>
          <a:xfrm>
            <a:off x="4191000" y="527201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will need to normalize data to scale Axes</a:t>
            </a:r>
          </a:p>
          <a:p>
            <a:r>
              <a:rPr lang="en-US" dirty="0">
                <a:solidFill>
                  <a:srgbClr val="0070C0"/>
                </a:solidFill>
              </a:rPr>
              <a:t>Insert column E (“B Norm”)</a:t>
            </a:r>
          </a:p>
          <a:p>
            <a:r>
              <a:rPr lang="en-US" dirty="0">
                <a:solidFill>
                  <a:srgbClr val="0070C0"/>
                </a:solidFill>
              </a:rPr>
              <a:t>=E2/MAX(E$2:E42)</a:t>
            </a:r>
          </a:p>
          <a:p>
            <a:r>
              <a:rPr lang="en-US" dirty="0"/>
              <a:t>Copy and paste down</a:t>
            </a:r>
          </a:p>
        </p:txBody>
      </p:sp>
    </p:spTree>
    <p:extLst>
      <p:ext uri="{BB962C8B-B14F-4D97-AF65-F5344CB8AC3E}">
        <p14:creationId xmlns:p14="http://schemas.microsoft.com/office/powerpoint/2010/main" val="33478401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46" y="152400"/>
            <a:ext cx="8229600" cy="1143000"/>
          </a:xfrm>
        </p:spPr>
        <p:txBody>
          <a:bodyPr/>
          <a:lstStyle/>
          <a:p>
            <a:r>
              <a:rPr lang="en-US" dirty="0"/>
              <a:t>Many More Charts!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1"/>
            <a:ext cx="3046046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Bubble</a:t>
            </a:r>
          </a:p>
          <a:p>
            <a:r>
              <a:rPr lang="en-US" dirty="0"/>
              <a:t>Waterfall</a:t>
            </a:r>
          </a:p>
          <a:p>
            <a:r>
              <a:rPr lang="en-US" dirty="0"/>
              <a:t>Tree</a:t>
            </a:r>
          </a:p>
          <a:p>
            <a:r>
              <a:rPr lang="en-US" dirty="0"/>
              <a:t>Gap</a:t>
            </a:r>
          </a:p>
          <a:p>
            <a:r>
              <a:rPr lang="en-US" dirty="0"/>
              <a:t>Polar</a:t>
            </a:r>
          </a:p>
          <a:p>
            <a:r>
              <a:rPr lang="en-US" dirty="0"/>
              <a:t>Violin</a:t>
            </a:r>
          </a:p>
          <a:p>
            <a:r>
              <a:rPr lang="en-US" dirty="0"/>
              <a:t>Candlestick</a:t>
            </a:r>
          </a:p>
          <a:p>
            <a:r>
              <a:rPr lang="en-US" dirty="0" err="1"/>
              <a:t>Kagi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6246" y="1752601"/>
            <a:ext cx="4038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Gantt</a:t>
            </a:r>
          </a:p>
          <a:p>
            <a:r>
              <a:rPr lang="en-US" dirty="0"/>
              <a:t>Nolan</a:t>
            </a:r>
          </a:p>
          <a:p>
            <a:r>
              <a:rPr lang="en-US" dirty="0"/>
              <a:t>Pert</a:t>
            </a:r>
          </a:p>
          <a:p>
            <a:r>
              <a:rPr lang="en-US" dirty="0"/>
              <a:t>Smith</a:t>
            </a:r>
          </a:p>
          <a:p>
            <a:r>
              <a:rPr lang="en-US" dirty="0"/>
              <a:t>Skyline</a:t>
            </a:r>
          </a:p>
          <a:p>
            <a:r>
              <a:rPr lang="en-US" dirty="0"/>
              <a:t>Vowel</a:t>
            </a:r>
          </a:p>
          <a:p>
            <a:r>
              <a:rPr lang="en-US" dirty="0"/>
              <a:t>Nomogram</a:t>
            </a:r>
          </a:p>
          <a:p>
            <a:r>
              <a:rPr lang="en-US" dirty="0"/>
              <a:t>Natal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8787" y="1110734"/>
            <a:ext cx="358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https://en.wikipedia.org/wiki/Chart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999" y="5410200"/>
            <a:ext cx="6745693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common chart effective for message,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Otherwise, learn/use other charts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remember – may need to explain how to read</a:t>
            </a:r>
          </a:p>
        </p:txBody>
      </p:sp>
    </p:spTree>
    <p:extLst>
      <p:ext uri="{BB962C8B-B14F-4D97-AF65-F5344CB8AC3E}">
        <p14:creationId xmlns:p14="http://schemas.microsoft.com/office/powerpoint/2010/main" val="378318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Examples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Guidelines for Charts</a:t>
            </a:r>
          </a:p>
        </p:txBody>
      </p:sp>
    </p:spTree>
    <p:extLst>
      <p:ext uri="{BB962C8B-B14F-4D97-AF65-F5344CB8AC3E}">
        <p14:creationId xmlns:p14="http://schemas.microsoft.com/office/powerpoint/2010/main" val="318295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Gunter </a:t>
            </a:r>
            <a:r>
              <a:rPr lang="en-US" sz="2400" dirty="0" err="1"/>
              <a:t>Wallner</a:t>
            </a:r>
            <a:r>
              <a:rPr lang="en-US" sz="2400" dirty="0"/>
              <a:t> and Simone </a:t>
            </a:r>
            <a:r>
              <a:rPr lang="en-US" sz="2400" dirty="0" err="1"/>
              <a:t>Kriglstein</a:t>
            </a:r>
            <a:r>
              <a:rPr lang="en-US" sz="2400" dirty="0"/>
              <a:t>. “An Introduction to Gameplay Data Visualization”, </a:t>
            </a:r>
            <a:r>
              <a:rPr lang="en-US" sz="2400" i="1" dirty="0"/>
              <a:t>Game Research Methods</a:t>
            </a:r>
            <a:r>
              <a:rPr lang="en-US" sz="2400" dirty="0"/>
              <a:t>, pages 231-250, ETC Press,  ISBN: 978-1-312-88473-1, 2015. </a:t>
            </a:r>
            <a:r>
              <a:rPr lang="en-US" sz="2400" dirty="0">
                <a:hlinkClick r:id="rId2"/>
              </a:rPr>
              <a:t>http://dl.acm.org/citation.cfm?id=2812792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800" dirty="0"/>
              <a:t>Player choices (e.g., build units)</a:t>
            </a:r>
          </a:p>
          <a:p>
            <a:r>
              <a:rPr lang="en-US" sz="2800" dirty="0"/>
              <a:t>Density of activities (e.g., where spend time on map)</a:t>
            </a:r>
          </a:p>
          <a:p>
            <a:r>
              <a:rPr lang="en-US" sz="2800" dirty="0"/>
              <a:t>Movement through levels</a:t>
            </a:r>
          </a:p>
        </p:txBody>
      </p:sp>
    </p:spTree>
    <p:extLst>
      <p:ext uri="{BB962C8B-B14F-4D97-AF65-F5344CB8AC3E}">
        <p14:creationId xmlns:p14="http://schemas.microsoft.com/office/powerpoint/2010/main" val="157756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Player Choices – Pie-Chart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69584"/>
            <a:ext cx="8604562" cy="5823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5400" y="6365506"/>
            <a:ext cx="344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(Custom game, comparative study)</a:t>
            </a:r>
          </a:p>
        </p:txBody>
      </p:sp>
    </p:spTree>
    <p:extLst>
      <p:ext uri="{BB962C8B-B14F-4D97-AF65-F5344CB8AC3E}">
        <p14:creationId xmlns:p14="http://schemas.microsoft.com/office/powerpoint/2010/main" val="264736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Player Location – Heat Map (1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0" y="1752600"/>
            <a:ext cx="8636080" cy="40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Game Analytics Examples</a:t>
            </a:r>
          </a:p>
          <a:p>
            <a:r>
              <a:rPr lang="en-US" dirty="0"/>
              <a:t>Guidelines for Charts</a:t>
            </a:r>
          </a:p>
        </p:txBody>
      </p:sp>
    </p:spTree>
    <p:extLst>
      <p:ext uri="{BB962C8B-B14F-4D97-AF65-F5344CB8AC3E}">
        <p14:creationId xmlns:p14="http://schemas.microsoft.com/office/powerpoint/2010/main" val="328318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Player Location – Heat Map (2 of 2)</a:t>
            </a:r>
          </a:p>
        </p:txBody>
      </p:sp>
      <p:pic>
        <p:nvPicPr>
          <p:cNvPr id="1026" name="Picture 2" descr="ACB - Heatmmap F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5562600" cy="47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9300" y="6300582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http://www.gamasutra.com/blogs/JonathanDankoff/20140320/213624/Game_Telemetry_with_DNA_Tracking_on_Assassins_Creed.php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1" y="31242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Assassin’s Creed</a:t>
            </a:r>
          </a:p>
          <a:p>
            <a:endParaRPr lang="en-US" dirty="0"/>
          </a:p>
          <a:p>
            <a:r>
              <a:rPr lang="en-US" dirty="0"/>
              <a:t>Where play testers failed</a:t>
            </a:r>
          </a:p>
          <a:p>
            <a:endParaRPr lang="en-US" dirty="0"/>
          </a:p>
          <a:p>
            <a:r>
              <a:rPr lang="en-US" dirty="0"/>
              <a:t>Result: Make red areas easier</a:t>
            </a:r>
          </a:p>
        </p:txBody>
      </p:sp>
    </p:spTree>
    <p:extLst>
      <p:ext uri="{BB962C8B-B14F-4D97-AF65-F5344CB8AC3E}">
        <p14:creationId xmlns:p14="http://schemas.microsoft.com/office/powerpoint/2010/main" val="359241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9161-5588-41A3-B599-850DBBF1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Note, Heat Map for Tables, Too!</a:t>
            </a:r>
          </a:p>
        </p:txBody>
      </p:sp>
      <p:pic>
        <p:nvPicPr>
          <p:cNvPr id="1026" name="Picture 2" descr="Heat Map in Excel - Dataset">
            <a:extLst>
              <a:ext uri="{FF2B5EF4-FFF2-40B4-BE49-F238E27FC236}">
                <a16:creationId xmlns:a16="http://schemas.microsoft.com/office/drawing/2014/main" id="{84E48E62-CB12-45FA-A60F-2B13598E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7638"/>
            <a:ext cx="4067304" cy="39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0BA623-1BAA-43A9-BF91-D44DD67C22F3}"/>
              </a:ext>
            </a:extLst>
          </p:cNvPr>
          <p:cNvSpPr/>
          <p:nvPr/>
        </p:nvSpPr>
        <p:spPr>
          <a:xfrm>
            <a:off x="1752600" y="5906492"/>
            <a:ext cx="575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Excel tutorial at: </a:t>
            </a:r>
            <a:r>
              <a:rPr lang="en-US" dirty="0">
                <a:hlinkClick r:id="rId3"/>
              </a:rPr>
              <a:t>https://trumpexcel.com/heat-map-excel/</a:t>
            </a:r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1061B-4DCF-4337-B3E5-A57EE32C051B}"/>
              </a:ext>
            </a:extLst>
          </p:cNvPr>
          <p:cNvSpPr txBox="1"/>
          <p:nvPr/>
        </p:nvSpPr>
        <p:spPr>
          <a:xfrm>
            <a:off x="6705600" y="320040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means sales are low</a:t>
            </a:r>
          </a:p>
        </p:txBody>
      </p:sp>
    </p:spTree>
    <p:extLst>
      <p:ext uri="{BB962C8B-B14F-4D97-AF65-F5344CB8AC3E}">
        <p14:creationId xmlns:p14="http://schemas.microsoft.com/office/powerpoint/2010/main" val="2922801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90600" y="2590800"/>
            <a:ext cx="5257800" cy="1143000"/>
          </a:xfrm>
        </p:spPr>
        <p:txBody>
          <a:bodyPr/>
          <a:lstStyle/>
          <a:p>
            <a:r>
              <a:rPr lang="en-US" dirty="0"/>
              <a:t>Movement (1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6200"/>
            <a:ext cx="5819926" cy="6714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261" y="5638800"/>
            <a:ext cx="201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(game: </a:t>
            </a:r>
            <a:r>
              <a:rPr lang="en-US" i="1" dirty="0"/>
              <a:t>Infinite Mario</a:t>
            </a:r>
            <a:r>
              <a:rPr lang="en-US" dirty="0"/>
              <a:t>, clone of Super Mario Bros.)</a:t>
            </a:r>
          </a:p>
        </p:txBody>
      </p:sp>
    </p:spTree>
    <p:extLst>
      <p:ext uri="{BB962C8B-B14F-4D97-AF65-F5344CB8AC3E}">
        <p14:creationId xmlns:p14="http://schemas.microsoft.com/office/powerpoint/2010/main" val="179591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(2 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2830"/>
            <a:ext cx="8599788" cy="46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4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Charts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Examples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Guidelines for Charts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90BFA-A9AF-45B1-97D9-E64875C3B17D}"/>
              </a:ext>
            </a:extLst>
          </p:cNvPr>
          <p:cNvGrpSpPr/>
          <p:nvPr/>
        </p:nvGrpSpPr>
        <p:grpSpPr>
          <a:xfrm>
            <a:off x="2286000" y="3733800"/>
            <a:ext cx="4495800" cy="3033467"/>
            <a:chOff x="1981200" y="3729576"/>
            <a:chExt cx="3429000" cy="2286000"/>
          </a:xfrm>
        </p:grpSpPr>
        <p:pic>
          <p:nvPicPr>
            <p:cNvPr id="5" name="Picture 2" descr="Related image">
              <a:extLst>
                <a:ext uri="{FF2B5EF4-FFF2-40B4-BE49-F238E27FC236}">
                  <a16:creationId xmlns:a16="http://schemas.microsoft.com/office/drawing/2014/main" id="{E0596D9E-DC26-44BA-BF82-0DEC6178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729576"/>
              <a:ext cx="3429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5EA806-9785-4986-BA3B-33D6EA53B9C6}"/>
                </a:ext>
              </a:extLst>
            </p:cNvPr>
            <p:cNvSpPr txBox="1"/>
            <p:nvPr/>
          </p:nvSpPr>
          <p:spPr>
            <a:xfrm>
              <a:off x="2743200" y="4657132"/>
              <a:ext cx="1188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https://xkcd.com/1945/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468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(1 of 7)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Require minimum effort from reader</a:t>
            </a:r>
          </a:p>
          <a:p>
            <a:pPr lvl="1"/>
            <a:r>
              <a:rPr lang="en-US" altLang="en-US" dirty="0"/>
              <a:t>Perhaps </a:t>
            </a:r>
            <a:r>
              <a:rPr lang="en-US" altLang="en-US" i="1" dirty="0"/>
              <a:t>most</a:t>
            </a:r>
            <a:r>
              <a:rPr lang="en-US" altLang="en-US" dirty="0"/>
              <a:t> important metric</a:t>
            </a:r>
          </a:p>
          <a:p>
            <a:pPr lvl="1"/>
            <a:r>
              <a:rPr lang="en-US" altLang="en-US" dirty="0"/>
              <a:t>Given two, can pick one that takes less reader effort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F79B-BFF0-4D0C-B054-6856D1C81ADC}" type="slidenum">
              <a:rPr lang="en-US" altLang="en-US"/>
              <a:pPr/>
              <a:t>25</a:t>
            </a:fld>
            <a:endParaRPr lang="en-US" altLang="en-US"/>
          </a:p>
        </p:txBody>
      </p:sp>
      <p:grpSp>
        <p:nvGrpSpPr>
          <p:cNvPr id="495634" name="Group 18"/>
          <p:cNvGrpSpPr>
            <a:grpSpLocks/>
          </p:cNvGrpSpPr>
          <p:nvPr/>
        </p:nvGrpSpPr>
        <p:grpSpPr bwMode="auto">
          <a:xfrm>
            <a:off x="1981200" y="3962400"/>
            <a:ext cx="2286000" cy="2057400"/>
            <a:chOff x="1248" y="2736"/>
            <a:chExt cx="1440" cy="1296"/>
          </a:xfrm>
        </p:grpSpPr>
        <p:sp>
          <p:nvSpPr>
            <p:cNvPr id="495620" name="Line 4"/>
            <p:cNvSpPr>
              <a:spLocks noChangeShapeType="1"/>
            </p:cNvSpPr>
            <p:nvPr/>
          </p:nvSpPr>
          <p:spPr bwMode="auto">
            <a:xfrm>
              <a:off x="1248" y="278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1" name="Line 5"/>
            <p:cNvSpPr>
              <a:spLocks noChangeShapeType="1"/>
            </p:cNvSpPr>
            <p:nvPr/>
          </p:nvSpPr>
          <p:spPr bwMode="auto">
            <a:xfrm>
              <a:off x="1248" y="403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2" name="Line 6"/>
            <p:cNvSpPr>
              <a:spLocks noChangeShapeType="1"/>
            </p:cNvSpPr>
            <p:nvPr/>
          </p:nvSpPr>
          <p:spPr bwMode="auto">
            <a:xfrm flipV="1">
              <a:off x="1344" y="2976"/>
              <a:ext cx="91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3" name="Line 7"/>
            <p:cNvSpPr>
              <a:spLocks noChangeShapeType="1"/>
            </p:cNvSpPr>
            <p:nvPr/>
          </p:nvSpPr>
          <p:spPr bwMode="auto">
            <a:xfrm flipV="1">
              <a:off x="1392" y="3552"/>
              <a:ext cx="110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4" name="Line 8"/>
            <p:cNvSpPr>
              <a:spLocks noChangeShapeType="1"/>
            </p:cNvSpPr>
            <p:nvPr/>
          </p:nvSpPr>
          <p:spPr bwMode="auto">
            <a:xfrm flipV="1">
              <a:off x="1440" y="3216"/>
              <a:ext cx="100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5633" name="Group 17"/>
            <p:cNvGrpSpPr>
              <a:grpSpLocks/>
            </p:cNvGrpSpPr>
            <p:nvPr/>
          </p:nvGrpSpPr>
          <p:grpSpPr bwMode="auto">
            <a:xfrm>
              <a:off x="1344" y="2736"/>
              <a:ext cx="480" cy="576"/>
              <a:chOff x="2832" y="2976"/>
              <a:chExt cx="480" cy="576"/>
            </a:xfrm>
          </p:grpSpPr>
          <p:grpSp>
            <p:nvGrpSpPr>
              <p:cNvPr id="495631" name="Group 15"/>
              <p:cNvGrpSpPr>
                <a:grpSpLocks/>
              </p:cNvGrpSpPr>
              <p:nvPr/>
            </p:nvGrpSpPr>
            <p:grpSpPr bwMode="auto">
              <a:xfrm>
                <a:off x="2880" y="2976"/>
                <a:ext cx="413" cy="548"/>
                <a:chOff x="2880" y="2976"/>
                <a:chExt cx="413" cy="548"/>
              </a:xfrm>
            </p:grpSpPr>
            <p:sp>
              <p:nvSpPr>
                <p:cNvPr id="4956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90" y="3129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90" y="3417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80" y="326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20" y="2976"/>
                  <a:ext cx="1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a</a:t>
                  </a:r>
                </a:p>
              </p:txBody>
            </p:sp>
            <p:sp>
              <p:nvSpPr>
                <p:cNvPr id="4956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10" y="3159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b</a:t>
                  </a:r>
                </a:p>
              </p:txBody>
            </p:sp>
            <p:sp>
              <p:nvSpPr>
                <p:cNvPr id="4956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120" y="3312"/>
                  <a:ext cx="1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c</a:t>
                  </a:r>
                </a:p>
              </p:txBody>
            </p:sp>
          </p:grpSp>
          <p:sp>
            <p:nvSpPr>
              <p:cNvPr id="495632" name="Rectangle 16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480" cy="576"/>
              </a:xfrm>
              <a:prstGeom prst="rect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5635" name="Text Box 19"/>
          <p:cNvSpPr txBox="1">
            <a:spLocks noChangeArrowheads="1"/>
          </p:cNvSpPr>
          <p:nvPr/>
        </p:nvSpPr>
        <p:spPr bwMode="auto">
          <a:xfrm>
            <a:off x="2209800" y="6110288"/>
            <a:ext cx="1582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Direct Labeling</a:t>
            </a:r>
          </a:p>
        </p:txBody>
      </p:sp>
      <p:sp>
        <p:nvSpPr>
          <p:cNvPr id="495637" name="Line 21"/>
          <p:cNvSpPr>
            <a:spLocks noChangeShapeType="1"/>
          </p:cNvSpPr>
          <p:nvPr/>
        </p:nvSpPr>
        <p:spPr bwMode="auto">
          <a:xfrm>
            <a:off x="5181600" y="4038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38" name="Line 22"/>
          <p:cNvSpPr>
            <a:spLocks noChangeShapeType="1"/>
          </p:cNvSpPr>
          <p:nvPr/>
        </p:nvSpPr>
        <p:spPr bwMode="auto">
          <a:xfrm>
            <a:off x="5181600" y="6019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39" name="Line 23"/>
          <p:cNvSpPr>
            <a:spLocks noChangeShapeType="1"/>
          </p:cNvSpPr>
          <p:nvPr/>
        </p:nvSpPr>
        <p:spPr bwMode="auto">
          <a:xfrm flipV="1">
            <a:off x="5334000" y="4343400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0" name="Line 24"/>
          <p:cNvSpPr>
            <a:spLocks noChangeShapeType="1"/>
          </p:cNvSpPr>
          <p:nvPr/>
        </p:nvSpPr>
        <p:spPr bwMode="auto">
          <a:xfrm flipV="1">
            <a:off x="5410200" y="52578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1" name="Line 25"/>
          <p:cNvSpPr>
            <a:spLocks noChangeShapeType="1"/>
          </p:cNvSpPr>
          <p:nvPr/>
        </p:nvSpPr>
        <p:spPr bwMode="auto">
          <a:xfrm flipV="1">
            <a:off x="5486400" y="47244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7" name="Text Box 31"/>
          <p:cNvSpPr txBox="1">
            <a:spLocks noChangeArrowheads="1"/>
          </p:cNvSpPr>
          <p:nvPr/>
        </p:nvSpPr>
        <p:spPr bwMode="auto">
          <a:xfrm>
            <a:off x="6781800" y="4038600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a</a:t>
            </a:r>
          </a:p>
        </p:txBody>
      </p:sp>
      <p:sp>
        <p:nvSpPr>
          <p:cNvPr id="495648" name="Text Box 32"/>
          <p:cNvSpPr txBox="1">
            <a:spLocks noChangeArrowheads="1"/>
          </p:cNvSpPr>
          <p:nvPr/>
        </p:nvSpPr>
        <p:spPr bwMode="auto">
          <a:xfrm>
            <a:off x="7086600" y="44958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b</a:t>
            </a:r>
          </a:p>
        </p:txBody>
      </p:sp>
      <p:sp>
        <p:nvSpPr>
          <p:cNvPr id="495649" name="Text Box 33"/>
          <p:cNvSpPr txBox="1">
            <a:spLocks noChangeArrowheads="1"/>
          </p:cNvSpPr>
          <p:nvPr/>
        </p:nvSpPr>
        <p:spPr bwMode="auto">
          <a:xfrm>
            <a:off x="7162800" y="5029200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</a:t>
            </a:r>
          </a:p>
        </p:txBody>
      </p:sp>
      <p:sp>
        <p:nvSpPr>
          <p:cNvPr id="495651" name="Text Box 35"/>
          <p:cNvSpPr txBox="1">
            <a:spLocks noChangeArrowheads="1"/>
          </p:cNvSpPr>
          <p:nvPr/>
        </p:nvSpPr>
        <p:spPr bwMode="auto">
          <a:xfrm>
            <a:off x="5410200" y="6110288"/>
            <a:ext cx="1258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Legend Box</a:t>
            </a:r>
          </a:p>
        </p:txBody>
      </p:sp>
      <p:sp>
        <p:nvSpPr>
          <p:cNvPr id="495652" name="Text Box 36"/>
          <p:cNvSpPr txBox="1">
            <a:spLocks noChangeArrowheads="1"/>
          </p:cNvSpPr>
          <p:nvPr/>
        </p:nvSpPr>
        <p:spPr bwMode="auto">
          <a:xfrm>
            <a:off x="762000" y="4724400"/>
            <a:ext cx="637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9900"/>
                </a:solidFill>
              </a:rPr>
              <a:t>e.g., </a:t>
            </a:r>
          </a:p>
        </p:txBody>
      </p:sp>
    </p:spTree>
    <p:extLst>
      <p:ext uri="{BB962C8B-B14F-4D97-AF65-F5344CB8AC3E}">
        <p14:creationId xmlns:p14="http://schemas.microsoft.com/office/powerpoint/2010/main" val="3353705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(2 of 7)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Maximize information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Make self-sufficient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Key words in place of symbols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“Gold IV” and not “Player A”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“Daily Games Played” not “Games Played”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Axis labels as informative as possible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“Game Time (seconds)” not “Game Time”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Help by using captions (or title, if stand-alone)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“Game time in seconds versus player skill in total hours played”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3926-13E9-40FA-9E37-668AF399E43B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2052" name="Picture 4" descr="Image result for good axis labels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3050" y="5191125"/>
            <a:ext cx="312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http://www.phplot.com/phplotdocs/conc-labels.html</a:t>
            </a:r>
          </a:p>
        </p:txBody>
      </p:sp>
    </p:spTree>
    <p:extLst>
      <p:ext uri="{BB962C8B-B14F-4D97-AF65-F5344CB8AC3E}">
        <p14:creationId xmlns:p14="http://schemas.microsoft.com/office/powerpoint/2010/main" val="372580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(3 of 7)</a:t>
            </a:r>
            <a:endParaRPr lang="en-US" dirty="0"/>
          </a:p>
        </p:txBody>
      </p:sp>
      <p:pic>
        <p:nvPicPr>
          <p:cNvPr id="1026" name="Picture 2" descr="http://i.imgur.com/W4BKCV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65" y="1981200"/>
            <a:ext cx="5278470" cy="3793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1219773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Minimize ink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1C9AA-26B9-4715-ACDA-10B4CDDDEC4B}"/>
              </a:ext>
            </a:extLst>
          </p:cNvPr>
          <p:cNvSpPr/>
          <p:nvPr/>
        </p:nvSpPr>
        <p:spPr>
          <a:xfrm>
            <a:off x="914400" y="5932323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https://www.slideshare.net/NicoleMarinsek/darkhorse-line-chart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262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(4 of 7)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Use commonly accepted practices</a:t>
            </a:r>
          </a:p>
          <a:p>
            <a:pPr lvl="1"/>
            <a:r>
              <a:rPr lang="en-US" altLang="en-US" dirty="0"/>
              <a:t>Present what people expect</a:t>
            </a:r>
          </a:p>
          <a:p>
            <a:pPr lvl="1"/>
            <a:r>
              <a:rPr lang="en-US" altLang="en-US" dirty="0"/>
              <a:t>e.g.,  origin at (</a:t>
            </a:r>
            <a:r>
              <a:rPr lang="en-US" altLang="en-US" dirty="0">
                <a:solidFill>
                  <a:srgbClr val="008000"/>
                </a:solidFill>
              </a:rPr>
              <a:t>0,0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e.g.,  independent (cause) on x-axis, dependent (effect) on y-axis</a:t>
            </a:r>
          </a:p>
          <a:p>
            <a:pPr lvl="1"/>
            <a:r>
              <a:rPr lang="en-US" altLang="en-US" dirty="0"/>
              <a:t>e.g.,  x-axis scale is </a:t>
            </a:r>
            <a:r>
              <a:rPr lang="en-US" altLang="en-US" dirty="0">
                <a:solidFill>
                  <a:srgbClr val="008000"/>
                </a:solidFill>
              </a:rPr>
              <a:t>linear</a:t>
            </a:r>
          </a:p>
          <a:p>
            <a:pPr lvl="1"/>
            <a:r>
              <a:rPr lang="en-US" altLang="en-US" dirty="0"/>
              <a:t>e.g.,  increase </a:t>
            </a:r>
            <a:r>
              <a:rPr lang="en-US" altLang="en-US" dirty="0">
                <a:solidFill>
                  <a:srgbClr val="008000"/>
                </a:solidFill>
              </a:rPr>
              <a:t>left to right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bottom to top</a:t>
            </a:r>
          </a:p>
          <a:p>
            <a:pPr lvl="1"/>
            <a:r>
              <a:rPr lang="en-US" altLang="en-US" dirty="0"/>
              <a:t>e.g.,  scale divisions </a:t>
            </a:r>
            <a:r>
              <a:rPr lang="en-US" altLang="en-US" dirty="0">
                <a:solidFill>
                  <a:srgbClr val="008000"/>
                </a:solidFill>
              </a:rPr>
              <a:t>equal, proportional</a:t>
            </a:r>
          </a:p>
          <a:p>
            <a:r>
              <a:rPr lang="en-US" altLang="en-US" dirty="0"/>
              <a:t>Departures are permitted but require extra effort from reader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70C0"/>
                </a:solidFill>
              </a:rPr>
              <a:t>so use sparingly!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B15A-380A-4076-B724-89A090F06D14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4098" name="Picture 2" descr="graph_bar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51009"/>
            <a:ext cx="1756025" cy="20969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ph_bar_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57510"/>
            <a:ext cx="1756025" cy="23654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2690" y="3555439"/>
            <a:ext cx="47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975271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Guidelines for Good Charts (5 of 7)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Avoid ambiguity</a:t>
            </a:r>
          </a:p>
          <a:p>
            <a:pPr lvl="1"/>
            <a:r>
              <a:rPr lang="en-US" altLang="en-US" dirty="0"/>
              <a:t>Show coordinate axes</a:t>
            </a:r>
          </a:p>
          <a:p>
            <a:pPr lvl="2"/>
            <a:r>
              <a:rPr lang="en-US" altLang="en-US" dirty="0"/>
              <a:t>at </a:t>
            </a:r>
            <a:r>
              <a:rPr lang="en-US" altLang="en-US" dirty="0">
                <a:solidFill>
                  <a:srgbClr val="008000"/>
                </a:solidFill>
              </a:rPr>
              <a:t>right angles</a:t>
            </a:r>
          </a:p>
          <a:p>
            <a:pPr lvl="1"/>
            <a:r>
              <a:rPr lang="en-US" altLang="en-US" dirty="0"/>
              <a:t>Show origin</a:t>
            </a:r>
          </a:p>
          <a:p>
            <a:pPr lvl="2"/>
            <a:r>
              <a:rPr lang="en-US" altLang="en-US" dirty="0"/>
              <a:t>usually at </a:t>
            </a:r>
            <a:r>
              <a:rPr lang="en-US" altLang="en-US" dirty="0">
                <a:solidFill>
                  <a:srgbClr val="008000"/>
                </a:solidFill>
              </a:rPr>
              <a:t>(0,0)</a:t>
            </a:r>
          </a:p>
          <a:p>
            <a:pPr lvl="1"/>
            <a:r>
              <a:rPr lang="en-US" altLang="en-US" dirty="0"/>
              <a:t>Identify individual curves and bars</a:t>
            </a:r>
          </a:p>
          <a:p>
            <a:pPr lvl="2"/>
            <a:r>
              <a:rPr lang="en-US" altLang="en-US" dirty="0"/>
              <a:t>With key/legend or label</a:t>
            </a:r>
          </a:p>
          <a:p>
            <a:pPr lvl="1"/>
            <a:r>
              <a:rPr lang="en-US" altLang="en-US" dirty="0"/>
              <a:t>Do not plot multiple variables on same chart</a:t>
            </a:r>
          </a:p>
          <a:p>
            <a:pPr lvl="2"/>
            <a:r>
              <a:rPr lang="en-US" altLang="en-US" dirty="0"/>
              <a:t>Single y-axis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FFDD-AFE6-4E84-9D92-B0AA7EB449E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981575" y="6040748"/>
            <a:ext cx="3581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http://www.carltonassociatesinc.com/images/confusion-new.jpg</a:t>
            </a:r>
          </a:p>
        </p:txBody>
      </p:sp>
      <p:pic>
        <p:nvPicPr>
          <p:cNvPr id="11" name="Picture 2" descr="graph_bar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18" y="1548574"/>
            <a:ext cx="37623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raph_bar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89" y="4140451"/>
            <a:ext cx="3862795" cy="18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8169" y="3554702"/>
            <a:ext cx="48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1167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719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“Right” Chart Depends on </a:t>
            </a:r>
            <a:r>
              <a:rPr lang="en-US" altLang="en-US" dirty="0">
                <a:solidFill>
                  <a:srgbClr val="008000"/>
                </a:solidFill>
              </a:rPr>
              <a:t>Variable</a:t>
            </a:r>
            <a:r>
              <a:rPr lang="en-US" altLang="en-US" dirty="0"/>
              <a:t> Type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25132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olidFill>
                  <a:srgbClr val="CC9900"/>
                </a:solidFill>
              </a:rPr>
              <a:t>Qualitative</a:t>
            </a:r>
            <a:r>
              <a:rPr lang="en-US" altLang="en-US" sz="2400" dirty="0"/>
              <a:t> (Categorical) variables</a:t>
            </a:r>
          </a:p>
          <a:p>
            <a:pPr lvl="1"/>
            <a:r>
              <a:rPr lang="en-US" altLang="en-US" sz="2200" dirty="0"/>
              <a:t>Can have states or subclasses</a:t>
            </a:r>
          </a:p>
          <a:p>
            <a:pPr lvl="2"/>
            <a:r>
              <a:rPr lang="en-US" altLang="en-US" sz="1800" dirty="0"/>
              <a:t>e.g., position: [striker, goalie, midfield]</a:t>
            </a:r>
          </a:p>
          <a:p>
            <a:pPr lvl="1"/>
            <a:r>
              <a:rPr lang="en-US" altLang="en-US" sz="2200" dirty="0"/>
              <a:t>Can be ordered or unordered</a:t>
            </a:r>
          </a:p>
          <a:p>
            <a:pPr lvl="2"/>
            <a:r>
              <a:rPr lang="en-US" altLang="en-US" sz="2000" dirty="0"/>
              <a:t>e.g., bronze, silver, gold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ordered</a:t>
            </a:r>
          </a:p>
          <a:p>
            <a:pPr lvl="2"/>
            <a:r>
              <a:rPr lang="en-US" altLang="en-US" sz="2000" dirty="0">
                <a:sym typeface="Wingdings" panose="05000000000000000000" pitchFamily="2" charset="2"/>
              </a:rPr>
              <a:t>e.g., support, warrior, specialist 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unordered</a:t>
            </a:r>
          </a:p>
          <a:p>
            <a:r>
              <a:rPr lang="en-US" altLang="en-US" sz="2400" dirty="0">
                <a:solidFill>
                  <a:srgbClr val="CC9900"/>
                </a:solidFill>
                <a:sym typeface="Wingdings" panose="05000000000000000000" pitchFamily="2" charset="2"/>
              </a:rPr>
              <a:t>Quantitative</a:t>
            </a:r>
            <a:r>
              <a:rPr lang="en-US" altLang="en-US" sz="2400" dirty="0">
                <a:sym typeface="Wingdings" panose="05000000000000000000" pitchFamily="2" charset="2"/>
              </a:rPr>
              <a:t> (Numeric) variables</a:t>
            </a:r>
          </a:p>
          <a:p>
            <a:pPr lvl="1"/>
            <a:r>
              <a:rPr lang="en-US" altLang="en-US" sz="2200" dirty="0">
                <a:sym typeface="Wingdings" panose="05000000000000000000" pitchFamily="2" charset="2"/>
              </a:rPr>
              <a:t>Numeric levels</a:t>
            </a:r>
          </a:p>
          <a:p>
            <a:pPr lvl="1"/>
            <a:r>
              <a:rPr lang="en-US" altLang="en-US" sz="2200" dirty="0">
                <a:solidFill>
                  <a:srgbClr val="C00000"/>
                </a:solidFill>
                <a:sym typeface="Wingdings" panose="05000000000000000000" pitchFamily="2" charset="2"/>
              </a:rPr>
              <a:t>Discrete</a:t>
            </a:r>
            <a:r>
              <a:rPr lang="en-US" altLang="en-US" sz="2200" dirty="0">
                <a:sym typeface="Wingdings" panose="05000000000000000000" pitchFamily="2" charset="2"/>
              </a:rPr>
              <a:t> or </a:t>
            </a:r>
            <a:r>
              <a:rPr lang="en-US" altLang="en-US" sz="2200" dirty="0">
                <a:solidFill>
                  <a:srgbClr val="C00000"/>
                </a:solidFill>
                <a:sym typeface="Wingdings" panose="05000000000000000000" pitchFamily="2" charset="2"/>
              </a:rPr>
              <a:t>continuous</a:t>
            </a:r>
          </a:p>
          <a:p>
            <a:pPr lvl="2"/>
            <a:r>
              <a:rPr lang="en-US" altLang="en-US" sz="2000" dirty="0"/>
              <a:t>e.g., goals in season, speed in meters</a:t>
            </a:r>
          </a:p>
          <a:p>
            <a:pPr lvl="2"/>
            <a:r>
              <a:rPr lang="en-US" altLang="en-US" sz="2000" dirty="0"/>
              <a:t>e.g., takedowns, win percentage</a:t>
            </a:r>
          </a:p>
        </p:txBody>
      </p:sp>
      <p:grpSp>
        <p:nvGrpSpPr>
          <p:cNvPr id="494617" name="Group 25"/>
          <p:cNvGrpSpPr>
            <a:grpSpLocks/>
          </p:cNvGrpSpPr>
          <p:nvPr/>
        </p:nvGrpSpPr>
        <p:grpSpPr bwMode="auto">
          <a:xfrm>
            <a:off x="685800" y="5181600"/>
            <a:ext cx="7086600" cy="1447800"/>
            <a:chOff x="720" y="3408"/>
            <a:chExt cx="4464" cy="912"/>
          </a:xfrm>
        </p:grpSpPr>
        <p:sp>
          <p:nvSpPr>
            <p:cNvPr id="494596" name="Text Box 4"/>
            <p:cNvSpPr txBox="1">
              <a:spLocks noChangeArrowheads="1"/>
            </p:cNvSpPr>
            <p:nvPr/>
          </p:nvSpPr>
          <p:spPr bwMode="auto">
            <a:xfrm>
              <a:off x="2496" y="3408"/>
              <a:ext cx="1008" cy="2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Variables</a:t>
              </a:r>
            </a:p>
          </p:txBody>
        </p:sp>
        <p:sp>
          <p:nvSpPr>
            <p:cNvPr id="494598" name="Text Box 6"/>
            <p:cNvSpPr txBox="1">
              <a:spLocks noChangeArrowheads="1"/>
            </p:cNvSpPr>
            <p:nvPr/>
          </p:nvSpPr>
          <p:spPr bwMode="auto">
            <a:xfrm>
              <a:off x="1392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Qualitative</a:t>
              </a:r>
            </a:p>
          </p:txBody>
        </p:sp>
        <p:sp>
          <p:nvSpPr>
            <p:cNvPr id="494599" name="Text Box 7"/>
            <p:cNvSpPr txBox="1">
              <a:spLocks noChangeArrowheads="1"/>
            </p:cNvSpPr>
            <p:nvPr/>
          </p:nvSpPr>
          <p:spPr bwMode="auto">
            <a:xfrm>
              <a:off x="720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 dirty="0"/>
                <a:t>Ordered</a:t>
              </a:r>
            </a:p>
          </p:txBody>
        </p:sp>
        <p:sp>
          <p:nvSpPr>
            <p:cNvPr id="494600" name="Text Box 8"/>
            <p:cNvSpPr txBox="1">
              <a:spLocks noChangeArrowheads="1"/>
            </p:cNvSpPr>
            <p:nvPr/>
          </p:nvSpPr>
          <p:spPr bwMode="auto">
            <a:xfrm>
              <a:off x="18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Unordered</a:t>
              </a:r>
            </a:p>
          </p:txBody>
        </p:sp>
        <p:sp>
          <p:nvSpPr>
            <p:cNvPr id="494601" name="Text Box 9"/>
            <p:cNvSpPr txBox="1">
              <a:spLocks noChangeArrowheads="1"/>
            </p:cNvSpPr>
            <p:nvPr/>
          </p:nvSpPr>
          <p:spPr bwMode="auto">
            <a:xfrm>
              <a:off x="30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Discrete</a:t>
              </a:r>
            </a:p>
          </p:txBody>
        </p:sp>
        <p:sp>
          <p:nvSpPr>
            <p:cNvPr id="494602" name="Text Box 10"/>
            <p:cNvSpPr txBox="1">
              <a:spLocks noChangeArrowheads="1"/>
            </p:cNvSpPr>
            <p:nvPr/>
          </p:nvSpPr>
          <p:spPr bwMode="auto">
            <a:xfrm>
              <a:off x="4176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Continuous</a:t>
              </a:r>
            </a:p>
          </p:txBody>
        </p:sp>
        <p:sp>
          <p:nvSpPr>
            <p:cNvPr id="494603" name="Text Box 11"/>
            <p:cNvSpPr txBox="1">
              <a:spLocks noChangeArrowheads="1"/>
            </p:cNvSpPr>
            <p:nvPr/>
          </p:nvSpPr>
          <p:spPr bwMode="auto">
            <a:xfrm>
              <a:off x="3600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/>
                <a:t>Quantitative</a:t>
              </a:r>
            </a:p>
          </p:txBody>
        </p:sp>
        <p:sp>
          <p:nvSpPr>
            <p:cNvPr id="494604" name="Line 12"/>
            <p:cNvSpPr>
              <a:spLocks noChangeShapeType="1"/>
            </p:cNvSpPr>
            <p:nvPr/>
          </p:nvSpPr>
          <p:spPr bwMode="auto">
            <a:xfrm>
              <a:off x="1824" y="369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5" name="Line 13"/>
            <p:cNvSpPr>
              <a:spLocks noChangeShapeType="1"/>
            </p:cNvSpPr>
            <p:nvPr/>
          </p:nvSpPr>
          <p:spPr bwMode="auto">
            <a:xfrm>
              <a:off x="4128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6" name="Line 14"/>
            <p:cNvSpPr>
              <a:spLocks noChangeShapeType="1"/>
            </p:cNvSpPr>
            <p:nvPr/>
          </p:nvSpPr>
          <p:spPr bwMode="auto">
            <a:xfrm>
              <a:off x="1824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7" name="Line 15"/>
            <p:cNvSpPr>
              <a:spLocks noChangeShapeType="1"/>
            </p:cNvSpPr>
            <p:nvPr/>
          </p:nvSpPr>
          <p:spPr bwMode="auto">
            <a:xfrm>
              <a:off x="2976" y="36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8" name="Line 16"/>
            <p:cNvSpPr>
              <a:spLocks noChangeShapeType="1"/>
            </p:cNvSpPr>
            <p:nvPr/>
          </p:nvSpPr>
          <p:spPr bwMode="auto">
            <a:xfrm>
              <a:off x="1248" y="403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9" name="Line 17"/>
            <p:cNvSpPr>
              <a:spLocks noChangeShapeType="1"/>
            </p:cNvSpPr>
            <p:nvPr/>
          </p:nvSpPr>
          <p:spPr bwMode="auto">
            <a:xfrm>
              <a:off x="124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23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1" name="Line 19"/>
            <p:cNvSpPr>
              <a:spLocks noChangeShapeType="1"/>
            </p:cNvSpPr>
            <p:nvPr/>
          </p:nvSpPr>
          <p:spPr bwMode="auto">
            <a:xfrm>
              <a:off x="1824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2" name="Line 20"/>
            <p:cNvSpPr>
              <a:spLocks noChangeShapeType="1"/>
            </p:cNvSpPr>
            <p:nvPr/>
          </p:nvSpPr>
          <p:spPr bwMode="auto">
            <a:xfrm>
              <a:off x="3552" y="403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5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460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128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6039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1BD-289D-45ED-AECD-C5047A31DE89}" type="slidenum">
              <a:rPr lang="en-US" altLang="en-US"/>
              <a:pPr/>
              <a:t>30</a:t>
            </a:fld>
            <a:endParaRPr lang="en-US" altLang="en-US" dirty="0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(6 of 7)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4384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Don’t connect categorical data with lines</a:t>
            </a:r>
          </a:p>
          <a:p>
            <a:pPr lvl="1"/>
            <a:r>
              <a:rPr lang="en-US" altLang="en-US" dirty="0"/>
              <a:t>Lines joining successive points signify that they can be approximately interpolated</a:t>
            </a:r>
          </a:p>
          <a:p>
            <a:pPr lvl="1"/>
            <a:r>
              <a:rPr lang="en-US" altLang="en-US" dirty="0"/>
              <a:t>If don’t have meaning, should not use line chart</a:t>
            </a:r>
          </a:p>
        </p:txBody>
      </p:sp>
      <p:sp>
        <p:nvSpPr>
          <p:cNvPr id="509956" name="Line 4"/>
          <p:cNvSpPr>
            <a:spLocks noChangeShapeType="1"/>
          </p:cNvSpPr>
          <p:nvPr/>
        </p:nvSpPr>
        <p:spPr bwMode="auto">
          <a:xfrm>
            <a:off x="1981200" y="38100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57" name="Line 5"/>
          <p:cNvSpPr>
            <a:spLocks noChangeShapeType="1"/>
          </p:cNvSpPr>
          <p:nvPr/>
        </p:nvSpPr>
        <p:spPr bwMode="auto">
          <a:xfrm>
            <a:off x="1981200" y="6248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58" name="Line 6"/>
          <p:cNvSpPr>
            <a:spLocks noChangeShapeType="1"/>
          </p:cNvSpPr>
          <p:nvPr/>
        </p:nvSpPr>
        <p:spPr bwMode="auto">
          <a:xfrm flipV="1">
            <a:off x="2362200" y="4572000"/>
            <a:ext cx="685800" cy="990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59" name="Line 7"/>
          <p:cNvSpPr>
            <a:spLocks noChangeShapeType="1"/>
          </p:cNvSpPr>
          <p:nvPr/>
        </p:nvSpPr>
        <p:spPr bwMode="auto">
          <a:xfrm>
            <a:off x="3124200" y="4572000"/>
            <a:ext cx="6096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60" name="Line 8"/>
          <p:cNvSpPr>
            <a:spLocks noChangeShapeType="1"/>
          </p:cNvSpPr>
          <p:nvPr/>
        </p:nvSpPr>
        <p:spPr bwMode="auto">
          <a:xfrm flipV="1">
            <a:off x="3733800" y="4572000"/>
            <a:ext cx="6858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61" name="Text Box 9"/>
          <p:cNvSpPr txBox="1">
            <a:spLocks noChangeArrowheads="1"/>
          </p:cNvSpPr>
          <p:nvPr/>
        </p:nvSpPr>
        <p:spPr bwMode="auto">
          <a:xfrm>
            <a:off x="2133600" y="6248400"/>
            <a:ext cx="694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jungle</a:t>
            </a:r>
          </a:p>
        </p:txBody>
      </p: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2958989" y="6248400"/>
            <a:ext cx="4680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top</a:t>
            </a:r>
          </a:p>
        </p:txBody>
      </p:sp>
      <p:sp>
        <p:nvSpPr>
          <p:cNvPr id="509963" name="Text Box 11"/>
          <p:cNvSpPr txBox="1">
            <a:spLocks noChangeArrowheads="1"/>
          </p:cNvSpPr>
          <p:nvPr/>
        </p:nvSpPr>
        <p:spPr bwMode="auto">
          <a:xfrm>
            <a:off x="3557970" y="6248400"/>
            <a:ext cx="502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mid</a:t>
            </a:r>
          </a:p>
        </p:txBody>
      </p:sp>
      <p:sp>
        <p:nvSpPr>
          <p:cNvPr id="509964" name="Text Box 12"/>
          <p:cNvSpPr txBox="1">
            <a:spLocks noChangeArrowheads="1"/>
          </p:cNvSpPr>
          <p:nvPr/>
        </p:nvSpPr>
        <p:spPr bwMode="auto">
          <a:xfrm>
            <a:off x="4191000" y="6248400"/>
            <a:ext cx="837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support</a:t>
            </a:r>
          </a:p>
        </p:txBody>
      </p:sp>
      <p:sp>
        <p:nvSpPr>
          <p:cNvPr id="509965" name="Text Box 13"/>
          <p:cNvSpPr txBox="1">
            <a:spLocks noChangeArrowheads="1"/>
          </p:cNvSpPr>
          <p:nvPr/>
        </p:nvSpPr>
        <p:spPr bwMode="auto">
          <a:xfrm rot="-5400000">
            <a:off x="1282096" y="4836289"/>
            <a:ext cx="880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Assists</a:t>
            </a:r>
          </a:p>
        </p:txBody>
      </p:sp>
      <p:sp>
        <p:nvSpPr>
          <p:cNvPr id="509967" name="Rectangle 15"/>
          <p:cNvSpPr>
            <a:spLocks noChangeArrowheads="1"/>
          </p:cNvSpPr>
          <p:nvPr/>
        </p:nvSpPr>
        <p:spPr bwMode="auto">
          <a:xfrm flipH="1" flipV="1">
            <a:off x="2274037" y="5505253"/>
            <a:ext cx="152396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68" name="Rectangle 16"/>
          <p:cNvSpPr>
            <a:spLocks noChangeArrowheads="1"/>
          </p:cNvSpPr>
          <p:nvPr/>
        </p:nvSpPr>
        <p:spPr bwMode="auto">
          <a:xfrm flipH="1" flipV="1">
            <a:off x="3036037" y="4438453"/>
            <a:ext cx="152396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69" name="Rectangle 17"/>
          <p:cNvSpPr>
            <a:spLocks noChangeArrowheads="1"/>
          </p:cNvSpPr>
          <p:nvPr/>
        </p:nvSpPr>
        <p:spPr bwMode="auto">
          <a:xfrm flipH="1" flipV="1">
            <a:off x="3645637" y="4971853"/>
            <a:ext cx="152396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0" name="Rectangle 18"/>
          <p:cNvSpPr>
            <a:spLocks noChangeArrowheads="1"/>
          </p:cNvSpPr>
          <p:nvPr/>
        </p:nvSpPr>
        <p:spPr bwMode="auto">
          <a:xfrm flipH="1" flipV="1">
            <a:off x="4407637" y="4514653"/>
            <a:ext cx="152396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1" name="Text Box 19"/>
          <p:cNvSpPr txBox="1">
            <a:spLocks noChangeArrowheads="1"/>
          </p:cNvSpPr>
          <p:nvPr/>
        </p:nvSpPr>
        <p:spPr bwMode="auto">
          <a:xfrm>
            <a:off x="5629275" y="4156245"/>
            <a:ext cx="3124199" cy="16312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- No linear relationship between champion types</a:t>
            </a:r>
          </a:p>
          <a:p>
            <a:pPr>
              <a:buFontTx/>
              <a:buChar char="-"/>
            </a:pPr>
            <a:r>
              <a:rPr lang="en-US" altLang="en-US" sz="2000" dirty="0"/>
              <a:t> Instead, use column chart</a:t>
            </a:r>
          </a:p>
          <a:p>
            <a:pPr>
              <a:buFontTx/>
              <a:buChar char="-"/>
            </a:pPr>
            <a:r>
              <a:rPr lang="en-US" altLang="en-US" sz="2000" dirty="0"/>
              <a:t> Don’t connect with lines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9413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1262"/>
            <a:ext cx="8229600" cy="1143000"/>
          </a:xfrm>
        </p:spPr>
        <p:txBody>
          <a:bodyPr/>
          <a:lstStyle/>
          <a:p>
            <a:r>
              <a:rPr lang="en-US" altLang="en-US" dirty="0"/>
              <a:t>Guidelines for Good Charts (6 of 7)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162723"/>
            <a:ext cx="8229600" cy="792161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Can deceive as easily as can convey meaning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0531" y="505069"/>
            <a:ext cx="4515338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11A97-7B5D-4503-B877-C484D79E0382}"/>
              </a:ext>
            </a:extLst>
          </p:cNvPr>
          <p:cNvSpPr txBox="1"/>
          <p:nvPr/>
        </p:nvSpPr>
        <p:spPr>
          <a:xfrm>
            <a:off x="304800" y="2895600"/>
            <a:ext cx="35814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x-axis (1997 too far over)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y-axis hard to compare (1950 height &gt; 1970)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points unclear</a:t>
            </a:r>
          </a:p>
        </p:txBody>
      </p:sp>
    </p:spTree>
    <p:extLst>
      <p:ext uri="{BB962C8B-B14F-4D97-AF65-F5344CB8AC3E}">
        <p14:creationId xmlns:p14="http://schemas.microsoft.com/office/powerpoint/2010/main" val="312617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69" y="76200"/>
            <a:ext cx="8229600" cy="1143000"/>
          </a:xfrm>
        </p:spPr>
        <p:txBody>
          <a:bodyPr/>
          <a:lstStyle/>
          <a:p>
            <a:r>
              <a:rPr lang="en-US" dirty="0"/>
              <a:t>Checklist for Good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Axes</a:t>
            </a:r>
          </a:p>
          <a:p>
            <a:pPr lvl="1"/>
            <a:r>
              <a:rPr lang="en-US" dirty="0"/>
              <a:t>Are both axes labeled?</a:t>
            </a:r>
          </a:p>
          <a:p>
            <a:pPr lvl="1"/>
            <a:r>
              <a:rPr lang="en-US" dirty="0"/>
              <a:t>Are the axis labels self-explanatory and concise?</a:t>
            </a:r>
          </a:p>
          <a:p>
            <a:pPr lvl="1"/>
            <a:r>
              <a:rPr lang="en-US" dirty="0"/>
              <a:t>Are the scale and divisions shown on both axes?</a:t>
            </a:r>
          </a:p>
          <a:p>
            <a:pPr lvl="1"/>
            <a:r>
              <a:rPr lang="en-US" dirty="0"/>
              <a:t>Are the min and max ranges appropriate?</a:t>
            </a:r>
          </a:p>
          <a:p>
            <a:pPr lvl="1"/>
            <a:r>
              <a:rPr lang="en-US" dirty="0"/>
              <a:t>Are the units indicated?</a:t>
            </a:r>
          </a:p>
          <a:p>
            <a:r>
              <a:rPr lang="en-US" dirty="0">
                <a:solidFill>
                  <a:srgbClr val="0070C0"/>
                </a:solidFill>
              </a:rPr>
              <a:t>Lines/Curves/Points</a:t>
            </a:r>
          </a:p>
          <a:p>
            <a:pPr lvl="1"/>
            <a:r>
              <a:rPr lang="en-US" dirty="0"/>
              <a:t>Is the number of lines/curves reasonably small?</a:t>
            </a:r>
          </a:p>
          <a:p>
            <a:pPr lvl="1"/>
            <a:r>
              <a:rPr lang="en-US" dirty="0"/>
              <a:t>Are curves labeled?</a:t>
            </a:r>
          </a:p>
          <a:p>
            <a:pPr lvl="1"/>
            <a:r>
              <a:rPr lang="en-US" dirty="0"/>
              <a:t>Are all symbols clearly distinguishable?</a:t>
            </a:r>
          </a:p>
          <a:p>
            <a:pPr lvl="1"/>
            <a:r>
              <a:rPr lang="en-US" dirty="0"/>
              <a:t>Is a concise, clear legend provided?</a:t>
            </a:r>
          </a:p>
          <a:p>
            <a:pPr lvl="1"/>
            <a:r>
              <a:rPr lang="en-US" dirty="0"/>
              <a:t>Does the legend obscure any data?</a:t>
            </a:r>
          </a:p>
          <a:p>
            <a:r>
              <a:rPr lang="en-US" dirty="0">
                <a:solidFill>
                  <a:srgbClr val="0070C0"/>
                </a:solidFill>
              </a:rPr>
              <a:t>Information</a:t>
            </a:r>
          </a:p>
          <a:p>
            <a:pPr lvl="1"/>
            <a:r>
              <a:rPr lang="en-US" dirty="0"/>
              <a:t>If the y-axis is variable, is an indication of spread (error bars) shown?</a:t>
            </a:r>
          </a:p>
          <a:p>
            <a:pPr lvl="1"/>
            <a:r>
              <a:rPr lang="en-US" dirty="0"/>
              <a:t>Are grid lines required to read data (if not, then remove)?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Scale</a:t>
            </a:r>
          </a:p>
          <a:p>
            <a:pPr lvl="1"/>
            <a:r>
              <a:rPr lang="en-US" dirty="0"/>
              <a:t>Are units increasing left to right (x-axis) and bottom to top (y-axis)?</a:t>
            </a:r>
          </a:p>
          <a:p>
            <a:pPr lvl="1"/>
            <a:r>
              <a:rPr lang="en-US" dirty="0"/>
              <a:t>Do all charts use the same scale?</a:t>
            </a:r>
          </a:p>
          <a:p>
            <a:pPr lvl="1"/>
            <a:r>
              <a:rPr lang="en-US" dirty="0"/>
              <a:t>Are the scales contiguous?</a:t>
            </a:r>
          </a:p>
          <a:p>
            <a:pPr lvl="1"/>
            <a:r>
              <a:rPr lang="en-US" dirty="0"/>
              <a:t>Is bar chart order systematic?</a:t>
            </a:r>
          </a:p>
          <a:p>
            <a:pPr lvl="1"/>
            <a:r>
              <a:rPr lang="en-US" dirty="0"/>
              <a:t>Are bars appropriate width, spacing?</a:t>
            </a:r>
          </a:p>
          <a:p>
            <a:r>
              <a:rPr lang="en-US" dirty="0">
                <a:solidFill>
                  <a:srgbClr val="0070C0"/>
                </a:solidFill>
              </a:rPr>
              <a:t>Overall</a:t>
            </a:r>
          </a:p>
          <a:p>
            <a:pPr lvl="1"/>
            <a:r>
              <a:rPr lang="en-US" dirty="0"/>
              <a:t>Does the whole chart add information to reader?</a:t>
            </a:r>
          </a:p>
          <a:p>
            <a:pPr lvl="1"/>
            <a:r>
              <a:rPr lang="en-US" dirty="0"/>
              <a:t>Are there no curves/symbols/text that can be removed and still have the same information?</a:t>
            </a:r>
          </a:p>
          <a:p>
            <a:pPr lvl="1"/>
            <a:r>
              <a:rPr lang="en-US" dirty="0"/>
              <a:t>Does the chart have a title or caption (not both)?</a:t>
            </a:r>
          </a:p>
          <a:p>
            <a:pPr lvl="1"/>
            <a:r>
              <a:rPr lang="en-US" dirty="0"/>
              <a:t>Is the chart self-explanatory and concise?</a:t>
            </a:r>
          </a:p>
          <a:p>
            <a:pPr lvl="1"/>
            <a:r>
              <a:rPr lang="en-US" dirty="0"/>
              <a:t>Do the variables plotted give more information than alternatives?</a:t>
            </a:r>
          </a:p>
          <a:p>
            <a:pPr lvl="1"/>
            <a:r>
              <a:rPr lang="en-US" dirty="0"/>
              <a:t>Is chart referenced and discussed in any accompanying report?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01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Describing Chart in Report &amp;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“Formula”</a:t>
            </a:r>
          </a:p>
          <a:p>
            <a:pPr lvl="1"/>
            <a:r>
              <a:rPr lang="en-US" dirty="0"/>
              <a:t>Describe all axes</a:t>
            </a:r>
          </a:p>
          <a:p>
            <a:pPr lvl="2"/>
            <a:r>
              <a:rPr lang="en-US" dirty="0"/>
              <a:t>E.g., “The x-axis is time since game began, in seconds”</a:t>
            </a:r>
          </a:p>
          <a:p>
            <a:pPr lvl="1"/>
            <a:r>
              <a:rPr lang="en-US" dirty="0"/>
              <a:t>Describe data sets/</a:t>
            </a:r>
            <a:r>
              <a:rPr lang="en-US" dirty="0" err="1"/>
              <a:t>trendlines</a:t>
            </a:r>
            <a:endParaRPr lang="en-US" dirty="0"/>
          </a:p>
          <a:p>
            <a:pPr lvl="2"/>
            <a:r>
              <a:rPr lang="en-US" dirty="0"/>
              <a:t>E.g., “The blue dots are the average maze completion time”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provide message</a:t>
            </a:r>
          </a:p>
          <a:p>
            <a:pPr lvl="2"/>
            <a:r>
              <a:rPr lang="en-US" dirty="0"/>
              <a:t>E.g., “Notice how the red bar is higher than the blue, indicating that …”</a:t>
            </a:r>
          </a:p>
          <a:p>
            <a:r>
              <a:rPr lang="en-US" dirty="0"/>
              <a:t>Example on Web page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52312"/>
            <a:ext cx="4038600" cy="44217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6126163"/>
            <a:ext cx="3428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http://web.cs.wpi.edu/~imgd2905/d20/samples/analysis-example.html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283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F5C-5990-45DC-A16A-75FE4F5D86D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Guidelines for Good Charts (Summary)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443" y="1374549"/>
            <a:ext cx="8153400" cy="273231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For each chart, go over “</a:t>
            </a:r>
            <a:r>
              <a:rPr lang="en-US" altLang="en-US" sz="2800" dirty="0">
                <a:solidFill>
                  <a:srgbClr val="0070C0"/>
                </a:solidFill>
              </a:rPr>
              <a:t>checklist</a:t>
            </a:r>
            <a:r>
              <a:rPr lang="en-US" altLang="en-US" sz="2800" dirty="0"/>
              <a:t>”</a:t>
            </a:r>
          </a:p>
          <a:p>
            <a:r>
              <a:rPr lang="en-US" altLang="en-US" sz="2800" dirty="0"/>
              <a:t>The more “</a:t>
            </a:r>
            <a:r>
              <a:rPr lang="en-US" altLang="en-US" sz="2800" dirty="0">
                <a:solidFill>
                  <a:srgbClr val="008000"/>
                </a:solidFill>
              </a:rPr>
              <a:t>yes</a:t>
            </a:r>
            <a:r>
              <a:rPr lang="en-US" altLang="en-US" sz="2800" dirty="0"/>
              <a:t>” answers, the better</a:t>
            </a:r>
          </a:p>
          <a:p>
            <a:pPr lvl="1"/>
            <a:r>
              <a:rPr lang="en-US" altLang="en-US" sz="2400" dirty="0"/>
              <a:t>Remember, while guidelines, </a:t>
            </a:r>
            <a:r>
              <a:rPr lang="en-US" altLang="en-US" sz="2400" dirty="0">
                <a:solidFill>
                  <a:srgbClr val="008000"/>
                </a:solidFill>
              </a:rPr>
              <a:t>art</a:t>
            </a:r>
            <a:r>
              <a:rPr lang="en-US" altLang="en-US" sz="2400" dirty="0"/>
              <a:t> and not science</a:t>
            </a:r>
          </a:p>
          <a:p>
            <a:pPr lvl="1"/>
            <a:r>
              <a:rPr lang="en-US" altLang="en-US" sz="2400" dirty="0"/>
              <a:t>So, may consciously decide not to follow these guidelines if better without them </a:t>
            </a:r>
            <a:r>
              <a:rPr lang="en-US" altLang="en-US" sz="2400" dirty="0">
                <a:sym typeface="Wingdings" panose="05000000000000000000" pitchFamily="2" charset="2"/>
              </a:rPr>
              <a:t> but have </a:t>
            </a:r>
            <a:r>
              <a:rPr lang="en-US" altLang="en-US" sz="2400" i="1" dirty="0">
                <a:sym typeface="Wingdings" panose="05000000000000000000" pitchFamily="2" charset="2"/>
              </a:rPr>
              <a:t>good</a:t>
            </a:r>
            <a:r>
              <a:rPr lang="en-US" altLang="en-US" sz="2400" dirty="0">
                <a:sym typeface="Wingdings" panose="05000000000000000000" pitchFamily="2" charset="2"/>
              </a:rPr>
              <a:t> reason!</a:t>
            </a:r>
          </a:p>
          <a:p>
            <a:r>
              <a:rPr lang="en-US" altLang="en-US" sz="2800" dirty="0"/>
              <a:t>In practice, takes several trials before arriving at “best” chart</a:t>
            </a:r>
          </a:p>
          <a:p>
            <a:pPr lvl="1"/>
            <a:endParaRPr lang="en-US" altLang="en-US" sz="2400" dirty="0"/>
          </a:p>
        </p:txBody>
      </p:sp>
      <p:pic>
        <p:nvPicPr>
          <p:cNvPr id="1026" name="Picture 2" descr="a few important items for your instance management tool checklist">
            <a:extLst>
              <a:ext uri="{FF2B5EF4-FFF2-40B4-BE49-F238E27FC236}">
                <a16:creationId xmlns:a16="http://schemas.microsoft.com/office/drawing/2014/main" id="{0FDEB050-92C9-4204-AFF2-02F33C90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41" y="4191000"/>
            <a:ext cx="2815759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B134B1-3B1F-4E02-8CDF-27F9914FC50D}"/>
              </a:ext>
            </a:extLst>
          </p:cNvPr>
          <p:cNvSpPr txBox="1">
            <a:spLocks noChangeArrowheads="1"/>
          </p:cNvSpPr>
          <p:nvPr/>
        </p:nvSpPr>
        <p:spPr>
          <a:xfrm>
            <a:off x="386443" y="4191000"/>
            <a:ext cx="5791200" cy="2316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Want to present message the most: accurately, simply, concisely, logically</a:t>
            </a:r>
          </a:p>
          <a:p>
            <a:r>
              <a:rPr lang="en-US" altLang="en-US" dirty="0"/>
              <a:t>Accompany with </a:t>
            </a:r>
            <a:r>
              <a:rPr lang="en-US" altLang="en-US" dirty="0">
                <a:solidFill>
                  <a:srgbClr val="0070C0"/>
                </a:solidFill>
              </a:rPr>
              <a:t>description</a:t>
            </a:r>
            <a:r>
              <a:rPr lang="en-US" altLang="en-US" dirty="0"/>
              <a:t>!  Text or verbal</a:t>
            </a:r>
          </a:p>
          <a:p>
            <a:pPr lvl="1"/>
            <a:r>
              <a:rPr lang="en-US" altLang="en-US" dirty="0"/>
              <a:t>Remember, audience/reader has </a:t>
            </a:r>
            <a:r>
              <a:rPr lang="en-US" altLang="en-US" i="1" dirty="0"/>
              <a:t>not</a:t>
            </a:r>
            <a:r>
              <a:rPr lang="en-US" altLang="en-US" dirty="0"/>
              <a:t> seen! – Make sure to introduce</a:t>
            </a:r>
          </a:p>
        </p:txBody>
      </p:sp>
    </p:spTree>
    <p:extLst>
      <p:ext uri="{BB962C8B-B14F-4D97-AF65-F5344CB8AC3E}">
        <p14:creationId xmlns:p14="http://schemas.microsoft.com/office/powerpoint/2010/main" val="356807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E9E9-BE78-4AAC-95C6-805AF5F4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1" y="46831"/>
            <a:ext cx="8229600" cy="1143000"/>
          </a:xfrm>
        </p:spPr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CADF-B8EB-4462-A3D0-2AA1558B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91" y="1166018"/>
            <a:ext cx="8229600" cy="4525963"/>
          </a:xfrm>
        </p:spPr>
        <p:txBody>
          <a:bodyPr/>
          <a:lstStyle/>
          <a:p>
            <a:r>
              <a:rPr lang="en-US" dirty="0"/>
              <a:t>Generally, </a:t>
            </a:r>
            <a:r>
              <a:rPr lang="en-US" dirty="0">
                <a:solidFill>
                  <a:srgbClr val="0070C0"/>
                </a:solidFill>
              </a:rPr>
              <a:t>independent</a:t>
            </a:r>
            <a:r>
              <a:rPr lang="en-US" dirty="0"/>
              <a:t> variable in left column and </a:t>
            </a:r>
            <a:r>
              <a:rPr lang="en-US" dirty="0">
                <a:solidFill>
                  <a:srgbClr val="008000"/>
                </a:solidFill>
              </a:rPr>
              <a:t>dependent</a:t>
            </a:r>
            <a:r>
              <a:rPr lang="en-US" dirty="0"/>
              <a:t> variables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DA763-9980-46A5-B8BB-AB060D13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91" y="3107531"/>
            <a:ext cx="5995256" cy="25588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E4E6F4-9D88-4B12-9DAB-B10B28FE3261}"/>
              </a:ext>
            </a:extLst>
          </p:cNvPr>
          <p:cNvSpPr/>
          <p:nvPr/>
        </p:nvSpPr>
        <p:spPr>
          <a:xfrm>
            <a:off x="1868791" y="3640931"/>
            <a:ext cx="1447800" cy="1752600"/>
          </a:xfrm>
          <a:custGeom>
            <a:avLst/>
            <a:gdLst>
              <a:gd name="connsiteX0" fmla="*/ 0 w 1447800"/>
              <a:gd name="connsiteY0" fmla="*/ 0 h 1752600"/>
              <a:gd name="connsiteX1" fmla="*/ 468122 w 1447800"/>
              <a:gd name="connsiteY1" fmla="*/ 0 h 1752600"/>
              <a:gd name="connsiteX2" fmla="*/ 907288 w 1447800"/>
              <a:gd name="connsiteY2" fmla="*/ 0 h 1752600"/>
              <a:gd name="connsiteX3" fmla="*/ 1447800 w 1447800"/>
              <a:gd name="connsiteY3" fmla="*/ 0 h 1752600"/>
              <a:gd name="connsiteX4" fmla="*/ 1447800 w 1447800"/>
              <a:gd name="connsiteY4" fmla="*/ 566674 h 1752600"/>
              <a:gd name="connsiteX5" fmla="*/ 1447800 w 1447800"/>
              <a:gd name="connsiteY5" fmla="*/ 1115822 h 1752600"/>
              <a:gd name="connsiteX6" fmla="*/ 1447800 w 1447800"/>
              <a:gd name="connsiteY6" fmla="*/ 1752600 h 1752600"/>
              <a:gd name="connsiteX7" fmla="*/ 965200 w 1447800"/>
              <a:gd name="connsiteY7" fmla="*/ 1752600 h 1752600"/>
              <a:gd name="connsiteX8" fmla="*/ 453644 w 1447800"/>
              <a:gd name="connsiteY8" fmla="*/ 1752600 h 1752600"/>
              <a:gd name="connsiteX9" fmla="*/ 0 w 1447800"/>
              <a:gd name="connsiteY9" fmla="*/ 1752600 h 1752600"/>
              <a:gd name="connsiteX10" fmla="*/ 0 w 1447800"/>
              <a:gd name="connsiteY10" fmla="*/ 1168400 h 1752600"/>
              <a:gd name="connsiteX11" fmla="*/ 0 w 1447800"/>
              <a:gd name="connsiteY11" fmla="*/ 601726 h 1752600"/>
              <a:gd name="connsiteX12" fmla="*/ 0 w 1447800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7800" h="1752600" extrusionOk="0">
                <a:moveTo>
                  <a:pt x="0" y="0"/>
                </a:moveTo>
                <a:cubicBezTo>
                  <a:pt x="194631" y="-40560"/>
                  <a:pt x="317608" y="38648"/>
                  <a:pt x="468122" y="0"/>
                </a:cubicBezTo>
                <a:cubicBezTo>
                  <a:pt x="618636" y="-38648"/>
                  <a:pt x="797313" y="33360"/>
                  <a:pt x="907288" y="0"/>
                </a:cubicBezTo>
                <a:cubicBezTo>
                  <a:pt x="1017263" y="-33360"/>
                  <a:pt x="1315675" y="47790"/>
                  <a:pt x="1447800" y="0"/>
                </a:cubicBezTo>
                <a:cubicBezTo>
                  <a:pt x="1502126" y="119312"/>
                  <a:pt x="1443498" y="427023"/>
                  <a:pt x="1447800" y="566674"/>
                </a:cubicBezTo>
                <a:cubicBezTo>
                  <a:pt x="1452102" y="706325"/>
                  <a:pt x="1442970" y="916333"/>
                  <a:pt x="1447800" y="1115822"/>
                </a:cubicBezTo>
                <a:cubicBezTo>
                  <a:pt x="1452630" y="1315311"/>
                  <a:pt x="1374087" y="1535796"/>
                  <a:pt x="1447800" y="1752600"/>
                </a:cubicBezTo>
                <a:cubicBezTo>
                  <a:pt x="1350563" y="1764047"/>
                  <a:pt x="1136986" y="1696273"/>
                  <a:pt x="965200" y="1752600"/>
                </a:cubicBezTo>
                <a:cubicBezTo>
                  <a:pt x="793414" y="1808927"/>
                  <a:pt x="592488" y="1727396"/>
                  <a:pt x="453644" y="1752600"/>
                </a:cubicBezTo>
                <a:cubicBezTo>
                  <a:pt x="314800" y="1777804"/>
                  <a:pt x="99865" y="1708801"/>
                  <a:pt x="0" y="1752600"/>
                </a:cubicBezTo>
                <a:cubicBezTo>
                  <a:pt x="-42106" y="1526394"/>
                  <a:pt x="44794" y="1365155"/>
                  <a:pt x="0" y="1168400"/>
                </a:cubicBezTo>
                <a:cubicBezTo>
                  <a:pt x="-44794" y="971645"/>
                  <a:pt x="28922" y="731995"/>
                  <a:pt x="0" y="601726"/>
                </a:cubicBezTo>
                <a:cubicBezTo>
                  <a:pt x="-28922" y="471457"/>
                  <a:pt x="65416" y="290680"/>
                  <a:pt x="0" y="0"/>
                </a:cubicBezTo>
                <a:close/>
              </a:path>
            </a:pathLst>
          </a:custGeom>
          <a:noFill/>
          <a:ln w="73025">
            <a:solidFill>
              <a:srgbClr val="0070C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6EEB6-FFDA-4466-8D31-C43C96A07F33}"/>
              </a:ext>
            </a:extLst>
          </p:cNvPr>
          <p:cNvSpPr/>
          <p:nvPr/>
        </p:nvSpPr>
        <p:spPr>
          <a:xfrm>
            <a:off x="3507093" y="3031331"/>
            <a:ext cx="3086098" cy="838200"/>
          </a:xfrm>
          <a:custGeom>
            <a:avLst/>
            <a:gdLst>
              <a:gd name="connsiteX0" fmla="*/ 0 w 3086098"/>
              <a:gd name="connsiteY0" fmla="*/ 0 h 838200"/>
              <a:gd name="connsiteX1" fmla="*/ 483489 w 3086098"/>
              <a:gd name="connsiteY1" fmla="*/ 0 h 838200"/>
              <a:gd name="connsiteX2" fmla="*/ 905255 w 3086098"/>
              <a:gd name="connsiteY2" fmla="*/ 0 h 838200"/>
              <a:gd name="connsiteX3" fmla="*/ 1481327 w 3086098"/>
              <a:gd name="connsiteY3" fmla="*/ 0 h 838200"/>
              <a:gd name="connsiteX4" fmla="*/ 1964816 w 3086098"/>
              <a:gd name="connsiteY4" fmla="*/ 0 h 838200"/>
              <a:gd name="connsiteX5" fmla="*/ 2448304 w 3086098"/>
              <a:gd name="connsiteY5" fmla="*/ 0 h 838200"/>
              <a:gd name="connsiteX6" fmla="*/ 3086098 w 3086098"/>
              <a:gd name="connsiteY6" fmla="*/ 0 h 838200"/>
              <a:gd name="connsiteX7" fmla="*/ 3086098 w 3086098"/>
              <a:gd name="connsiteY7" fmla="*/ 402336 h 838200"/>
              <a:gd name="connsiteX8" fmla="*/ 3086098 w 3086098"/>
              <a:gd name="connsiteY8" fmla="*/ 838200 h 838200"/>
              <a:gd name="connsiteX9" fmla="*/ 2633470 w 3086098"/>
              <a:gd name="connsiteY9" fmla="*/ 838200 h 838200"/>
              <a:gd name="connsiteX10" fmla="*/ 2119121 w 3086098"/>
              <a:gd name="connsiteY10" fmla="*/ 838200 h 838200"/>
              <a:gd name="connsiteX11" fmla="*/ 1604771 w 3086098"/>
              <a:gd name="connsiteY11" fmla="*/ 838200 h 838200"/>
              <a:gd name="connsiteX12" fmla="*/ 1121282 w 3086098"/>
              <a:gd name="connsiteY12" fmla="*/ 838200 h 838200"/>
              <a:gd name="connsiteX13" fmla="*/ 545211 w 3086098"/>
              <a:gd name="connsiteY13" fmla="*/ 838200 h 838200"/>
              <a:gd name="connsiteX14" fmla="*/ 0 w 3086098"/>
              <a:gd name="connsiteY14" fmla="*/ 838200 h 838200"/>
              <a:gd name="connsiteX15" fmla="*/ 0 w 3086098"/>
              <a:gd name="connsiteY15" fmla="*/ 435864 h 838200"/>
              <a:gd name="connsiteX16" fmla="*/ 0 w 3086098"/>
              <a:gd name="connsiteY16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6098" h="838200" extrusionOk="0">
                <a:moveTo>
                  <a:pt x="0" y="0"/>
                </a:moveTo>
                <a:cubicBezTo>
                  <a:pt x="145027" y="-26966"/>
                  <a:pt x="290568" y="44881"/>
                  <a:pt x="483489" y="0"/>
                </a:cubicBezTo>
                <a:cubicBezTo>
                  <a:pt x="676410" y="-44881"/>
                  <a:pt x="708267" y="29826"/>
                  <a:pt x="905255" y="0"/>
                </a:cubicBezTo>
                <a:cubicBezTo>
                  <a:pt x="1102243" y="-29826"/>
                  <a:pt x="1218923" y="52911"/>
                  <a:pt x="1481327" y="0"/>
                </a:cubicBezTo>
                <a:cubicBezTo>
                  <a:pt x="1743731" y="-52911"/>
                  <a:pt x="1723938" y="14376"/>
                  <a:pt x="1964816" y="0"/>
                </a:cubicBezTo>
                <a:cubicBezTo>
                  <a:pt x="2205694" y="-14376"/>
                  <a:pt x="2305337" y="45209"/>
                  <a:pt x="2448304" y="0"/>
                </a:cubicBezTo>
                <a:cubicBezTo>
                  <a:pt x="2591271" y="-45209"/>
                  <a:pt x="2865111" y="4196"/>
                  <a:pt x="3086098" y="0"/>
                </a:cubicBezTo>
                <a:cubicBezTo>
                  <a:pt x="3093795" y="162929"/>
                  <a:pt x="3054995" y="209397"/>
                  <a:pt x="3086098" y="402336"/>
                </a:cubicBezTo>
                <a:cubicBezTo>
                  <a:pt x="3117201" y="595275"/>
                  <a:pt x="3082712" y="621616"/>
                  <a:pt x="3086098" y="838200"/>
                </a:cubicBezTo>
                <a:cubicBezTo>
                  <a:pt x="2868800" y="878079"/>
                  <a:pt x="2731969" y="822625"/>
                  <a:pt x="2633470" y="838200"/>
                </a:cubicBezTo>
                <a:cubicBezTo>
                  <a:pt x="2534971" y="853775"/>
                  <a:pt x="2355440" y="790733"/>
                  <a:pt x="2119121" y="838200"/>
                </a:cubicBezTo>
                <a:cubicBezTo>
                  <a:pt x="1882802" y="885667"/>
                  <a:pt x="1860810" y="825298"/>
                  <a:pt x="1604771" y="838200"/>
                </a:cubicBezTo>
                <a:cubicBezTo>
                  <a:pt x="1348732" y="851102"/>
                  <a:pt x="1329802" y="835254"/>
                  <a:pt x="1121282" y="838200"/>
                </a:cubicBezTo>
                <a:cubicBezTo>
                  <a:pt x="912762" y="841146"/>
                  <a:pt x="824634" y="780601"/>
                  <a:pt x="545211" y="838200"/>
                </a:cubicBezTo>
                <a:cubicBezTo>
                  <a:pt x="265788" y="895799"/>
                  <a:pt x="157277" y="787840"/>
                  <a:pt x="0" y="838200"/>
                </a:cubicBezTo>
                <a:cubicBezTo>
                  <a:pt x="-34039" y="668020"/>
                  <a:pt x="16684" y="562045"/>
                  <a:pt x="0" y="435864"/>
                </a:cubicBezTo>
                <a:cubicBezTo>
                  <a:pt x="-16684" y="309683"/>
                  <a:pt x="45017" y="148676"/>
                  <a:pt x="0" y="0"/>
                </a:cubicBezTo>
                <a:close/>
              </a:path>
            </a:pathLst>
          </a:custGeom>
          <a:noFill/>
          <a:ln w="73025">
            <a:solidFill>
              <a:srgbClr val="008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C065A-0FA5-47E9-8776-AB8856276BE6}"/>
              </a:ext>
            </a:extLst>
          </p:cNvPr>
          <p:cNvSpPr txBox="1">
            <a:spLocks/>
          </p:cNvSpPr>
          <p:nvPr/>
        </p:nvSpPr>
        <p:spPr>
          <a:xfrm>
            <a:off x="6962775" y="2948780"/>
            <a:ext cx="2209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 and caption</a:t>
            </a:r>
          </a:p>
          <a:p>
            <a:r>
              <a:rPr lang="en-US" dirty="0"/>
              <a:t>Units labeled (as appropriate)</a:t>
            </a:r>
          </a:p>
          <a:p>
            <a:r>
              <a:rPr lang="en-US" dirty="0"/>
              <a:t>Minimal vertical lines (or none)</a:t>
            </a:r>
          </a:p>
          <a:p>
            <a:r>
              <a:rPr lang="en-US" dirty="0"/>
              <a:t>Lines only to break apart areas (or use Bold)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D41EE-695E-43A0-B49C-577173ADF224}"/>
              </a:ext>
            </a:extLst>
          </p:cNvPr>
          <p:cNvSpPr txBox="1"/>
          <p:nvPr/>
        </p:nvSpPr>
        <p:spPr>
          <a:xfrm>
            <a:off x="967091" y="2475230"/>
            <a:ext cx="528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Table 1. </a:t>
            </a:r>
            <a:r>
              <a:rPr lang="en-US" dirty="0"/>
              <a:t>Number of student on campus and off by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60C06-1DEC-4337-8711-64FA6AD22883}"/>
              </a:ext>
            </a:extLst>
          </p:cNvPr>
          <p:cNvSpPr txBox="1"/>
          <p:nvPr/>
        </p:nvSpPr>
        <p:spPr>
          <a:xfrm>
            <a:off x="644803" y="6105116"/>
            <a:ext cx="785439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Make sure to consider </a:t>
            </a:r>
            <a:r>
              <a:rPr lang="en-US" sz="2400" i="1" dirty="0"/>
              <a:t>message</a:t>
            </a:r>
            <a:r>
              <a:rPr lang="en-US" sz="2400" dirty="0"/>
              <a:t>.  Often much clearer in chart!</a:t>
            </a:r>
          </a:p>
        </p:txBody>
      </p:sp>
    </p:spTree>
    <p:extLst>
      <p:ext uri="{BB962C8B-B14F-4D97-AF65-F5344CB8AC3E}">
        <p14:creationId xmlns:p14="http://schemas.microsoft.com/office/powerpoint/2010/main" val="368229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3649"/>
            <a:ext cx="8229600" cy="1143000"/>
          </a:xfrm>
        </p:spPr>
        <p:txBody>
          <a:bodyPr/>
          <a:lstStyle/>
          <a:p>
            <a:r>
              <a:rPr lang="en-US" dirty="0"/>
              <a:t>Categorical: Bar Chart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Chart containing rectangles (“bars”) where length represents count, amount, or percent (aka “column chart”)</a:t>
            </a:r>
          </a:p>
          <a:p>
            <a:r>
              <a:rPr lang="en-US" dirty="0"/>
              <a:t>Better than table for comparing numbers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8668A-BD18-4A2D-9807-2FABBC6D6482}"/>
              </a:ext>
            </a:extLst>
          </p:cNvPr>
          <p:cNvGrpSpPr/>
          <p:nvPr/>
        </p:nvGrpSpPr>
        <p:grpSpPr>
          <a:xfrm>
            <a:off x="1676400" y="2438400"/>
            <a:ext cx="5605460" cy="3867080"/>
            <a:chOff x="1565030" y="2438400"/>
            <a:chExt cx="4995860" cy="3562280"/>
          </a:xfrm>
        </p:grpSpPr>
        <p:pic>
          <p:nvPicPr>
            <p:cNvPr id="1026" name="Picture 2" descr="How to build bar graphs and pie charts for data sets — Krista King ...">
              <a:extLst>
                <a:ext uri="{FF2B5EF4-FFF2-40B4-BE49-F238E27FC236}">
                  <a16:creationId xmlns:a16="http://schemas.microsoft.com/office/drawing/2014/main" id="{9FCB8392-FB2A-4D02-88A8-A1DBE39AD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438400"/>
              <a:ext cx="4648200" cy="3237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4B5E9C-2B12-4598-9A89-62ECA8DF3840}"/>
                </a:ext>
              </a:extLst>
            </p:cNvPr>
            <p:cNvSpPr/>
            <p:nvPr/>
          </p:nvSpPr>
          <p:spPr>
            <a:xfrm>
              <a:off x="3059723" y="2673539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C843A2-12C7-4857-99B2-91BD1B83F2EA}"/>
                </a:ext>
              </a:extLst>
            </p:cNvPr>
            <p:cNvGrpSpPr/>
            <p:nvPr/>
          </p:nvGrpSpPr>
          <p:grpSpPr>
            <a:xfrm>
              <a:off x="1912690" y="2438400"/>
              <a:ext cx="4648200" cy="3237796"/>
              <a:chOff x="1912690" y="2438400"/>
              <a:chExt cx="4648200" cy="3237796"/>
            </a:xfrm>
          </p:grpSpPr>
          <p:pic>
            <p:nvPicPr>
              <p:cNvPr id="12" name="Picture 2" descr="How to build bar graphs and pie charts for data sets — Krista King ...">
                <a:extLst>
                  <a:ext uri="{FF2B5EF4-FFF2-40B4-BE49-F238E27FC236}">
                    <a16:creationId xmlns:a16="http://schemas.microsoft.com/office/drawing/2014/main" id="{6787C0DF-92B1-4ED7-839C-8E1033C32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690" y="2438400"/>
                <a:ext cx="4648200" cy="3237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8AAB7C-8764-48B5-96E2-E4982AEEF46F}"/>
                  </a:ext>
                </a:extLst>
              </p:cNvPr>
              <p:cNvSpPr/>
              <p:nvPr/>
            </p:nvSpPr>
            <p:spPr>
              <a:xfrm>
                <a:off x="2712790" y="2673539"/>
                <a:ext cx="304800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https://www.kristakingmath.com/blog/bar-graphs-and-pie-charts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8CAC0A-8DB8-4A75-98EB-6DA3595BD449}"/>
                </a:ext>
              </a:extLst>
            </p:cNvPr>
            <p:cNvSpPr txBox="1"/>
            <p:nvPr/>
          </p:nvSpPr>
          <p:spPr>
            <a:xfrm rot="16200000">
              <a:off x="565846" y="3872632"/>
              <a:ext cx="2367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Olympic Games Hosted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5C77DF-5CAD-4997-8068-E44BC6292583}"/>
                </a:ext>
              </a:extLst>
            </p:cNvPr>
            <p:cNvSpPr txBox="1"/>
            <p:nvPr/>
          </p:nvSpPr>
          <p:spPr>
            <a:xfrm>
              <a:off x="3680099" y="5631348"/>
              <a:ext cx="1113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Continent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06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3649"/>
            <a:ext cx="8229600" cy="1143000"/>
          </a:xfrm>
        </p:spPr>
        <p:txBody>
          <a:bodyPr/>
          <a:lstStyle/>
          <a:p>
            <a:r>
              <a:rPr lang="en-US" dirty="0"/>
              <a:t>Categorical: Bar Chart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371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/>
              <a:t>Chart containing rectangles (“bars”) where length represents count, amount, or percent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E0AD26-6D7D-44B7-91C3-06C3F22E2D65}"/>
              </a:ext>
            </a:extLst>
          </p:cNvPr>
          <p:cNvGrpSpPr/>
          <p:nvPr/>
        </p:nvGrpSpPr>
        <p:grpSpPr>
          <a:xfrm>
            <a:off x="223742" y="2574667"/>
            <a:ext cx="4055181" cy="2964305"/>
            <a:chOff x="212019" y="2269867"/>
            <a:chExt cx="4055181" cy="2964305"/>
          </a:xfrm>
        </p:grpSpPr>
        <p:pic>
          <p:nvPicPr>
            <p:cNvPr id="2050" name="Picture 2" descr="horizontal bar graph">
              <a:extLst>
                <a:ext uri="{FF2B5EF4-FFF2-40B4-BE49-F238E27FC236}">
                  <a16:creationId xmlns:a16="http://schemas.microsoft.com/office/drawing/2014/main" id="{DA36FC45-A7DF-4766-B324-CB0D09DDB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9" y="2362200"/>
              <a:ext cx="4055181" cy="2871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A38154-9E28-4F7D-BF58-5B357BDA43DA}"/>
                </a:ext>
              </a:extLst>
            </p:cNvPr>
            <p:cNvSpPr/>
            <p:nvPr/>
          </p:nvSpPr>
          <p:spPr>
            <a:xfrm>
              <a:off x="715609" y="2269867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F9252C-E7E8-414A-9862-1C1616D36912}"/>
              </a:ext>
            </a:extLst>
          </p:cNvPr>
          <p:cNvGrpSpPr/>
          <p:nvPr/>
        </p:nvGrpSpPr>
        <p:grpSpPr>
          <a:xfrm>
            <a:off x="4473709" y="2597501"/>
            <a:ext cx="4579696" cy="3269899"/>
            <a:chOff x="4461986" y="2292701"/>
            <a:chExt cx="4579696" cy="3269899"/>
          </a:xfrm>
        </p:grpSpPr>
        <p:pic>
          <p:nvPicPr>
            <p:cNvPr id="2052" name="Picture 4" descr="comparison bar graph of summer and winter olympic games">
              <a:extLst>
                <a:ext uri="{FF2B5EF4-FFF2-40B4-BE49-F238E27FC236}">
                  <a16:creationId xmlns:a16="http://schemas.microsoft.com/office/drawing/2014/main" id="{23F89A57-7A66-4046-A011-CC4FE1A46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986" y="2362200"/>
              <a:ext cx="4579696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41E20-7827-486B-9137-D1B21889CC3B}"/>
                </a:ext>
              </a:extLst>
            </p:cNvPr>
            <p:cNvSpPr/>
            <p:nvPr/>
          </p:nvSpPr>
          <p:spPr>
            <a:xfrm>
              <a:off x="5227834" y="2292701"/>
              <a:ext cx="3048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https://www.kristakingmath.com/blog/bar-graphs-and-pie-charts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99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Categorical: Pareto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/>
              <a:t>Bar chart, arranged most to least frequent</a:t>
            </a:r>
          </a:p>
          <a:p>
            <a:r>
              <a:rPr lang="en-US" dirty="0"/>
              <a:t>Line showing cumulative percent</a:t>
            </a:r>
          </a:p>
          <a:p>
            <a:endParaRPr lang="en-US" dirty="0"/>
          </a:p>
          <a:p>
            <a:r>
              <a:rPr lang="en-US" dirty="0"/>
              <a:t>Helps identify most common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826571"/>
            <a:ext cx="2457724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2"/>
              </a:rPr>
              <a:t>imgdpops.xlsx</a:t>
            </a:r>
            <a:r>
              <a:rPr lang="en-US" sz="2000" dirty="0"/>
              <a:t> 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4923" y="5287962"/>
            <a:ext cx="4810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Sort by column D (Data -&gt; Sort high to low)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E for percent [=D2/SUM(D$2:D$11)]</a:t>
            </a:r>
          </a:p>
          <a:p>
            <a:r>
              <a:rPr lang="en-US" dirty="0">
                <a:solidFill>
                  <a:srgbClr val="0070C0"/>
                </a:solidFill>
              </a:rPr>
              <a:t>Note: $ “locks” value in (e.g., D$2 versus D2)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F for running [=SUM(E$2:E2)]</a:t>
            </a:r>
          </a:p>
          <a:p>
            <a:r>
              <a:rPr lang="en-US" dirty="0">
                <a:solidFill>
                  <a:srgbClr val="0070C0"/>
                </a:solidFill>
              </a:rPr>
              <a:t>Select B, D and F. Insert “combo chart”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CAA9FD-8662-450D-90C4-5012345DB801}"/>
              </a:ext>
            </a:extLst>
          </p:cNvPr>
          <p:cNvGrpSpPr/>
          <p:nvPr/>
        </p:nvGrpSpPr>
        <p:grpSpPr>
          <a:xfrm>
            <a:off x="4054231" y="1447800"/>
            <a:ext cx="4876797" cy="3657600"/>
            <a:chOff x="4054231" y="1447800"/>
            <a:chExt cx="4876797" cy="3657600"/>
          </a:xfrm>
        </p:grpSpPr>
        <p:pic>
          <p:nvPicPr>
            <p:cNvPr id="1028" name="Picture 4" descr="https://s-media-cache-ak0.pinimg.com/originals/11/71/39/11713917717ba1ae36cc468334d779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31" y="1447800"/>
              <a:ext cx="4876797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6F4606-46D5-43C2-9B92-F42B08A812B1}"/>
                </a:ext>
              </a:extLst>
            </p:cNvPr>
            <p:cNvSpPr/>
            <p:nvPr/>
          </p:nvSpPr>
          <p:spPr>
            <a:xfrm>
              <a:off x="4785944" y="4804266"/>
              <a:ext cx="34133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</a:rPr>
                <a:t>https://usercontent2.hubstatic.com/3767965_f520.jpg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84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Categorical: Pie Chart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Wedge-shaped areas (“pie slices”) – represent count, amount or percent of each category from whole</a:t>
            </a:r>
          </a:p>
          <a:p>
            <a:r>
              <a:rPr lang="en-US" dirty="0"/>
              <a:t>Compare relative amounts at a glance</a:t>
            </a:r>
          </a:p>
          <a:p>
            <a:r>
              <a:rPr lang="en-US" dirty="0"/>
              <a:t>Best if </a:t>
            </a:r>
            <a:r>
              <a:rPr lang="en-US" dirty="0">
                <a:solidFill>
                  <a:srgbClr val="C00000"/>
                </a:solidFill>
              </a:rPr>
              <a:t>few slices </a:t>
            </a:r>
            <a:r>
              <a:rPr lang="en-US" dirty="0"/>
              <a:t>since quantifying “size” of pie difficult</a:t>
            </a:r>
          </a:p>
          <a:p>
            <a:r>
              <a:rPr lang="en-US" dirty="0"/>
              <a:t>Comparing pies also difficult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47" y="2011092"/>
            <a:ext cx="3688617" cy="3124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39756" y="5791200"/>
            <a:ext cx="4572000" cy="870453"/>
            <a:chOff x="4191000" y="1235346"/>
            <a:chExt cx="4572000" cy="870453"/>
          </a:xfrm>
        </p:grpSpPr>
        <p:sp>
          <p:nvSpPr>
            <p:cNvPr id="7" name="Rectangle 6"/>
            <p:cNvSpPr/>
            <p:nvPr/>
          </p:nvSpPr>
          <p:spPr>
            <a:xfrm>
              <a:off x="4191000" y="123534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</a:rPr>
                <a:t>“The Effects of Latency and Jitter on a First Person Shooter: Team Fortress 2”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1828800"/>
              <a:ext cx="27314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hlinkClick r:id="rId4"/>
                </a:rPr>
                <a:t>http://www.cs.wpi.edu/~claypool/iqp/tf2/</a:t>
              </a:r>
              <a:endParaRPr lang="en-US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4342" y="6117099"/>
            <a:ext cx="2457724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5"/>
              </a:rPr>
              <a:t>imgdpops.xlsx</a:t>
            </a:r>
            <a:r>
              <a:rPr lang="en-US" sz="2000" dirty="0"/>
              <a:t> 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0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0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Cumulative amount of data with value or less</a:t>
            </a:r>
          </a:p>
          <a:p>
            <a:r>
              <a:rPr lang="en-US" dirty="0"/>
              <a:t>Easy to see min, max, median</a:t>
            </a:r>
          </a:p>
          <a:p>
            <a:r>
              <a:rPr lang="en-US" dirty="0"/>
              <a:t>Compare shapes of distributions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00200"/>
            <a:ext cx="4876799" cy="3449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6745" y="5897550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“Nerfs, Buffs and Bugs - Analysis of the Impact of Patching on League of Legends”</a:t>
            </a:r>
          </a:p>
          <a:p>
            <a:pPr algn="ctr"/>
            <a:r>
              <a:rPr lang="en-US" sz="1100" dirty="0">
                <a:hlinkClick r:id="rId4"/>
              </a:rPr>
              <a:t>http://www.cs.wpi.edu/~claypool/papers/lol-crawler/</a:t>
            </a:r>
            <a:endParaRPr lang="en-US" sz="11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866" y="4117604"/>
            <a:ext cx="252319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5"/>
              </a:rPr>
              <a:t>lol-patches.xlsx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576690"/>
            <a:ext cx="4106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column R (Bug Fixes)</a:t>
            </a:r>
          </a:p>
          <a:p>
            <a:r>
              <a:rPr lang="en-US" dirty="0">
                <a:solidFill>
                  <a:srgbClr val="0070C0"/>
                </a:solidFill>
              </a:rPr>
              <a:t>Sort low to high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S for percent [=ROW()/164]</a:t>
            </a:r>
          </a:p>
          <a:p>
            <a:r>
              <a:rPr lang="en-US" dirty="0">
                <a:solidFill>
                  <a:srgbClr val="0070C0"/>
                </a:solidFill>
              </a:rPr>
              <a:t>Select column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p</a:t>
            </a:r>
            <a:r>
              <a:rPr lang="en-US" dirty="0">
                <a:solidFill>
                  <a:srgbClr val="0070C0"/>
                </a:solidFill>
              </a:rPr>
              <a:t>aste down all</a:t>
            </a:r>
          </a:p>
          <a:p>
            <a:r>
              <a:rPr lang="en-US" dirty="0">
                <a:solidFill>
                  <a:srgbClr val="0070C0"/>
                </a:solidFill>
              </a:rPr>
              <a:t>Select both column R and S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Scatter plot with lines</a:t>
            </a:r>
          </a:p>
        </p:txBody>
      </p:sp>
    </p:spTree>
    <p:extLst>
      <p:ext uri="{BB962C8B-B14F-4D97-AF65-F5344CB8AC3E}">
        <p14:creationId xmlns:p14="http://schemas.microsoft.com/office/powerpoint/2010/main" val="2929872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6305</TotalTime>
  <Words>2348</Words>
  <Application>Microsoft Office PowerPoint</Application>
  <PresentationFormat>On-screen Show (4:3)</PresentationFormat>
  <Paragraphs>317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Presenting Data</vt:lpstr>
      <vt:lpstr>Outline</vt:lpstr>
      <vt:lpstr>“Right” Chart Depends on Variable Type</vt:lpstr>
      <vt:lpstr>Tables</vt:lpstr>
      <vt:lpstr>Categorical: Bar Chart (1 of 2)</vt:lpstr>
      <vt:lpstr>Categorical: Bar Chart (2 of 2)</vt:lpstr>
      <vt:lpstr>Categorical: Pareto Chart</vt:lpstr>
      <vt:lpstr>Categorical: Pie Chart</vt:lpstr>
      <vt:lpstr>Cumulative Distribution</vt:lpstr>
      <vt:lpstr>Histogram</vt:lpstr>
      <vt:lpstr>Stem and Leaf Display</vt:lpstr>
      <vt:lpstr>Time Series Plot</vt:lpstr>
      <vt:lpstr>Scatter Plot</vt:lpstr>
      <vt:lpstr>Radar Plot</vt:lpstr>
      <vt:lpstr>Many More Charts!</vt:lpstr>
      <vt:lpstr>Outline</vt:lpstr>
      <vt:lpstr>Game Analytics Charts</vt:lpstr>
      <vt:lpstr>Player Choices – Pie-Chart</vt:lpstr>
      <vt:lpstr>Player Location – Heat Map (1 of 2)</vt:lpstr>
      <vt:lpstr>Player Location – Heat Map (2 of 2)</vt:lpstr>
      <vt:lpstr>Note, Heat Map for Tables, Too!</vt:lpstr>
      <vt:lpstr>Movement (1 of 2)</vt:lpstr>
      <vt:lpstr>Movement (2 of 2)</vt:lpstr>
      <vt:lpstr>Outline</vt:lpstr>
      <vt:lpstr>Guidelines for Good Charts (1 of 7)</vt:lpstr>
      <vt:lpstr>Guidelines for Good Charts (2 of 7)</vt:lpstr>
      <vt:lpstr>Guidelines for Good Charts (3 of 7)</vt:lpstr>
      <vt:lpstr>Guidelines for Good Charts (4 of 7)</vt:lpstr>
      <vt:lpstr>Guidelines for Good Charts (5 of 7)</vt:lpstr>
      <vt:lpstr>Guidelines for Good Charts (6 of 7)</vt:lpstr>
      <vt:lpstr>Guidelines for Good Charts (6 of 7)</vt:lpstr>
      <vt:lpstr>Checklist for Good Charts</vt:lpstr>
      <vt:lpstr>Describing Chart in Report &amp; Presentation</vt:lpstr>
      <vt:lpstr>Guidelines for Good Charts (Summary)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222</cp:revision>
  <cp:lastPrinted>2019-03-18T13:18:05Z</cp:lastPrinted>
  <dcterms:created xsi:type="dcterms:W3CDTF">2012-01-13T01:01:36Z</dcterms:created>
  <dcterms:modified xsi:type="dcterms:W3CDTF">2020-04-10T12:43:35Z</dcterms:modified>
</cp:coreProperties>
</file>