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94" r:id="rId3"/>
    <p:sldId id="353" r:id="rId4"/>
    <p:sldId id="257" r:id="rId5"/>
    <p:sldId id="354" r:id="rId6"/>
    <p:sldId id="258" r:id="rId7"/>
    <p:sldId id="263" r:id="rId8"/>
    <p:sldId id="295" r:id="rId9"/>
    <p:sldId id="260" r:id="rId10"/>
    <p:sldId id="345" r:id="rId11"/>
    <p:sldId id="261" r:id="rId12"/>
    <p:sldId id="262" r:id="rId13"/>
    <p:sldId id="293" r:id="rId14"/>
    <p:sldId id="323" r:id="rId15"/>
    <p:sldId id="325" r:id="rId16"/>
    <p:sldId id="328" r:id="rId17"/>
    <p:sldId id="329" r:id="rId18"/>
    <p:sldId id="336" r:id="rId19"/>
    <p:sldId id="330" r:id="rId20"/>
    <p:sldId id="337" r:id="rId21"/>
    <p:sldId id="338" r:id="rId22"/>
    <p:sldId id="333" r:id="rId23"/>
    <p:sldId id="332" r:id="rId24"/>
    <p:sldId id="279" r:id="rId25"/>
    <p:sldId id="265" r:id="rId26"/>
    <p:sldId id="266" r:id="rId27"/>
    <p:sldId id="342" r:id="rId28"/>
    <p:sldId id="278" r:id="rId29"/>
    <p:sldId id="277" r:id="rId30"/>
    <p:sldId id="272" r:id="rId31"/>
    <p:sldId id="274" r:id="rId32"/>
    <p:sldId id="275" r:id="rId33"/>
    <p:sldId id="276" r:id="rId34"/>
    <p:sldId id="346" r:id="rId35"/>
    <p:sldId id="282" r:id="rId36"/>
    <p:sldId id="286" r:id="rId37"/>
    <p:sldId id="285" r:id="rId38"/>
    <p:sldId id="283" r:id="rId39"/>
    <p:sldId id="355" r:id="rId40"/>
    <p:sldId id="357" r:id="rId41"/>
    <p:sldId id="358" r:id="rId42"/>
    <p:sldId id="356" r:id="rId43"/>
    <p:sldId id="284" r:id="rId44"/>
    <p:sldId id="347" r:id="rId45"/>
    <p:sldId id="349" r:id="rId46"/>
    <p:sldId id="350" r:id="rId47"/>
    <p:sldId id="351" r:id="rId48"/>
    <p:sldId id="352" r:id="rId49"/>
    <p:sldId id="297" r:id="rId50"/>
    <p:sldId id="359" r:id="rId51"/>
    <p:sldId id="288" r:id="rId52"/>
    <p:sldId id="363" r:id="rId53"/>
    <p:sldId id="289" r:id="rId54"/>
    <p:sldId id="301" r:id="rId55"/>
    <p:sldId id="360" r:id="rId56"/>
    <p:sldId id="303" r:id="rId57"/>
    <p:sldId id="304" r:id="rId58"/>
    <p:sldId id="344" r:id="rId59"/>
    <p:sldId id="291" r:id="rId60"/>
    <p:sldId id="361" r:id="rId61"/>
    <p:sldId id="362" r:id="rId62"/>
    <p:sldId id="306" r:id="rId63"/>
    <p:sldId id="309" r:id="rId64"/>
    <p:sldId id="311" r:id="rId65"/>
    <p:sldId id="307" r:id="rId66"/>
    <p:sldId id="314" r:id="rId67"/>
    <p:sldId id="315" r:id="rId68"/>
    <p:sldId id="316" r:id="rId69"/>
    <p:sldId id="340" r:id="rId70"/>
    <p:sldId id="341" r:id="rId71"/>
    <p:sldId id="317" r:id="rId72"/>
    <p:sldId id="312" r:id="rId73"/>
    <p:sldId id="313" r:id="rId7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9A907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1318" autoAdjust="0"/>
  </p:normalViewPr>
  <p:slideViewPr>
    <p:cSldViewPr>
      <p:cViewPr varScale="1">
        <p:scale>
          <a:sx n="63" d="100"/>
          <a:sy n="63" d="100"/>
        </p:scale>
        <p:origin x="14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6B3BC-8BDF-474F-B3DF-8718E0B078FB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8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s://web.cs.wpi.edu/~imgd2905/d20/breakout/breakout-5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mathsisfun.com/data/quincunx.html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trek.com/online-calculator/poisson.aspx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2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facweb.cs.depaul.edu/cmiller/it223/normQuant.html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Probability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05045" y="3070225"/>
            <a:ext cx="2333909" cy="2839383"/>
            <a:chOff x="3727805" y="3276600"/>
            <a:chExt cx="2333909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27805" y="3276600"/>
              <a:ext cx="23339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0070C0"/>
                  </a:solidFill>
                </a:rPr>
                <a:t>Chapters 4 &amp;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How to Assign Probabilities?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A2F0AC6-3426-4C55-B887-161761A8A889}"/>
              </a:ext>
            </a:extLst>
          </p:cNvPr>
          <p:cNvGrpSpPr/>
          <p:nvPr/>
        </p:nvGrpSpPr>
        <p:grpSpPr>
          <a:xfrm>
            <a:off x="950193" y="1511867"/>
            <a:ext cx="3625436" cy="2039937"/>
            <a:chOff x="308429" y="1905000"/>
            <a:chExt cx="3625436" cy="2039937"/>
          </a:xfrm>
        </p:grpSpPr>
        <p:pic>
          <p:nvPicPr>
            <p:cNvPr id="1026" name="Picture 2" descr="Related image">
              <a:extLst>
                <a:ext uri="{FF2B5EF4-FFF2-40B4-BE49-F238E27FC236}">
                  <a16:creationId xmlns:a16="http://schemas.microsoft.com/office/drawing/2014/main" id="{66C10D95-D011-4B99-9902-38CBA35B3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429" y="1905000"/>
              <a:ext cx="3625436" cy="203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1D1AB7-0DCD-4844-9E2F-E8BB6F3E4500}"/>
                </a:ext>
              </a:extLst>
            </p:cNvPr>
            <p:cNvSpPr/>
            <p:nvPr/>
          </p:nvSpPr>
          <p:spPr>
            <a:xfrm>
              <a:off x="333829" y="3352800"/>
              <a:ext cx="2180771" cy="381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http://static1.squarespace.com/static/5a14961cf14aa1f245bc3942/5a1c5e8d8165f542d6db3b0e/5acecc7f03ce64b9a46d99c6/1529981982981/Michael+Jordan+%2833%29.png?format=1500w</a:t>
              </a:r>
            </a:p>
          </p:txBody>
        </p:sp>
      </p:grp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10603841-10A4-4668-BB62-40855A49D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76728"/>
            <a:ext cx="2089446" cy="197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38A960F-CF29-47F8-B9E6-4A577CD92DA9}"/>
              </a:ext>
            </a:extLst>
          </p:cNvPr>
          <p:cNvGrpSpPr/>
          <p:nvPr/>
        </p:nvGrpSpPr>
        <p:grpSpPr>
          <a:xfrm>
            <a:off x="2857500" y="3885634"/>
            <a:ext cx="3429000" cy="2048828"/>
            <a:chOff x="2667000" y="4255633"/>
            <a:chExt cx="3429000" cy="2048828"/>
          </a:xfrm>
        </p:grpSpPr>
        <p:pic>
          <p:nvPicPr>
            <p:cNvPr id="1030" name="Picture 6" descr="Related image">
              <a:extLst>
                <a:ext uri="{FF2B5EF4-FFF2-40B4-BE49-F238E27FC236}">
                  <a16:creationId xmlns:a16="http://schemas.microsoft.com/office/drawing/2014/main" id="{A54AFE9C-6414-4BF4-BC55-103F76E0EA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4255633"/>
              <a:ext cx="3429000" cy="2048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20B618-FBC0-478F-8530-15A2F0A58FE8}"/>
                </a:ext>
              </a:extLst>
            </p:cNvPr>
            <p:cNvSpPr/>
            <p:nvPr/>
          </p:nvSpPr>
          <p:spPr>
            <a:xfrm>
              <a:off x="3733800" y="5715000"/>
              <a:ext cx="23622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https://newvitruvian.com/images/marbles-clipart-bag-marble-4.png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99FF66C-C971-42D4-8670-F0BD60A865A1}"/>
              </a:ext>
            </a:extLst>
          </p:cNvPr>
          <p:cNvSpPr txBox="1"/>
          <p:nvPr/>
        </p:nvSpPr>
        <p:spPr>
          <a:xfrm>
            <a:off x="2667000" y="6019800"/>
            <a:ext cx="401629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140408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Assigning Probabilities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Classical </a:t>
            </a:r>
            <a:r>
              <a:rPr lang="en-US" dirty="0"/>
              <a:t>(by theory)</a:t>
            </a:r>
          </a:p>
          <a:p>
            <a:pPr lvl="1"/>
            <a:r>
              <a:rPr lang="en-US" dirty="0"/>
              <a:t>In many cases, exhaustive, mutually exclusive outcomes equally likely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assign each outcome probability of </a:t>
            </a:r>
            <a:r>
              <a:rPr lang="en-US" i="1" dirty="0"/>
              <a:t>1/n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d6</a:t>
            </a:r>
            <a:r>
              <a:rPr lang="en-US" dirty="0"/>
              <a:t>: 1/6, </a:t>
            </a:r>
            <a:r>
              <a:rPr lang="en-US" i="1" dirty="0"/>
              <a:t>Coin</a:t>
            </a:r>
            <a:r>
              <a:rPr lang="en-US" dirty="0"/>
              <a:t>: </a:t>
            </a:r>
            <a:r>
              <a:rPr lang="en-US" dirty="0" err="1"/>
              <a:t>prob</a:t>
            </a:r>
            <a:r>
              <a:rPr lang="en-US" dirty="0"/>
              <a:t> heads ½, tails ½, </a:t>
            </a:r>
            <a:r>
              <a:rPr lang="en-US" i="1" dirty="0"/>
              <a:t>Cards</a:t>
            </a:r>
            <a:r>
              <a:rPr lang="en-US" dirty="0"/>
              <a:t>: pick Ace 1/13</a:t>
            </a:r>
          </a:p>
          <a:p>
            <a:pPr lvl="0"/>
            <a:r>
              <a:rPr lang="en-US" dirty="0">
                <a:solidFill>
                  <a:srgbClr val="008000"/>
                </a:solidFill>
              </a:rPr>
              <a:t>Empirically</a:t>
            </a:r>
            <a:r>
              <a:rPr lang="en-US" dirty="0"/>
              <a:t> (by observation)</a:t>
            </a:r>
          </a:p>
          <a:p>
            <a:pPr lvl="1"/>
            <a:r>
              <a:rPr lang="en-US" dirty="0"/>
              <a:t>Obtain data through measuring/observing</a:t>
            </a:r>
          </a:p>
          <a:p>
            <a:pPr lvl="1"/>
            <a:r>
              <a:rPr lang="en-US" dirty="0"/>
              <a:t>e.g., Watch how often people play FIFA 20 in FL222 versus some other game.  Say, 30% FIFA.  Assign that as probability</a:t>
            </a:r>
          </a:p>
          <a:p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 (by hunch)</a:t>
            </a:r>
          </a:p>
          <a:p>
            <a:pPr lvl="1"/>
            <a:r>
              <a:rPr lang="en-US" dirty="0"/>
              <a:t>Based on expert opinion or other subjective method</a:t>
            </a:r>
          </a:p>
          <a:p>
            <a:pPr lvl="1"/>
            <a:r>
              <a:rPr lang="en-US" dirty="0"/>
              <a:t>e.g., eSports writer says probability </a:t>
            </a:r>
            <a:r>
              <a:rPr lang="en-US" dirty="0" err="1"/>
              <a:t>Fnatic</a:t>
            </a:r>
            <a:r>
              <a:rPr lang="en-US" dirty="0"/>
              <a:t> (European </a:t>
            </a:r>
            <a:r>
              <a:rPr lang="en-US" dirty="0" err="1"/>
              <a:t>LoL</a:t>
            </a:r>
            <a:r>
              <a:rPr lang="en-US" dirty="0"/>
              <a:t> team) will win World Championship is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20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About Probabilities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Complement:  </a:t>
            </a:r>
            <a:r>
              <a:rPr lang="en-US" u="sng" dirty="0"/>
              <a:t>A</a:t>
            </a:r>
            <a:r>
              <a:rPr lang="en-US" dirty="0"/>
              <a:t> an event. Event “Probability </a:t>
            </a:r>
            <a:r>
              <a:rPr lang="en-US" u="sng" dirty="0"/>
              <a:t>A</a:t>
            </a:r>
            <a:r>
              <a:rPr lang="en-US" dirty="0"/>
              <a:t> does not occur” called </a:t>
            </a:r>
            <a:r>
              <a:rPr lang="en-US" i="1" dirty="0"/>
              <a:t>complement </a:t>
            </a:r>
            <a:r>
              <a:rPr lang="en-US" dirty="0"/>
              <a:t>of </a:t>
            </a:r>
            <a:r>
              <a:rPr lang="en-US" u="sng" dirty="0"/>
              <a:t>A</a:t>
            </a:r>
            <a:r>
              <a:rPr lang="en-US" dirty="0"/>
              <a:t>,  denoted A’  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P(A’) = 1 - P(A)</a:t>
            </a:r>
          </a:p>
          <a:p>
            <a:pPr lvl="1"/>
            <a:r>
              <a:rPr lang="en-US" dirty="0"/>
              <a:t>e.g., d6: P(6) = 1/6, complement is P(6’) and  probability of “not 6” is 1-1/6, or 5/6. </a:t>
            </a:r>
          </a:p>
          <a:p>
            <a:pPr lvl="1"/>
            <a:r>
              <a:rPr lang="en-US" dirty="0"/>
              <a:t>Note: Value often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, complement is </a:t>
            </a:r>
            <a:r>
              <a:rPr lang="en-US" dirty="0">
                <a:solidFill>
                  <a:srgbClr val="C00000"/>
                </a:solidFill>
              </a:rPr>
              <a:t>q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exclusive:</a:t>
            </a: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dirty="0"/>
              <a:t>Have no simple outcomes in common – can’t both occur in same experiment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8000"/>
                </a:solidFill>
              </a:rPr>
              <a:t>P(A or B) = P(A) + P(B)</a:t>
            </a:r>
          </a:p>
          <a:p>
            <a:pPr lvl="1"/>
            <a:r>
              <a:rPr lang="en-US" dirty="0"/>
              <a:t>“Probability either occurs”</a:t>
            </a:r>
          </a:p>
          <a:p>
            <a:pPr lvl="1"/>
            <a:r>
              <a:rPr lang="en-US" dirty="0"/>
              <a:t>e.g., d6: P(3 or 6) = P(3) + P(6) = 1/6 + 1/6 = 2/6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762DDC-027A-4FB5-8E9F-88F2ADD4DCBA}"/>
              </a:ext>
            </a:extLst>
          </p:cNvPr>
          <p:cNvSpPr txBox="1"/>
          <p:nvPr/>
        </p:nvSpPr>
        <p:spPr>
          <a:xfrm>
            <a:off x="3422822" y="2434281"/>
            <a:ext cx="120007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417692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0"/>
            <a:ext cx="8229600" cy="1143000"/>
          </a:xfrm>
        </p:spPr>
        <p:txBody>
          <a:bodyPr/>
          <a:lstStyle/>
          <a:p>
            <a:r>
              <a:rPr lang="en-US" dirty="0"/>
              <a:t>Rules About Probabilities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Independent: </a:t>
            </a:r>
            <a:r>
              <a:rPr lang="en-US" dirty="0"/>
              <a:t> Probability that one occurs doesn’t affect probability that other occurs</a:t>
            </a:r>
          </a:p>
          <a:p>
            <a:pPr lvl="1"/>
            <a:r>
              <a:rPr lang="en-US" dirty="0"/>
              <a:t>e.g., 2d6: A= die 1 get 5, B= die 2 gets 6. Independent, since result of one roll doesn’t affect roll of other</a:t>
            </a:r>
          </a:p>
          <a:p>
            <a:pPr lvl="1"/>
            <a:r>
              <a:rPr lang="en-US" dirty="0"/>
              <a:t>“Probability both occur” </a:t>
            </a:r>
            <a:r>
              <a:rPr lang="en-US" dirty="0">
                <a:solidFill>
                  <a:srgbClr val="008000"/>
                </a:solidFill>
              </a:rPr>
              <a:t>P(A and B) = P(A) x P(B)</a:t>
            </a:r>
          </a:p>
          <a:p>
            <a:pPr lvl="1"/>
            <a:r>
              <a:rPr lang="en-US" dirty="0"/>
              <a:t>e.g., 2d6: </a:t>
            </a:r>
            <a:r>
              <a:rPr lang="en-US" dirty="0" err="1"/>
              <a:t>prob</a:t>
            </a:r>
            <a:r>
              <a:rPr lang="en-US" dirty="0"/>
              <a:t> of “snake eyes” is P(1) x P(1) = 1/6 x 1/6 = 1/36</a:t>
            </a:r>
          </a:p>
          <a:p>
            <a:r>
              <a:rPr lang="en-US" dirty="0">
                <a:solidFill>
                  <a:srgbClr val="0070C0"/>
                </a:solidFill>
              </a:rPr>
              <a:t>Not independent: </a:t>
            </a:r>
            <a:r>
              <a:rPr lang="en-US" dirty="0"/>
              <a:t>One occurs affects probability that other occurs</a:t>
            </a:r>
          </a:p>
          <a:p>
            <a:pPr lvl="1"/>
            <a:r>
              <a:rPr lang="en-US" dirty="0"/>
              <a:t>Probability both occur </a:t>
            </a:r>
            <a:r>
              <a:rPr lang="en-US" dirty="0">
                <a:solidFill>
                  <a:srgbClr val="008000"/>
                </a:solidFill>
              </a:rPr>
              <a:t>P(A and B) = P(A) x P(B | A)</a:t>
            </a:r>
          </a:p>
          <a:p>
            <a:pPr lvl="2"/>
            <a:r>
              <a:rPr lang="en-US" dirty="0"/>
              <a:t>Where P(B | A) means the prob B given A happened</a:t>
            </a:r>
          </a:p>
          <a:p>
            <a:pPr lvl="1"/>
            <a:r>
              <a:rPr lang="en-US" dirty="0"/>
              <a:t>e.g., </a:t>
            </a:r>
            <a:r>
              <a:rPr lang="en-US" dirty="0" err="1"/>
              <a:t>LoL</a:t>
            </a:r>
            <a:r>
              <a:rPr lang="en-US" dirty="0"/>
              <a:t> chance of getting most kills 20%.  Chance of being support is 20%.  You might think that: </a:t>
            </a:r>
          </a:p>
          <a:p>
            <a:pPr lvl="2"/>
            <a:r>
              <a:rPr lang="en-US" dirty="0"/>
              <a:t>P(kills) x P(support) = 0.2 x 0.2  = 0.04</a:t>
            </a:r>
          </a:p>
          <a:p>
            <a:pPr lvl="1"/>
            <a:r>
              <a:rPr lang="en-US" dirty="0"/>
              <a:t>But likely </a:t>
            </a:r>
            <a:r>
              <a:rPr lang="en-US" i="1" dirty="0">
                <a:solidFill>
                  <a:srgbClr val="C00000"/>
                </a:solidFill>
              </a:rPr>
              <a:t>not</a:t>
            </a:r>
            <a:r>
              <a:rPr lang="en-US" dirty="0"/>
              <a:t> independent. P(kills | support) &lt; 20%.  So, need non-independent formula </a:t>
            </a:r>
          </a:p>
          <a:p>
            <a:pPr lvl="2"/>
            <a:r>
              <a:rPr lang="en-US" dirty="0"/>
              <a:t>P(kills) * P(kills | support)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6C0E5-8276-493B-A5FB-4D5C59396969}"/>
              </a:ext>
            </a:extLst>
          </p:cNvPr>
          <p:cNvSpPr txBox="1"/>
          <p:nvPr/>
        </p:nvSpPr>
        <p:spPr>
          <a:xfrm>
            <a:off x="5257800" y="6096000"/>
            <a:ext cx="281602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(Card example next slide)</a:t>
            </a:r>
          </a:p>
        </p:txBody>
      </p:sp>
    </p:spTree>
    <p:extLst>
      <p:ext uri="{BB962C8B-B14F-4D97-AF65-F5344CB8AC3E}">
        <p14:creationId xmlns:p14="http://schemas.microsoft.com/office/powerpoint/2010/main" val="3904231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4571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41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1676400"/>
          </a:xfrm>
        </p:spPr>
        <p:txBody>
          <a:bodyPr>
            <a:normAutofit fontScale="85000" lnSpcReduction="10000"/>
          </a:bodyPr>
          <a:lstStyle/>
          <a:p>
            <a:r>
              <a:rPr lang="en-US" sz="30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8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3100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05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2285999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  <a:endParaRPr lang="en-US" sz="26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5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1"/>
            <a:ext cx="4038600" cy="3200400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2 Kings?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9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Draw.  King or Queen?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976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= ¼ + ¼ = ½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1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2416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763962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sz="2600" dirty="0"/>
              <a:t>Draw, put back. Now?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sz="2600" dirty="0"/>
              <a:t>Probability </a:t>
            </a:r>
            <a:r>
              <a:rPr lang="en-US" sz="2600" i="1" dirty="0"/>
              <a:t>not</a:t>
            </a:r>
            <a:r>
              <a:rPr lang="en-US" sz="2600" dirty="0"/>
              <a:t> King?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sz="2600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2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Draw.  King or Queen?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sz="2600" dirty="0"/>
              <a:t>Draw, put back.  Draw. Not King either card?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9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Draw.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1"/>
            <a:ext cx="4038600" cy="32765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334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= </a:t>
            </a:r>
            <a:r>
              <a:rPr lang="en-US" dirty="0">
                <a:solidFill>
                  <a:srgbClr val="00800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</p:txBody>
      </p:sp>
    </p:spTree>
    <p:extLst>
      <p:ext uri="{BB962C8B-B14F-4D97-AF65-F5344CB8AC3E}">
        <p14:creationId xmlns:p14="http://schemas.microsoft.com/office/powerpoint/2010/main" val="4113737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/>
              <a:t>Probability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2819400"/>
            <a:ext cx="4038600" cy="3657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Probability drawing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= ¼</a:t>
            </a:r>
          </a:p>
          <a:p>
            <a:r>
              <a:rPr lang="en-US" dirty="0"/>
              <a:t>Draw, put back. Now?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P(K) = ¼</a:t>
            </a:r>
          </a:p>
          <a:p>
            <a:r>
              <a:rPr lang="en-US" dirty="0"/>
              <a:t>Probability </a:t>
            </a:r>
            <a:r>
              <a:rPr lang="en-US" i="1" dirty="0"/>
              <a:t>not</a:t>
            </a:r>
            <a:r>
              <a:rPr lang="en-US" dirty="0"/>
              <a:t> King?</a:t>
            </a:r>
          </a:p>
          <a:p>
            <a:pPr marL="45720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= 1-P(K) = ¾ </a:t>
            </a:r>
          </a:p>
          <a:p>
            <a:r>
              <a:rPr lang="en-US" dirty="0"/>
              <a:t>Draw, put back. 2 Kings?</a:t>
            </a:r>
          </a:p>
          <a:p>
            <a:pPr marL="0" lvl="1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P(K) x P(K) = ¼ x ¼ = 1/16</a:t>
            </a:r>
          </a:p>
          <a:p>
            <a:endParaRPr lang="en-US" dirty="0"/>
          </a:p>
          <a:p>
            <a:pPr marL="0" indent="0">
              <a:buNone/>
            </a:pP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92"/>
            <a:ext cx="2157286" cy="203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Draw.  King or Queen?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 or Q) = P(K) + P(Q)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¼ + ¼ = ½ </a:t>
            </a:r>
          </a:p>
          <a:p>
            <a:r>
              <a:rPr lang="en-US" dirty="0"/>
              <a:t>Draw, put back.  Draw. Not King either card?</a:t>
            </a:r>
          </a:p>
          <a:p>
            <a:pPr marL="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P(K’) x P(K’) = ¾ x ¾ = 9/16</a:t>
            </a:r>
          </a:p>
          <a:p>
            <a:r>
              <a:rPr lang="en-US" dirty="0"/>
              <a:t>Draw, </a:t>
            </a:r>
            <a:r>
              <a:rPr lang="en-US" i="1" dirty="0"/>
              <a:t>don’t</a:t>
            </a:r>
            <a:r>
              <a:rPr lang="en-US" dirty="0"/>
              <a:t> put back.  Draw. Not King either card?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P(K’) x P(K’ | K’) = ¾ x (1-1/3)</a:t>
            </a:r>
          </a:p>
          <a:p>
            <a:pPr marL="0" indent="0" algn="ctr">
              <a:buNone/>
            </a:pPr>
            <a:r>
              <a:rPr lang="en-US" sz="2600" dirty="0">
                <a:solidFill>
                  <a:srgbClr val="008000"/>
                </a:solidFill>
              </a:rPr>
              <a:t> = </a:t>
            </a:r>
            <a:r>
              <a:rPr lang="en-US" dirty="0">
                <a:solidFill>
                  <a:srgbClr val="008000"/>
                </a:solidFill>
              </a:rPr>
              <a:t>¾  x 2/3 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rgbClr val="008000"/>
                </a:solidFill>
              </a:rPr>
              <a:t>= 6/12 = ½ </a:t>
            </a:r>
          </a:p>
          <a:p>
            <a:r>
              <a:rPr lang="en-US" dirty="0"/>
              <a:t>Draw, don’t put back. Draw.  King 2</a:t>
            </a:r>
            <a:r>
              <a:rPr lang="en-US" baseline="30000" dirty="0"/>
              <a:t>nd</a:t>
            </a:r>
            <a:r>
              <a:rPr lang="en-US" dirty="0"/>
              <a:t> card?</a:t>
            </a:r>
          </a:p>
          <a:p>
            <a:pPr marL="0" indent="0" algn="ctr">
              <a:buNone/>
            </a:pPr>
            <a:r>
              <a:rPr lang="en-US" sz="2200" dirty="0">
                <a:solidFill>
                  <a:srgbClr val="008000"/>
                </a:solidFill>
              </a:rPr>
              <a:t>P(K’) x P(K | K’) = ¾ x ⅓ = 3/12 = ¼  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51461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047697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 distribution </a:t>
            </a:r>
            <a:r>
              <a:rPr lang="en-US" dirty="0"/>
              <a:t>– values and likelihood (expected value) that random variable can take</a:t>
            </a:r>
          </a:p>
          <a:p>
            <a:r>
              <a:rPr lang="en-US" dirty="0"/>
              <a:t>Why? If can model mathematically, can use to predict occurrences</a:t>
            </a:r>
          </a:p>
          <a:p>
            <a:pPr lvl="1"/>
            <a:r>
              <a:rPr lang="en-US" dirty="0"/>
              <a:t>e.g., probability slot machine pays out on given day</a:t>
            </a:r>
          </a:p>
          <a:p>
            <a:pPr lvl="1"/>
            <a:r>
              <a:rPr lang="en-US" dirty="0"/>
              <a:t>e.g., probability game server hosts player today</a:t>
            </a:r>
          </a:p>
          <a:p>
            <a:pPr lvl="1"/>
            <a:r>
              <a:rPr lang="en-US" dirty="0"/>
              <a:t>e.g., probability certain game mode is chosen by player</a:t>
            </a:r>
          </a:p>
          <a:p>
            <a:pPr lvl="1"/>
            <a:r>
              <a:rPr lang="en-US" dirty="0"/>
              <a:t>Also, some statistical techniques for some distributions only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4648200" y="1576754"/>
            <a:ext cx="4267200" cy="2712827"/>
            <a:chOff x="4648200" y="2286000"/>
            <a:chExt cx="4267200" cy="2712827"/>
          </a:xfrm>
        </p:grpSpPr>
        <p:pic>
          <p:nvPicPr>
            <p:cNvPr id="19" name="Content Placeholder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8200" y="2286000"/>
              <a:ext cx="4267200" cy="253249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981700" y="4767995"/>
              <a:ext cx="16002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https://goo.gl/jqomFI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6482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48600" y="2286000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60308" y="229381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36492" y="2887785"/>
              <a:ext cx="1066800" cy="609600"/>
            </a:xfrm>
            <a:prstGeom prst="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511528" y="4366737"/>
            <a:ext cx="25835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Types discussed: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Uniform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Binomial</a:t>
            </a:r>
            <a:r>
              <a:rPr lang="en-US" dirty="0"/>
              <a:t> (discrete)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Poisson</a:t>
            </a:r>
            <a:r>
              <a:rPr lang="en-US" dirty="0"/>
              <a:t> (discrete) 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Normal</a:t>
            </a:r>
            <a:r>
              <a:rPr lang="en-US" dirty="0"/>
              <a:t> (continuous)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406AD-46F8-4C75-8672-9E5F12DAC576}"/>
              </a:ext>
            </a:extLst>
          </p:cNvPr>
          <p:cNvSpPr txBox="1"/>
          <p:nvPr/>
        </p:nvSpPr>
        <p:spPr>
          <a:xfrm>
            <a:off x="3981450" y="5980458"/>
            <a:ext cx="34671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/>
              <a:t>Remember empirical rule? </a:t>
            </a:r>
          </a:p>
          <a:p>
            <a:r>
              <a:rPr lang="en-US" dirty="0"/>
              <a:t>What distribution did it apply to?</a:t>
            </a:r>
          </a:p>
        </p:txBody>
      </p:sp>
      <p:sp>
        <p:nvSpPr>
          <p:cNvPr id="5" name="Arrow: Striped Right 4">
            <a:extLst>
              <a:ext uri="{FF2B5EF4-FFF2-40B4-BE49-F238E27FC236}">
                <a16:creationId xmlns:a16="http://schemas.microsoft.com/office/drawing/2014/main" id="{BE29E6A0-9C60-4F25-B8A3-EF9B4DBD0E70}"/>
              </a:ext>
            </a:extLst>
          </p:cNvPr>
          <p:cNvSpPr/>
          <p:nvPr/>
        </p:nvSpPr>
        <p:spPr>
          <a:xfrm>
            <a:off x="3505200" y="6208374"/>
            <a:ext cx="353003" cy="190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7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</p:spTree>
    <p:extLst>
      <p:ext uri="{BB962C8B-B14F-4D97-AF65-F5344CB8AC3E}">
        <p14:creationId xmlns:p14="http://schemas.microsoft.com/office/powerpoint/2010/main" val="2132779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Uniform Distribution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5" y="1085850"/>
            <a:ext cx="4286250" cy="2724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3831492"/>
            <a:ext cx="3587846" cy="25986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57800" y="1701439"/>
            <a:ext cx="358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“So what?”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use known formulas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7629" y="4187535"/>
            <a:ext cx="40243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Mean      = (1 + 6) / 2 = 3.5</a:t>
            </a:r>
          </a:p>
          <a:p>
            <a:r>
              <a:rPr lang="en-US" sz="2400" dirty="0"/>
              <a:t>Variance = ((6 – 1 + 1)</a:t>
            </a:r>
            <a:r>
              <a:rPr lang="en-US" sz="2400" baseline="30000" dirty="0"/>
              <a:t>2</a:t>
            </a:r>
            <a:r>
              <a:rPr lang="en-US" sz="2400" dirty="0"/>
              <a:t> – 1)/12 </a:t>
            </a:r>
          </a:p>
          <a:p>
            <a:r>
              <a:rPr lang="en-US" sz="2400" dirty="0"/>
              <a:t>                 = 2.9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Std</a:t>
            </a:r>
            <a:r>
              <a:rPr lang="en-US" sz="2400" dirty="0"/>
              <a:t> Dev  = </a:t>
            </a:r>
            <a:r>
              <a:rPr lang="en-US" sz="2400" dirty="0" err="1"/>
              <a:t>sqrt</a:t>
            </a:r>
            <a:r>
              <a:rPr lang="en-US" sz="2400" dirty="0"/>
              <a:t>(Variance) = 1.7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B07130-10DA-4B52-AD21-8FAA18DB053F}"/>
              </a:ext>
            </a:extLst>
          </p:cNvPr>
          <p:cNvSpPr txBox="1"/>
          <p:nvPr/>
        </p:nvSpPr>
        <p:spPr>
          <a:xfrm>
            <a:off x="169448" y="6019800"/>
            <a:ext cx="478073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Note – mean is also the </a:t>
            </a:r>
            <a:r>
              <a:rPr lang="en-US" dirty="0">
                <a:solidFill>
                  <a:srgbClr val="008000"/>
                </a:solidFill>
              </a:rPr>
              <a:t>expected value</a:t>
            </a:r>
          </a:p>
          <a:p>
            <a:pPr algn="ctr"/>
            <a:r>
              <a:rPr lang="en-US" dirty="0">
                <a:solidFill>
                  <a:srgbClr val="008000"/>
                </a:solidFill>
              </a:rPr>
              <a:t>(</a:t>
            </a:r>
            <a:r>
              <a:rPr lang="en-US" dirty="0"/>
              <a:t>if you did a lot of trials, would be average result</a:t>
            </a:r>
            <a:r>
              <a:rPr lang="en-US" dirty="0">
                <a:solidFill>
                  <a:srgbClr val="008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7685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</p:spTree>
    <p:extLst>
      <p:ext uri="{BB962C8B-B14F-4D97-AF65-F5344CB8AC3E}">
        <p14:creationId xmlns:p14="http://schemas.microsoft.com/office/powerpoint/2010/main" val="354830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(1 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48000"/>
            <a:ext cx="4038600" cy="3078163"/>
          </a:xfrm>
        </p:spPr>
        <p:txBody>
          <a:bodyPr>
            <a:normAutofit fontScale="92500"/>
          </a:bodyPr>
          <a:lstStyle/>
          <a:p>
            <a:r>
              <a:rPr lang="en-US" dirty="0"/>
              <a:t>Suppose toss 3 coins</a:t>
            </a:r>
          </a:p>
          <a:p>
            <a:r>
              <a:rPr lang="en-US" dirty="0"/>
              <a:t>Random variable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 = number of heads </a:t>
            </a:r>
          </a:p>
          <a:p>
            <a:r>
              <a:rPr lang="en-US" dirty="0"/>
              <a:t>Want to know probability of </a:t>
            </a:r>
            <a:r>
              <a:rPr lang="en-US" i="1" dirty="0"/>
              <a:t>exactly</a:t>
            </a:r>
            <a:r>
              <a:rPr lang="en-US" dirty="0"/>
              <a:t> 2 heads</a:t>
            </a:r>
          </a:p>
          <a:p>
            <a:pPr marL="0" indent="0" algn="ctr">
              <a:buNone/>
            </a:pPr>
            <a:r>
              <a:rPr lang="en-US" dirty="0"/>
              <a:t>P(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=2) =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9773"/>
            <a:ext cx="4255477" cy="63304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How to assign probabilities?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8330"/>
            <a:ext cx="2286000" cy="1514475"/>
          </a:xfrm>
          <a:prstGeom prst="rect">
            <a:avLst/>
          </a:prstGeom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4640385" y="2590800"/>
            <a:ext cx="4114800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Could </a:t>
            </a:r>
            <a:r>
              <a:rPr lang="en-US" i="1" dirty="0"/>
              <a:t>measure </a:t>
            </a:r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empirical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how?</a:t>
            </a:r>
          </a:p>
          <a:p>
            <a:r>
              <a:rPr lang="en-US" i="1" dirty="0"/>
              <a:t>Could use “hunch”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subjective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Q: what do you think?</a:t>
            </a:r>
          </a:p>
          <a:p>
            <a:r>
              <a:rPr lang="en-US" i="1" dirty="0"/>
              <a:t>Could use theory </a:t>
            </a:r>
            <a:r>
              <a:rPr lang="en-US" dirty="0"/>
              <a:t>(</a:t>
            </a:r>
            <a:r>
              <a:rPr lang="en-US" dirty="0">
                <a:solidFill>
                  <a:srgbClr val="0070C0"/>
                </a:solidFill>
              </a:rPr>
              <a:t>classical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Math using our probability </a:t>
            </a:r>
            <a:r>
              <a:rPr lang="en-US" dirty="0"/>
              <a:t>rules (not shown)</a:t>
            </a:r>
          </a:p>
          <a:p>
            <a:pPr lvl="1"/>
            <a:r>
              <a:rPr lang="en-US" dirty="0"/>
              <a:t>Enumerate (next)</a:t>
            </a:r>
          </a:p>
        </p:txBody>
      </p:sp>
    </p:spTree>
    <p:extLst>
      <p:ext uri="{BB962C8B-B14F-4D97-AF65-F5344CB8AC3E}">
        <p14:creationId xmlns:p14="http://schemas.microsoft.com/office/powerpoint/2010/main" val="1096180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5867400" cy="1143000"/>
          </a:xfrm>
        </p:spPr>
        <p:txBody>
          <a:bodyPr/>
          <a:lstStyle/>
          <a:p>
            <a:r>
              <a:rPr lang="en-US" dirty="0"/>
              <a:t>Breakout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6841-E91A-4E62-A61F-BAD517419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dirty="0"/>
              <a:t>Poll – group of 2 or group of 3?</a:t>
            </a:r>
          </a:p>
          <a:p>
            <a:endParaRPr lang="en-US" dirty="0"/>
          </a:p>
          <a:p>
            <a:r>
              <a:rPr lang="en-US" dirty="0"/>
              <a:t>What are some examples of probabilities needed for game development?</a:t>
            </a:r>
          </a:p>
          <a:p>
            <a:r>
              <a:rPr lang="en-US" dirty="0"/>
              <a:t>Provide a specific example</a:t>
            </a:r>
          </a:p>
          <a:p>
            <a:r>
              <a:rPr lang="en-US" dirty="0"/>
              <a:t>Icebreaker, Groupwork, Questions</a:t>
            </a:r>
          </a:p>
          <a:p>
            <a:pPr marL="0" indent="0" algn="ctr">
              <a:buNone/>
            </a:pPr>
            <a:r>
              <a:rPr lang="en-US" sz="2200" dirty="0">
                <a:hlinkClick r:id="rId2"/>
              </a:rPr>
              <a:t>https://web.cs.wpi.edu/~imgd2905/d20/breakout/breakout-5.html</a:t>
            </a:r>
          </a:p>
          <a:p>
            <a:endParaRPr lang="en-US" dirty="0"/>
          </a:p>
        </p:txBody>
      </p:sp>
      <p:pic>
        <p:nvPicPr>
          <p:cNvPr id="1032" name="Picture 8" descr="Atari Breakout Game - Play online at Y8.com">
            <a:extLst>
              <a:ext uri="{FF2B5EF4-FFF2-40B4-BE49-F238E27FC236}">
                <a16:creationId xmlns:a16="http://schemas.microsoft.com/office/drawing/2014/main" id="{84507E63-C71A-4BD5-A6C9-56875E9D6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3350"/>
            <a:ext cx="23812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5504839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equally likely (</a:t>
            </a:r>
            <a:r>
              <a:rPr lang="en-US" sz="2400" dirty="0">
                <a:solidFill>
                  <a:srgbClr val="008000"/>
                </a:solidFill>
              </a:rPr>
              <a:t>p</a:t>
            </a:r>
            <a:r>
              <a:rPr lang="en-US" sz="2400" dirty="0"/>
              <a:t> is 1/8 for each) 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P(HHT) + P(HTH) + P(THH) = </a:t>
            </a:r>
            <a:r>
              <a:rPr lang="en-US" sz="2400" dirty="0">
                <a:solidFill>
                  <a:srgbClr val="C00000"/>
                </a:solidFill>
              </a:rPr>
              <a:t>3/8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78062" y="1409727"/>
            <a:ext cx="7387875" cy="3910596"/>
            <a:chOff x="878062" y="1502033"/>
            <a:chExt cx="7387875" cy="39105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62" y="1502033"/>
              <a:ext cx="7387875" cy="37338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971799" y="5181797"/>
              <a:ext cx="3200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http://web.mnstate.edu/peil/MDEV102/U3/S25/Cartesian3.PNG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943601" y="5697266"/>
            <a:ext cx="29718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Can draw histogram of number of heads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(2 of 3)</a:t>
            </a:r>
          </a:p>
        </p:txBody>
      </p:sp>
    </p:spTree>
    <p:extLst>
      <p:ext uri="{BB962C8B-B14F-4D97-AF65-F5344CB8AC3E}">
        <p14:creationId xmlns:p14="http://schemas.microsoft.com/office/powerpoint/2010/main" val="10124233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9018" y="1417638"/>
            <a:ext cx="8445963" cy="3904778"/>
            <a:chOff x="264283" y="1443038"/>
            <a:chExt cx="8445963" cy="39047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283" y="1443038"/>
              <a:ext cx="8445963" cy="376396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2620364" y="5116984"/>
              <a:ext cx="37338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http://www.mathnstuff.com/math/spoken/here/2class/90/binom2.gif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Binomial Distribution Example (3 of 3)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2927" y="5454005"/>
            <a:ext cx="495814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These are all binomial distributions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9321E0-5C68-4441-A5EA-553CF845A9D3}"/>
              </a:ext>
            </a:extLst>
          </p:cNvPr>
          <p:cNvSpPr txBox="1"/>
          <p:nvPr/>
        </p:nvSpPr>
        <p:spPr>
          <a:xfrm>
            <a:off x="1904998" y="6047259"/>
            <a:ext cx="5334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Note, again </a:t>
            </a:r>
            <a:r>
              <a:rPr lang="en-US" sz="2000" dirty="0">
                <a:solidFill>
                  <a:srgbClr val="008000"/>
                </a:solidFill>
              </a:rPr>
              <a:t>expected value </a:t>
            </a:r>
            <a:r>
              <a:rPr lang="en-US" sz="2000" dirty="0"/>
              <a:t>-</a:t>
            </a:r>
          </a:p>
          <a:p>
            <a:pPr algn="ctr"/>
            <a:r>
              <a:rPr lang="en-US" sz="2000" dirty="0"/>
              <a:t>average amount you’d get if you did many trials</a:t>
            </a:r>
          </a:p>
        </p:txBody>
      </p:sp>
    </p:spTree>
    <p:extLst>
      <p:ext uri="{BB962C8B-B14F-4D97-AF65-F5344CB8AC3E}">
        <p14:creationId xmlns:p14="http://schemas.microsoft.com/office/powerpoint/2010/main" val="850222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In general, any number of trials (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) &amp; any probability of successful outcome (</a:t>
            </a:r>
            <a:r>
              <a:rPr lang="en-US" dirty="0">
                <a:solidFill>
                  <a:srgbClr val="008000"/>
                </a:solidFill>
              </a:rPr>
              <a:t>p</a:t>
            </a:r>
            <a:r>
              <a:rPr lang="en-US" dirty="0"/>
              <a:t>) (e.g., heads)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Characteristics of experiment that gives random number with binomial distribution:</a:t>
            </a:r>
          </a:p>
          <a:p>
            <a:pPr lvl="1"/>
            <a:r>
              <a:rPr lang="en-US" dirty="0"/>
              <a:t>Experiment consists of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identical trials.</a:t>
            </a:r>
          </a:p>
          <a:p>
            <a:pPr lvl="1"/>
            <a:r>
              <a:rPr lang="en-US" dirty="0"/>
              <a:t>Trials are independent</a:t>
            </a:r>
          </a:p>
          <a:p>
            <a:pPr lvl="1"/>
            <a:r>
              <a:rPr lang="en-US" dirty="0"/>
              <a:t>Each trial results in only two possible outcomes,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 or </a:t>
            </a:r>
            <a:r>
              <a:rPr lang="en-US" dirty="0">
                <a:solidFill>
                  <a:srgbClr val="C00000"/>
                </a:solidFill>
              </a:rPr>
              <a:t>F</a:t>
            </a:r>
          </a:p>
          <a:p>
            <a:pPr lvl="1"/>
            <a:r>
              <a:rPr lang="en-US" dirty="0"/>
              <a:t>Probability of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 each trial is same, denoted </a:t>
            </a:r>
            <a:r>
              <a:rPr lang="en-US" dirty="0">
                <a:solidFill>
                  <a:srgbClr val="008000"/>
                </a:solidFill>
              </a:rPr>
              <a:t>p</a:t>
            </a:r>
          </a:p>
          <a:p>
            <a:pPr lvl="1"/>
            <a:r>
              <a:rPr lang="en-US" dirty="0"/>
              <a:t>Random variable of interest (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) is number of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/>
              <a:t>’s in </a:t>
            </a:r>
            <a:r>
              <a:rPr lang="en-US" dirty="0">
                <a:solidFill>
                  <a:srgbClr val="0070C0"/>
                </a:solidFill>
              </a:rPr>
              <a:t>n</a:t>
            </a:r>
            <a:r>
              <a:rPr lang="en-US" dirty="0"/>
              <a:t> trials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3424299"/>
            <a:ext cx="2784512" cy="2884426"/>
            <a:chOff x="5926695" y="1389430"/>
            <a:chExt cx="2353619" cy="25858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6695" y="1389430"/>
              <a:ext cx="2353619" cy="2378927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089871" y="3768357"/>
              <a:ext cx="2027266" cy="2069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http://www.vassarstats.net/textbook/f0603.gif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0129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(2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51745"/>
            <a:ext cx="4305300" cy="3992563"/>
          </a:xfrm>
        </p:spPr>
        <p:txBody>
          <a:bodyPr/>
          <a:lstStyle/>
          <a:p>
            <a:r>
              <a:rPr lang="en-US" dirty="0"/>
              <a:t>“So what?”</a:t>
            </a:r>
          </a:p>
          <a:p>
            <a:r>
              <a:rPr lang="en-US" dirty="0"/>
              <a:t>Can use known formulas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11811"/>
            <a:ext cx="3533775" cy="197167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4953000" y="4646246"/>
            <a:ext cx="3533775" cy="2015178"/>
            <a:chOff x="4800600" y="4648200"/>
            <a:chExt cx="3533775" cy="20151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648200"/>
              <a:ext cx="3533775" cy="172402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33987" y="6432546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http://www.s-cool.co.uk/gifs/a-mat-sdisc-dia12.gif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991100" y="1295400"/>
            <a:ext cx="3543300" cy="3067263"/>
            <a:chOff x="5105400" y="1101864"/>
            <a:chExt cx="3543300" cy="306726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400" y="1101864"/>
              <a:ext cx="3543300" cy="28575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43550" y="3938295"/>
              <a:ext cx="2667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http://www.s-cool.co.uk/gifs/a-mat-sdisc-dia08.gif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1847" y="4699349"/>
            <a:ext cx="4767524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Excel: </a:t>
            </a:r>
            <a:r>
              <a:rPr lang="en-US" sz="2400" dirty="0" err="1">
                <a:latin typeface="Consolas" panose="020B0609020204030204" pitchFamily="49" charset="0"/>
              </a:rPr>
              <a:t>binom.dist</a:t>
            </a:r>
            <a:r>
              <a:rPr lang="en-US" sz="2400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 err="1">
                <a:latin typeface="Consolas" panose="020B0609020204030204" pitchFamily="49" charset="0"/>
              </a:rPr>
              <a:t>binom.dist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x,trials,prob,cumulative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/>
              <a:t>– 2 heads, 3 flips, coin, discrete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=</a:t>
            </a:r>
            <a:r>
              <a:rPr lang="en-US" sz="2400" dirty="0" err="1">
                <a:latin typeface="Consolas" panose="020B0609020204030204" pitchFamily="49" charset="0"/>
              </a:rPr>
              <a:t>binom.dist</a:t>
            </a:r>
            <a:r>
              <a:rPr lang="en-US" sz="2400" dirty="0">
                <a:latin typeface="Consolas" panose="020B0609020204030204" pitchFamily="49" charset="0"/>
              </a:rPr>
              <a:t>(2,3,0.5,FALSE)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=0.375 </a:t>
            </a:r>
            <a:r>
              <a:rPr lang="en-US" sz="2400" dirty="0"/>
              <a:t>(i.e., </a:t>
            </a:r>
            <a:r>
              <a:rPr lang="en-US" sz="2400" dirty="0">
                <a:solidFill>
                  <a:srgbClr val="C00000"/>
                </a:solidFill>
              </a:rPr>
              <a:t>3/8</a:t>
            </a:r>
            <a:r>
              <a:rPr lang="en-US" sz="2400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21268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78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C122-0AF1-4D0C-B230-997340B47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Binomial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8CC0-CFEF-49AA-BEA3-E3A0B052F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Each row is like a coin flip</a:t>
            </a:r>
          </a:p>
          <a:p>
            <a:pPr lvl="1"/>
            <a:r>
              <a:rPr lang="en-US" dirty="0"/>
              <a:t>right = “heads”</a:t>
            </a:r>
          </a:p>
          <a:p>
            <a:pPr lvl="1"/>
            <a:r>
              <a:rPr lang="en-US" dirty="0"/>
              <a:t>left = “tails”</a:t>
            </a:r>
          </a:p>
          <a:p>
            <a:r>
              <a:rPr lang="en-US" dirty="0"/>
              <a:t>Bottom axis is number of heads</a:t>
            </a:r>
          </a:p>
          <a:p>
            <a:r>
              <a:rPr lang="en-US" dirty="0"/>
              <a:t>Proves and “empirical” way to estimate P(X)</a:t>
            </a:r>
          </a:p>
          <a:p>
            <a:pPr lvl="1"/>
            <a:r>
              <a:rPr lang="en-US" dirty="0"/>
              <a:t>bin(X) / sum(bin(0) + bin(1) + …)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69654B-8CC5-43E7-A1BF-B0F55A9F027C}"/>
              </a:ext>
            </a:extLst>
          </p:cNvPr>
          <p:cNvSpPr/>
          <p:nvPr/>
        </p:nvSpPr>
        <p:spPr>
          <a:xfrm>
            <a:off x="3899294" y="54864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https://www.mathsisfun.com/data/quincunx.html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F9FA74-D4D6-447E-8ACA-EB1F159F8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600200"/>
            <a:ext cx="3150388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307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  <a:r>
              <a:rPr lang="en-US" dirty="0"/>
              <a:t> (broken into units)</a:t>
            </a:r>
          </a:p>
          <a:p>
            <a:pPr lvl="1"/>
            <a:r>
              <a:rPr lang="en-US" dirty="0"/>
              <a:t>Interval can be time, area, volume, distance</a:t>
            </a:r>
          </a:p>
          <a:p>
            <a:pPr lvl="1"/>
            <a:r>
              <a:rPr lang="en-US" dirty="0"/>
              <a:t>e.g., number of players arriving at server lobby in 5-minute period between noon-1pm</a:t>
            </a:r>
          </a:p>
          <a:p>
            <a:pPr lvl="0"/>
            <a:r>
              <a:rPr lang="en-US" dirty="0"/>
              <a:t>Requires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Probability of event same for all time units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Number of events in one time unit independent of number of events in any other time unit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Events occur singly (not simultaneously).  In other words, as interval unit gets smaller, probability of two events occurring approaches 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707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9308"/>
            <a:ext cx="8229600" cy="1143000"/>
          </a:xfrm>
        </p:spPr>
        <p:txBody>
          <a:bodyPr/>
          <a:lstStyle/>
          <a:p>
            <a:r>
              <a:rPr lang="en-US" dirty="0"/>
              <a:t>Poisson Distributions?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536575" y="960438"/>
            <a:ext cx="4040188" cy="639762"/>
          </a:xfrm>
        </p:spPr>
        <p:txBody>
          <a:bodyPr/>
          <a:lstStyle/>
          <a:p>
            <a:r>
              <a:rPr lang="en-US" dirty="0"/>
              <a:t>Not Poisson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6575" y="1600200"/>
            <a:ext cx="4040188" cy="422030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people arriving at restaurant during dinner hour</a:t>
            </a:r>
          </a:p>
          <a:p>
            <a:pPr lvl="1"/>
            <a:r>
              <a:rPr lang="en-US" dirty="0"/>
              <a:t>People frequently arrive in groups</a:t>
            </a:r>
          </a:p>
          <a:p>
            <a:r>
              <a:rPr lang="en-US" dirty="0"/>
              <a:t>Number of students registering for course in </a:t>
            </a:r>
            <a:r>
              <a:rPr lang="en-US" dirty="0" err="1"/>
              <a:t>BannerWeb</a:t>
            </a:r>
            <a:r>
              <a:rPr lang="en-US" dirty="0"/>
              <a:t> per hour on first day of registration </a:t>
            </a:r>
          </a:p>
          <a:p>
            <a:pPr lvl="1"/>
            <a:r>
              <a:rPr lang="en-US" dirty="0" err="1"/>
              <a:t>Prob</a:t>
            </a:r>
            <a:r>
              <a:rPr lang="en-US" dirty="0"/>
              <a:t> not equal – most register in first few hours</a:t>
            </a:r>
          </a:p>
          <a:p>
            <a:pPr lvl="1"/>
            <a:r>
              <a:rPr lang="en-US" dirty="0"/>
              <a:t>Not independent – if too many register early, system crashes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724400" y="960438"/>
            <a:ext cx="4041775" cy="639762"/>
          </a:xfrm>
        </p:spPr>
        <p:txBody>
          <a:bodyPr/>
          <a:lstStyle/>
          <a:p>
            <a:r>
              <a:rPr lang="en-US" dirty="0"/>
              <a:t>Could Be Poisson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1600200"/>
            <a:ext cx="4041775" cy="3951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Number of groups arriving at restaurant during dinner hour</a:t>
            </a:r>
          </a:p>
          <a:p>
            <a:r>
              <a:rPr lang="en-US" dirty="0"/>
              <a:t>Number of logins to MMO during prime time</a:t>
            </a:r>
          </a:p>
          <a:p>
            <a:r>
              <a:rPr lang="en-US" dirty="0"/>
              <a:t>Number of defects (bugs) per 100 lines of code</a:t>
            </a:r>
          </a:p>
          <a:p>
            <a:r>
              <a:rPr lang="en-US" dirty="0"/>
              <a:t>People arriving at cash register (if they shop individually)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5638800"/>
            <a:ext cx="28194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Phrase people use is </a:t>
            </a:r>
            <a:r>
              <a:rPr lang="en-US" sz="2400" dirty="0">
                <a:solidFill>
                  <a:srgbClr val="0070C0"/>
                </a:solidFill>
              </a:rPr>
              <a:t>random arrivals</a:t>
            </a:r>
          </a:p>
        </p:txBody>
      </p:sp>
    </p:spTree>
    <p:extLst>
      <p:ext uri="{BB962C8B-B14F-4D97-AF65-F5344CB8AC3E}">
        <p14:creationId xmlns:p14="http://schemas.microsoft.com/office/powerpoint/2010/main" val="2900269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/>
          <a:lstStyle/>
          <a:p>
            <a:r>
              <a:rPr lang="en-US" dirty="0"/>
              <a:t>Distribution of probability of </a:t>
            </a:r>
            <a:r>
              <a:rPr lang="en-US" dirty="0">
                <a:solidFill>
                  <a:srgbClr val="C00000"/>
                </a:solidFill>
              </a:rPr>
              <a:t>x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events occurring in certain interval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950" y="2903890"/>
            <a:ext cx="2371725" cy="8014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038600"/>
            <a:ext cx="5592825" cy="15144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15312" y="5886307"/>
            <a:ext cx="5715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http://www.dummies.com/education/math/business-statistics/how-to-compute-poisson-probabilities/</a:t>
            </a:r>
          </a:p>
        </p:txBody>
      </p:sp>
    </p:spTree>
    <p:extLst>
      <p:ext uri="{BB962C8B-B14F-4D97-AF65-F5344CB8AC3E}">
        <p14:creationId xmlns:p14="http://schemas.microsoft.com/office/powerpoint/2010/main" val="24496522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16185"/>
            <a:ext cx="8229600" cy="397021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student plays per day averages </a:t>
            </a:r>
            <a:r>
              <a:rPr lang="en-US" dirty="0">
                <a:solidFill>
                  <a:srgbClr val="0070C0"/>
                </a:solidFill>
              </a:rPr>
              <a:t>1</a:t>
            </a:r>
            <a:r>
              <a:rPr lang="en-US" dirty="0"/>
              <a:t> per 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Number of games played per day independent of all other days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only play one game at a time</a:t>
            </a:r>
          </a:p>
          <a:p>
            <a:r>
              <a:rPr lang="en-US" dirty="0"/>
              <a:t>What’s probability of playing </a:t>
            </a:r>
            <a:r>
              <a:rPr lang="en-US" dirty="0">
                <a:solidFill>
                  <a:srgbClr val="008000"/>
                </a:solidFill>
              </a:rPr>
              <a:t>2</a:t>
            </a:r>
            <a:r>
              <a:rPr lang="en-US" dirty="0"/>
              <a:t> games tomorrow?</a:t>
            </a:r>
          </a:p>
          <a:p>
            <a:r>
              <a:rPr lang="en-US" dirty="0"/>
              <a:t>In this case, the value of </a:t>
            </a:r>
            <a:r>
              <a:rPr lang="el-GR" dirty="0">
                <a:solidFill>
                  <a:srgbClr val="0070C0"/>
                </a:solidFill>
              </a:rPr>
              <a:t>λ</a:t>
            </a:r>
            <a:r>
              <a:rPr lang="en-US" dirty="0">
                <a:solidFill>
                  <a:srgbClr val="0070C0"/>
                </a:solidFill>
              </a:rPr>
              <a:t> = 1</a:t>
            </a:r>
            <a:r>
              <a:rPr lang="en-US" dirty="0"/>
              <a:t>, want </a:t>
            </a:r>
            <a:r>
              <a:rPr lang="en-US" dirty="0">
                <a:solidFill>
                  <a:srgbClr val="008000"/>
                </a:solidFill>
              </a:rPr>
              <a:t>P(X=2)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365" y="5486400"/>
            <a:ext cx="3652870" cy="87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38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60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1F94F50-5308-4D92-AF30-2589FE6F40C7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5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https://www.mathsisfun.com/data/images/probability-line.svg</a:t>
              </a:r>
            </a:p>
          </p:txBody>
        </p:sp>
      </p:grp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05DE6-763A-4C2B-AF8E-C5DEB0818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Probabilities for game development?</a:t>
            </a:r>
          </a:p>
          <a:p>
            <a:r>
              <a:rPr lang="en-US" sz="2400" dirty="0"/>
              <a:t>Examples?</a:t>
            </a:r>
          </a:p>
        </p:txBody>
      </p:sp>
    </p:spTree>
    <p:extLst>
      <p:ext uri="{BB962C8B-B14F-4D97-AF65-F5344CB8AC3E}">
        <p14:creationId xmlns:p14="http://schemas.microsoft.com/office/powerpoint/2010/main" val="452407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60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???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Q: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D4BAEB9-137E-4EDF-93B6-9F3C83C546DF}"/>
              </a:ext>
            </a:extLst>
          </p:cNvPr>
          <p:cNvSpPr/>
          <p:nvPr/>
        </p:nvSpPr>
        <p:spPr>
          <a:xfrm>
            <a:off x="4953000" y="1143000"/>
            <a:ext cx="4118364" cy="5613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684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7030A0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Q: </a:t>
            </a:r>
            <a:r>
              <a:rPr lang="en-US" dirty="0"/>
              <a:t>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P(60)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P(&gt;60) = 1 = P(≤ 60)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527ADA-6C8F-4DF7-8B71-4980E6B74D88}"/>
              </a:ext>
            </a:extLst>
          </p:cNvPr>
          <p:cNvSpPr/>
          <p:nvPr/>
        </p:nvSpPr>
        <p:spPr>
          <a:xfrm>
            <a:off x="4953000" y="5791200"/>
            <a:ext cx="4118364" cy="965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E7C39C0-71F9-4C1E-B8D8-6684EA4F9529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9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>
            <a:extLst>
              <a:ext uri="{FF2B5EF4-FFF2-40B4-BE49-F238E27FC236}">
                <a16:creationId xmlns:a16="http://schemas.microsoft.com/office/drawing/2014/main" id="{8DF3E03E-8835-453A-8B00-8A915E90E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52" y="5283813"/>
            <a:ext cx="2371725" cy="8014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369DB-36E5-4827-8510-8A335A71E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Poisson Distribution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DB9BC-08F1-4693-BADA-84CB8DC35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3357"/>
            <a:ext cx="4572000" cy="35491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New England city</a:t>
            </a:r>
          </a:p>
          <a:p>
            <a:r>
              <a:rPr lang="en-US" dirty="0"/>
              <a:t>Average new COVID-19 cases </a:t>
            </a:r>
            <a:r>
              <a:rPr lang="en-US" dirty="0">
                <a:solidFill>
                  <a:srgbClr val="008000"/>
                </a:solidFill>
              </a:rPr>
              <a:t>50</a:t>
            </a:r>
            <a:r>
              <a:rPr lang="en-US" dirty="0"/>
              <a:t>/day</a:t>
            </a:r>
          </a:p>
          <a:p>
            <a:r>
              <a:rPr lang="en-US" dirty="0"/>
              <a:t>Local hospital has </a:t>
            </a:r>
            <a:r>
              <a:rPr lang="en-US" dirty="0">
                <a:solidFill>
                  <a:srgbClr val="C00000"/>
                </a:solidFill>
              </a:rPr>
              <a:t>60</a:t>
            </a:r>
            <a:r>
              <a:rPr lang="en-US" dirty="0"/>
              <a:t> free beds</a:t>
            </a:r>
          </a:p>
          <a:p>
            <a:r>
              <a:rPr lang="en-US" dirty="0"/>
              <a:t>What is the probability more than </a:t>
            </a:r>
            <a:r>
              <a:rPr lang="en-US" dirty="0">
                <a:solidFill>
                  <a:srgbClr val="7030A0"/>
                </a:solidFill>
              </a:rPr>
              <a:t>60</a:t>
            </a:r>
            <a:r>
              <a:rPr lang="en-US" dirty="0"/>
              <a:t> in one day?</a:t>
            </a:r>
          </a:p>
          <a:p>
            <a:endParaRPr lang="en-US" dirty="0"/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75770651-3C36-49FD-88A1-99D98FFE6161}"/>
              </a:ext>
            </a:extLst>
          </p:cNvPr>
          <p:cNvGrpSpPr/>
          <p:nvPr/>
        </p:nvGrpSpPr>
        <p:grpSpPr>
          <a:xfrm>
            <a:off x="4993683" y="1175750"/>
            <a:ext cx="4185833" cy="3826240"/>
            <a:chOff x="4993683" y="1175750"/>
            <a:chExt cx="4185833" cy="38262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92BF174-87BE-4817-89E1-24495ACBE124}"/>
                </a:ext>
              </a:extLst>
            </p:cNvPr>
            <p:cNvSpPr/>
            <p:nvPr/>
          </p:nvSpPr>
          <p:spPr>
            <a:xfrm>
              <a:off x="4993683" y="1175750"/>
              <a:ext cx="4185833" cy="316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hlinkClick r:id="rId3"/>
                </a:rPr>
                <a:t>https://stattrek.com/online-calculator/poisson.aspx</a:t>
              </a:r>
              <a:endParaRPr lang="en-US" sz="14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D0681FD-5CB3-4927-8D45-8A71EDAD6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81600" y="1577340"/>
              <a:ext cx="3810000" cy="34246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4A8DBD0-B815-4DAE-9D79-1611EB2E336C}"/>
              </a:ext>
            </a:extLst>
          </p:cNvPr>
          <p:cNvSpPr/>
          <p:nvPr/>
        </p:nvSpPr>
        <p:spPr>
          <a:xfrm>
            <a:off x="7810500" y="4038600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8395C67-08E4-4839-A3B9-78C64A6494CF}"/>
              </a:ext>
            </a:extLst>
          </p:cNvPr>
          <p:cNvSpPr txBox="1"/>
          <p:nvPr/>
        </p:nvSpPr>
        <p:spPr>
          <a:xfrm>
            <a:off x="2176368" y="474695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7A08F9A-8566-4342-9685-3FF6B2B4DEAB}"/>
              </a:ext>
            </a:extLst>
          </p:cNvPr>
          <p:cNvCxnSpPr>
            <a:cxnSpLocks/>
          </p:cNvCxnSpPr>
          <p:nvPr/>
        </p:nvCxnSpPr>
        <p:spPr>
          <a:xfrm flipH="1">
            <a:off x="2207739" y="5208619"/>
            <a:ext cx="79714" cy="28763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3C05CC4-9ADC-4B6F-9170-08C3A5D7F70C}"/>
              </a:ext>
            </a:extLst>
          </p:cNvPr>
          <p:cNvCxnSpPr>
            <a:cxnSpLocks/>
          </p:cNvCxnSpPr>
          <p:nvPr/>
        </p:nvCxnSpPr>
        <p:spPr>
          <a:xfrm>
            <a:off x="2672017" y="5075237"/>
            <a:ext cx="528320" cy="26938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56073B3A-A98D-4C57-93C7-8DF228733D93}"/>
              </a:ext>
            </a:extLst>
          </p:cNvPr>
          <p:cNvSpPr/>
          <p:nvPr/>
        </p:nvSpPr>
        <p:spPr>
          <a:xfrm>
            <a:off x="3580069" y="5496251"/>
            <a:ext cx="1210145" cy="5079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= </a:t>
            </a:r>
            <a:r>
              <a:rPr lang="en-US" sz="3200" dirty="0">
                <a:solidFill>
                  <a:srgbClr val="0070C0"/>
                </a:solidFill>
              </a:rPr>
              <a:t>0.02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95019FE-7055-465F-B5AF-4116CA4921FC}"/>
              </a:ext>
            </a:extLst>
          </p:cNvPr>
          <p:cNvSpPr txBox="1"/>
          <p:nvPr/>
        </p:nvSpPr>
        <p:spPr>
          <a:xfrm>
            <a:off x="3865881" y="6294863"/>
            <a:ext cx="495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60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5F499C7-AF7E-4112-9D93-06D0AFAC0C8D}"/>
              </a:ext>
            </a:extLst>
          </p:cNvPr>
          <p:cNvCxnSpPr>
            <a:cxnSpLocks/>
          </p:cNvCxnSpPr>
          <p:nvPr/>
        </p:nvCxnSpPr>
        <p:spPr>
          <a:xfrm flipH="1" flipV="1">
            <a:off x="3524077" y="6160486"/>
            <a:ext cx="341804" cy="20127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0258F12A-3C82-4900-89B9-EC6D5D406EE7}"/>
              </a:ext>
            </a:extLst>
          </p:cNvPr>
          <p:cNvSpPr txBox="1"/>
          <p:nvPr/>
        </p:nvSpPr>
        <p:spPr>
          <a:xfrm>
            <a:off x="2379743" y="616048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50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DF613C6-B4EE-4B4A-8CCC-7991612C1838}"/>
              </a:ext>
            </a:extLst>
          </p:cNvPr>
          <p:cNvCxnSpPr>
            <a:cxnSpLocks/>
          </p:cNvCxnSpPr>
          <p:nvPr/>
        </p:nvCxnSpPr>
        <p:spPr>
          <a:xfrm flipV="1">
            <a:off x="2819400" y="5735552"/>
            <a:ext cx="152400" cy="408973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631AB2D2-5C2F-491F-A801-E4BFB231A70A}"/>
              </a:ext>
            </a:extLst>
          </p:cNvPr>
          <p:cNvCxnSpPr>
            <a:cxnSpLocks/>
          </p:cNvCxnSpPr>
          <p:nvPr/>
        </p:nvCxnSpPr>
        <p:spPr>
          <a:xfrm flipV="1">
            <a:off x="2875392" y="5672908"/>
            <a:ext cx="324945" cy="520797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6D3A69BB-97B0-4345-AC22-A9E7C8428736}"/>
              </a:ext>
            </a:extLst>
          </p:cNvPr>
          <p:cNvSpPr txBox="1"/>
          <p:nvPr/>
        </p:nvSpPr>
        <p:spPr>
          <a:xfrm>
            <a:off x="5348431" y="5280660"/>
            <a:ext cx="34763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Q</a:t>
            </a:r>
            <a:r>
              <a:rPr lang="en-US" dirty="0"/>
              <a:t>: How do we get greater than 60?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9AB8D33-8EEF-4DF2-BE4F-C82652F0A5A2}"/>
              </a:ext>
            </a:extLst>
          </p:cNvPr>
          <p:cNvSpPr txBox="1"/>
          <p:nvPr/>
        </p:nvSpPr>
        <p:spPr>
          <a:xfrm>
            <a:off x="5077524" y="5910334"/>
            <a:ext cx="385233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P(0) + P(1) + … + P(</a:t>
            </a:r>
            <a:r>
              <a:rPr lang="en-US" sz="2200" dirty="0">
                <a:solidFill>
                  <a:srgbClr val="C00000"/>
                </a:solidFill>
              </a:rPr>
              <a:t>60</a:t>
            </a:r>
            <a:r>
              <a:rPr lang="en-US" sz="2200" dirty="0"/>
              <a:t>)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P(≤60)</a:t>
            </a:r>
          </a:p>
          <a:p>
            <a:pPr algn="ctr"/>
            <a:r>
              <a:rPr lang="en-US" sz="2200" dirty="0"/>
              <a:t>P(</a:t>
            </a:r>
            <a:r>
              <a:rPr lang="en-US" sz="2200" dirty="0">
                <a:solidFill>
                  <a:srgbClr val="7030A0"/>
                </a:solidFill>
              </a:rPr>
              <a:t>&gt;60</a:t>
            </a:r>
            <a:r>
              <a:rPr lang="en-US" sz="2200" dirty="0"/>
              <a:t>) = 1 - P(≤ 60)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F66BABB-B409-40CC-930A-7D2FD4B50466}"/>
              </a:ext>
            </a:extLst>
          </p:cNvPr>
          <p:cNvSpPr/>
          <p:nvPr/>
        </p:nvSpPr>
        <p:spPr>
          <a:xfrm>
            <a:off x="7791450" y="2596856"/>
            <a:ext cx="1219200" cy="533400"/>
          </a:xfrm>
          <a:custGeom>
            <a:avLst/>
            <a:gdLst>
              <a:gd name="connsiteX0" fmla="*/ 0 w 1219200"/>
              <a:gd name="connsiteY0" fmla="*/ 266700 h 533400"/>
              <a:gd name="connsiteX1" fmla="*/ 609600 w 1219200"/>
              <a:gd name="connsiteY1" fmla="*/ 0 h 533400"/>
              <a:gd name="connsiteX2" fmla="*/ 1219200 w 1219200"/>
              <a:gd name="connsiteY2" fmla="*/ 266700 h 533400"/>
              <a:gd name="connsiteX3" fmla="*/ 609600 w 1219200"/>
              <a:gd name="connsiteY3" fmla="*/ 533400 h 533400"/>
              <a:gd name="connsiteX4" fmla="*/ 0 w 1219200"/>
              <a:gd name="connsiteY4" fmla="*/ 2667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" h="533400" extrusionOk="0">
                <a:moveTo>
                  <a:pt x="0" y="266700"/>
                </a:moveTo>
                <a:cubicBezTo>
                  <a:pt x="-20275" y="95564"/>
                  <a:pt x="356573" y="-30370"/>
                  <a:pt x="609600" y="0"/>
                </a:cubicBezTo>
                <a:cubicBezTo>
                  <a:pt x="938969" y="4104"/>
                  <a:pt x="1230590" y="116007"/>
                  <a:pt x="1219200" y="266700"/>
                </a:cubicBezTo>
                <a:cubicBezTo>
                  <a:pt x="1207676" y="391019"/>
                  <a:pt x="940730" y="550647"/>
                  <a:pt x="609600" y="533400"/>
                </a:cubicBezTo>
                <a:cubicBezTo>
                  <a:pt x="277096" y="527649"/>
                  <a:pt x="15922" y="412684"/>
                  <a:pt x="0" y="266700"/>
                </a:cubicBezTo>
                <a:close/>
              </a:path>
            </a:pathLst>
          </a:custGeom>
          <a:noFill/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968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Poisson Distribution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599" y="1600200"/>
            <a:ext cx="4572001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“So what?” </a:t>
            </a:r>
            <a:r>
              <a:rPr lang="en-US" dirty="0">
                <a:sym typeface="Wingdings" panose="05000000000000000000" pitchFamily="2" charset="2"/>
              </a:rPr>
              <a:t> Known formulas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Mean     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/>
              <a:t>Variance = </a:t>
            </a:r>
            <a:r>
              <a:rPr lang="el-GR" dirty="0"/>
              <a:t>λ</a:t>
            </a:r>
            <a:endParaRPr lang="en-US" dirty="0"/>
          </a:p>
          <a:p>
            <a:r>
              <a:rPr lang="en-US" dirty="0" err="1"/>
              <a:t>Std</a:t>
            </a:r>
            <a:r>
              <a:rPr lang="en-US" dirty="0"/>
              <a:t> Dev   = </a:t>
            </a:r>
            <a:r>
              <a:rPr lang="en-US" dirty="0" err="1"/>
              <a:t>sqrt</a:t>
            </a:r>
            <a:r>
              <a:rPr lang="en-US" dirty="0"/>
              <a:t> (</a:t>
            </a:r>
            <a:r>
              <a:rPr lang="el-GR" dirty="0"/>
              <a:t>λ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Excel: </a:t>
            </a:r>
            <a:r>
              <a:rPr lang="en-US" sz="2800" dirty="0" err="1">
                <a:latin typeface="Consolas" panose="020B0609020204030204" pitchFamily="49" charset="0"/>
              </a:rPr>
              <a:t>poisson.dist</a:t>
            </a:r>
            <a:r>
              <a:rPr lang="en-US" sz="2800" dirty="0">
                <a:latin typeface="Consolas" panose="020B06090202040302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900" dirty="0" err="1">
                <a:latin typeface="Consolas" panose="020B0609020204030204" pitchFamily="49" charset="0"/>
              </a:rPr>
              <a:t>poisson.dist</a:t>
            </a:r>
            <a:r>
              <a:rPr lang="en-US" sz="2900" dirty="0">
                <a:latin typeface="Consolas" panose="020B0609020204030204" pitchFamily="49" charset="0"/>
              </a:rPr>
              <a:t>(</a:t>
            </a:r>
            <a:r>
              <a:rPr lang="en-US" sz="2900" dirty="0" err="1">
                <a:latin typeface="Consolas" panose="020B0609020204030204" pitchFamily="49" charset="0"/>
              </a:rPr>
              <a:t>x,mean,cumulative</a:t>
            </a:r>
            <a:r>
              <a:rPr lang="en-US" sz="2900" dirty="0">
                <a:latin typeface="Consolas" panose="020B0609020204030204" pitchFamily="49" charset="0"/>
              </a:rPr>
              <a:t>)</a:t>
            </a:r>
            <a:endParaRPr lang="en-US" sz="2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800" dirty="0"/>
              <a:t>mean </a:t>
            </a:r>
            <a:r>
              <a:rPr lang="en-US" sz="2800" dirty="0">
                <a:solidFill>
                  <a:srgbClr val="008000"/>
                </a:solidFill>
              </a:rPr>
              <a:t>50</a:t>
            </a:r>
            <a:r>
              <a:rPr lang="en-US" sz="2800" dirty="0"/>
              <a:t> per day, </a:t>
            </a:r>
            <a:r>
              <a:rPr lang="en-US" sz="2800" dirty="0">
                <a:solidFill>
                  <a:srgbClr val="C00000"/>
                </a:solidFill>
              </a:rPr>
              <a:t>60</a:t>
            </a:r>
            <a:r>
              <a:rPr lang="en-US" sz="2800" dirty="0"/>
              <a:t> beds, chance &gt; </a:t>
            </a:r>
            <a:r>
              <a:rPr lang="en-US" sz="2800" dirty="0">
                <a:solidFill>
                  <a:srgbClr val="7030A0"/>
                </a:solidFill>
              </a:rPr>
              <a:t>60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= 1 - POISSON.DIST(</a:t>
            </a:r>
            <a:r>
              <a:rPr lang="en-US" sz="2800" dirty="0">
                <a:solidFill>
                  <a:srgbClr val="C00000"/>
                </a:solidFill>
                <a:latin typeface="Consolas" panose="020B0609020204030204" pitchFamily="49" charset="0"/>
              </a:rPr>
              <a:t>60</a:t>
            </a:r>
            <a:r>
              <a:rPr lang="en-US" sz="2800" dirty="0">
                <a:latin typeface="Consolas" panose="020B0609020204030204" pitchFamily="49" charset="0"/>
              </a:rPr>
              <a:t>,</a:t>
            </a:r>
            <a:r>
              <a:rPr lang="en-US" sz="2800" dirty="0">
                <a:solidFill>
                  <a:srgbClr val="008000"/>
                </a:solidFill>
                <a:latin typeface="Consolas" panose="020B0609020204030204" pitchFamily="49" charset="0"/>
              </a:rPr>
              <a:t>50</a:t>
            </a:r>
            <a:r>
              <a:rPr lang="en-US" sz="2800" dirty="0">
                <a:latin typeface="Consolas" panose="020B0609020204030204" pitchFamily="49" charset="0"/>
              </a:rPr>
              <a:t>,TRUE)</a:t>
            </a:r>
          </a:p>
          <a:p>
            <a:pPr marL="0" indent="0">
              <a:buNone/>
            </a:pPr>
            <a:r>
              <a:rPr lang="en-US" sz="2800" dirty="0"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7030A0"/>
                </a:solidFill>
              </a:rPr>
              <a:t>0.07216</a:t>
            </a:r>
            <a:r>
              <a:rPr lang="en-US" sz="2800" dirty="0">
                <a:solidFill>
                  <a:srgbClr val="7030A0"/>
                </a:solidFill>
              </a:rPr>
              <a:t> </a:t>
            </a:r>
            <a:endParaRPr lang="en-US" sz="2800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057400"/>
            <a:ext cx="2705879" cy="914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74" y="5852129"/>
            <a:ext cx="559249" cy="549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016814-6C48-4CCD-8E9E-7EB4670E4E91}"/>
              </a:ext>
            </a:extLst>
          </p:cNvPr>
          <p:cNvSpPr txBox="1"/>
          <p:nvPr/>
        </p:nvSpPr>
        <p:spPr>
          <a:xfrm>
            <a:off x="5105400" y="5105400"/>
            <a:ext cx="3264674" cy="92333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dirty="0"/>
              <a:t>e.g., Games </a:t>
            </a:r>
            <a:r>
              <a:rPr lang="en-US" dirty="0">
                <a:sym typeface="Wingdings" panose="05000000000000000000" pitchFamily="2" charset="2"/>
              </a:rPr>
              <a:t> m</a:t>
            </a:r>
            <a:r>
              <a:rPr lang="en-US" dirty="0"/>
              <a:t>ay want to know likelihood of 1.5x average people arriving at server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C86BEA2-46B8-411F-8FE4-13D62DC6E22B}"/>
              </a:ext>
            </a:extLst>
          </p:cNvPr>
          <p:cNvGrpSpPr/>
          <p:nvPr/>
        </p:nvGrpSpPr>
        <p:grpSpPr>
          <a:xfrm>
            <a:off x="4493689" y="1532254"/>
            <a:ext cx="4635071" cy="2879092"/>
            <a:chOff x="4493689" y="1532254"/>
            <a:chExt cx="4635071" cy="2879092"/>
          </a:xfrm>
        </p:grpSpPr>
        <p:pic>
          <p:nvPicPr>
            <p:cNvPr id="1026" name="Picture 2" descr="The Poisson distribution probability function | Download ...">
              <a:extLst>
                <a:ext uri="{FF2B5EF4-FFF2-40B4-BE49-F238E27FC236}">
                  <a16:creationId xmlns:a16="http://schemas.microsoft.com/office/drawing/2014/main" id="{E38A0F23-F828-4C77-8BDC-C2B31617A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689" y="1532254"/>
              <a:ext cx="4635071" cy="2879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4C1A056-0A10-4A9A-963F-2149C4018D05}"/>
                </a:ext>
              </a:extLst>
            </p:cNvPr>
            <p:cNvSpPr/>
            <p:nvPr/>
          </p:nvSpPr>
          <p:spPr>
            <a:xfrm>
              <a:off x="5448405" y="1600200"/>
              <a:ext cx="272563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https://www.researchgate.net/publication/317746840/figure/fig1/AS:779409749471250@1562837173902/The-Poisson-distribution-probability-function.gif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933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F324B-D2C4-4748-9B9A-6EB388A17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Value </a:t>
            </a:r>
            <a:r>
              <a:rPr lang="en-US"/>
              <a:t>– Formulation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557CA-1816-404F-85AF-EB3C83A8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86" y="1295400"/>
            <a:ext cx="8371114" cy="4525963"/>
          </a:xfrm>
        </p:spPr>
        <p:txBody>
          <a:bodyPr>
            <a:normAutofit/>
          </a:bodyPr>
          <a:lstStyle/>
          <a:p>
            <a:r>
              <a:rPr lang="en-US" dirty="0"/>
              <a:t>Expected value of discrete random variable is value you’d </a:t>
            </a:r>
            <a:r>
              <a:rPr lang="en-US" i="1" dirty="0"/>
              <a:t>expect</a:t>
            </a:r>
            <a:r>
              <a:rPr lang="en-US" dirty="0"/>
              <a:t> after many experimental trials.  i.e., mean value of population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70C0"/>
                </a:solidFill>
              </a:rPr>
              <a:t>  Value</a:t>
            </a:r>
            <a:r>
              <a:rPr lang="en-US" dirty="0">
                <a:solidFill>
                  <a:srgbClr val="000000"/>
                </a:solidFill>
              </a:rPr>
              <a:t>:	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dirty="0">
                <a:solidFill>
                  <a:srgbClr val="000000"/>
                </a:solidFill>
              </a:rPr>
              <a:t>	…	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endParaRPr lang="en-US" baseline="-250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n-US" dirty="0">
                <a:solidFill>
                  <a:srgbClr val="008000"/>
                </a:solidFill>
              </a:rPr>
              <a:t>  Probability</a:t>
            </a:r>
            <a:r>
              <a:rPr lang="en-US" dirty="0">
                <a:solidFill>
                  <a:srgbClr val="000000"/>
                </a:solidFill>
              </a:rPr>
              <a:t>:	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	P(x</a:t>
            </a:r>
            <a:r>
              <a:rPr lang="en-US" i="1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	…	P(</a:t>
            </a:r>
            <a:r>
              <a:rPr lang="en-US" dirty="0" err="1">
                <a:solidFill>
                  <a:srgbClr val="000000"/>
                </a:solidFill>
              </a:rPr>
              <a:t>x</a:t>
            </a:r>
            <a:r>
              <a:rPr lang="en-US" baseline="-25000" dirty="0" err="1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dirty="0">
                <a:solidFill>
                  <a:srgbClr val="000000"/>
                </a:solidFill>
              </a:rPr>
              <a:t>Compute by multiplying each by probability and summing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F2F219-17C0-4B8F-97C5-C4E3BC9332FB}"/>
              </a:ext>
            </a:extLst>
          </p:cNvPr>
          <p:cNvSpPr txBox="1"/>
          <p:nvPr/>
        </p:nvSpPr>
        <p:spPr>
          <a:xfrm>
            <a:off x="819099" y="5383033"/>
            <a:ext cx="7669087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l-GR" sz="3600" dirty="0"/>
              <a:t>μ</a:t>
            </a:r>
            <a:r>
              <a:rPr lang="en-US" sz="3600" baseline="-25000" dirty="0"/>
              <a:t>x</a:t>
            </a:r>
            <a:r>
              <a:rPr lang="en-US" sz="3600" dirty="0"/>
              <a:t> = </a:t>
            </a:r>
            <a:r>
              <a:rPr lang="en-US" sz="3600" dirty="0">
                <a:solidFill>
                  <a:srgbClr val="0070C0"/>
                </a:solidFill>
              </a:rPr>
              <a:t>E(X) </a:t>
            </a:r>
            <a:r>
              <a:rPr lang="en-US" sz="3600" dirty="0"/>
              <a:t>= </a:t>
            </a:r>
            <a:r>
              <a:rPr lang="en-US" sz="3600" i="1" dirty="0"/>
              <a:t>x</a:t>
            </a:r>
            <a:r>
              <a:rPr lang="en-US" sz="3600" i="1" baseline="-25000" dirty="0"/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P(x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 + … +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  <a:p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     = </a:t>
            </a:r>
            <a:r>
              <a:rPr lang="el-GR" sz="3600" dirty="0"/>
              <a:t>Σ </a:t>
            </a:r>
            <a:r>
              <a:rPr lang="en-US" sz="3600" i="1" dirty="0" err="1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 err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 err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sz="3600" i="1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US" sz="3600" i="1" baseline="-25000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07185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008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8E8CB-40DA-4400-B81E-1BF478AEFDE0}"/>
              </a:ext>
            </a:extLst>
          </p:cNvPr>
          <p:cNvSpPr/>
          <p:nvPr/>
        </p:nvSpPr>
        <p:spPr>
          <a:xfrm>
            <a:off x="5029200" y="4343400"/>
            <a:ext cx="2133600" cy="10733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1770290" y="5438511"/>
            <a:ext cx="5392510" cy="12569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434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008000"/>
                </a:solidFill>
              </a:rPr>
              <a:t>$3</a:t>
            </a:r>
            <a:r>
              <a:rPr lang="en-US" dirty="0"/>
              <a:t> 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Expected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$2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133600" y="6172200"/>
            <a:ext cx="4549322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8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0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32E0ECA-74E3-4FD6-9DDB-A90BA96AEF53}"/>
              </a:ext>
            </a:extLst>
          </p:cNvPr>
          <p:cNvSpPr/>
          <p:nvPr/>
        </p:nvSpPr>
        <p:spPr>
          <a:xfrm>
            <a:off x="5181600" y="2971800"/>
            <a:ext cx="2819400" cy="554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7D732D-A688-4E36-8CFC-CDF502D956C6}"/>
              </a:ext>
            </a:extLst>
          </p:cNvPr>
          <p:cNvSpPr/>
          <p:nvPr/>
        </p:nvSpPr>
        <p:spPr>
          <a:xfrm>
            <a:off x="2971800" y="5438511"/>
            <a:ext cx="4191000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2009206" y="6089586"/>
            <a:ext cx="4798107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285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10E852A-727B-44D6-822A-355930AF7C0C}"/>
              </a:ext>
            </a:extLst>
          </p:cNvPr>
          <p:cNvSpPr txBox="1"/>
          <p:nvPr/>
        </p:nvSpPr>
        <p:spPr>
          <a:xfrm>
            <a:off x="2009207" y="6177009"/>
            <a:ext cx="5040539" cy="523220"/>
          </a:xfrm>
          <a:prstGeom prst="rect">
            <a:avLst/>
          </a:prstGeom>
          <a:noFill/>
          <a:ln w="12700">
            <a:solidFill>
              <a:schemeClr val="bg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C00000"/>
                </a:solidFill>
              </a:rPr>
              <a:t>$-1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9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008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   1-5?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8000"/>
                </a:solidFill>
              </a:rPr>
              <a:t>$2</a:t>
            </a:r>
            <a:r>
              <a:rPr lang="en-US" sz="2800" dirty="0"/>
              <a:t> 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82F551-D9F7-430B-B8E6-FFD6C5AF5352}"/>
              </a:ext>
            </a:extLst>
          </p:cNvPr>
          <p:cNvSpPr/>
          <p:nvPr/>
        </p:nvSpPr>
        <p:spPr>
          <a:xfrm>
            <a:off x="3200400" y="6089586"/>
            <a:ext cx="3606913" cy="663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994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6E0F5-01FB-4641-897E-52834BD2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Value Example – </a:t>
            </a:r>
            <a:br>
              <a:rPr lang="en-US" dirty="0"/>
            </a:br>
            <a:r>
              <a:rPr lang="en-US" dirty="0"/>
              <a:t>Gambling  Game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5FC86-89BC-468F-890D-DD126AF33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04" y="1680028"/>
            <a:ext cx="8229600" cy="425994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r>
              <a:rPr lang="en-US" dirty="0">
                <a:solidFill>
                  <a:srgbClr val="008000"/>
                </a:solidFill>
              </a:rPr>
              <a:t>$3 </a:t>
            </a:r>
            <a:r>
              <a:rPr lang="en-US" dirty="0"/>
              <a:t>to enter</a:t>
            </a:r>
          </a:p>
          <a:p>
            <a:r>
              <a:rPr lang="en-US" dirty="0"/>
              <a:t>Roll 1d6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6</a:t>
            </a:r>
            <a:r>
              <a:rPr lang="en-US" dirty="0">
                <a:sym typeface="Wingdings" panose="05000000000000000000" pitchFamily="2" charset="2"/>
              </a:rPr>
              <a:t>?  Get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   </a:t>
            </a:r>
            <a:r>
              <a:rPr lang="en-US" dirty="0">
                <a:sym typeface="Wingdings" panose="05000000000000000000" pitchFamily="2" charset="2"/>
              </a:rPr>
              <a:t>1-5?  Get $1</a:t>
            </a:r>
          </a:p>
          <a:p>
            <a:r>
              <a:rPr lang="en-US" dirty="0">
                <a:sym typeface="Wingdings" panose="05000000000000000000" pitchFamily="2" charset="2"/>
              </a:rPr>
              <a:t>What is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payoff</a:t>
            </a:r>
            <a:r>
              <a:rPr lang="en-US" dirty="0">
                <a:sym typeface="Wingdings" panose="05000000000000000000" pitchFamily="2" charset="2"/>
              </a:rPr>
              <a:t>?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Expected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net</a:t>
            </a:r>
            <a:r>
              <a:rPr lang="en-US" dirty="0">
                <a:sym typeface="Wingdings" panose="05000000000000000000" pitchFamily="2" charset="2"/>
              </a:rPr>
              <a:t>?</a:t>
            </a:r>
          </a:p>
          <a:p>
            <a:pPr lvl="1"/>
            <a:endParaRPr lang="en-US" sz="1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u="sng" dirty="0">
                <a:sym typeface="Wingdings" panose="05000000000000000000" pitchFamily="2" charset="2"/>
              </a:rPr>
              <a:t>Outcome	Payoff	P(x) 	</a:t>
            </a:r>
            <a:r>
              <a:rPr lang="en-US" u="sng" dirty="0" err="1">
                <a:sym typeface="Wingdings" panose="05000000000000000000" pitchFamily="2" charset="2"/>
              </a:rPr>
              <a:t>xP</a:t>
            </a:r>
            <a:r>
              <a:rPr lang="en-US" u="sng" dirty="0">
                <a:sym typeface="Wingdings" panose="05000000000000000000" pitchFamily="2" charset="2"/>
              </a:rPr>
              <a:t>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1-5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$1</a:t>
            </a:r>
            <a:r>
              <a:rPr lang="en-US" dirty="0">
                <a:sym typeface="Wingdings" panose="05000000000000000000" pitchFamily="2" charset="2"/>
              </a:rPr>
              <a:t>		5/6	$5/6	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	6		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$7</a:t>
            </a:r>
            <a:r>
              <a:rPr lang="en-US" dirty="0">
                <a:sym typeface="Wingdings" panose="05000000000000000000" pitchFamily="2" charset="2"/>
              </a:rPr>
              <a:t>		1/6	$7/6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84D01D-B9AD-4A82-A392-E3D8600BDF6C}"/>
              </a:ext>
            </a:extLst>
          </p:cNvPr>
          <p:cNvSpPr txBox="1"/>
          <p:nvPr/>
        </p:nvSpPr>
        <p:spPr>
          <a:xfrm>
            <a:off x="2009207" y="5487181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E(X) </a:t>
            </a:r>
            <a:r>
              <a:rPr lang="en-US" sz="2800" dirty="0"/>
              <a:t>= $5/6 + $7/6 = $12/6 = </a:t>
            </a:r>
            <a:r>
              <a:rPr lang="en-US" sz="2800" dirty="0">
                <a:solidFill>
                  <a:srgbClr val="008000"/>
                </a:solidFill>
              </a:rPr>
              <a:t>$2</a:t>
            </a:r>
            <a:r>
              <a:rPr lang="en-US" sz="28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6DE0C9-8E06-41BC-8326-659B77A8308C}"/>
              </a:ext>
            </a:extLst>
          </p:cNvPr>
          <p:cNvSpPr txBox="1"/>
          <p:nvPr/>
        </p:nvSpPr>
        <p:spPr>
          <a:xfrm>
            <a:off x="2009208" y="6177009"/>
            <a:ext cx="4798108" cy="52322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E(net) </a:t>
            </a:r>
            <a:r>
              <a:rPr lang="en-US" sz="2800" dirty="0"/>
              <a:t>=</a:t>
            </a:r>
            <a:r>
              <a:rPr lang="en-US" sz="2800" dirty="0">
                <a:solidFill>
                  <a:srgbClr val="0070C0"/>
                </a:solidFill>
              </a:rPr>
              <a:t> E(X) </a:t>
            </a:r>
            <a:r>
              <a:rPr lang="en-US" sz="2800" dirty="0"/>
              <a:t>- $3 = $2 - $3 = </a:t>
            </a:r>
            <a:r>
              <a:rPr lang="en-US" sz="2800" dirty="0">
                <a:solidFill>
                  <a:srgbClr val="C00000"/>
                </a:solidFill>
              </a:rPr>
              <a:t>$-1</a:t>
            </a:r>
          </a:p>
        </p:txBody>
      </p:sp>
      <p:pic>
        <p:nvPicPr>
          <p:cNvPr id="2052" name="Picture 4" descr="Image result for hand roll dice">
            <a:extLst>
              <a:ext uri="{FF2B5EF4-FFF2-40B4-BE49-F238E27FC236}">
                <a16:creationId xmlns:a16="http://schemas.microsoft.com/office/drawing/2014/main" id="{575F095C-E52D-48C1-A737-3A24E4C36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602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7899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4369733"/>
            <a:ext cx="6096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2400" dirty="0"/>
              <a:t>So far random variable could take only </a:t>
            </a:r>
            <a:r>
              <a:rPr lang="en-US" sz="2400" dirty="0">
                <a:solidFill>
                  <a:srgbClr val="0070C0"/>
                </a:solidFill>
              </a:rPr>
              <a:t>discrete</a:t>
            </a:r>
            <a:r>
              <a:rPr lang="en-US" sz="2400" dirty="0"/>
              <a:t> set of values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i="1" dirty="0"/>
              <a:t>What does that mean?</a:t>
            </a:r>
          </a:p>
          <a:p>
            <a:r>
              <a:rPr lang="en-US" sz="2400" dirty="0">
                <a:solidFill>
                  <a:srgbClr val="0070C0"/>
                </a:solidFill>
              </a:rPr>
              <a:t>Q: </a:t>
            </a:r>
            <a:r>
              <a:rPr lang="en-US" sz="2400" i="1" dirty="0"/>
              <a:t>What other distributions might we consider?</a:t>
            </a:r>
          </a:p>
        </p:txBody>
      </p:sp>
    </p:spTree>
    <p:extLst>
      <p:ext uri="{BB962C8B-B14F-4D97-AF65-F5344CB8AC3E}">
        <p14:creationId xmlns:p14="http://schemas.microsoft.com/office/powerpoint/2010/main" val="28250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23" y="76202"/>
            <a:ext cx="8229600" cy="1143000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4830762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Statistics</a:t>
            </a:r>
            <a:r>
              <a:rPr lang="en-US" dirty="0"/>
              <a:t> important for game analysis</a:t>
            </a:r>
          </a:p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important for statistics</a:t>
            </a:r>
          </a:p>
          <a:p>
            <a:r>
              <a:rPr lang="en-US" dirty="0"/>
              <a:t>So, understand some </a:t>
            </a:r>
            <a:r>
              <a:rPr lang="en-US" dirty="0">
                <a:solidFill>
                  <a:srgbClr val="C00000"/>
                </a:solidFill>
              </a:rPr>
              <a:t>basic probability</a:t>
            </a:r>
          </a:p>
          <a:p>
            <a:r>
              <a:rPr lang="en-US" dirty="0"/>
              <a:t>Also, </a:t>
            </a:r>
            <a:r>
              <a:rPr lang="en-US" dirty="0">
                <a:solidFill>
                  <a:srgbClr val="C00000"/>
                </a:solidFill>
              </a:rPr>
              <a:t>probability</a:t>
            </a:r>
            <a:r>
              <a:rPr lang="en-US" dirty="0"/>
              <a:t> useful for game development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3352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Probability attack will succeed</a:t>
            </a:r>
          </a:p>
          <a:p>
            <a:r>
              <a:rPr lang="en-US" dirty="0"/>
              <a:t>Probability loot from enemy contains rare item</a:t>
            </a:r>
          </a:p>
          <a:p>
            <a:r>
              <a:rPr lang="en-US" dirty="0"/>
              <a:t>Probability enemy spawns at particular time</a:t>
            </a:r>
          </a:p>
          <a:p>
            <a:r>
              <a:rPr lang="en-US" dirty="0"/>
              <a:t>Probability action (e.g., building a castle) takes  particular amount of time</a:t>
            </a:r>
          </a:p>
          <a:p>
            <a:r>
              <a:rPr lang="en-US" dirty="0">
                <a:solidFill>
                  <a:srgbClr val="7030A0"/>
                </a:solidFill>
              </a:rPr>
              <a:t>Probability players at server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057400" y="4648201"/>
            <a:ext cx="4724400" cy="2056174"/>
            <a:chOff x="2057400" y="4648201"/>
            <a:chExt cx="4724400" cy="205617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4648201"/>
              <a:ext cx="4724400" cy="2056174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3467100" y="6126163"/>
              <a:ext cx="1905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https://www.mathsisfun.com/data/images/probability-line.svg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68778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 Distributions		</a:t>
            </a:r>
          </a:p>
          <a:p>
            <a:pPr lvl="1"/>
            <a:r>
              <a:rPr lang="en-US" dirty="0"/>
              <a:t>Discrete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Continuous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711501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Many random variables are </a:t>
            </a:r>
            <a:r>
              <a:rPr lang="en-US" dirty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dirty="0"/>
              <a:t>e.g., recording </a:t>
            </a:r>
            <a:r>
              <a:rPr lang="en-US" i="1" dirty="0"/>
              <a:t>time</a:t>
            </a:r>
            <a:r>
              <a:rPr lang="en-US" dirty="0"/>
              <a:t> (time to perform service) or measuring something (</a:t>
            </a:r>
            <a:r>
              <a:rPr lang="en-US" i="1" dirty="0"/>
              <a:t>height</a:t>
            </a:r>
            <a:r>
              <a:rPr lang="en-US" dirty="0"/>
              <a:t>, </a:t>
            </a:r>
            <a:r>
              <a:rPr lang="en-US" i="1" dirty="0"/>
              <a:t>weight</a:t>
            </a:r>
            <a:r>
              <a:rPr lang="en-US" dirty="0"/>
              <a:t>, </a:t>
            </a:r>
            <a:r>
              <a:rPr lang="en-US" i="1" dirty="0"/>
              <a:t>strength</a:t>
            </a:r>
            <a:r>
              <a:rPr lang="en-US" dirty="0"/>
              <a:t>) </a:t>
            </a:r>
          </a:p>
          <a:p>
            <a:r>
              <a:rPr lang="en-US" dirty="0"/>
              <a:t>For continuous, doesn’t make sense to talk about </a:t>
            </a:r>
            <a:r>
              <a:rPr lang="en-US" dirty="0">
                <a:solidFill>
                  <a:srgbClr val="0070C0"/>
                </a:solidFill>
              </a:rPr>
              <a:t>P(X=x)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continuum of possible values for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How to use to calculate probabilities?</a:t>
            </a:r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59.5” </a:t>
            </a:r>
            <a:r>
              <a:rPr lang="en-US" dirty="0">
                <a:solidFill>
                  <a:srgbClr val="0070C0"/>
                </a:solidFill>
              </a:rPr>
              <a:t>&lt; X &lt; </a:t>
            </a:r>
            <a:r>
              <a:rPr lang="en-US" dirty="0">
                <a:solidFill>
                  <a:srgbClr val="C00000"/>
                </a:solidFill>
              </a:rPr>
              <a:t>60.5”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1325" y="6183252"/>
            <a:ext cx="61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Q: </a:t>
            </a:r>
            <a:r>
              <a:rPr lang="en-US" sz="2000" dirty="0"/>
              <a:t>What continuous distribution is </a:t>
            </a:r>
            <a:r>
              <a:rPr lang="en-US" sz="2000" b="1" dirty="0"/>
              <a:t>especially</a:t>
            </a:r>
            <a:r>
              <a:rPr lang="en-US" sz="2000" dirty="0"/>
              <a:t> important? </a:t>
            </a:r>
          </a:p>
        </p:txBody>
      </p:sp>
    </p:spTree>
    <p:extLst>
      <p:ext uri="{BB962C8B-B14F-4D97-AF65-F5344CB8AC3E}">
        <p14:creationId xmlns:p14="http://schemas.microsoft.com/office/powerpoint/2010/main" val="41773404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Distributions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Many random variables are </a:t>
            </a:r>
            <a:r>
              <a:rPr lang="en-US" dirty="0">
                <a:solidFill>
                  <a:srgbClr val="0070C0"/>
                </a:solidFill>
              </a:rPr>
              <a:t>continuous</a:t>
            </a:r>
          </a:p>
          <a:p>
            <a:pPr lvl="1"/>
            <a:r>
              <a:rPr lang="en-US" dirty="0"/>
              <a:t>e.g., recording </a:t>
            </a:r>
            <a:r>
              <a:rPr lang="en-US" i="1" dirty="0"/>
              <a:t>time</a:t>
            </a:r>
            <a:r>
              <a:rPr lang="en-US" dirty="0"/>
              <a:t> (time to perform service) or measuring something (</a:t>
            </a:r>
            <a:r>
              <a:rPr lang="en-US" i="1" dirty="0"/>
              <a:t>height</a:t>
            </a:r>
            <a:r>
              <a:rPr lang="en-US" dirty="0"/>
              <a:t>, </a:t>
            </a:r>
            <a:r>
              <a:rPr lang="en-US" i="1" dirty="0"/>
              <a:t>weight</a:t>
            </a:r>
            <a:r>
              <a:rPr lang="en-US" dirty="0"/>
              <a:t>, </a:t>
            </a:r>
            <a:r>
              <a:rPr lang="en-US" i="1" dirty="0"/>
              <a:t>strength</a:t>
            </a:r>
            <a:r>
              <a:rPr lang="en-US" dirty="0"/>
              <a:t>) </a:t>
            </a:r>
          </a:p>
          <a:p>
            <a:r>
              <a:rPr lang="en-US" dirty="0"/>
              <a:t>For continuous, doesn’t make sense to talk about </a:t>
            </a:r>
            <a:r>
              <a:rPr lang="en-US" dirty="0">
                <a:solidFill>
                  <a:srgbClr val="0070C0"/>
                </a:solidFill>
              </a:rPr>
              <a:t>P(X=x)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continuum of possible values for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pPr lvl="1"/>
            <a:r>
              <a:rPr lang="en-US" dirty="0"/>
              <a:t>Mathematically, if all non-zero, total probability infinite (this violates our rule)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So, continuous distributions have probability density, </a:t>
            </a:r>
            <a:r>
              <a:rPr lang="en-US" dirty="0">
                <a:solidFill>
                  <a:srgbClr val="008000"/>
                </a:solidFill>
              </a:rPr>
              <a:t>f(x)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How to use to calculate probabilities?</a:t>
            </a:r>
          </a:p>
          <a:p>
            <a:r>
              <a:rPr lang="en-US" dirty="0"/>
              <a:t>Don’t care about specific values 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P(Height = 60.1946728163 inches)  </a:t>
            </a:r>
          </a:p>
          <a:p>
            <a:r>
              <a:rPr lang="en-US" dirty="0"/>
              <a:t>Instead, ask about </a:t>
            </a:r>
            <a:r>
              <a:rPr lang="en-US" i="1" dirty="0"/>
              <a:t>range</a:t>
            </a:r>
            <a:r>
              <a:rPr lang="en-US" b="1" dirty="0"/>
              <a:t> </a:t>
            </a:r>
            <a:r>
              <a:rPr lang="en-US" dirty="0"/>
              <a:t>of values</a:t>
            </a:r>
          </a:p>
          <a:p>
            <a:pPr lvl="1"/>
            <a:r>
              <a:rPr lang="en-US" dirty="0"/>
              <a:t>e.g., </a:t>
            </a:r>
            <a:r>
              <a:rPr lang="en-US" dirty="0">
                <a:solidFill>
                  <a:srgbClr val="0070C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</a:rPr>
              <a:t>59.5” </a:t>
            </a:r>
            <a:r>
              <a:rPr lang="en-US" dirty="0">
                <a:solidFill>
                  <a:srgbClr val="0070C0"/>
                </a:solidFill>
              </a:rPr>
              <a:t>&lt; X &lt; </a:t>
            </a:r>
            <a:r>
              <a:rPr lang="en-US" dirty="0">
                <a:solidFill>
                  <a:srgbClr val="C00000"/>
                </a:solidFill>
              </a:rPr>
              <a:t>60.5”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r>
              <a:rPr lang="en-US" dirty="0"/>
              <a:t>Uses calculus (integrate area under curve) (not shown here)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A5BF02-19E6-41B8-A0CF-36F41664A504}"/>
              </a:ext>
            </a:extLst>
          </p:cNvPr>
          <p:cNvSpPr txBox="1"/>
          <p:nvPr/>
        </p:nvSpPr>
        <p:spPr>
          <a:xfrm>
            <a:off x="278510" y="6172200"/>
            <a:ext cx="873938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What continuous distribution is </a:t>
            </a:r>
            <a:r>
              <a:rPr lang="en-US" sz="2000" b="1" dirty="0"/>
              <a:t>especially</a:t>
            </a:r>
            <a:r>
              <a:rPr lang="en-US" sz="2000" dirty="0"/>
              <a:t> important? </a:t>
            </a:r>
            <a:r>
              <a:rPr lang="en-US" sz="2000" dirty="0">
                <a:sym typeface="Wingdings" panose="05000000000000000000" pitchFamily="2" charset="2"/>
              </a:rPr>
              <a:t> the</a:t>
            </a:r>
            <a:r>
              <a:rPr lang="en-US" sz="2000" dirty="0">
                <a:solidFill>
                  <a:srgbClr val="008000"/>
                </a:solidFill>
                <a:sym typeface="Wingdings" panose="05000000000000000000" pitchFamily="2" charset="2"/>
              </a:rPr>
              <a:t> Normal Distribution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27057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(1 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7395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“Bell-shaped” or “Bell-curve”</a:t>
            </a:r>
          </a:p>
          <a:p>
            <a:pPr lvl="1"/>
            <a:r>
              <a:rPr lang="en-US" dirty="0"/>
              <a:t>Distribution from -∞ to +∞</a:t>
            </a:r>
          </a:p>
          <a:p>
            <a:r>
              <a:rPr lang="en-US" dirty="0"/>
              <a:t>Symmetric</a:t>
            </a:r>
          </a:p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mode</a:t>
            </a:r>
            <a:r>
              <a:rPr lang="en-US" dirty="0"/>
              <a:t> all same</a:t>
            </a:r>
          </a:p>
          <a:p>
            <a:pPr lvl="1"/>
            <a:r>
              <a:rPr lang="en-US" dirty="0"/>
              <a:t>Mean determines location, standard deviation determines “width”</a:t>
            </a:r>
          </a:p>
          <a:p>
            <a:r>
              <a:rPr lang="en-US" dirty="0"/>
              <a:t>Super important!</a:t>
            </a:r>
          </a:p>
          <a:p>
            <a:pPr lvl="1"/>
            <a:r>
              <a:rPr lang="en-US" dirty="0"/>
              <a:t>Lots of distributions follow a normal curve</a:t>
            </a:r>
          </a:p>
          <a:p>
            <a:pPr lvl="1"/>
            <a:r>
              <a:rPr lang="en-US" dirty="0"/>
              <a:t>Basis for inferential statistics (e.g., statistical tests)</a:t>
            </a:r>
          </a:p>
          <a:p>
            <a:pPr lvl="1"/>
            <a:r>
              <a:rPr lang="en-US" dirty="0"/>
              <a:t>“Bridge” between probability and statistics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99201" y="5429674"/>
            <a:ext cx="3047116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Aka “Gaussian” distribution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497754" y="2209800"/>
            <a:ext cx="4435313" cy="2579232"/>
            <a:chOff x="4497754" y="2209800"/>
            <a:chExt cx="4435313" cy="2579232"/>
          </a:xfrm>
        </p:grpSpPr>
        <p:grpSp>
          <p:nvGrpSpPr>
            <p:cNvPr id="10" name="Group 9"/>
            <p:cNvGrpSpPr/>
            <p:nvPr/>
          </p:nvGrpSpPr>
          <p:grpSpPr>
            <a:xfrm>
              <a:off x="4497754" y="2209800"/>
              <a:ext cx="4435313" cy="2579232"/>
              <a:chOff x="4497754" y="2209800"/>
              <a:chExt cx="4435313" cy="2579232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4572000" y="2209800"/>
                <a:ext cx="4305300" cy="2579232"/>
                <a:chOff x="1466850" y="3657600"/>
                <a:chExt cx="4508950" cy="262263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66850" y="3657600"/>
                  <a:ext cx="4508950" cy="2468563"/>
                </a:xfrm>
                <a:prstGeom prst="rect">
                  <a:avLst/>
                </a:prstGeom>
              </p:spPr>
            </p:pic>
            <p:sp>
              <p:nvSpPr>
                <p:cNvPr id="7" name="Rectangle 6"/>
                <p:cNvSpPr/>
                <p:nvPr/>
              </p:nvSpPr>
              <p:spPr>
                <a:xfrm>
                  <a:off x="1968725" y="6061164"/>
                  <a:ext cx="3505200" cy="219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800" dirty="0">
                      <a:solidFill>
                        <a:schemeClr val="bg1">
                          <a:lumMod val="50000"/>
                        </a:schemeClr>
                      </a:solidFill>
                    </a:rPr>
                    <a:t>https://www.mathsisfun.com/data/images/normal-distribution-2.svg</a:t>
                  </a:r>
                </a:p>
              </p:txBody>
            </p:sp>
          </p:grpSp>
          <p:sp>
            <p:nvSpPr>
              <p:cNvPr id="8" name="Rectangle 7"/>
              <p:cNvSpPr/>
              <p:nvPr/>
            </p:nvSpPr>
            <p:spPr>
              <a:xfrm>
                <a:off x="4497754" y="3989405"/>
                <a:ext cx="6014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-∞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262691" y="3989405"/>
                <a:ext cx="6703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+∞</a:t>
                </a: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7467600" y="3278405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right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3000" y="3278406"/>
              <a:ext cx="9896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50% area to left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95450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(2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28673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Many</a:t>
            </a:r>
            <a:r>
              <a:rPr lang="en-US" dirty="0"/>
              <a:t> normal distributions (see right)</a:t>
            </a:r>
          </a:p>
          <a:p>
            <a:r>
              <a:rPr lang="en-US" dirty="0"/>
              <a:t>However, “the” normal distribution refers to </a:t>
            </a:r>
            <a:r>
              <a:rPr lang="en-US" dirty="0">
                <a:solidFill>
                  <a:srgbClr val="0070C0"/>
                </a:solidFill>
              </a:rPr>
              <a:t>standard normal</a:t>
            </a:r>
          </a:p>
          <a:p>
            <a:pPr lvl="1"/>
            <a:r>
              <a:rPr lang="en-US" dirty="0"/>
              <a:t>Mean (</a:t>
            </a:r>
            <a:r>
              <a:rPr lang="el-GR" dirty="0"/>
              <a:t>μ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Standard deviation (</a:t>
            </a:r>
            <a:r>
              <a:rPr lang="el-GR" dirty="0"/>
              <a:t>σ</a:t>
            </a:r>
            <a:r>
              <a:rPr lang="en-US" dirty="0"/>
              <a:t>)  = 1</a:t>
            </a:r>
          </a:p>
          <a:p>
            <a:r>
              <a:rPr lang="en-US" dirty="0"/>
              <a:t>Can </a:t>
            </a:r>
            <a:r>
              <a:rPr lang="en-US" i="1" dirty="0"/>
              <a:t>convert</a:t>
            </a:r>
            <a:r>
              <a:rPr lang="en-US" dirty="0"/>
              <a:t> any normal to the standard normal</a:t>
            </a:r>
          </a:p>
          <a:p>
            <a:pPr lvl="1"/>
            <a:r>
              <a:rPr lang="en-US" dirty="0"/>
              <a:t>Given sample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(x̅)</a:t>
            </a:r>
          </a:p>
          <a:p>
            <a:pPr lvl="1"/>
            <a:r>
              <a:rPr lang="en-US" dirty="0"/>
              <a:t>Sample </a:t>
            </a:r>
            <a:r>
              <a:rPr lang="en-US" dirty="0">
                <a:solidFill>
                  <a:srgbClr val="008000"/>
                </a:solidFill>
              </a:rPr>
              <a:t>standard dev</a:t>
            </a:r>
            <a:r>
              <a:rPr lang="en-US" dirty="0"/>
              <a:t>. (s)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91538" y="1143000"/>
            <a:ext cx="3971925" cy="3114675"/>
            <a:chOff x="4495800" y="2976319"/>
            <a:chExt cx="3971925" cy="3114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976319"/>
              <a:ext cx="3752850" cy="3114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60628" y="3581400"/>
              <a:ext cx="2507097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</a:rPr>
                <a:t>green</a:t>
              </a:r>
              <a:r>
                <a:rPr lang="en-US" sz="1600" dirty="0"/>
                <a:t> - mean -3, </a:t>
              </a:r>
              <a:r>
                <a:rPr lang="en-US" sz="1600" dirty="0" err="1"/>
                <a:t>std</a:t>
              </a:r>
              <a:r>
                <a:rPr lang="en-US" sz="1600" dirty="0"/>
                <a:t> dev 0.5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    red</a:t>
              </a:r>
              <a:r>
                <a:rPr lang="en-US" sz="1600" dirty="0"/>
                <a:t> - mean 0, </a:t>
              </a:r>
              <a:r>
                <a:rPr lang="en-US" sz="1600" dirty="0" err="1"/>
                <a:t>std</a:t>
              </a:r>
              <a:r>
                <a:rPr lang="en-US" sz="1600" dirty="0"/>
                <a:t> dev 1</a:t>
              </a:r>
            </a:p>
            <a:p>
              <a:r>
                <a:rPr lang="en-US" sz="1600" dirty="0"/>
                <a:t> black - mean 2, </a:t>
              </a:r>
              <a:r>
                <a:rPr lang="en-US" sz="1600" dirty="0" err="1"/>
                <a:t>std</a:t>
              </a:r>
              <a:r>
                <a:rPr lang="en-US" sz="1600" dirty="0"/>
                <a:t> dev 3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3" y="4800600"/>
            <a:ext cx="2209800" cy="1083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9200" y="624209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4" y="6062244"/>
            <a:ext cx="559249" cy="549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9856D-843E-4B1F-A8B6-F786864928ED}"/>
              </a:ext>
            </a:extLst>
          </p:cNvPr>
          <p:cNvSpPr txBox="1"/>
          <p:nvPr/>
        </p:nvSpPr>
        <p:spPr>
          <a:xfrm>
            <a:off x="1752600" y="6171532"/>
            <a:ext cx="9551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(Next)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5D2B23-4296-4B93-8F88-42E32646505C}"/>
              </a:ext>
            </a:extLst>
          </p:cNvPr>
          <p:cNvSpPr txBox="1"/>
          <p:nvPr/>
        </p:nvSpPr>
        <p:spPr>
          <a:xfrm>
            <a:off x="6056366" y="1753796"/>
            <a:ext cx="561372" cy="830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 ??? 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???</a:t>
            </a:r>
          </a:p>
          <a:p>
            <a:r>
              <a:rPr lang="en-US" sz="1600" dirty="0">
                <a:solidFill>
                  <a:srgbClr val="0070C0"/>
                </a:solidFill>
              </a:rPr>
              <a:t> ???</a:t>
            </a:r>
          </a:p>
        </p:txBody>
      </p:sp>
    </p:spTree>
    <p:extLst>
      <p:ext uri="{BB962C8B-B14F-4D97-AF65-F5344CB8AC3E}">
        <p14:creationId xmlns:p14="http://schemas.microsoft.com/office/powerpoint/2010/main" val="23656770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Distribution (2 of 2)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04800" y="1600201"/>
            <a:ext cx="4286738" cy="4343400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Many</a:t>
            </a:r>
            <a:r>
              <a:rPr lang="en-US" dirty="0"/>
              <a:t> normal distributions (see right)</a:t>
            </a:r>
          </a:p>
          <a:p>
            <a:r>
              <a:rPr lang="en-US" dirty="0"/>
              <a:t>However, “the” normal distribution refers to </a:t>
            </a:r>
            <a:r>
              <a:rPr lang="en-US" dirty="0">
                <a:solidFill>
                  <a:srgbClr val="0070C0"/>
                </a:solidFill>
              </a:rPr>
              <a:t>standard normal</a:t>
            </a:r>
          </a:p>
          <a:p>
            <a:pPr lvl="1"/>
            <a:r>
              <a:rPr lang="en-US" dirty="0"/>
              <a:t>Mean (</a:t>
            </a:r>
            <a:r>
              <a:rPr lang="el-GR" dirty="0"/>
              <a:t>μ</a:t>
            </a:r>
            <a:r>
              <a:rPr lang="en-US" dirty="0"/>
              <a:t>) = 0</a:t>
            </a:r>
          </a:p>
          <a:p>
            <a:pPr lvl="1"/>
            <a:r>
              <a:rPr lang="en-US" dirty="0"/>
              <a:t>Standard deviation (</a:t>
            </a:r>
            <a:r>
              <a:rPr lang="el-GR" dirty="0"/>
              <a:t>σ</a:t>
            </a:r>
            <a:r>
              <a:rPr lang="en-US" dirty="0"/>
              <a:t>)  = 1</a:t>
            </a:r>
          </a:p>
          <a:p>
            <a:r>
              <a:rPr lang="en-US" dirty="0"/>
              <a:t>Can </a:t>
            </a:r>
            <a:r>
              <a:rPr lang="en-US" i="1" dirty="0"/>
              <a:t>convert</a:t>
            </a:r>
            <a:r>
              <a:rPr lang="en-US" dirty="0"/>
              <a:t> any normal to the standard normal</a:t>
            </a:r>
          </a:p>
          <a:p>
            <a:pPr lvl="1"/>
            <a:r>
              <a:rPr lang="en-US" dirty="0"/>
              <a:t>Given sample </a:t>
            </a:r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(x̅)</a:t>
            </a:r>
          </a:p>
          <a:p>
            <a:pPr lvl="1"/>
            <a:r>
              <a:rPr lang="en-US" dirty="0"/>
              <a:t>Sample </a:t>
            </a:r>
            <a:r>
              <a:rPr lang="en-US" dirty="0">
                <a:solidFill>
                  <a:srgbClr val="008000"/>
                </a:solidFill>
              </a:rPr>
              <a:t>standard dev</a:t>
            </a:r>
            <a:r>
              <a:rPr lang="en-US" dirty="0"/>
              <a:t>. (s)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591538" y="1143000"/>
            <a:ext cx="3971925" cy="3114675"/>
            <a:chOff x="4495800" y="2976319"/>
            <a:chExt cx="3971925" cy="3114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5800" y="2976319"/>
              <a:ext cx="3752850" cy="31146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960628" y="3581400"/>
              <a:ext cx="2507097" cy="8309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008000"/>
                  </a:solidFill>
                </a:rPr>
                <a:t>green</a:t>
              </a:r>
              <a:r>
                <a:rPr lang="en-US" sz="1600" dirty="0"/>
                <a:t> - mean -3, </a:t>
              </a:r>
              <a:r>
                <a:rPr lang="en-US" sz="1600" dirty="0" err="1"/>
                <a:t>std</a:t>
              </a:r>
              <a:r>
                <a:rPr lang="en-US" sz="1600" dirty="0"/>
                <a:t> dev 0.5</a:t>
              </a:r>
            </a:p>
            <a:p>
              <a:r>
                <a:rPr lang="en-US" sz="1600" dirty="0">
                  <a:solidFill>
                    <a:srgbClr val="C00000"/>
                  </a:solidFill>
                </a:rPr>
                <a:t>    red</a:t>
              </a:r>
              <a:r>
                <a:rPr lang="en-US" sz="1600" dirty="0"/>
                <a:t> - mean 0, </a:t>
              </a:r>
              <a:r>
                <a:rPr lang="en-US" sz="1600" dirty="0" err="1"/>
                <a:t>std</a:t>
              </a:r>
              <a:r>
                <a:rPr lang="en-US" sz="1600" dirty="0"/>
                <a:t> dev 1</a:t>
              </a:r>
            </a:p>
            <a:p>
              <a:r>
                <a:rPr lang="en-US" sz="1600" dirty="0"/>
                <a:t> black - mean 2, </a:t>
              </a:r>
              <a:r>
                <a:rPr lang="en-US" sz="1600" dirty="0" err="1"/>
                <a:t>std</a:t>
              </a:r>
              <a:r>
                <a:rPr lang="en-US" sz="1600" dirty="0"/>
                <a:t> dev 3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063" y="4800600"/>
            <a:ext cx="2209800" cy="10832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29200" y="6242094"/>
            <a:ext cx="1704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914" y="6062244"/>
            <a:ext cx="559249" cy="549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BE9856D-843E-4B1F-A8B6-F786864928ED}"/>
              </a:ext>
            </a:extLst>
          </p:cNvPr>
          <p:cNvSpPr txBox="1"/>
          <p:nvPr/>
        </p:nvSpPr>
        <p:spPr>
          <a:xfrm>
            <a:off x="1752600" y="6171532"/>
            <a:ext cx="955133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i="1" dirty="0"/>
              <a:t>(Next)</a:t>
            </a:r>
          </a:p>
        </p:txBody>
      </p:sp>
    </p:spTree>
    <p:extLst>
      <p:ext uri="{BB962C8B-B14F-4D97-AF65-F5344CB8AC3E}">
        <p14:creationId xmlns:p14="http://schemas.microsoft.com/office/powerpoint/2010/main" val="7993677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85800" y="3447143"/>
            <a:ext cx="5141118" cy="2971800"/>
            <a:chOff x="990600" y="2680678"/>
            <a:chExt cx="7310437" cy="40859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2680678"/>
              <a:ext cx="7310437" cy="40859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109180" y="6535763"/>
              <a:ext cx="307327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http://images.slideplayer.com/10/2753952/slides/slide_2.jpg</a:t>
              </a: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 Normal Distribution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144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Standardize</a:t>
            </a:r>
          </a:p>
          <a:p>
            <a:pPr lvl="1"/>
            <a:r>
              <a:rPr lang="en-US" dirty="0"/>
              <a:t>Subtract sample </a:t>
            </a:r>
            <a:r>
              <a:rPr lang="en-US" dirty="0">
                <a:solidFill>
                  <a:srgbClr val="0070C0"/>
                </a:solidFill>
              </a:rPr>
              <a:t>mean </a:t>
            </a:r>
            <a:r>
              <a:rPr lang="en-US" dirty="0"/>
              <a:t>(x̅)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/>
              <a:t>Divide by sample </a:t>
            </a:r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n-US" dirty="0"/>
              <a:t>(s)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3434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Mean</a:t>
            </a:r>
            <a:r>
              <a:rPr lang="en-US" dirty="0"/>
              <a:t> </a:t>
            </a:r>
            <a:r>
              <a:rPr lang="el-GR" dirty="0"/>
              <a:t>μ</a:t>
            </a:r>
            <a:r>
              <a:rPr lang="en-US" dirty="0"/>
              <a:t> = 0</a:t>
            </a:r>
          </a:p>
          <a:p>
            <a:r>
              <a:rPr lang="en-US" dirty="0">
                <a:solidFill>
                  <a:srgbClr val="008000"/>
                </a:solidFill>
              </a:rPr>
              <a:t>Standard Deviation </a:t>
            </a:r>
            <a:r>
              <a:rPr lang="el-GR" dirty="0"/>
              <a:t>σ</a:t>
            </a:r>
            <a:r>
              <a:rPr lang="en-US" dirty="0"/>
              <a:t> = 1</a:t>
            </a:r>
          </a:p>
          <a:p>
            <a:r>
              <a:rPr lang="en-US" dirty="0"/>
              <a:t>Total area under curve = 1</a:t>
            </a:r>
          </a:p>
          <a:p>
            <a:pPr lvl="1"/>
            <a:r>
              <a:rPr lang="en-US" dirty="0"/>
              <a:t>Sounds like probability!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3200" y="426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4232286"/>
            <a:ext cx="2160954" cy="163121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Use to </a:t>
            </a:r>
            <a:r>
              <a:rPr lang="en-US" sz="2000" dirty="0">
                <a:solidFill>
                  <a:srgbClr val="0070C0"/>
                </a:solidFill>
              </a:rPr>
              <a:t>predict how likely</a:t>
            </a:r>
            <a:r>
              <a:rPr lang="en-US" sz="2000" dirty="0"/>
              <a:t> an </a:t>
            </a:r>
            <a:r>
              <a:rPr lang="en-US" sz="2000" dirty="0">
                <a:solidFill>
                  <a:srgbClr val="0070C0"/>
                </a:solidFill>
              </a:rPr>
              <a:t>observed sample</a:t>
            </a:r>
            <a:r>
              <a:rPr lang="en-US" sz="2000" dirty="0"/>
              <a:t> is given </a:t>
            </a:r>
            <a:r>
              <a:rPr lang="en-US" sz="2000" dirty="0">
                <a:solidFill>
                  <a:srgbClr val="0070C0"/>
                </a:solidFill>
              </a:rPr>
              <a:t>population mean</a:t>
            </a:r>
          </a:p>
          <a:p>
            <a:pPr algn="ctr"/>
            <a:r>
              <a:rPr lang="en-US" sz="2000" dirty="0"/>
              <a:t>(next)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8FD4BC-4BF1-4B48-B505-2690351D6A9F}"/>
              </a:ext>
            </a:extLst>
          </p:cNvPr>
          <p:cNvSpPr txBox="1"/>
          <p:nvPr/>
        </p:nvSpPr>
        <p:spPr>
          <a:xfrm rot="21082048">
            <a:off x="268100" y="3163643"/>
            <a:ext cx="158966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Remember the</a:t>
            </a:r>
          </a:p>
          <a:p>
            <a:pPr algn="ctr"/>
            <a:r>
              <a:rPr lang="en-US" dirty="0"/>
              <a:t> Z-score?</a:t>
            </a:r>
          </a:p>
        </p:txBody>
      </p:sp>
    </p:spTree>
    <p:extLst>
      <p:ext uri="{BB962C8B-B14F-4D97-AF65-F5344CB8AC3E}">
        <p14:creationId xmlns:p14="http://schemas.microsoft.com/office/powerpoint/2010/main" val="33359727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</a:t>
            </a:r>
            <a:r>
              <a:rPr lang="en-US" dirty="0"/>
              <a:t> 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 </a:t>
            </a:r>
            <a:r>
              <a:rPr lang="en-US" sz="2400" dirty="0"/>
              <a:t>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4" name="Content Placeholder 9"/>
          <p:cNvSpPr txBox="1">
            <a:spLocks/>
          </p:cNvSpPr>
          <p:nvPr/>
        </p:nvSpPr>
        <p:spPr>
          <a:xfrm>
            <a:off x="4419600" y="5762663"/>
            <a:ext cx="4038600" cy="4095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Q: </a:t>
            </a:r>
            <a:r>
              <a:rPr lang="en-US" sz="2000" dirty="0"/>
              <a:t>how?  </a:t>
            </a:r>
            <a:r>
              <a:rPr lang="en-US" sz="2000" dirty="0">
                <a:solidFill>
                  <a:srgbClr val="008000"/>
                </a:solidFill>
              </a:rPr>
              <a:t>Hint: </a:t>
            </a:r>
            <a:r>
              <a:rPr lang="en-US" sz="2000" dirty="0"/>
              <a:t>what rule might help?</a:t>
            </a:r>
          </a:p>
        </p:txBody>
      </p:sp>
    </p:spTree>
    <p:extLst>
      <p:ext uri="{BB962C8B-B14F-4D97-AF65-F5344CB8AC3E}">
        <p14:creationId xmlns:p14="http://schemas.microsoft.com/office/powerpoint/2010/main" val="1014919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23F547AB-D4A7-42E1-AAD7-F26B0A013F7D}"/>
              </a:ext>
            </a:extLst>
          </p:cNvPr>
          <p:cNvSpPr txBox="1">
            <a:spLocks/>
          </p:cNvSpPr>
          <p:nvPr/>
        </p:nvSpPr>
        <p:spPr>
          <a:xfrm>
            <a:off x="4419600" y="5762663"/>
            <a:ext cx="44958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0070C0"/>
                </a:solidFill>
              </a:rPr>
              <a:t>Empirical Rule</a:t>
            </a:r>
            <a:r>
              <a:rPr lang="en-US" sz="2000" dirty="0"/>
              <a:t>. Or use table (Z-table)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 5% / 2 = 2.5% likely (Z-table is 2.28%)</a:t>
            </a:r>
            <a:endParaRPr lang="en-US" sz="2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68366" y="3102709"/>
            <a:ext cx="5275634" cy="2380862"/>
            <a:chOff x="1752600" y="3675818"/>
            <a:chExt cx="5275634" cy="238086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675818"/>
              <a:ext cx="5275634" cy="212490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714017" y="5828080"/>
              <a:ext cx="3352800" cy="228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http://ci.columbia.edu/ci/premba_test/c0331/s6/s6_4.html</a:t>
              </a:r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0877" y="23446"/>
            <a:ext cx="8229600" cy="1143000"/>
          </a:xfrm>
        </p:spPr>
        <p:txBody>
          <a:bodyPr/>
          <a:lstStyle/>
          <a:p>
            <a:r>
              <a:rPr lang="en-US" dirty="0"/>
              <a:t>Using the Standard Normal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52400" y="1556361"/>
            <a:ext cx="3715966" cy="38538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</a:t>
            </a:r>
            <a:r>
              <a:rPr lang="en-US" i="1" dirty="0"/>
              <a:t>League of Legends </a:t>
            </a:r>
            <a:r>
              <a:rPr lang="en-US" dirty="0"/>
              <a:t>Champion released once every </a:t>
            </a:r>
            <a:r>
              <a:rPr lang="en-US" dirty="0">
                <a:solidFill>
                  <a:srgbClr val="0070C0"/>
                </a:solidFill>
              </a:rPr>
              <a:t>24 days</a:t>
            </a:r>
            <a:r>
              <a:rPr lang="en-US" dirty="0"/>
              <a:t> on average, standard deviation of </a:t>
            </a:r>
            <a:r>
              <a:rPr lang="en-US" dirty="0">
                <a:solidFill>
                  <a:srgbClr val="008000"/>
                </a:solidFill>
              </a:rPr>
              <a:t>3 days</a:t>
            </a:r>
          </a:p>
          <a:p>
            <a:r>
              <a:rPr lang="en-US" dirty="0"/>
              <a:t>What is the probability Champion released </a:t>
            </a:r>
            <a:r>
              <a:rPr lang="en-US" dirty="0">
                <a:solidFill>
                  <a:srgbClr val="C00000"/>
                </a:solidFill>
              </a:rPr>
              <a:t>30+ days</a:t>
            </a:r>
            <a:r>
              <a:rPr lang="en-US" dirty="0"/>
              <a:t>?</a:t>
            </a:r>
          </a:p>
          <a:p>
            <a:r>
              <a:rPr lang="en-US" i="1" dirty="0"/>
              <a:t>x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30</a:t>
            </a:r>
            <a:r>
              <a:rPr lang="en-US" dirty="0"/>
              <a:t>, x̅ = </a:t>
            </a:r>
            <a:r>
              <a:rPr lang="en-US" dirty="0">
                <a:solidFill>
                  <a:srgbClr val="0070C0"/>
                </a:solidFill>
              </a:rPr>
              <a:t>24</a:t>
            </a:r>
            <a:r>
              <a:rPr lang="en-US" dirty="0"/>
              <a:t>, s = </a:t>
            </a:r>
            <a:r>
              <a:rPr lang="en-US" dirty="0">
                <a:solidFill>
                  <a:srgbClr val="008000"/>
                </a:solidFill>
              </a:rPr>
              <a:t>3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419600" y="1321676"/>
            <a:ext cx="4038600" cy="193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      Z = (</a:t>
            </a:r>
            <a:r>
              <a:rPr lang="en-US" sz="2600" dirty="0"/>
              <a:t>x</a:t>
            </a:r>
            <a:r>
              <a:rPr lang="en-US" sz="2400" dirty="0"/>
              <a:t> - </a:t>
            </a:r>
            <a:r>
              <a:rPr lang="en-US" dirty="0"/>
              <a:t>x̅</a:t>
            </a:r>
            <a:r>
              <a:rPr lang="en-US" sz="2400" dirty="0"/>
              <a:t>) / s</a:t>
            </a:r>
          </a:p>
          <a:p>
            <a:pPr marL="0" indent="0">
              <a:buNone/>
            </a:pPr>
            <a:r>
              <a:rPr lang="en-US" sz="2400" dirty="0"/>
              <a:t>         = (</a:t>
            </a:r>
            <a:r>
              <a:rPr lang="en-US" sz="2400" dirty="0">
                <a:solidFill>
                  <a:srgbClr val="C00000"/>
                </a:solidFill>
              </a:rPr>
              <a:t>30</a:t>
            </a:r>
            <a:r>
              <a:rPr lang="en-US" sz="2400" dirty="0"/>
              <a:t> - </a:t>
            </a:r>
            <a:r>
              <a:rPr lang="en-US" sz="2400" dirty="0">
                <a:solidFill>
                  <a:srgbClr val="0070C0"/>
                </a:solidFill>
              </a:rPr>
              <a:t>24</a:t>
            </a:r>
            <a:r>
              <a:rPr lang="en-US" sz="2400" dirty="0"/>
              <a:t>) / </a:t>
            </a:r>
            <a:r>
              <a:rPr lang="en-US" sz="2400" dirty="0">
                <a:solidFill>
                  <a:srgbClr val="008000"/>
                </a:solidFill>
              </a:rPr>
              <a:t>3</a:t>
            </a:r>
          </a:p>
          <a:p>
            <a:pPr marL="0" indent="0">
              <a:buNone/>
            </a:pPr>
            <a:r>
              <a:rPr lang="en-US" sz="2400" dirty="0"/>
              <a:t>         = 2</a:t>
            </a:r>
          </a:p>
          <a:p>
            <a:r>
              <a:rPr lang="en-US" dirty="0"/>
              <a:t>Want to know P(Z &gt; 2)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0EE52-5107-4616-B227-524ABA3C666D}"/>
              </a:ext>
            </a:extLst>
          </p:cNvPr>
          <p:cNvSpPr/>
          <p:nvPr/>
        </p:nvSpPr>
        <p:spPr>
          <a:xfrm>
            <a:off x="0" y="5428245"/>
            <a:ext cx="4870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x,mean,stddev,cumulative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=</a:t>
            </a:r>
            <a:r>
              <a:rPr lang="en-US" dirty="0" err="1">
                <a:latin typeface="Consolas" panose="020B0609020204030204" pitchFamily="49" charset="0"/>
              </a:rPr>
              <a:t>norm.dist</a:t>
            </a:r>
            <a:r>
              <a:rPr lang="en-US" dirty="0">
                <a:latin typeface="Consolas" panose="020B0609020204030204" pitchFamily="49" charset="0"/>
              </a:rPr>
              <a:t>(30,24,3,false)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B2D073-E845-42D9-8770-A6F2D3043A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134" y="6106110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979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for Normality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Why?  </a:t>
            </a:r>
          </a:p>
          <a:p>
            <a:pPr lvl="1"/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Empirical Rule</a:t>
            </a:r>
          </a:p>
          <a:p>
            <a:pPr lvl="1"/>
            <a:r>
              <a:rPr lang="en-US" dirty="0"/>
              <a:t>Use some inferential statistics (parametric tests)</a:t>
            </a:r>
          </a:p>
          <a:p>
            <a:r>
              <a:rPr lang="en-US" dirty="0"/>
              <a:t>How?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Measure skewness (</a:t>
            </a:r>
            <a:r>
              <a:rPr lang="en-US" i="1" dirty="0">
                <a:solidFill>
                  <a:srgbClr val="008000"/>
                </a:solidFill>
              </a:rPr>
              <a:t>next</a:t>
            </a:r>
            <a:r>
              <a:rPr lang="en-US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Looks normal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Histogram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Normal probability plot </a:t>
            </a:r>
            <a:r>
              <a:rPr lang="en-US" dirty="0"/>
              <a:t>(QQ plot) – graphical technique to see if data set is approximately normally distributed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Statistical test</a:t>
            </a:r>
          </a:p>
          <a:p>
            <a:pPr lvl="2"/>
            <a:r>
              <a:rPr lang="en-US" dirty="0"/>
              <a:t>Kolmogorov-Smirnov test (K-S) or Shapiro-Wilk (S-W) that compare to normal (won’t do, but ideas in next slide deck)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4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way of assigning numbers to outcomes to express likelihood of event</a:t>
            </a:r>
          </a:p>
          <a:p>
            <a:r>
              <a:rPr lang="en-US" dirty="0">
                <a:solidFill>
                  <a:srgbClr val="008000"/>
                </a:solidFill>
              </a:rPr>
              <a:t>Event</a:t>
            </a:r>
            <a:r>
              <a:rPr lang="en-US" dirty="0"/>
              <a:t> – outcome of experiment or observation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Elementary</a:t>
            </a:r>
            <a:r>
              <a:rPr lang="en-US" dirty="0"/>
              <a:t> – simplest type for given experiment. independent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Joint/Compound </a:t>
            </a:r>
            <a:r>
              <a:rPr lang="en-US" dirty="0"/>
              <a:t>– more than one elementary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235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die </a:t>
            </a:r>
            <a:r>
              <a:rPr lang="en-US" dirty="0"/>
              <a:t>(d6) and get 6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Roll die (</a:t>
            </a:r>
            <a:r>
              <a:rPr lang="en-US" dirty="0"/>
              <a:t>d6) and get even number</a:t>
            </a:r>
          </a:p>
          <a:p>
            <a:pPr lvl="1"/>
            <a:r>
              <a:rPr lang="en-US" dirty="0"/>
              <a:t>compound event, consists of elementary events 2, 4, and 6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queen of spades</a:t>
            </a:r>
          </a:p>
          <a:p>
            <a:pPr lvl="1"/>
            <a:r>
              <a:rPr lang="en-US" dirty="0"/>
              <a:t>elementary event</a:t>
            </a:r>
          </a:p>
          <a:p>
            <a:r>
              <a:rPr lang="en-US" dirty="0">
                <a:solidFill>
                  <a:srgbClr val="008000"/>
                </a:solidFill>
              </a:rPr>
              <a:t>Pick card </a:t>
            </a:r>
            <a:r>
              <a:rPr lang="en-US" dirty="0"/>
              <a:t>from standard deck and get face card</a:t>
            </a:r>
          </a:p>
          <a:p>
            <a:pPr lvl="1"/>
            <a:r>
              <a:rPr lang="en-US" dirty="0"/>
              <a:t>compound event</a:t>
            </a:r>
          </a:p>
          <a:p>
            <a:r>
              <a:rPr lang="en-US" dirty="0">
                <a:solidFill>
                  <a:srgbClr val="008000"/>
                </a:solidFill>
              </a:rPr>
              <a:t>Observe players logging in </a:t>
            </a:r>
            <a:r>
              <a:rPr lang="en-US" dirty="0"/>
              <a:t>to MMO server and see if two people log in less than 15 minutes apart </a:t>
            </a:r>
          </a:p>
          <a:p>
            <a:pPr lvl="1"/>
            <a:r>
              <a:rPr lang="en-US" dirty="0"/>
              <a:t>compound event</a:t>
            </a:r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90550" y="3809580"/>
            <a:ext cx="3771900" cy="2470924"/>
            <a:chOff x="776654" y="4114800"/>
            <a:chExt cx="3771900" cy="247092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2404" y="4114800"/>
              <a:ext cx="3200400" cy="231540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76654" y="6308725"/>
              <a:ext cx="37719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https://cdn.kastatic.org/googleusercontent/Z0TuLq2KolavsrfDXSbLqi0S-wnlCrC13cKGG68wK9ljrTiXzRqvfq7IpWNzcwgzlpEOI8YmMafp4K4zO0sanvXu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D8249C-3F15-4206-8B26-E907AF323B06}"/>
              </a:ext>
            </a:extLst>
          </p:cNvPr>
          <p:cNvSpPr txBox="1"/>
          <p:nvPr/>
        </p:nvSpPr>
        <p:spPr>
          <a:xfrm>
            <a:off x="4724400" y="5818838"/>
            <a:ext cx="41148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We’ll treat/compute probabilities of elementary versus compound separately</a:t>
            </a:r>
          </a:p>
        </p:txBody>
      </p:sp>
    </p:spTree>
    <p:extLst>
      <p:ext uri="{BB962C8B-B14F-4D97-AF65-F5344CB8AC3E}">
        <p14:creationId xmlns:p14="http://schemas.microsoft.com/office/powerpoint/2010/main" val="27968609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6A348-8375-425E-B274-6C0E39377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Skewness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F9345-750E-4632-AAE8-5BF18EABF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4038600" cy="18287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Measure of symmetry of distribution</a:t>
            </a:r>
          </a:p>
          <a:p>
            <a:pPr lvl="1"/>
            <a:r>
              <a:rPr lang="en-US" dirty="0"/>
              <a:t>Normal is perfectly symmetric, skewness 0</a:t>
            </a:r>
          </a:p>
          <a:p>
            <a:r>
              <a:rPr lang="en-US" dirty="0"/>
              <a:t>Easy equations: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0D1E233-48DC-4E3B-BE09-7B1FA899A15D}"/>
              </a:ext>
            </a:extLst>
          </p:cNvPr>
          <p:cNvSpPr txBox="1">
            <a:spLocks/>
          </p:cNvSpPr>
          <p:nvPr/>
        </p:nvSpPr>
        <p:spPr>
          <a:xfrm>
            <a:off x="4800600" y="3787699"/>
            <a:ext cx="4145944" cy="2795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“How much” is non-normal?</a:t>
            </a:r>
          </a:p>
          <a:p>
            <a:pPr lvl="1"/>
            <a:r>
              <a:rPr lang="en-US" dirty="0"/>
              <a:t>Somewhat arbitrary</a:t>
            </a:r>
          </a:p>
          <a:p>
            <a:pPr lvl="1"/>
            <a:r>
              <a:rPr lang="en-US" dirty="0"/>
              <a:t>Less than </a:t>
            </a:r>
            <a:r>
              <a:rPr lang="en-US" dirty="0">
                <a:solidFill>
                  <a:srgbClr val="C00000"/>
                </a:solidFill>
              </a:rPr>
              <a:t>-1 </a:t>
            </a:r>
            <a:r>
              <a:rPr lang="en-US" dirty="0"/>
              <a:t>or greater than </a:t>
            </a:r>
            <a:r>
              <a:rPr lang="en-US" dirty="0">
                <a:solidFill>
                  <a:srgbClr val="C00000"/>
                </a:solidFill>
              </a:rPr>
              <a:t>+1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Highly skewed</a:t>
            </a:r>
          </a:p>
          <a:p>
            <a:pPr lvl="1"/>
            <a:r>
              <a:rPr lang="en-US" dirty="0"/>
              <a:t>Between [</a:t>
            </a:r>
            <a:r>
              <a:rPr lang="en-US" dirty="0">
                <a:solidFill>
                  <a:srgbClr val="A9A907"/>
                </a:solidFill>
              </a:rPr>
              <a:t>-1</a:t>
            </a:r>
            <a:r>
              <a:rPr lang="en-US" dirty="0"/>
              <a:t>,</a:t>
            </a:r>
            <a:r>
              <a:rPr lang="en-US" dirty="0">
                <a:solidFill>
                  <a:srgbClr val="A9A907"/>
                </a:solidFill>
              </a:rPr>
              <a:t> -0.5</a:t>
            </a:r>
            <a:r>
              <a:rPr lang="en-US" dirty="0"/>
              <a:t>]</a:t>
            </a:r>
            <a:r>
              <a:rPr lang="en-US" dirty="0">
                <a:solidFill>
                  <a:srgbClr val="A9A907"/>
                </a:solidFill>
              </a:rPr>
              <a:t> </a:t>
            </a:r>
            <a:r>
              <a:rPr lang="en-US" dirty="0"/>
              <a:t>or [</a:t>
            </a:r>
            <a:r>
              <a:rPr lang="en-US" dirty="0">
                <a:solidFill>
                  <a:srgbClr val="A9A907"/>
                </a:solidFill>
              </a:rPr>
              <a:t>0.5</a:t>
            </a:r>
            <a:r>
              <a:rPr lang="en-US" dirty="0"/>
              <a:t>, </a:t>
            </a:r>
            <a:r>
              <a:rPr lang="en-US" dirty="0">
                <a:solidFill>
                  <a:srgbClr val="A9A907"/>
                </a:solidFill>
              </a:rPr>
              <a:t>+1</a:t>
            </a:r>
            <a:r>
              <a:rPr lang="en-US" dirty="0"/>
              <a:t>]</a:t>
            </a:r>
          </a:p>
          <a:p>
            <a:pPr lvl="2"/>
            <a:r>
              <a:rPr lang="en-US" dirty="0">
                <a:solidFill>
                  <a:srgbClr val="A9A907"/>
                </a:solidFill>
              </a:rPr>
              <a:t>Moderately skewed</a:t>
            </a:r>
          </a:p>
          <a:p>
            <a:pPr lvl="1"/>
            <a:r>
              <a:rPr lang="en-US" dirty="0"/>
              <a:t>Between </a:t>
            </a:r>
            <a:r>
              <a:rPr lang="en-US" dirty="0">
                <a:solidFill>
                  <a:srgbClr val="008000"/>
                </a:solidFill>
              </a:rPr>
              <a:t>-0.5 </a:t>
            </a:r>
            <a:r>
              <a:rPr lang="en-US" dirty="0"/>
              <a:t>and </a:t>
            </a:r>
            <a:r>
              <a:rPr lang="en-US" dirty="0">
                <a:solidFill>
                  <a:srgbClr val="008000"/>
                </a:solidFill>
              </a:rPr>
              <a:t>0.5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Symmetric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E64C73-642B-4BA1-AFAB-FC6DF42C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84" y="4267200"/>
            <a:ext cx="2171716" cy="5061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CD3013-B20A-4645-8C72-DC735B84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674" y="3874895"/>
            <a:ext cx="1799949" cy="129075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F799126-AC6B-4E05-83FA-20E4573313FE}"/>
              </a:ext>
            </a:extLst>
          </p:cNvPr>
          <p:cNvSpPr/>
          <p:nvPr/>
        </p:nvSpPr>
        <p:spPr>
          <a:xfrm>
            <a:off x="502560" y="5428245"/>
            <a:ext cx="2018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=skew(A1:A10)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3446D9-789F-498F-B792-6FE4BE6C87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338320"/>
            <a:ext cx="559249" cy="54918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CB73EBA-BF4C-457B-9F48-9905CECA511A}"/>
              </a:ext>
            </a:extLst>
          </p:cNvPr>
          <p:cNvGrpSpPr/>
          <p:nvPr/>
        </p:nvGrpSpPr>
        <p:grpSpPr>
          <a:xfrm>
            <a:off x="4854271" y="1231921"/>
            <a:ext cx="4038601" cy="2085058"/>
            <a:chOff x="4854271" y="1231921"/>
            <a:chExt cx="4038601" cy="2085058"/>
          </a:xfrm>
        </p:grpSpPr>
        <p:pic>
          <p:nvPicPr>
            <p:cNvPr id="1030" name="Picture 6" descr="Left-modal and right-modal curves relative to their modes and their means.">
              <a:extLst>
                <a:ext uri="{FF2B5EF4-FFF2-40B4-BE49-F238E27FC236}">
                  <a16:creationId xmlns:a16="http://schemas.microsoft.com/office/drawing/2014/main" id="{55691830-5118-4363-93B2-23744D6CFB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271" y="1248599"/>
              <a:ext cx="4038601" cy="2068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7BC534-D91E-4310-AAA8-0A1B6B56658E}"/>
                </a:ext>
              </a:extLst>
            </p:cNvPr>
            <p:cNvSpPr/>
            <p:nvPr/>
          </p:nvSpPr>
          <p:spPr>
            <a:xfrm>
              <a:off x="5579264" y="1231921"/>
              <a:ext cx="2588613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https://assetinsights.net/Concepts/Curves_Modal_Left_and_Right.JPG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9DF0264-99FE-44D6-9490-86E1B5BCB5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29" y="6096000"/>
            <a:ext cx="2178162" cy="609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8835F78-548D-4971-9EB1-C6F511F73C6F}"/>
              </a:ext>
            </a:extLst>
          </p:cNvPr>
          <p:cNvSpPr/>
          <p:nvPr/>
        </p:nvSpPr>
        <p:spPr>
          <a:xfrm>
            <a:off x="2730603" y="6182411"/>
            <a:ext cx="19606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222222"/>
                </a:solidFill>
                <a:latin typeface="Arial" panose="020B0604020202020204" pitchFamily="34" charset="0"/>
              </a:rPr>
              <a:t>“Fisher–Pearson standardized moment”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FFDF2A-7A7A-467B-A7EE-7575F26C5ED5}"/>
              </a:ext>
            </a:extLst>
          </p:cNvPr>
          <p:cNvSpPr txBox="1"/>
          <p:nvPr/>
        </p:nvSpPr>
        <p:spPr>
          <a:xfrm>
            <a:off x="4837217" y="625935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[Note, related “Kurtosis” is how clumped]</a:t>
            </a:r>
          </a:p>
        </p:txBody>
      </p:sp>
    </p:spTree>
    <p:extLst>
      <p:ext uri="{BB962C8B-B14F-4D97-AF65-F5344CB8AC3E}">
        <p14:creationId xmlns:p14="http://schemas.microsoft.com/office/powerpoint/2010/main" val="10821666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AA3C-2CC2-4053-9A98-97664755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0" y="53340"/>
            <a:ext cx="8229600" cy="1143000"/>
          </a:xfrm>
        </p:spPr>
        <p:txBody>
          <a:bodyPr/>
          <a:lstStyle/>
          <a:p>
            <a:r>
              <a:rPr lang="en-US" dirty="0"/>
              <a:t>Skewness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7E0CC7-BDA3-4070-A352-BF4D88B5F1D9}"/>
              </a:ext>
            </a:extLst>
          </p:cNvPr>
          <p:cNvGrpSpPr/>
          <p:nvPr/>
        </p:nvGrpSpPr>
        <p:grpSpPr>
          <a:xfrm>
            <a:off x="489585" y="1219200"/>
            <a:ext cx="3897630" cy="2598420"/>
            <a:chOff x="489585" y="1219200"/>
            <a:chExt cx="3897630" cy="2598420"/>
          </a:xfrm>
        </p:grpSpPr>
        <p:pic>
          <p:nvPicPr>
            <p:cNvPr id="2056" name="Picture 8" descr="Positively Skewed Distribution">
              <a:extLst>
                <a:ext uri="{FF2B5EF4-FFF2-40B4-BE49-F238E27FC236}">
                  <a16:creationId xmlns:a16="http://schemas.microsoft.com/office/drawing/2014/main" id="{5F46C386-26DC-409F-AD46-8E7E53723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5" y="1219200"/>
              <a:ext cx="3897630" cy="2598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1AA82F-7FFC-443A-99FB-A29E76DFDDBE}"/>
                </a:ext>
              </a:extLst>
            </p:cNvPr>
            <p:cNvSpPr txBox="1"/>
            <p:nvPr/>
          </p:nvSpPr>
          <p:spPr>
            <a:xfrm>
              <a:off x="2743200" y="1676400"/>
              <a:ext cx="143661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Skewness 2.0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160DFDD-B8EA-4C64-A33E-1C26A9369D25}"/>
              </a:ext>
            </a:extLst>
          </p:cNvPr>
          <p:cNvGrpSpPr/>
          <p:nvPr/>
        </p:nvGrpSpPr>
        <p:grpSpPr>
          <a:xfrm>
            <a:off x="4789170" y="1219200"/>
            <a:ext cx="3897630" cy="2598420"/>
            <a:chOff x="4789170" y="1219200"/>
            <a:chExt cx="3897630" cy="2598420"/>
          </a:xfrm>
        </p:grpSpPr>
        <p:pic>
          <p:nvPicPr>
            <p:cNvPr id="2058" name="Picture 10" descr="Negatively Skewed Distribution">
              <a:extLst>
                <a:ext uri="{FF2B5EF4-FFF2-40B4-BE49-F238E27FC236}">
                  <a16:creationId xmlns:a16="http://schemas.microsoft.com/office/drawing/2014/main" id="{6BB456C4-1D8A-404E-BBA8-A4B854A11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9170" y="1219200"/>
              <a:ext cx="3897630" cy="2598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437A48-2102-4123-BAD5-2EE06551AB2D}"/>
                </a:ext>
              </a:extLst>
            </p:cNvPr>
            <p:cNvSpPr txBox="1"/>
            <p:nvPr/>
          </p:nvSpPr>
          <p:spPr>
            <a:xfrm>
              <a:off x="5553905" y="1676400"/>
              <a:ext cx="1454244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Skewness-1.0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DD92F76-691A-4F61-8719-D5427995286C}"/>
              </a:ext>
            </a:extLst>
          </p:cNvPr>
          <p:cNvGrpSpPr/>
          <p:nvPr/>
        </p:nvGrpSpPr>
        <p:grpSpPr>
          <a:xfrm>
            <a:off x="2815590" y="4118292"/>
            <a:ext cx="3897630" cy="2598420"/>
            <a:chOff x="2815590" y="4118292"/>
            <a:chExt cx="3897630" cy="2598420"/>
          </a:xfrm>
        </p:grpSpPr>
        <p:pic>
          <p:nvPicPr>
            <p:cNvPr id="2060" name="Picture 12" descr="Symmetrical Distribution">
              <a:extLst>
                <a:ext uri="{FF2B5EF4-FFF2-40B4-BE49-F238E27FC236}">
                  <a16:creationId xmlns:a16="http://schemas.microsoft.com/office/drawing/2014/main" id="{F9A45501-5D11-4C98-B419-3E78C3D34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5590" y="4118292"/>
              <a:ext cx="3897630" cy="259842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6CFF2F-CFC9-4EE9-8D19-F0F43AA9F690}"/>
                </a:ext>
              </a:extLst>
            </p:cNvPr>
            <p:cNvSpPr txBox="1"/>
            <p:nvPr/>
          </p:nvSpPr>
          <p:spPr>
            <a:xfrm>
              <a:off x="5181600" y="4511278"/>
              <a:ext cx="1436612" cy="36933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Skewness 0.1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56609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histogram shape to look for “</a:t>
            </a:r>
            <a:r>
              <a:rPr lang="en-US" dirty="0">
                <a:solidFill>
                  <a:srgbClr val="0070C0"/>
                </a:solidFill>
              </a:rPr>
              <a:t>bell curve</a:t>
            </a:r>
            <a:r>
              <a:rPr lang="en-US" dirty="0"/>
              <a:t>”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94323" y="2743200"/>
            <a:ext cx="4648200" cy="3073604"/>
            <a:chOff x="990600" y="2305040"/>
            <a:chExt cx="4648200" cy="30736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2305040"/>
              <a:ext cx="4648200" cy="268209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76400" y="5009312"/>
              <a:ext cx="26670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http://2.bp.blogspot.com/_g8gh7I4zSt4/TR85eGJlMfI/AAAAAAAAAQs/PaOHJsjonPM/s1600/histo.JPG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80708" y="2752890"/>
            <a:ext cx="3556138" cy="3042422"/>
            <a:chOff x="5410200" y="2136286"/>
            <a:chExt cx="3556138" cy="304242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0200" y="2136286"/>
              <a:ext cx="3556138" cy="291275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250351" y="4947876"/>
              <a:ext cx="1875835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http://seankross.com/img/biqq.png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209800" y="6126607"/>
            <a:ext cx="652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Yes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16017" y="617175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38944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5322" y="6019800"/>
            <a:ext cx="663335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What distributions are these from?  Any </a:t>
            </a:r>
            <a:r>
              <a:rPr lang="en-US" sz="2400" dirty="0">
                <a:solidFill>
                  <a:srgbClr val="0070C0"/>
                </a:solidFill>
              </a:rPr>
              <a:t>normal</a:t>
            </a:r>
            <a:r>
              <a:rPr lang="en-US" sz="2400" dirty="0"/>
              <a:t>?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1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44677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199" y="63406"/>
            <a:ext cx="8229600" cy="1143000"/>
          </a:xfrm>
        </p:spPr>
        <p:txBody>
          <a:bodyPr/>
          <a:lstStyle/>
          <a:p>
            <a:r>
              <a:rPr lang="en-US" dirty="0"/>
              <a:t>Normality Testing with a Histogram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0304" y="5598656"/>
            <a:ext cx="65233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They are </a:t>
            </a:r>
            <a:r>
              <a:rPr lang="en-US" sz="2400" i="1" dirty="0"/>
              <a:t>all</a:t>
            </a:r>
            <a:r>
              <a:rPr lang="en-US" sz="2400" dirty="0"/>
              <a:t> from </a:t>
            </a:r>
            <a:r>
              <a:rPr lang="en-US" sz="2400" dirty="0">
                <a:solidFill>
                  <a:srgbClr val="0070C0"/>
                </a:solidFill>
              </a:rPr>
              <a:t>normal distribution</a:t>
            </a:r>
            <a:r>
              <a:rPr lang="en-US" sz="2400" dirty="0"/>
              <a:t>!  Suffer from: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Binning</a:t>
            </a:r>
            <a:r>
              <a:rPr lang="en-US" sz="2000" dirty="0"/>
              <a:t> (not continuous)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C00000"/>
                </a:solidFill>
              </a:rPr>
              <a:t>Few samples </a:t>
            </a:r>
            <a:r>
              <a:rPr lang="en-US" sz="2000" dirty="0"/>
              <a:t>(15)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11251" y="951384"/>
            <a:ext cx="6096851" cy="4688054"/>
            <a:chOff x="1523573" y="951384"/>
            <a:chExt cx="6096851" cy="468805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573" y="1066800"/>
              <a:ext cx="6096851" cy="457263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703120" y="951384"/>
              <a:ext cx="3962400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http://www.sascommunity.org/planet/blog/category/statistical-thinking/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70444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Normality Testing with a Quantile-Quantile Plot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048000" y="1600200"/>
            <a:ext cx="5791200" cy="4830762"/>
            <a:chOff x="3962400" y="2057400"/>
            <a:chExt cx="4495800" cy="388187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2400" y="2057400"/>
              <a:ext cx="4495800" cy="388187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62600" y="2059354"/>
              <a:ext cx="12954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https://goo.gl/rLLSIQ</a:t>
              </a:r>
            </a:p>
          </p:txBody>
        </p:sp>
      </p:grp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425453"/>
            <a:ext cx="2895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Percentiles (quantiles) of one versus another</a:t>
            </a:r>
          </a:p>
          <a:p>
            <a:r>
              <a:rPr lang="en-US" dirty="0"/>
              <a:t>If line </a:t>
            </a:r>
            <a:r>
              <a:rPr lang="en-US" dirty="0">
                <a:sym typeface="Wingdings" panose="05000000000000000000" pitchFamily="2" charset="2"/>
              </a:rPr>
              <a:t> same distribution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 (</a:t>
            </a:r>
            <a:r>
              <a:rPr lang="en-US" dirty="0">
                <a:solidFill>
                  <a:srgbClr val="0070C0"/>
                </a:solidFill>
              </a:rPr>
              <a:t>normal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(y-axis) versus Z (x-axis)</a:t>
            </a:r>
          </a:p>
          <a:p>
            <a:r>
              <a:rPr lang="en-US" dirty="0">
                <a:solidFill>
                  <a:srgbClr val="0070C0"/>
                </a:solidFill>
              </a:rPr>
              <a:t>Normal?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9468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Quantile-Quantile Plot 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the following values come from a normal distribution?</a:t>
            </a:r>
          </a:p>
          <a:p>
            <a:pPr marL="0" indent="0" algn="ctr">
              <a:buNone/>
            </a:pPr>
            <a:br>
              <a:rPr lang="en-US" dirty="0"/>
            </a:br>
            <a:r>
              <a:rPr lang="en-US" sz="2800" dirty="0"/>
              <a:t>7.19, 6.31, 5.89, 4.5, 3.77, 4.25, 5.19, 5.79, 6.79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Order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Compute Z scores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Plot data versus Z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CE1FE2-40EB-434E-AE41-32C76D99C12C}"/>
              </a:ext>
            </a:extLst>
          </p:cNvPr>
          <p:cNvSpPr txBox="1"/>
          <p:nvPr/>
        </p:nvSpPr>
        <p:spPr>
          <a:xfrm>
            <a:off x="6019800" y="4648200"/>
            <a:ext cx="1523999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Show each step, next</a:t>
            </a:r>
          </a:p>
        </p:txBody>
      </p:sp>
    </p:spTree>
    <p:extLst>
      <p:ext uri="{BB962C8B-B14F-4D97-AF65-F5344CB8AC3E}">
        <p14:creationId xmlns:p14="http://schemas.microsoft.com/office/powerpoint/2010/main" val="11318755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Order Data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905000" y="1535113"/>
            <a:ext cx="2592388" cy="639762"/>
          </a:xfrm>
        </p:spPr>
        <p:txBody>
          <a:bodyPr/>
          <a:lstStyle/>
          <a:p>
            <a:r>
              <a:rPr lang="en-US" dirty="0"/>
              <a:t>Unordered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5000" y="2174875"/>
            <a:ext cx="1447800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Ordered (low to high)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2257255" cy="3951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3.77</a:t>
            </a:r>
          </a:p>
          <a:p>
            <a:pPr marL="0" indent="0" algn="ctr">
              <a:buNone/>
            </a:pPr>
            <a:r>
              <a:rPr lang="en-US" dirty="0"/>
              <a:t>4.25</a:t>
            </a:r>
          </a:p>
          <a:p>
            <a:pPr marL="0" indent="0" algn="ctr">
              <a:buNone/>
            </a:pPr>
            <a:r>
              <a:rPr lang="en-US" dirty="0"/>
              <a:t>4.50</a:t>
            </a:r>
          </a:p>
          <a:p>
            <a:pPr marL="0" indent="0" algn="ctr">
              <a:buNone/>
            </a:pPr>
            <a:r>
              <a:rPr lang="en-US" dirty="0"/>
              <a:t>5.19</a:t>
            </a:r>
          </a:p>
          <a:p>
            <a:pPr marL="0" indent="0" algn="ctr">
              <a:buNone/>
            </a:pPr>
            <a:r>
              <a:rPr lang="en-US" dirty="0"/>
              <a:t>5.89</a:t>
            </a:r>
          </a:p>
          <a:p>
            <a:pPr marL="0" indent="0" algn="ctr">
              <a:buNone/>
            </a:pPr>
            <a:r>
              <a:rPr lang="en-US" dirty="0"/>
              <a:t>5.79</a:t>
            </a:r>
          </a:p>
          <a:p>
            <a:pPr marL="0" indent="0" algn="ctr">
              <a:buNone/>
            </a:pPr>
            <a:r>
              <a:rPr lang="en-US" dirty="0"/>
              <a:t>6.31</a:t>
            </a:r>
          </a:p>
          <a:p>
            <a:pPr marL="0" indent="0" algn="ctr">
              <a:buNone/>
            </a:pPr>
            <a:r>
              <a:rPr lang="en-US" dirty="0"/>
              <a:t>6.79</a:t>
            </a:r>
          </a:p>
          <a:p>
            <a:pPr marL="0" indent="0" algn="ctr">
              <a:buNone/>
            </a:pPr>
            <a:r>
              <a:rPr lang="en-US" dirty="0"/>
              <a:t>7.19</a:t>
            </a:r>
          </a:p>
          <a:p>
            <a:pPr marL="0" indent="0" algn="ctr">
              <a:buNone/>
            </a:pP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733800" y="3810000"/>
            <a:ext cx="1143000" cy="0"/>
          </a:xfrm>
          <a:prstGeom prst="straightConnector1">
            <a:avLst/>
          </a:prstGeom>
          <a:ln w="1174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4562" y="6002308"/>
            <a:ext cx="1949701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N = 9 </a:t>
            </a:r>
            <a:r>
              <a:rPr lang="en-US" sz="2000" dirty="0"/>
              <a:t>data points</a:t>
            </a:r>
          </a:p>
        </p:txBody>
      </p:sp>
    </p:spTree>
    <p:extLst>
      <p:ext uri="{BB962C8B-B14F-4D97-AF65-F5344CB8AC3E}">
        <p14:creationId xmlns:p14="http://schemas.microsoft.com/office/powerpoint/2010/main" val="3041680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20" y="2144034"/>
            <a:ext cx="5213307" cy="3570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6601768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553" y="2574261"/>
            <a:ext cx="1306704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Divide into</a:t>
            </a:r>
          </a:p>
          <a:p>
            <a:pPr algn="ctr"/>
            <a:r>
              <a:rPr lang="en-US" sz="2000" dirty="0"/>
              <a:t>N+1 = 10</a:t>
            </a:r>
          </a:p>
        </p:txBody>
      </p:sp>
      <p:sp>
        <p:nvSpPr>
          <p:cNvPr id="4" name="Rectangle 3"/>
          <p:cNvSpPr/>
          <p:nvPr/>
        </p:nvSpPr>
        <p:spPr>
          <a:xfrm>
            <a:off x="6960911" y="2537847"/>
            <a:ext cx="1371600" cy="2862322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000" dirty="0"/>
              <a:t>10% = ?</a:t>
            </a:r>
          </a:p>
          <a:p>
            <a:r>
              <a:rPr lang="en-US" sz="2000" dirty="0"/>
              <a:t>20% = ?</a:t>
            </a:r>
          </a:p>
          <a:p>
            <a:r>
              <a:rPr lang="en-US" sz="2000" dirty="0"/>
              <a:t>30% = ?</a:t>
            </a:r>
          </a:p>
          <a:p>
            <a:r>
              <a:rPr lang="en-US" sz="2000" dirty="0"/>
              <a:t>40% = ?</a:t>
            </a:r>
          </a:p>
          <a:p>
            <a:r>
              <a:rPr lang="en-US" sz="2000" dirty="0"/>
              <a:t>50% = 0</a:t>
            </a:r>
          </a:p>
          <a:p>
            <a:r>
              <a:rPr lang="en-US" sz="2000" dirty="0"/>
              <a:t>60% = ?</a:t>
            </a:r>
          </a:p>
          <a:p>
            <a:r>
              <a:rPr lang="en-US" sz="2000" dirty="0"/>
              <a:t>70% = ?</a:t>
            </a:r>
          </a:p>
          <a:p>
            <a:r>
              <a:rPr lang="en-US" sz="2000" dirty="0"/>
              <a:t>80% = ?</a:t>
            </a:r>
          </a:p>
          <a:p>
            <a:r>
              <a:rPr lang="en-US" sz="2000" dirty="0"/>
              <a:t>90%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77000" y="5636567"/>
            <a:ext cx="233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Lookup in Z-table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86473" y="5867400"/>
            <a:ext cx="3657600" cy="715962"/>
          </a:xfrm>
          <a:ln w="19050">
            <a:solidFill>
              <a:schemeClr val="tx1"/>
            </a:solidFill>
            <a:prstDash val="sysDash"/>
          </a:ln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Want Z-score for that segment</a:t>
            </a:r>
          </a:p>
        </p:txBody>
      </p:sp>
    </p:spTree>
    <p:extLst>
      <p:ext uri="{BB962C8B-B14F-4D97-AF65-F5344CB8AC3E}">
        <p14:creationId xmlns:p14="http://schemas.microsoft.com/office/powerpoint/2010/main" val="51336377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5966" y="56205"/>
            <a:ext cx="8229600" cy="858195"/>
          </a:xfrm>
        </p:spPr>
        <p:txBody>
          <a:bodyPr/>
          <a:lstStyle/>
          <a:p>
            <a:r>
              <a:rPr lang="en-US" dirty="0"/>
              <a:t>Z-Table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2586563"/>
            <a:ext cx="1371600" cy="2585323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/>
              <a:t>10% = -1.28</a:t>
            </a:r>
          </a:p>
          <a:p>
            <a:r>
              <a:rPr lang="en-US" dirty="0"/>
              <a:t>20% = -0.84</a:t>
            </a:r>
          </a:p>
          <a:p>
            <a:r>
              <a:rPr lang="en-US" dirty="0"/>
              <a:t>30% = -0.52</a:t>
            </a:r>
          </a:p>
          <a:p>
            <a:r>
              <a:rPr lang="en-US" dirty="0"/>
              <a:t>40% = -0.25</a:t>
            </a:r>
          </a:p>
          <a:p>
            <a:r>
              <a:rPr lang="en-US" dirty="0"/>
              <a:t>50% = 0</a:t>
            </a:r>
          </a:p>
          <a:p>
            <a:r>
              <a:rPr lang="en-US" dirty="0"/>
              <a:t>60% = 0.25</a:t>
            </a:r>
          </a:p>
          <a:p>
            <a:r>
              <a:rPr lang="en-US" dirty="0"/>
              <a:t>70% = 0.52</a:t>
            </a:r>
          </a:p>
          <a:p>
            <a:r>
              <a:rPr lang="en-US" b="1" dirty="0"/>
              <a:t>80%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0.84</a:t>
            </a:r>
          </a:p>
          <a:p>
            <a:r>
              <a:rPr lang="en-US" dirty="0"/>
              <a:t>90% = 1.28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9458" y="1640244"/>
            <a:ext cx="1247008" cy="400110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e.g., 80%?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65966" y="829915"/>
            <a:ext cx="8229600" cy="72405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Tells what cumulative percentage of the standard normal curve is under any point (Z-score).  Or,  </a:t>
            </a:r>
            <a:r>
              <a:rPr lang="en-US" dirty="0">
                <a:solidFill>
                  <a:srgbClr val="0070C0"/>
                </a:solidFill>
              </a:rPr>
              <a:t>P(-</a:t>
            </a:r>
            <a:r>
              <a:rPr lang="en-US" sz="4100" baseline="-5000" dirty="0">
                <a:solidFill>
                  <a:srgbClr val="0070C0"/>
                </a:solidFill>
              </a:rPr>
              <a:t>∞ </a:t>
            </a:r>
            <a:r>
              <a:rPr lang="en-US" dirty="0">
                <a:solidFill>
                  <a:srgbClr val="0070C0"/>
                </a:solidFill>
              </a:rPr>
              <a:t>to Z)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381000" y="2163052"/>
            <a:ext cx="6437978" cy="3299619"/>
            <a:chOff x="1219201" y="1676400"/>
            <a:chExt cx="6437978" cy="3299619"/>
          </a:xfrm>
        </p:grpSpPr>
        <p:pic>
          <p:nvPicPr>
            <p:cNvPr id="20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1" y="1676400"/>
              <a:ext cx="6437978" cy="3299619"/>
            </a:xfrm>
            <a:prstGeom prst="rect">
              <a:avLst/>
            </a:prstGeom>
          </p:spPr>
        </p:pic>
        <p:sp>
          <p:nvSpPr>
            <p:cNvPr id="21" name="Oval 20"/>
            <p:cNvSpPr/>
            <p:nvPr/>
          </p:nvSpPr>
          <p:spPr>
            <a:xfrm>
              <a:off x="4191000" y="3429000"/>
              <a:ext cx="457200" cy="304800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>
              <a:off x="1676400" y="3581400"/>
              <a:ext cx="2362200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 flipV="1">
              <a:off x="4419600" y="2057400"/>
              <a:ext cx="18590" cy="12457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488219" y="5895945"/>
            <a:ext cx="4114800" cy="707886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(Note: Above for positive Z-scores – also negative tables, or diff from 50%)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151" y="6196080"/>
            <a:ext cx="559249" cy="54918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97109" y="5500660"/>
            <a:ext cx="3931381" cy="132343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</a:rPr>
              <a:t>=NORMSINV(area) </a:t>
            </a:r>
            <a:r>
              <a:rPr lang="en-US" sz="2000" dirty="0"/>
              <a:t>– provide Z for area under standard normal curve</a:t>
            </a:r>
          </a:p>
          <a:p>
            <a:r>
              <a:rPr lang="en-US" sz="2000" dirty="0"/>
              <a:t>=NORMSINV(.80) </a:t>
            </a:r>
          </a:p>
          <a:p>
            <a:r>
              <a:rPr lang="en-US" sz="2000"/>
              <a:t>=0.841621</a:t>
            </a:r>
            <a:endParaRPr lang="en-US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54C0E-ECD8-4CE3-A7C8-DB5BAA04FD3A}"/>
              </a:ext>
            </a:extLst>
          </p:cNvPr>
          <p:cNvSpPr txBox="1"/>
          <p:nvPr/>
        </p:nvSpPr>
        <p:spPr>
          <a:xfrm>
            <a:off x="5836880" y="1578277"/>
            <a:ext cx="2323470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</a:rPr>
              <a:t>Find closest value in table to desired percent</a:t>
            </a:r>
          </a:p>
        </p:txBody>
      </p:sp>
    </p:spTree>
    <p:extLst>
      <p:ext uri="{BB962C8B-B14F-4D97-AF65-F5344CB8AC3E}">
        <p14:creationId xmlns:p14="http://schemas.microsoft.com/office/powerpoint/2010/main" val="460186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Probability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28613158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Compute Z scores</a:t>
            </a:r>
          </a:p>
        </p:txBody>
      </p:sp>
      <p:pic>
        <p:nvPicPr>
          <p:cNvPr id="5" name="Content Placeholder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504" y="2057400"/>
            <a:ext cx="5276208" cy="361405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338"/>
            <a:ext cx="2447402" cy="167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5610" y="3581400"/>
            <a:ext cx="1222790" cy="2308324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/>
              <a:t>10% = -1.28</a:t>
            </a:r>
          </a:p>
          <a:p>
            <a:r>
              <a:rPr lang="en-US" sz="1600" dirty="0"/>
              <a:t>20% = -0.84</a:t>
            </a:r>
          </a:p>
          <a:p>
            <a:r>
              <a:rPr lang="en-US" sz="1600" dirty="0"/>
              <a:t>30% = -0.52</a:t>
            </a:r>
          </a:p>
          <a:p>
            <a:r>
              <a:rPr lang="en-US" sz="1600" dirty="0"/>
              <a:t>40% = -0.25</a:t>
            </a:r>
          </a:p>
          <a:p>
            <a:r>
              <a:rPr lang="en-US" sz="1600" dirty="0"/>
              <a:t>50% = 0</a:t>
            </a:r>
          </a:p>
          <a:p>
            <a:r>
              <a:rPr lang="en-US" sz="1600" dirty="0"/>
              <a:t>60% = 0.25</a:t>
            </a:r>
          </a:p>
          <a:p>
            <a:r>
              <a:rPr lang="en-US" sz="1600" dirty="0"/>
              <a:t>70% = 0.52</a:t>
            </a:r>
          </a:p>
          <a:p>
            <a:r>
              <a:rPr lang="en-US" sz="1600" dirty="0"/>
              <a:t>80% = 0.84</a:t>
            </a:r>
          </a:p>
          <a:p>
            <a:r>
              <a:rPr lang="en-US" sz="1600" dirty="0"/>
              <a:t>90% = 1.28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904602" y="3643438"/>
            <a:ext cx="676798" cy="220987"/>
          </a:xfrm>
          <a:prstGeom prst="straightConnector1">
            <a:avLst/>
          </a:prstGeom>
          <a:ln w="1206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96889" y="6019800"/>
            <a:ext cx="2629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(Only some points shown)</a:t>
            </a:r>
          </a:p>
        </p:txBody>
      </p:sp>
    </p:spTree>
    <p:extLst>
      <p:ext uri="{BB962C8B-B14F-4D97-AF65-F5344CB8AC3E}">
        <p14:creationId xmlns:p14="http://schemas.microsoft.com/office/powerpoint/2010/main" val="12394832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Quantile-Quantile Plot Example – Plot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0053"/>
            <a:ext cx="6604119" cy="4268054"/>
          </a:xfrm>
        </p:spPr>
      </p:pic>
      <p:sp>
        <p:nvSpPr>
          <p:cNvPr id="8" name="TextBox 7"/>
          <p:cNvSpPr txBox="1"/>
          <p:nvPr/>
        </p:nvSpPr>
        <p:spPr>
          <a:xfrm>
            <a:off x="3208354" y="5867400"/>
            <a:ext cx="2930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Linear? 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070C0"/>
                </a:solidFill>
                <a:sym typeface="Wingdings" panose="05000000000000000000" pitchFamily="2" charset="2"/>
              </a:rPr>
              <a:t>Normal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7007" y="1433636"/>
            <a:ext cx="22333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http://www.statisticshowto.com/q-q-plots/</a:t>
            </a:r>
          </a:p>
        </p:txBody>
      </p:sp>
    </p:spTree>
    <p:extLst>
      <p:ext uri="{BB962C8B-B14F-4D97-AF65-F5344CB8AC3E}">
        <p14:creationId xmlns:p14="http://schemas.microsoft.com/office/powerpoint/2010/main" val="23535213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Quantile-Quantile Plots in Excel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42680" y="3124200"/>
            <a:ext cx="7430040" cy="3231425"/>
            <a:chOff x="856980" y="1295400"/>
            <a:chExt cx="7430040" cy="32314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80" y="1295400"/>
              <a:ext cx="7430040" cy="30005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714500" y="4295993"/>
              <a:ext cx="571500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50000"/>
                    </a:schemeClr>
                  </a:solidFill>
                </a:rPr>
                <a:t>https://i2.wp.com/www.real-statistics.com/wp-content/uploads/2012/12/qq-plot-normality.jpg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09600" y="160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Mostly, a manual process.  Do as per above.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 of step by step process (with spreadsheet):</a:t>
            </a:r>
          </a:p>
          <a:p>
            <a:pPr algn="ctr"/>
            <a:r>
              <a:rPr lang="en-US" sz="2400" dirty="0">
                <a:hlinkClick r:id="rId3"/>
              </a:rPr>
              <a:t>http://facweb.cs.depaul.edu/cmiller/it223/normQuant.html</a:t>
            </a:r>
            <a:r>
              <a:rPr lang="en-US" sz="24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325609"/>
            <a:ext cx="559249" cy="54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568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Normality Testing with a Quantile-Quantile Plot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1981200"/>
            <a:ext cx="8077200" cy="3939704"/>
            <a:chOff x="609600" y="1981200"/>
            <a:chExt cx="8077200" cy="3939704"/>
          </a:xfrm>
        </p:grpSpPr>
        <p:grpSp>
          <p:nvGrpSpPr>
            <p:cNvPr id="11" name="Group 10"/>
            <p:cNvGrpSpPr/>
            <p:nvPr/>
          </p:nvGrpSpPr>
          <p:grpSpPr>
            <a:xfrm>
              <a:off x="609600" y="1981200"/>
              <a:ext cx="7772400" cy="3886200"/>
              <a:chOff x="533400" y="2819400"/>
              <a:chExt cx="7772400" cy="38862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33400" y="2819400"/>
                <a:ext cx="7772400" cy="38862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1485900" y="4876800"/>
                <a:ext cx="5867400" cy="2308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>
                    <a:solidFill>
                      <a:schemeClr val="bg1">
                        <a:lumMod val="50000"/>
                      </a:schemeClr>
                    </a:solidFill>
                  </a:rPr>
                  <a:t>http://d2vlcm61l7u1fs.cloudfront.net/media%2Fb95%2Fb953e7cd-31c3-45b0-a8ec-03b0e81c95d1%2Fphp2Y86od.png</a:t>
                </a: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9475" y="4215929"/>
              <a:ext cx="5267325" cy="170497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3848" y="4215929"/>
              <a:ext cx="2419350" cy="1628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335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–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581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Exhaustive set of events </a:t>
            </a:r>
            <a:r>
              <a:rPr lang="en-US" dirty="0"/>
              <a:t>– set of all possible outcomes of experiment/observation</a:t>
            </a:r>
          </a:p>
          <a:p>
            <a:r>
              <a:rPr lang="en-US" dirty="0">
                <a:solidFill>
                  <a:srgbClr val="0070C0"/>
                </a:solidFill>
              </a:rPr>
              <a:t>Mutually exclusive sets of events </a:t>
            </a:r>
            <a:r>
              <a:rPr lang="en-US" dirty="0"/>
              <a:t>– elementary events that do not overlap</a:t>
            </a:r>
          </a:p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</a:t>
            </a:r>
          </a:p>
          <a:p>
            <a:pPr lvl="1"/>
            <a:r>
              <a:rPr lang="en-US" dirty="0"/>
              <a:t>not exhaustive, mutually exclusive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5720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8000"/>
                </a:solidFill>
              </a:rPr>
              <a:t>Roll d6:  </a:t>
            </a:r>
            <a:r>
              <a:rPr lang="en-US" dirty="0"/>
              <a:t>Events: 1, 2, 3, 4, 5, 6 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Roll d6</a:t>
            </a:r>
            <a:r>
              <a:rPr lang="en-US" dirty="0"/>
              <a:t>: Events: get even number, get number divisible by 3, get a 1 or get a 5 </a:t>
            </a:r>
          </a:p>
          <a:p>
            <a:pPr lvl="1"/>
            <a:r>
              <a:rPr lang="en-US" dirty="0"/>
              <a:t>exhaustive, but overlap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logins: </a:t>
            </a:r>
            <a:r>
              <a:rPr lang="en-US" dirty="0"/>
              <a:t>time between arrivals &lt;10 seconds, 10+  and &lt;15 seconds inclusive, or 15+ seconds</a:t>
            </a:r>
          </a:p>
          <a:p>
            <a:pPr lvl="1"/>
            <a:r>
              <a:rPr lang="en-US" dirty="0"/>
              <a:t>exhaustive, mutually exclusive</a:t>
            </a:r>
          </a:p>
          <a:p>
            <a:r>
              <a:rPr lang="en-US" dirty="0">
                <a:solidFill>
                  <a:srgbClr val="008000"/>
                </a:solidFill>
              </a:rPr>
              <a:t>Observe logins</a:t>
            </a:r>
            <a:r>
              <a:rPr lang="en-US" dirty="0"/>
              <a:t>: time between arrivals &lt;10 seconds, 10+  and &lt;15 seconds inclusive, or 10+ seconds</a:t>
            </a:r>
          </a:p>
          <a:p>
            <a:pPr lvl="1"/>
            <a:r>
              <a:rPr lang="en-US" dirty="0"/>
              <a:t>exhaustive, but overlap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0FDA56-44E0-476B-8F0C-BFEF4045F3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262923"/>
            <a:ext cx="1649841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3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r>
              <a:rPr lang="en-US" dirty="0"/>
              <a:t>Probability –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534400" cy="5135562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Probability</a:t>
            </a:r>
            <a:r>
              <a:rPr lang="en-US" dirty="0"/>
              <a:t> – likelihood of event to occur,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u="sng" dirty="0"/>
              <a:t>ratio of favorable cases </a:t>
            </a:r>
            <a:r>
              <a:rPr lang="en-US" dirty="0"/>
              <a:t>to </a:t>
            </a:r>
            <a:r>
              <a:rPr lang="en-US" u="sng" dirty="0"/>
              <a:t>all cases</a:t>
            </a:r>
          </a:p>
          <a:p>
            <a:r>
              <a:rPr lang="en-US" dirty="0"/>
              <a:t>Set of rules that probabilities must follow </a:t>
            </a:r>
          </a:p>
          <a:p>
            <a:pPr lvl="1"/>
            <a:r>
              <a:rPr lang="en-US" dirty="0"/>
              <a:t>Probabilities must be </a:t>
            </a:r>
            <a:r>
              <a:rPr lang="en-US" u="sng" dirty="0"/>
              <a:t>between 0 and 1 </a:t>
            </a:r>
            <a:r>
              <a:rPr lang="en-US" dirty="0"/>
              <a:t>(but often written/said as </a:t>
            </a:r>
            <a:r>
              <a:rPr lang="en-US" dirty="0">
                <a:solidFill>
                  <a:srgbClr val="008000"/>
                </a:solidFill>
              </a:rPr>
              <a:t>percent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Probabilities of set of </a:t>
            </a:r>
            <a:r>
              <a:rPr lang="en-US" i="1" dirty="0"/>
              <a:t>exhaustive</a:t>
            </a:r>
            <a:r>
              <a:rPr lang="en-US" dirty="0"/>
              <a:t>, </a:t>
            </a:r>
            <a:r>
              <a:rPr lang="en-US" i="1" dirty="0"/>
              <a:t>mutually exclusive </a:t>
            </a:r>
            <a:r>
              <a:rPr lang="en-US" dirty="0"/>
              <a:t>events must </a:t>
            </a:r>
            <a:r>
              <a:rPr lang="en-US" u="sng" dirty="0"/>
              <a:t>add up to 1</a:t>
            </a:r>
          </a:p>
          <a:p>
            <a:r>
              <a:rPr lang="en-US" dirty="0"/>
              <a:t>e.g., d6: events 1, 2, 3, 4, 5, 6.  Probability of 1/6</a:t>
            </a:r>
            <a:r>
              <a:rPr lang="en-US" baseline="30000" dirty="0"/>
              <a:t>th</a:t>
            </a:r>
            <a:r>
              <a:rPr lang="en-US" dirty="0"/>
              <a:t>  to each, sum of P(1) + P(2) + P(3) + P(4) + P(5) + P(6) = 1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legal set of probabilities</a:t>
            </a:r>
          </a:p>
          <a:p>
            <a:r>
              <a:rPr lang="en-US" dirty="0"/>
              <a:t>e.g., d6: events 1, 2, 3, 4, 5, 6. Probability of ½ to roll 1, ½ to roll 2, and 0 to all the others sum of P(1) + … + P(6) = 0.5 + 0.5 + 0 … + 0 = 1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Also legal set of probabilities</a:t>
            </a:r>
          </a:p>
          <a:p>
            <a:pPr lvl="1"/>
            <a:r>
              <a:rPr lang="en-US" dirty="0"/>
              <a:t>Not how honest d6’s behave in real life!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44191" y="5752365"/>
            <a:ext cx="2362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8000"/>
                </a:solidFill>
              </a:rPr>
              <a:t>Q: </a:t>
            </a:r>
            <a:r>
              <a:rPr lang="en-US" sz="2400" dirty="0"/>
              <a:t>how to assign probabilities?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D1AB8-4264-4C2E-89A7-34F10F4A8E6B}"/>
              </a:ext>
            </a:extLst>
          </p:cNvPr>
          <p:cNvGrpSpPr/>
          <p:nvPr/>
        </p:nvGrpSpPr>
        <p:grpSpPr>
          <a:xfrm>
            <a:off x="6769085" y="457200"/>
            <a:ext cx="2222515" cy="1905000"/>
            <a:chOff x="7162800" y="457200"/>
            <a:chExt cx="1828800" cy="1587044"/>
          </a:xfrm>
        </p:grpSpPr>
        <p:pic>
          <p:nvPicPr>
            <p:cNvPr id="1026" name="Picture 2" descr="Image result">
              <a:extLst>
                <a:ext uri="{FF2B5EF4-FFF2-40B4-BE49-F238E27FC236}">
                  <a16:creationId xmlns:a16="http://schemas.microsoft.com/office/drawing/2014/main" id="{ACBC82BF-90C2-4104-A53B-0584FCD58A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1828800" cy="1371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D18444C-8330-4DD1-86C0-2D64180E3B68}"/>
                </a:ext>
              </a:extLst>
            </p:cNvPr>
            <p:cNvSpPr/>
            <p:nvPr/>
          </p:nvSpPr>
          <p:spPr>
            <a:xfrm>
              <a:off x="7315200" y="1828800"/>
              <a:ext cx="15240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https://goo.gl/iy3YGr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937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11427</TotalTime>
  <Words>5935</Words>
  <Application>Microsoft Office PowerPoint</Application>
  <PresentationFormat>On-screen Show (4:3)</PresentationFormat>
  <Paragraphs>725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7" baseType="lpstr">
      <vt:lpstr>Arial</vt:lpstr>
      <vt:lpstr>Calibri</vt:lpstr>
      <vt:lpstr>Consolas</vt:lpstr>
      <vt:lpstr>Office Theme</vt:lpstr>
      <vt:lpstr>Probability</vt:lpstr>
      <vt:lpstr>Overview</vt:lpstr>
      <vt:lpstr>Breakout 5</vt:lpstr>
      <vt:lpstr>Overview</vt:lpstr>
      <vt:lpstr>Overview</vt:lpstr>
      <vt:lpstr>Probability Introduction</vt:lpstr>
      <vt:lpstr>Outline</vt:lpstr>
      <vt:lpstr>Probability – Definitions</vt:lpstr>
      <vt:lpstr>Probability – Definition</vt:lpstr>
      <vt:lpstr>How to Assign Probabilities?</vt:lpstr>
      <vt:lpstr>Assigning Probabilities</vt:lpstr>
      <vt:lpstr>Rules About Probabilities (1 of 2)</vt:lpstr>
      <vt:lpstr>Rules About Probabilities (2 of 2)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Probability Example</vt:lpstr>
      <vt:lpstr>Outline</vt:lpstr>
      <vt:lpstr>Probability Distributions</vt:lpstr>
      <vt:lpstr>Uniform Distribution</vt:lpstr>
      <vt:lpstr>Uniform Distribution</vt:lpstr>
      <vt:lpstr>Binomial Distribution Example (1 of 3)</vt:lpstr>
      <vt:lpstr>Binomial Distribution Example (1 of 3)</vt:lpstr>
      <vt:lpstr>Binomial Distribution Example (2 of 3)</vt:lpstr>
      <vt:lpstr>Binomial Distribution Example (3 of 3)</vt:lpstr>
      <vt:lpstr>Binomial Distribution (1 of 2)</vt:lpstr>
      <vt:lpstr>Binomial Distribution (2 of 2)</vt:lpstr>
      <vt:lpstr>Binomial Distribution Example</vt:lpstr>
      <vt:lpstr>Poisson Distribution</vt:lpstr>
      <vt:lpstr>Poisson Distributions?</vt:lpstr>
      <vt:lpstr>Poisson Distribution</vt:lpstr>
      <vt:lpstr>Poisson Distribution Example</vt:lpstr>
      <vt:lpstr>Current Poisson Distribution Example</vt:lpstr>
      <vt:lpstr>Current Poisson Distribution Example</vt:lpstr>
      <vt:lpstr>Current Poisson Distribution Example</vt:lpstr>
      <vt:lpstr>Current Poisson Distribution Example</vt:lpstr>
      <vt:lpstr>Poisson Distribution</vt:lpstr>
      <vt:lpstr>Expected Value – Formulation</vt:lpstr>
      <vt:lpstr>Expected Value Example –  Gambling  Game</vt:lpstr>
      <vt:lpstr>Expected Value Example –  Gambling  Game</vt:lpstr>
      <vt:lpstr>Expected Value Example –  Gambling  Game</vt:lpstr>
      <vt:lpstr>Expected Value Example –  Gambling  Game</vt:lpstr>
      <vt:lpstr>Outline</vt:lpstr>
      <vt:lpstr>Outline</vt:lpstr>
      <vt:lpstr>Continuous Distributions</vt:lpstr>
      <vt:lpstr>Continuous Distributions</vt:lpstr>
      <vt:lpstr>Normal Distribution (1 of 2)</vt:lpstr>
      <vt:lpstr>Normal Distribution (2 of 2)</vt:lpstr>
      <vt:lpstr>Normal Distribution (2 of 2)</vt:lpstr>
      <vt:lpstr>Standard Normal Distribution</vt:lpstr>
      <vt:lpstr>Using the Standard Normal</vt:lpstr>
      <vt:lpstr>Using the Standard Normal</vt:lpstr>
      <vt:lpstr>Test for Normality</vt:lpstr>
      <vt:lpstr>Measuring Skewness</vt:lpstr>
      <vt:lpstr>Skewness Examples</vt:lpstr>
      <vt:lpstr>Normality Testing with a Histogram</vt:lpstr>
      <vt:lpstr>Normality Testing with a Histogram</vt:lpstr>
      <vt:lpstr>Normality Testing with a Histogram</vt:lpstr>
      <vt:lpstr>Normality Testing with a Quantile-Quantile Plot</vt:lpstr>
      <vt:lpstr>Quantile-Quantile Plot Example</vt:lpstr>
      <vt:lpstr>Quantile-Quantile Plot Example – Order Data</vt:lpstr>
      <vt:lpstr>Quantile-Quantile Plot Example – Compute Z scores</vt:lpstr>
      <vt:lpstr>Z-Table</vt:lpstr>
      <vt:lpstr>Quantile-Quantile Plot Example – Compute Z scores</vt:lpstr>
      <vt:lpstr>Quantile-Quantile Plot Example – Plot</vt:lpstr>
      <vt:lpstr>Quantile-Quantile Plots in Excel</vt:lpstr>
      <vt:lpstr>Examples of Normality Testing with a Quantile-Quantile Plot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Mark Claypool</cp:lastModifiedBy>
  <cp:revision>477</cp:revision>
  <cp:lastPrinted>2020-04-24T15:59:48Z</cp:lastPrinted>
  <dcterms:created xsi:type="dcterms:W3CDTF">2012-01-13T01:01:36Z</dcterms:created>
  <dcterms:modified xsi:type="dcterms:W3CDTF">2020-04-24T16:00:03Z</dcterms:modified>
</cp:coreProperties>
</file>