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4"/>
  </p:notesMasterIdLst>
  <p:handoutMasterIdLst>
    <p:handoutMasterId r:id="rId95"/>
  </p:handoutMasterIdLst>
  <p:sldIdLst>
    <p:sldId id="256" r:id="rId2"/>
    <p:sldId id="263" r:id="rId3"/>
    <p:sldId id="257" r:id="rId4"/>
    <p:sldId id="264" r:id="rId5"/>
    <p:sldId id="258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65" r:id="rId15"/>
    <p:sldId id="259" r:id="rId16"/>
    <p:sldId id="266" r:id="rId17"/>
    <p:sldId id="260" r:id="rId18"/>
    <p:sldId id="285" r:id="rId19"/>
    <p:sldId id="286" r:id="rId20"/>
    <p:sldId id="272" r:id="rId21"/>
    <p:sldId id="268" r:id="rId22"/>
    <p:sldId id="269" r:id="rId23"/>
    <p:sldId id="270" r:id="rId24"/>
    <p:sldId id="271" r:id="rId25"/>
    <p:sldId id="273" r:id="rId26"/>
    <p:sldId id="274" r:id="rId27"/>
    <p:sldId id="275" r:id="rId28"/>
    <p:sldId id="276" r:id="rId29"/>
    <p:sldId id="290" r:id="rId30"/>
    <p:sldId id="289" r:id="rId31"/>
    <p:sldId id="291" r:id="rId32"/>
    <p:sldId id="292" r:id="rId33"/>
    <p:sldId id="298" r:id="rId34"/>
    <p:sldId id="299" r:id="rId35"/>
    <p:sldId id="294" r:id="rId36"/>
    <p:sldId id="295" r:id="rId37"/>
    <p:sldId id="296" r:id="rId38"/>
    <p:sldId id="297" r:id="rId39"/>
    <p:sldId id="303" r:id="rId40"/>
    <p:sldId id="306" r:id="rId41"/>
    <p:sldId id="307" r:id="rId42"/>
    <p:sldId id="304" r:id="rId43"/>
    <p:sldId id="305" r:id="rId44"/>
    <p:sldId id="308" r:id="rId45"/>
    <p:sldId id="309" r:id="rId46"/>
    <p:sldId id="311" r:id="rId47"/>
    <p:sldId id="316" r:id="rId48"/>
    <p:sldId id="317" r:id="rId49"/>
    <p:sldId id="318" r:id="rId50"/>
    <p:sldId id="319" r:id="rId51"/>
    <p:sldId id="310" r:id="rId52"/>
    <p:sldId id="300" r:id="rId53"/>
    <p:sldId id="320" r:id="rId54"/>
    <p:sldId id="321" r:id="rId55"/>
    <p:sldId id="322" r:id="rId56"/>
    <p:sldId id="323" r:id="rId57"/>
    <p:sldId id="324" r:id="rId58"/>
    <p:sldId id="325" r:id="rId59"/>
    <p:sldId id="326" r:id="rId60"/>
    <p:sldId id="327" r:id="rId61"/>
    <p:sldId id="328" r:id="rId62"/>
    <p:sldId id="329" r:id="rId63"/>
    <p:sldId id="330" r:id="rId64"/>
    <p:sldId id="331" r:id="rId65"/>
    <p:sldId id="332" r:id="rId66"/>
    <p:sldId id="333" r:id="rId67"/>
    <p:sldId id="334" r:id="rId68"/>
    <p:sldId id="335" r:id="rId69"/>
    <p:sldId id="342" r:id="rId70"/>
    <p:sldId id="343" r:id="rId71"/>
    <p:sldId id="336" r:id="rId72"/>
    <p:sldId id="337" r:id="rId73"/>
    <p:sldId id="338" r:id="rId74"/>
    <p:sldId id="339" r:id="rId75"/>
    <p:sldId id="340" r:id="rId76"/>
    <p:sldId id="341" r:id="rId77"/>
    <p:sldId id="344" r:id="rId78"/>
    <p:sldId id="345" r:id="rId79"/>
    <p:sldId id="346" r:id="rId80"/>
    <p:sldId id="347" r:id="rId81"/>
    <p:sldId id="348" r:id="rId82"/>
    <p:sldId id="349" r:id="rId83"/>
    <p:sldId id="353" r:id="rId84"/>
    <p:sldId id="350" r:id="rId85"/>
    <p:sldId id="352" r:id="rId86"/>
    <p:sldId id="354" r:id="rId87"/>
    <p:sldId id="351" r:id="rId88"/>
    <p:sldId id="355" r:id="rId89"/>
    <p:sldId id="358" r:id="rId90"/>
    <p:sldId id="356" r:id="rId91"/>
    <p:sldId id="359" r:id="rId92"/>
    <p:sldId id="357" r:id="rId9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2">
        <a:lumMod val="60000"/>
        <a:lumOff val="40000"/>
      </a:schemeClr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4" autoAdjust="0"/>
    <p:restoredTop sz="89038" autoAdjust="0"/>
  </p:normalViewPr>
  <p:slideViewPr>
    <p:cSldViewPr>
      <p:cViewPr varScale="1">
        <p:scale>
          <a:sx n="56" d="100"/>
          <a:sy n="56" d="100"/>
        </p:scale>
        <p:origin x="4971" y="45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-56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837E6-FE4A-460D-B195-BE410E58F0F7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C0558-F855-45ED-ACAF-E64734788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89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3E04472-30A7-4BFD-AE42-4B7DAF897217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E66B3BC-8BDF-474F-B3DF-8718E0B07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9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0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795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9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2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9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6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6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4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4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1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9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0C008-1EDC-44A7-AC30-7905F8BCA6C7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IMGD 2905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755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Describe how to Compute </a:t>
            </a:r>
            <a:r>
              <a:rPr lang="en-US" dirty="0">
                <a:solidFill>
                  <a:srgbClr val="008000"/>
                </a:solidFill>
              </a:rPr>
              <a:t>Variance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657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Compute mean.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Take a sample and compute how far it is from mean. Square this.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Repeat #2 for each sample.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 up all.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Divide by number of samples (-1).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AF921F-4966-4528-8322-213C62729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876800"/>
            <a:ext cx="6506308" cy="139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110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60265-7179-4390-8947-EB9D57C47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679C6-218C-4F6F-8187-BB6AB1E4F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Mendenhall’s Empirical Rule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095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B3BDB-B1C7-406C-A1DB-24C0C3300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can you interpret from Z-score?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34E601-7DFF-43FC-B0C5-7D0DB56F5C8A}"/>
              </a:ext>
            </a:extLst>
          </p:cNvPr>
          <p:cNvSpPr txBox="1"/>
          <p:nvPr/>
        </p:nvSpPr>
        <p:spPr>
          <a:xfrm>
            <a:off x="8686800" y="2514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3C8156-4315-44F1-BEAB-C0E829A8B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55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B3BDB-B1C7-406C-A1DB-24C0C3300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can you interpret from Z-score?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D621B-C617-448A-A94A-327951A82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(above or below) score is relative to the median</a:t>
            </a:r>
          </a:p>
          <a:p>
            <a:r>
              <a:rPr lang="en-US" dirty="0"/>
              <a:t>How “unusual” a score 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F20267-EC69-4E05-B22A-D8D33C9EE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325084"/>
            <a:ext cx="5410200" cy="32582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34E601-7DFF-43FC-B0C5-7D0DB56F5C8A}"/>
              </a:ext>
            </a:extLst>
          </p:cNvPr>
          <p:cNvSpPr txBox="1"/>
          <p:nvPr/>
        </p:nvSpPr>
        <p:spPr>
          <a:xfrm>
            <a:off x="8686800" y="2514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44AD92-9B6F-483E-AD41-776A5323BB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580636"/>
            <a:ext cx="1600200" cy="86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88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</a:t>
            </a:r>
            <a:r>
              <a:rPr lang="en-US" dirty="0">
                <a:solidFill>
                  <a:srgbClr val="0070C0"/>
                </a:solidFill>
              </a:rPr>
              <a:t>population</a:t>
            </a:r>
            <a:r>
              <a:rPr lang="en-US" dirty="0"/>
              <a:t> versus </a:t>
            </a:r>
            <a:r>
              <a:rPr lang="en-US" dirty="0">
                <a:solidFill>
                  <a:srgbClr val="008000"/>
                </a:solidFill>
              </a:rPr>
              <a:t>sample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433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</a:t>
            </a:r>
            <a:r>
              <a:rPr lang="en-US" dirty="0">
                <a:solidFill>
                  <a:srgbClr val="0070C0"/>
                </a:solidFill>
              </a:rPr>
              <a:t>population</a:t>
            </a:r>
            <a:r>
              <a:rPr lang="en-US" dirty="0"/>
              <a:t> versus </a:t>
            </a:r>
            <a:r>
              <a:rPr lang="en-US" dirty="0">
                <a:solidFill>
                  <a:srgbClr val="008000"/>
                </a:solidFill>
              </a:rPr>
              <a:t>sample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Population</a:t>
            </a:r>
            <a:r>
              <a:rPr lang="en-US" dirty="0"/>
              <a:t> – all members of group pertaining to study</a:t>
            </a:r>
          </a:p>
          <a:p>
            <a:pPr lvl="1"/>
            <a:r>
              <a:rPr lang="en-US" dirty="0"/>
              <a:t>Typically want </a:t>
            </a:r>
            <a:r>
              <a:rPr lang="en-US" i="1" dirty="0"/>
              <a:t>parameter</a:t>
            </a:r>
            <a:r>
              <a:rPr lang="en-US" dirty="0"/>
              <a:t> of this group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8000"/>
                </a:solidFill>
              </a:rPr>
              <a:t>Sample</a:t>
            </a:r>
            <a:r>
              <a:rPr lang="en-US" dirty="0"/>
              <a:t> – part of population selected for analysis</a:t>
            </a:r>
          </a:p>
          <a:p>
            <a:pPr lvl="1"/>
            <a:r>
              <a:rPr lang="en-US" dirty="0"/>
              <a:t>Typically compute </a:t>
            </a:r>
            <a:r>
              <a:rPr lang="en-US" i="1" dirty="0"/>
              <a:t>statistic</a:t>
            </a:r>
            <a:r>
              <a:rPr lang="en-US" dirty="0"/>
              <a:t> to estimate </a:t>
            </a:r>
            <a:r>
              <a:rPr lang="en-US" i="1" dirty="0"/>
              <a:t>parameter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643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>
                <a:solidFill>
                  <a:srgbClr val="0070C0"/>
                </a:solidFill>
              </a:rPr>
              <a:t>probability sampling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03517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>
                <a:solidFill>
                  <a:srgbClr val="0070C0"/>
                </a:solidFill>
              </a:rPr>
              <a:t>probability sampling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Probability sampling </a:t>
            </a:r>
            <a:r>
              <a:rPr lang="en-US" dirty="0"/>
              <a:t>– selecting members from the population group while considering the likelihood of selection</a:t>
            </a:r>
          </a:p>
          <a:p>
            <a:pPr lvl="1"/>
            <a:r>
              <a:rPr lang="en-US" dirty="0"/>
              <a:t>Likelihood as part of population</a:t>
            </a:r>
          </a:p>
        </p:txBody>
      </p:sp>
    </p:spTree>
    <p:extLst>
      <p:ext uri="{BB962C8B-B14F-4D97-AF65-F5344CB8AC3E}">
        <p14:creationId xmlns:p14="http://schemas.microsoft.com/office/powerpoint/2010/main" val="412613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D62F7-EDA3-4A2F-9321-5CD676E19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dirty="0">
                <a:solidFill>
                  <a:srgbClr val="0070C0"/>
                </a:solidFill>
              </a:rPr>
              <a:t>Variable</a:t>
            </a:r>
            <a:r>
              <a:rPr lang="en-US" dirty="0"/>
              <a:t> in Statistics?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0E0C7-5F22-403B-A239-4E8AAE17C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22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94420-AF08-40F2-813C-37C28DFA2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dirty="0">
                <a:solidFill>
                  <a:srgbClr val="0070C0"/>
                </a:solidFill>
              </a:rPr>
              <a:t>Variable</a:t>
            </a:r>
            <a:r>
              <a:rPr lang="en-US" dirty="0"/>
              <a:t> in Statistics?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6FF93-5467-4D62-B994-0BFC19B84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Any characteristics that can be measured, classified or counted</a:t>
            </a:r>
          </a:p>
          <a:p>
            <a:pPr lvl="1"/>
            <a:r>
              <a:rPr lang="en-US" dirty="0"/>
              <a:t>Examples: age, eye color, income, high score, kill-death ratio, vehicle type</a:t>
            </a:r>
          </a:p>
          <a:p>
            <a:pPr lvl="1"/>
            <a:r>
              <a:rPr lang="en-US" dirty="0"/>
              <a:t>e.g., time spent in competitive mode in </a:t>
            </a:r>
            <a:r>
              <a:rPr lang="en-US" i="1" dirty="0" err="1"/>
              <a:t>Starcraft</a:t>
            </a:r>
            <a:r>
              <a:rPr lang="en-US" i="1" dirty="0"/>
              <a:t> 2</a:t>
            </a:r>
          </a:p>
          <a:p>
            <a:pPr lvl="1"/>
            <a:r>
              <a:rPr lang="en-US" dirty="0"/>
              <a:t>e.g., vehicle choice in </a:t>
            </a:r>
            <a:r>
              <a:rPr lang="en-US" i="1" dirty="0"/>
              <a:t>Grand Theft Auto </a:t>
            </a:r>
            <a:r>
              <a:rPr lang="en-US" dirty="0"/>
              <a:t>(GTA)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Variables</a:t>
            </a:r>
            <a:r>
              <a:rPr lang="en-US" dirty="0"/>
              <a:t> in columns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Independent variable </a:t>
            </a:r>
            <a:r>
              <a:rPr lang="en-US" dirty="0"/>
              <a:t>is inherent in population, versus </a:t>
            </a:r>
            <a:r>
              <a:rPr lang="en-US" dirty="0">
                <a:solidFill>
                  <a:srgbClr val="008000"/>
                </a:solidFill>
              </a:rPr>
              <a:t>dependent variable </a:t>
            </a:r>
            <a:r>
              <a:rPr lang="en-US" dirty="0"/>
              <a:t>that want to assess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C7255E-8B00-47A4-B3D5-A66252225AF1}"/>
              </a:ext>
            </a:extLst>
          </p:cNvPr>
          <p:cNvSpPr/>
          <p:nvPr/>
        </p:nvSpPr>
        <p:spPr>
          <a:xfrm>
            <a:off x="4800600" y="4191000"/>
            <a:ext cx="2895600" cy="923330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u="sng" dirty="0">
                <a:latin typeface="Consolas" panose="020B0609020204030204" pitchFamily="49" charset="0"/>
              </a:rPr>
              <a:t>Player</a:t>
            </a:r>
            <a:r>
              <a:rPr lang="en-US" dirty="0">
                <a:latin typeface="Consolas" panose="020B0609020204030204" pitchFamily="49" charset="0"/>
              </a:rPr>
              <a:t>	</a:t>
            </a:r>
            <a:r>
              <a:rPr lang="en-US" u="sng" dirty="0">
                <a:latin typeface="Consolas" panose="020B0609020204030204" pitchFamily="49" charset="0"/>
              </a:rPr>
              <a:t>Hours</a:t>
            </a:r>
            <a:r>
              <a:rPr lang="en-US" dirty="0">
                <a:latin typeface="Consolas" panose="020B0609020204030204" pitchFamily="49" charset="0"/>
              </a:rPr>
              <a:t>	</a:t>
            </a:r>
            <a:r>
              <a:rPr lang="en-US" u="sng" dirty="0">
                <a:latin typeface="Consolas" panose="020B0609020204030204" pitchFamily="49" charset="0"/>
              </a:rPr>
              <a:t>Champ</a:t>
            </a:r>
          </a:p>
          <a:p>
            <a:r>
              <a:rPr lang="en-US" dirty="0">
                <a:latin typeface="Consolas" panose="020B0609020204030204" pitchFamily="49" charset="0"/>
              </a:rPr>
              <a:t>  A	 2	Leona</a:t>
            </a:r>
          </a:p>
          <a:p>
            <a:r>
              <a:rPr lang="en-US" dirty="0">
                <a:latin typeface="Consolas" panose="020B0609020204030204" pitchFamily="49" charset="0"/>
              </a:rPr>
              <a:t>  B	 7.5	</a:t>
            </a:r>
            <a:r>
              <a:rPr lang="en-US" dirty="0" err="1">
                <a:latin typeface="Consolas" panose="020B0609020204030204" pitchFamily="49" charset="0"/>
              </a:rPr>
              <a:t>Teemo</a:t>
            </a: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408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two main </a:t>
            </a:r>
            <a:r>
              <a:rPr lang="en-US" dirty="0">
                <a:solidFill>
                  <a:srgbClr val="0070C0"/>
                </a:solidFill>
              </a:rPr>
              <a:t>sources for data </a:t>
            </a:r>
            <a:r>
              <a:rPr lang="en-US" dirty="0"/>
              <a:t>for game analytics?</a:t>
            </a:r>
          </a:p>
        </p:txBody>
      </p:sp>
    </p:spTree>
    <p:extLst>
      <p:ext uri="{BB962C8B-B14F-4D97-AF65-F5344CB8AC3E}">
        <p14:creationId xmlns:p14="http://schemas.microsoft.com/office/powerpoint/2010/main" val="2884224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a </a:t>
            </a:r>
            <a:r>
              <a:rPr lang="en-US" dirty="0">
                <a:solidFill>
                  <a:srgbClr val="0070C0"/>
                </a:solidFill>
              </a:rPr>
              <a:t>Pareto chart</a:t>
            </a:r>
            <a:r>
              <a:rPr lang="en-US" dirty="0"/>
              <a:t>?  When used?</a:t>
            </a:r>
          </a:p>
        </p:txBody>
      </p:sp>
    </p:spTree>
    <p:extLst>
      <p:ext uri="{BB962C8B-B14F-4D97-AF65-F5344CB8AC3E}">
        <p14:creationId xmlns:p14="http://schemas.microsoft.com/office/powerpoint/2010/main" val="3206989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a </a:t>
            </a:r>
            <a:r>
              <a:rPr lang="en-US" dirty="0">
                <a:solidFill>
                  <a:srgbClr val="0070C0"/>
                </a:solidFill>
              </a:rPr>
              <a:t>Pareto chart</a:t>
            </a:r>
            <a:r>
              <a:rPr lang="en-US" dirty="0"/>
              <a:t>?  When used?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Bar chart, arranged most to least frequent</a:t>
            </a:r>
          </a:p>
          <a:p>
            <a:r>
              <a:rPr lang="en-US" dirty="0"/>
              <a:t>Line showing cumulative percent</a:t>
            </a:r>
          </a:p>
          <a:p>
            <a:endParaRPr lang="en-US" dirty="0"/>
          </a:p>
          <a:p>
            <a:r>
              <a:rPr lang="en-US" dirty="0"/>
              <a:t>Helps identify most common, </a:t>
            </a:r>
            <a:r>
              <a:rPr lang="en-US"/>
              <a:t>relative amounts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4" descr="https://s-media-cache-ak0.pinimg.com/originals/11/71/39/11713917717ba1ae36cc468334d779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3600"/>
            <a:ext cx="4165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05450" y="5142384"/>
            <a:ext cx="26035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/>
              <a:t>https://goo.gl/S7qDTJ</a:t>
            </a:r>
            <a:endParaRPr lang="en-US" sz="200" dirty="0"/>
          </a:p>
        </p:txBody>
      </p:sp>
    </p:spTree>
    <p:extLst>
      <p:ext uri="{BB962C8B-B14F-4D97-AF65-F5344CB8AC3E}">
        <p14:creationId xmlns:p14="http://schemas.microsoft.com/office/powerpoint/2010/main" val="1012158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should you </a:t>
            </a:r>
            <a:r>
              <a:rPr lang="en-US" i="1" dirty="0"/>
              <a:t>not</a:t>
            </a:r>
            <a:r>
              <a:rPr lang="en-US" dirty="0"/>
              <a:t> use </a:t>
            </a:r>
            <a:r>
              <a:rPr lang="en-US" dirty="0">
                <a:solidFill>
                  <a:srgbClr val="0070C0"/>
                </a:solidFill>
              </a:rPr>
              <a:t>pie chart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56587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should you </a:t>
            </a:r>
            <a:r>
              <a:rPr lang="en-US" i="1" dirty="0"/>
              <a:t>not</a:t>
            </a:r>
            <a:r>
              <a:rPr lang="en-US" dirty="0"/>
              <a:t> use </a:t>
            </a:r>
            <a:r>
              <a:rPr lang="en-US" dirty="0">
                <a:solidFill>
                  <a:srgbClr val="0070C0"/>
                </a:solidFill>
              </a:rPr>
              <a:t>pie chart</a:t>
            </a:r>
            <a:r>
              <a:rPr lang="en-US" dirty="0"/>
              <a:t>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4038600" cy="3154363"/>
          </a:xfrm>
        </p:spPr>
        <p:txBody>
          <a:bodyPr/>
          <a:lstStyle/>
          <a:p>
            <a:r>
              <a:rPr lang="en-US" dirty="0"/>
              <a:t>When too many slices</a:t>
            </a:r>
          </a:p>
        </p:txBody>
      </p:sp>
      <p:pic>
        <p:nvPicPr>
          <p:cNvPr id="8" name="Picture 2" descr="https://visuanalyze.files.wordpress.com/2013/02/pie-chart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0"/>
            <a:ext cx="4038600" cy="262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14900" y="4907077"/>
            <a:ext cx="3200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http://cdn.arstechnica.net/FeaturesByVersion.png</a:t>
            </a:r>
          </a:p>
        </p:txBody>
      </p:sp>
    </p:spTree>
    <p:extLst>
      <p:ext uri="{BB962C8B-B14F-4D97-AF65-F5344CB8AC3E}">
        <p14:creationId xmlns:p14="http://schemas.microsoft.com/office/powerpoint/2010/main" val="4176117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should you </a:t>
            </a:r>
            <a:r>
              <a:rPr lang="en-US" i="1" dirty="0"/>
              <a:t>not</a:t>
            </a:r>
            <a:r>
              <a:rPr lang="en-US" dirty="0"/>
              <a:t> use </a:t>
            </a:r>
            <a:r>
              <a:rPr lang="en-US" dirty="0">
                <a:solidFill>
                  <a:srgbClr val="0070C0"/>
                </a:solidFill>
              </a:rPr>
              <a:t>pie chart</a:t>
            </a:r>
            <a:r>
              <a:rPr lang="en-US" dirty="0"/>
              <a:t>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747747"/>
          </a:xfrm>
        </p:spPr>
        <p:txBody>
          <a:bodyPr/>
          <a:lstStyle/>
          <a:p>
            <a:r>
              <a:rPr lang="en-US" dirty="0"/>
              <a:t>(Often) when comparing pies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44603"/>
            <a:ext cx="64770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41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7D94A-F6E7-40F5-ADD1-344AE96FB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a </a:t>
            </a:r>
            <a:r>
              <a:rPr lang="en-US" dirty="0">
                <a:solidFill>
                  <a:srgbClr val="0070C0"/>
                </a:solidFill>
              </a:rPr>
              <a:t>heat map</a:t>
            </a:r>
            <a:r>
              <a:rPr lang="en-US" dirty="0"/>
              <a:t>? Describe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F5A6B-BA62-4AA0-9739-71D9A862E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676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7D94A-F6E7-40F5-ADD1-344AE96FB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a </a:t>
            </a:r>
            <a:r>
              <a:rPr lang="en-US" dirty="0">
                <a:solidFill>
                  <a:srgbClr val="0070C0"/>
                </a:solidFill>
              </a:rPr>
              <a:t>heat map</a:t>
            </a:r>
            <a:r>
              <a:rPr lang="en-US" dirty="0"/>
              <a:t>? Describe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F5A6B-BA62-4AA0-9739-71D9A862E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/>
              <a:t>Map where data represented as colors</a:t>
            </a:r>
          </a:p>
          <a:p>
            <a:pPr lvl="1"/>
            <a:r>
              <a:rPr lang="en-US" dirty="0"/>
              <a:t>Typically, greater values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brighter intensity colors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F3DC48-E9F5-4DF8-BFD2-49D075807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2971800"/>
            <a:ext cx="50292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1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A27DD-6B5A-4BF6-A639-2304CEC47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Provide three </a:t>
            </a:r>
            <a:r>
              <a:rPr lang="en-US" dirty="0">
                <a:solidFill>
                  <a:srgbClr val="0070C0"/>
                </a:solidFill>
              </a:rPr>
              <a:t>guidelines for good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DF709-1AFC-45AA-921A-687BB0B2B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844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A27DD-6B5A-4BF6-A639-2304CEC47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Provide three </a:t>
            </a:r>
            <a:r>
              <a:rPr lang="en-US" dirty="0">
                <a:solidFill>
                  <a:srgbClr val="0070C0"/>
                </a:solidFill>
              </a:rPr>
              <a:t>guidelines for good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DF709-1AFC-45AA-921A-687BB0B2B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Require minimum effort from reader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Maximize 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Minimize ink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Use commonly accepted practices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Avoid ambiguity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1452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Probability, what is an </a:t>
            </a:r>
            <a:r>
              <a:rPr lang="en-US" dirty="0">
                <a:solidFill>
                  <a:srgbClr val="0070C0"/>
                </a:solidFill>
              </a:rPr>
              <a:t>Exhaustive Set </a:t>
            </a:r>
            <a:r>
              <a:rPr lang="en-US" dirty="0"/>
              <a:t>of Events? Give an Example.</a:t>
            </a:r>
          </a:p>
        </p:txBody>
      </p:sp>
    </p:spTree>
    <p:extLst>
      <p:ext uri="{BB962C8B-B14F-4D97-AF65-F5344CB8AC3E}">
        <p14:creationId xmlns:p14="http://schemas.microsoft.com/office/powerpoint/2010/main" val="2849082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two main </a:t>
            </a:r>
            <a:r>
              <a:rPr lang="en-US" dirty="0">
                <a:solidFill>
                  <a:srgbClr val="0070C0"/>
                </a:solidFill>
              </a:rPr>
              <a:t>sources for data </a:t>
            </a:r>
            <a:r>
              <a:rPr lang="en-US" dirty="0"/>
              <a:t>for game analytics?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8000"/>
                </a:solidFill>
              </a:rPr>
              <a:t>Quantitative</a:t>
            </a:r>
            <a:r>
              <a:rPr lang="en-US" dirty="0"/>
              <a:t> – instrumented game</a:t>
            </a:r>
          </a:p>
          <a:p>
            <a:r>
              <a:rPr lang="en-US" dirty="0">
                <a:solidFill>
                  <a:srgbClr val="0070C0"/>
                </a:solidFill>
              </a:rPr>
              <a:t>Qualitative</a:t>
            </a:r>
            <a:r>
              <a:rPr lang="en-US" dirty="0"/>
              <a:t> – subjective evaluation</a:t>
            </a:r>
          </a:p>
        </p:txBody>
      </p:sp>
    </p:spTree>
    <p:extLst>
      <p:ext uri="{BB962C8B-B14F-4D97-AF65-F5344CB8AC3E}">
        <p14:creationId xmlns:p14="http://schemas.microsoft.com/office/powerpoint/2010/main" val="467376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Probability, what is an </a:t>
            </a:r>
            <a:r>
              <a:rPr lang="en-US" dirty="0">
                <a:solidFill>
                  <a:srgbClr val="0070C0"/>
                </a:solidFill>
              </a:rPr>
              <a:t>Exhaustive Set </a:t>
            </a:r>
            <a:r>
              <a:rPr lang="en-US" dirty="0"/>
              <a:t>of Events? Give an Example.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US" dirty="0"/>
              <a:t>A set of all possible outcomes of an experiment or observation</a:t>
            </a:r>
          </a:p>
          <a:p>
            <a:endParaRPr lang="en-US" dirty="0"/>
          </a:p>
          <a:p>
            <a:r>
              <a:rPr lang="en-US" dirty="0"/>
              <a:t>e.g., coin: events {heads, tails}</a:t>
            </a:r>
          </a:p>
          <a:p>
            <a:r>
              <a:rPr lang="en-US" dirty="0"/>
              <a:t>e.g., d6: events {even number, odd number}</a:t>
            </a:r>
          </a:p>
          <a:p>
            <a:r>
              <a:rPr lang="en-US" dirty="0"/>
              <a:t>e.g., picking Champion in </a:t>
            </a:r>
            <a:r>
              <a:rPr lang="en-US" dirty="0" err="1"/>
              <a:t>LoL</a:t>
            </a:r>
            <a:r>
              <a:rPr lang="en-US" dirty="0"/>
              <a:t>: events {Shen, </a:t>
            </a:r>
            <a:r>
              <a:rPr lang="en-US" dirty="0" err="1"/>
              <a:t>Teemo</a:t>
            </a:r>
            <a:r>
              <a:rPr lang="en-US" dirty="0"/>
              <a:t>, Leona, …} (all possible Champions listed)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305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D46B9-10BA-47C9-85C0-2A46DAB9C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</a:t>
            </a:r>
            <a:r>
              <a:rPr lang="en-US" dirty="0">
                <a:solidFill>
                  <a:srgbClr val="0070C0"/>
                </a:solidFill>
              </a:rPr>
              <a:t>Numeric Values </a:t>
            </a:r>
            <a:r>
              <a:rPr lang="en-US" dirty="0"/>
              <a:t>do Probabilities take?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7331E-55C3-4D10-81DC-AFDFB40C5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587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D46B9-10BA-47C9-85C0-2A46DAB9C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</a:t>
            </a:r>
            <a:r>
              <a:rPr lang="en-US" dirty="0">
                <a:solidFill>
                  <a:srgbClr val="0070C0"/>
                </a:solidFill>
              </a:rPr>
              <a:t>Numeric Values </a:t>
            </a:r>
            <a:r>
              <a:rPr lang="en-US" dirty="0"/>
              <a:t>do Probabilities take?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7331E-55C3-4D10-81DC-AFDFB40C5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Probabilities must be </a:t>
            </a:r>
            <a:r>
              <a:rPr lang="en-US" dirty="0">
                <a:solidFill>
                  <a:srgbClr val="C00000"/>
                </a:solidFill>
              </a:rPr>
              <a:t>between 0 and 1 </a:t>
            </a:r>
            <a:r>
              <a:rPr lang="en-US" dirty="0"/>
              <a:t>(but often written/said as </a:t>
            </a:r>
            <a:r>
              <a:rPr lang="en-US" dirty="0">
                <a:solidFill>
                  <a:srgbClr val="008000"/>
                </a:solidFill>
              </a:rPr>
              <a:t>percent</a:t>
            </a:r>
            <a:r>
              <a:rPr lang="en-US" dirty="0"/>
              <a:t>)</a:t>
            </a:r>
          </a:p>
          <a:p>
            <a:r>
              <a:rPr lang="en-US" dirty="0"/>
              <a:t>Probabilities of set of </a:t>
            </a:r>
            <a:r>
              <a:rPr lang="en-US" i="1" dirty="0"/>
              <a:t>exhaustive</a:t>
            </a:r>
            <a:r>
              <a:rPr lang="en-US" dirty="0"/>
              <a:t>, </a:t>
            </a:r>
            <a:r>
              <a:rPr lang="en-US" i="1" dirty="0"/>
              <a:t>mutually exclusive </a:t>
            </a:r>
            <a:r>
              <a:rPr lang="en-US" dirty="0"/>
              <a:t>events must </a:t>
            </a:r>
            <a:r>
              <a:rPr lang="en-US" dirty="0">
                <a:solidFill>
                  <a:srgbClr val="C00000"/>
                </a:solidFill>
              </a:rPr>
              <a:t>add up to 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8963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Draw 1 card.  What is the probability drawing a Jack?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06797"/>
            <a:ext cx="4038600" cy="3312768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FD6B6DA-9155-4C91-818C-E25FFC603332}"/>
              </a:ext>
            </a:extLst>
          </p:cNvPr>
          <p:cNvSpPr/>
          <p:nvPr/>
        </p:nvSpPr>
        <p:spPr>
          <a:xfrm>
            <a:off x="6646718" y="1247309"/>
            <a:ext cx="10976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Poll 1!</a:t>
            </a:r>
          </a:p>
        </p:txBody>
      </p:sp>
    </p:spTree>
    <p:extLst>
      <p:ext uri="{BB962C8B-B14F-4D97-AF65-F5344CB8AC3E}">
        <p14:creationId xmlns:p14="http://schemas.microsoft.com/office/powerpoint/2010/main" val="579435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Draw 1 card.  What is the probability drawing a Jack?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P(J) = </a:t>
            </a:r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  2 favorable outcomes / </a:t>
            </a:r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  5 total outcomes</a:t>
            </a:r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= 2/5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06797"/>
            <a:ext cx="4038600" cy="3312768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FD6B6DA-9155-4C91-818C-E25FFC603332}"/>
              </a:ext>
            </a:extLst>
          </p:cNvPr>
          <p:cNvSpPr/>
          <p:nvPr/>
        </p:nvSpPr>
        <p:spPr>
          <a:xfrm>
            <a:off x="6646718" y="1247309"/>
            <a:ext cx="10976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Poll 1!</a:t>
            </a:r>
          </a:p>
        </p:txBody>
      </p:sp>
    </p:spTree>
    <p:extLst>
      <p:ext uri="{BB962C8B-B14F-4D97-AF65-F5344CB8AC3E}">
        <p14:creationId xmlns:p14="http://schemas.microsoft.com/office/powerpoint/2010/main" val="17337152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Draw 2 cards simultaneously.  What is the probability of drawing 2 Jacks?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06797"/>
            <a:ext cx="4038600" cy="3312768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FD6B6DA-9155-4C91-818C-E25FFC603332}"/>
              </a:ext>
            </a:extLst>
          </p:cNvPr>
          <p:cNvSpPr/>
          <p:nvPr/>
        </p:nvSpPr>
        <p:spPr>
          <a:xfrm>
            <a:off x="6646718" y="1247309"/>
            <a:ext cx="10976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Poll 2!</a:t>
            </a:r>
          </a:p>
        </p:txBody>
      </p:sp>
    </p:spTree>
    <p:extLst>
      <p:ext uri="{BB962C8B-B14F-4D97-AF65-F5344CB8AC3E}">
        <p14:creationId xmlns:p14="http://schemas.microsoft.com/office/powerpoint/2010/main" val="17969968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Draw 2 cards simultaneously.  What is the probability of drawing 2 Jacks?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P(2J) = P(J) x P(J | J)</a:t>
            </a:r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= 2/5 x 1/4 </a:t>
            </a:r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= 1/10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06797"/>
            <a:ext cx="4038600" cy="3312768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2A63C53-5988-43E9-AD75-30AC46CF8940}"/>
              </a:ext>
            </a:extLst>
          </p:cNvPr>
          <p:cNvSpPr/>
          <p:nvPr/>
        </p:nvSpPr>
        <p:spPr>
          <a:xfrm>
            <a:off x="6646718" y="1247309"/>
            <a:ext cx="10976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Poll 2!</a:t>
            </a:r>
          </a:p>
        </p:txBody>
      </p:sp>
    </p:spTree>
    <p:extLst>
      <p:ext uri="{BB962C8B-B14F-4D97-AF65-F5344CB8AC3E}">
        <p14:creationId xmlns:p14="http://schemas.microsoft.com/office/powerpoint/2010/main" val="21654802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199"/>
            <a:ext cx="4343400" cy="4525963"/>
          </a:xfrm>
        </p:spPr>
        <p:txBody>
          <a:bodyPr/>
          <a:lstStyle/>
          <a:p>
            <a:r>
              <a:rPr lang="en-US" dirty="0"/>
              <a:t>Draw 3 cards simultaneously.  What is the probability of not drawing at least one King?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06797"/>
            <a:ext cx="4038600" cy="3312768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87BD81B-6B25-4C3A-8D5B-FE3344C8F1F6}"/>
              </a:ext>
            </a:extLst>
          </p:cNvPr>
          <p:cNvSpPr/>
          <p:nvPr/>
        </p:nvSpPr>
        <p:spPr>
          <a:xfrm>
            <a:off x="6646718" y="1247309"/>
            <a:ext cx="10976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Poll 3!</a:t>
            </a:r>
          </a:p>
        </p:txBody>
      </p:sp>
    </p:spTree>
    <p:extLst>
      <p:ext uri="{BB962C8B-B14F-4D97-AF65-F5344CB8AC3E}">
        <p14:creationId xmlns:p14="http://schemas.microsoft.com/office/powerpoint/2010/main" val="42938371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343400" cy="4525963"/>
          </a:xfrm>
        </p:spPr>
        <p:txBody>
          <a:bodyPr>
            <a:normAutofit/>
          </a:bodyPr>
          <a:lstStyle/>
          <a:p>
            <a:r>
              <a:rPr lang="en-US" dirty="0"/>
              <a:t>Draw 3 cards simultaneously.  What is the probability of not drawing at least one King?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P(K’) x P(K’ | K’) x P(K’ | K’K’)</a:t>
            </a:r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= 3/5 x 2/4 x 1/3</a:t>
            </a:r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= 6/60</a:t>
            </a:r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= 1/10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06797"/>
            <a:ext cx="4038600" cy="3312768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8D9EFEF-D0EE-48EA-8A75-2A9CE63BE4A8}"/>
              </a:ext>
            </a:extLst>
          </p:cNvPr>
          <p:cNvSpPr/>
          <p:nvPr/>
        </p:nvSpPr>
        <p:spPr>
          <a:xfrm>
            <a:off x="6646718" y="1247309"/>
            <a:ext cx="10976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Poll 3!</a:t>
            </a:r>
          </a:p>
        </p:txBody>
      </p:sp>
    </p:spTree>
    <p:extLst>
      <p:ext uri="{BB962C8B-B14F-4D97-AF65-F5344CB8AC3E}">
        <p14:creationId xmlns:p14="http://schemas.microsoft.com/office/powerpoint/2010/main" val="22437605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DFB4F8-2FE8-4C13-A6EE-9DF71DBA7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Kind of Probability Distribution is: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B77FCB-FA81-42D4-AF9D-89A89AB8D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296" y="1417638"/>
            <a:ext cx="4956904" cy="4678362"/>
          </a:xfrm>
        </p:spPr>
        <p:txBody>
          <a:bodyPr>
            <a:normAutofit/>
          </a:bodyPr>
          <a:lstStyle/>
          <a:p>
            <a:r>
              <a:rPr lang="en-US" dirty="0"/>
              <a:t>Rolling one 6-sided dice (d6)?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Uniform</a:t>
            </a:r>
            <a:r>
              <a:rPr lang="en-US" dirty="0"/>
              <a:t> (or “square”)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Number of 1s when rolling 20 4-sided dice (d4)?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Binomial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D5F8D24-C00F-478D-8746-90AD60EDFF18}"/>
              </a:ext>
            </a:extLst>
          </p:cNvPr>
          <p:cNvGrpSpPr/>
          <p:nvPr/>
        </p:nvGrpSpPr>
        <p:grpSpPr>
          <a:xfrm>
            <a:off x="5562600" y="1417638"/>
            <a:ext cx="3052090" cy="2011362"/>
            <a:chOff x="5562600" y="1417638"/>
            <a:chExt cx="2581275" cy="1552575"/>
          </a:xfrm>
        </p:grpSpPr>
        <p:pic>
          <p:nvPicPr>
            <p:cNvPr id="1028" name="Picture 4" descr="Image result for uniform probability distribution">
              <a:extLst>
                <a:ext uri="{FF2B5EF4-FFF2-40B4-BE49-F238E27FC236}">
                  <a16:creationId xmlns:a16="http://schemas.microsoft.com/office/drawing/2014/main" id="{09E3807C-657C-4475-A3F6-54055AA759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1417638"/>
              <a:ext cx="2581275" cy="1552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773E87C-7B9C-45D5-90EF-A742691FDF7B}"/>
                </a:ext>
              </a:extLst>
            </p:cNvPr>
            <p:cNvSpPr/>
            <p:nvPr/>
          </p:nvSpPr>
          <p:spPr>
            <a:xfrm>
              <a:off x="6286501" y="1417638"/>
              <a:ext cx="16002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65000"/>
                    </a:schemeClr>
                  </a:solidFill>
                </a:rPr>
                <a:t>http://tinyurl.com/y4j5u64d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D04FCD0-8800-413B-AB38-EDCAB3740C5E}"/>
              </a:ext>
            </a:extLst>
          </p:cNvPr>
          <p:cNvGrpSpPr/>
          <p:nvPr/>
        </p:nvGrpSpPr>
        <p:grpSpPr>
          <a:xfrm>
            <a:off x="5650249" y="4114800"/>
            <a:ext cx="3300046" cy="2200601"/>
            <a:chOff x="5638800" y="3733800"/>
            <a:chExt cx="3300046" cy="2200601"/>
          </a:xfrm>
        </p:grpSpPr>
        <p:pic>
          <p:nvPicPr>
            <p:cNvPr id="1032" name="Picture 8" descr="Image result for binomial distribution">
              <a:extLst>
                <a:ext uri="{FF2B5EF4-FFF2-40B4-BE49-F238E27FC236}">
                  <a16:creationId xmlns:a16="http://schemas.microsoft.com/office/drawing/2014/main" id="{EE52EFCC-C2D3-4872-A8F8-A63DB6EAA1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3733800"/>
              <a:ext cx="3052090" cy="2200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1F38385-F903-4907-A39D-BCD1E118364E}"/>
                </a:ext>
              </a:extLst>
            </p:cNvPr>
            <p:cNvSpPr/>
            <p:nvPr/>
          </p:nvSpPr>
          <p:spPr>
            <a:xfrm>
              <a:off x="5738446" y="4113213"/>
              <a:ext cx="32004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65000"/>
                    </a:schemeClr>
                  </a:solidFill>
                </a:rPr>
                <a:t>http://statistics.wikidot.com/local--files/ch6/binomial.png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4F67DA4-5864-4E88-B697-8F3321664EA1}"/>
              </a:ext>
            </a:extLst>
          </p:cNvPr>
          <p:cNvSpPr/>
          <p:nvPr/>
        </p:nvSpPr>
        <p:spPr>
          <a:xfrm>
            <a:off x="5367471" y="1219200"/>
            <a:ext cx="3581400" cy="541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C0A525-0DB2-4CDE-8288-B0CB4AD8A346}"/>
              </a:ext>
            </a:extLst>
          </p:cNvPr>
          <p:cNvSpPr/>
          <p:nvPr/>
        </p:nvSpPr>
        <p:spPr>
          <a:xfrm>
            <a:off x="490671" y="2560638"/>
            <a:ext cx="8610600" cy="4221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13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steps are in the </a:t>
            </a:r>
            <a:r>
              <a:rPr lang="en-US" dirty="0">
                <a:solidFill>
                  <a:srgbClr val="0070C0"/>
                </a:solidFill>
              </a:rPr>
              <a:t>game analytics pipeline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420318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DFB4F8-2FE8-4C13-A6EE-9DF71DBA7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Kind of Probability Distribution is: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B77FCB-FA81-42D4-AF9D-89A89AB8D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296" y="1417638"/>
            <a:ext cx="4956904" cy="4678362"/>
          </a:xfrm>
        </p:spPr>
        <p:txBody>
          <a:bodyPr>
            <a:normAutofit/>
          </a:bodyPr>
          <a:lstStyle/>
          <a:p>
            <a:r>
              <a:rPr lang="en-US" dirty="0"/>
              <a:t>Rolling one 6-sided dice (d6)?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Uniform</a:t>
            </a:r>
            <a:r>
              <a:rPr lang="en-US" dirty="0"/>
              <a:t> (or “square”)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Number of 1s when rolling 20 4-sided dice (d4)?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Binomial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D5F8D24-C00F-478D-8746-90AD60EDFF18}"/>
              </a:ext>
            </a:extLst>
          </p:cNvPr>
          <p:cNvGrpSpPr/>
          <p:nvPr/>
        </p:nvGrpSpPr>
        <p:grpSpPr>
          <a:xfrm>
            <a:off x="5562600" y="1417638"/>
            <a:ext cx="3052090" cy="2011362"/>
            <a:chOff x="5562600" y="1417638"/>
            <a:chExt cx="2581275" cy="1552575"/>
          </a:xfrm>
        </p:grpSpPr>
        <p:pic>
          <p:nvPicPr>
            <p:cNvPr id="1028" name="Picture 4" descr="Image result for uniform probability distribution">
              <a:extLst>
                <a:ext uri="{FF2B5EF4-FFF2-40B4-BE49-F238E27FC236}">
                  <a16:creationId xmlns:a16="http://schemas.microsoft.com/office/drawing/2014/main" id="{09E3807C-657C-4475-A3F6-54055AA759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1417638"/>
              <a:ext cx="2581275" cy="1552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773E87C-7B9C-45D5-90EF-A742691FDF7B}"/>
                </a:ext>
              </a:extLst>
            </p:cNvPr>
            <p:cNvSpPr/>
            <p:nvPr/>
          </p:nvSpPr>
          <p:spPr>
            <a:xfrm>
              <a:off x="6286501" y="1417638"/>
              <a:ext cx="16002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65000"/>
                    </a:schemeClr>
                  </a:solidFill>
                </a:rPr>
                <a:t>http://tinyurl.com/y4j5u64d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D04FCD0-8800-413B-AB38-EDCAB3740C5E}"/>
              </a:ext>
            </a:extLst>
          </p:cNvPr>
          <p:cNvGrpSpPr/>
          <p:nvPr/>
        </p:nvGrpSpPr>
        <p:grpSpPr>
          <a:xfrm>
            <a:off x="5650249" y="4114800"/>
            <a:ext cx="3300046" cy="2200601"/>
            <a:chOff x="5638800" y="3733800"/>
            <a:chExt cx="3300046" cy="2200601"/>
          </a:xfrm>
        </p:grpSpPr>
        <p:pic>
          <p:nvPicPr>
            <p:cNvPr id="1032" name="Picture 8" descr="Image result for binomial distribution">
              <a:extLst>
                <a:ext uri="{FF2B5EF4-FFF2-40B4-BE49-F238E27FC236}">
                  <a16:creationId xmlns:a16="http://schemas.microsoft.com/office/drawing/2014/main" id="{EE52EFCC-C2D3-4872-A8F8-A63DB6EAA1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3733800"/>
              <a:ext cx="3052090" cy="2200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1F38385-F903-4907-A39D-BCD1E118364E}"/>
                </a:ext>
              </a:extLst>
            </p:cNvPr>
            <p:cNvSpPr/>
            <p:nvPr/>
          </p:nvSpPr>
          <p:spPr>
            <a:xfrm>
              <a:off x="5738446" y="4113213"/>
              <a:ext cx="32004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65000"/>
                    </a:schemeClr>
                  </a:solidFill>
                </a:rPr>
                <a:t>http://statistics.wikidot.com/local--files/ch6/binomial.png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0B9C31BD-0359-4746-AFC1-C0EF7EFA7006}"/>
              </a:ext>
            </a:extLst>
          </p:cNvPr>
          <p:cNvSpPr/>
          <p:nvPr/>
        </p:nvSpPr>
        <p:spPr>
          <a:xfrm>
            <a:off x="5367471" y="3657600"/>
            <a:ext cx="358140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272F9C-2F9B-44D1-AEF0-362C5727DE31}"/>
              </a:ext>
            </a:extLst>
          </p:cNvPr>
          <p:cNvSpPr/>
          <p:nvPr/>
        </p:nvSpPr>
        <p:spPr>
          <a:xfrm>
            <a:off x="533400" y="5257800"/>
            <a:ext cx="8610600" cy="1478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754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DFB4F8-2FE8-4C13-A6EE-9DF71DBA7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Kind of Probability Distribution is: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B77FCB-FA81-42D4-AF9D-89A89AB8D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296" y="1417638"/>
            <a:ext cx="4956904" cy="4678362"/>
          </a:xfrm>
        </p:spPr>
        <p:txBody>
          <a:bodyPr>
            <a:normAutofit/>
          </a:bodyPr>
          <a:lstStyle/>
          <a:p>
            <a:r>
              <a:rPr lang="en-US" dirty="0"/>
              <a:t>Rolling one 6-sided dice (d6)?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Uniform</a:t>
            </a:r>
            <a:r>
              <a:rPr lang="en-US" dirty="0"/>
              <a:t> (or “square”)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Number of 1s when rolling 20 4-sided dice (d4)?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Binomial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D5F8D24-C00F-478D-8746-90AD60EDFF18}"/>
              </a:ext>
            </a:extLst>
          </p:cNvPr>
          <p:cNvGrpSpPr/>
          <p:nvPr/>
        </p:nvGrpSpPr>
        <p:grpSpPr>
          <a:xfrm>
            <a:off x="5562600" y="1417638"/>
            <a:ext cx="3052090" cy="2011362"/>
            <a:chOff x="5562600" y="1417638"/>
            <a:chExt cx="2581275" cy="1552575"/>
          </a:xfrm>
        </p:grpSpPr>
        <p:pic>
          <p:nvPicPr>
            <p:cNvPr id="1028" name="Picture 4" descr="Image result for uniform probability distribution">
              <a:extLst>
                <a:ext uri="{FF2B5EF4-FFF2-40B4-BE49-F238E27FC236}">
                  <a16:creationId xmlns:a16="http://schemas.microsoft.com/office/drawing/2014/main" id="{09E3807C-657C-4475-A3F6-54055AA759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1417638"/>
              <a:ext cx="2581275" cy="1552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773E87C-7B9C-45D5-90EF-A742691FDF7B}"/>
                </a:ext>
              </a:extLst>
            </p:cNvPr>
            <p:cNvSpPr/>
            <p:nvPr/>
          </p:nvSpPr>
          <p:spPr>
            <a:xfrm>
              <a:off x="6286501" y="1417638"/>
              <a:ext cx="16002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65000"/>
                    </a:schemeClr>
                  </a:solidFill>
                </a:rPr>
                <a:t>http://tinyurl.com/y4j5u64d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D04FCD0-8800-413B-AB38-EDCAB3740C5E}"/>
              </a:ext>
            </a:extLst>
          </p:cNvPr>
          <p:cNvGrpSpPr/>
          <p:nvPr/>
        </p:nvGrpSpPr>
        <p:grpSpPr>
          <a:xfrm>
            <a:off x="5650249" y="4114800"/>
            <a:ext cx="3300046" cy="2200601"/>
            <a:chOff x="5638800" y="3733800"/>
            <a:chExt cx="3300046" cy="2200601"/>
          </a:xfrm>
        </p:grpSpPr>
        <p:pic>
          <p:nvPicPr>
            <p:cNvPr id="1032" name="Picture 8" descr="Image result for binomial distribution">
              <a:extLst>
                <a:ext uri="{FF2B5EF4-FFF2-40B4-BE49-F238E27FC236}">
                  <a16:creationId xmlns:a16="http://schemas.microsoft.com/office/drawing/2014/main" id="{EE52EFCC-C2D3-4872-A8F8-A63DB6EAA1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3733800"/>
              <a:ext cx="3052090" cy="2200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1F38385-F903-4907-A39D-BCD1E118364E}"/>
                </a:ext>
              </a:extLst>
            </p:cNvPr>
            <p:cNvSpPr/>
            <p:nvPr/>
          </p:nvSpPr>
          <p:spPr>
            <a:xfrm>
              <a:off x="5738446" y="4113213"/>
              <a:ext cx="32004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65000"/>
                    </a:schemeClr>
                  </a:solidFill>
                </a:rPr>
                <a:t>http://statistics.wikidot.com/local--files/ch6/binomial.png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2552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the characteristics of an experiment with a </a:t>
            </a:r>
            <a:r>
              <a:rPr lang="en-US" dirty="0">
                <a:solidFill>
                  <a:srgbClr val="0070C0"/>
                </a:solidFill>
              </a:rPr>
              <a:t>binomial distribution</a:t>
            </a:r>
            <a:r>
              <a:rPr lang="en-US" dirty="0"/>
              <a:t> of outcomes?</a:t>
            </a:r>
          </a:p>
        </p:txBody>
      </p:sp>
    </p:spTree>
    <p:extLst>
      <p:ext uri="{BB962C8B-B14F-4D97-AF65-F5344CB8AC3E}">
        <p14:creationId xmlns:p14="http://schemas.microsoft.com/office/powerpoint/2010/main" val="11949132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the characteristics of an experiment with a </a:t>
            </a:r>
            <a:r>
              <a:rPr lang="en-US" dirty="0">
                <a:solidFill>
                  <a:srgbClr val="0070C0"/>
                </a:solidFill>
              </a:rPr>
              <a:t>binomial distribution </a:t>
            </a:r>
            <a:r>
              <a:rPr lang="en-US" dirty="0"/>
              <a:t>of outcomes?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763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Experiment consists of </a:t>
            </a:r>
            <a:r>
              <a:rPr lang="en-US" dirty="0">
                <a:solidFill>
                  <a:srgbClr val="0070C0"/>
                </a:solidFill>
              </a:rPr>
              <a:t>n</a:t>
            </a:r>
            <a:r>
              <a:rPr lang="en-US" dirty="0"/>
              <a:t> independent, identical trials</a:t>
            </a:r>
          </a:p>
          <a:p>
            <a:r>
              <a:rPr lang="en-US" dirty="0"/>
              <a:t>Each trial results in only success or failure (probability </a:t>
            </a:r>
            <a:r>
              <a:rPr lang="en-US" dirty="0">
                <a:solidFill>
                  <a:srgbClr val="008000"/>
                </a:solidFill>
              </a:rPr>
              <a:t>p</a:t>
            </a:r>
            <a:r>
              <a:rPr lang="en-US" dirty="0"/>
              <a:t> for success for each)</a:t>
            </a:r>
          </a:p>
          <a:p>
            <a:r>
              <a:rPr lang="en-US" dirty="0"/>
              <a:t>Random variable of interest (</a:t>
            </a: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dirty="0"/>
              <a:t>) is number of </a:t>
            </a:r>
            <a:r>
              <a:rPr lang="en-US" dirty="0">
                <a:solidFill>
                  <a:srgbClr val="008000"/>
                </a:solidFill>
              </a:rPr>
              <a:t>successes</a:t>
            </a:r>
            <a:r>
              <a:rPr lang="en-US" dirty="0"/>
              <a:t> in </a:t>
            </a:r>
            <a:r>
              <a:rPr lang="en-US" dirty="0">
                <a:solidFill>
                  <a:srgbClr val="0070C0"/>
                </a:solidFill>
              </a:rPr>
              <a:t>n</a:t>
            </a:r>
            <a:r>
              <a:rPr lang="en-US" dirty="0"/>
              <a:t> trials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181600" y="2895600"/>
            <a:ext cx="2784512" cy="2884426"/>
            <a:chOff x="5926695" y="1389430"/>
            <a:chExt cx="2353619" cy="258586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26695" y="1389430"/>
              <a:ext cx="2353619" cy="2378927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6089871" y="3768357"/>
              <a:ext cx="2027266" cy="2069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http://www.vassarstats.net/textbook/f0603.gif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95202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the characteristics of an experiment with a </a:t>
            </a:r>
            <a:r>
              <a:rPr lang="en-US" dirty="0">
                <a:solidFill>
                  <a:srgbClr val="0070C0"/>
                </a:solidFill>
              </a:rPr>
              <a:t>Poisson distribution </a:t>
            </a:r>
            <a:r>
              <a:rPr lang="en-US" dirty="0"/>
              <a:t>of outcomes?</a:t>
            </a:r>
          </a:p>
        </p:txBody>
      </p:sp>
    </p:spTree>
    <p:extLst>
      <p:ext uri="{BB962C8B-B14F-4D97-AF65-F5344CB8AC3E}">
        <p14:creationId xmlns:p14="http://schemas.microsoft.com/office/powerpoint/2010/main" val="36080482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the characteristics of an experiment with a </a:t>
            </a:r>
            <a:r>
              <a:rPr lang="en-US" dirty="0">
                <a:solidFill>
                  <a:srgbClr val="0070C0"/>
                </a:solidFill>
              </a:rPr>
              <a:t>Poisson distribution </a:t>
            </a:r>
            <a:r>
              <a:rPr lang="en-US" dirty="0"/>
              <a:t>of outcomes?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267200" cy="3886200"/>
          </a:xfrm>
        </p:spPr>
        <p:txBody>
          <a:bodyPr>
            <a:normAutofit fontScale="85000" lnSpcReduction="20000"/>
          </a:bodyPr>
          <a:lstStyle/>
          <a:p>
            <a:pPr marL="571500" indent="-514350">
              <a:buFont typeface="+mj-lt"/>
              <a:buAutoNum type="arabicPeriod"/>
            </a:pPr>
            <a:r>
              <a:rPr lang="en-US" dirty="0"/>
              <a:t>Interval (e.g., time) with units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/>
              <a:t>Probability of event same for all interval units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/>
              <a:t>Number of events in one unit independent of others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/>
              <a:t>Events occur singly (not simultaneously)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/>
              <a:t>Random variable of interest (</a:t>
            </a: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dirty="0"/>
              <a:t>) is number of </a:t>
            </a:r>
            <a:r>
              <a:rPr lang="en-US" dirty="0">
                <a:solidFill>
                  <a:srgbClr val="008000"/>
                </a:solidFill>
              </a:rPr>
              <a:t>events</a:t>
            </a:r>
            <a:r>
              <a:rPr lang="en-US" dirty="0"/>
              <a:t> that occur in an interval</a:t>
            </a:r>
          </a:p>
          <a:p>
            <a:pPr marL="57150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6019800"/>
            <a:ext cx="5008679" cy="46166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Phrase people use is </a:t>
            </a:r>
            <a:r>
              <a:rPr lang="en-US" sz="2400" dirty="0">
                <a:solidFill>
                  <a:srgbClr val="0070C0"/>
                </a:solidFill>
              </a:rPr>
              <a:t>“random arrivals”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DD9365C-9C24-4919-93FC-CB095451E829}"/>
              </a:ext>
            </a:extLst>
          </p:cNvPr>
          <p:cNvGrpSpPr/>
          <p:nvPr/>
        </p:nvGrpSpPr>
        <p:grpSpPr>
          <a:xfrm>
            <a:off x="4953000" y="2492103"/>
            <a:ext cx="3894820" cy="2613297"/>
            <a:chOff x="4953000" y="2492103"/>
            <a:chExt cx="3894820" cy="2613297"/>
          </a:xfrm>
        </p:grpSpPr>
        <p:pic>
          <p:nvPicPr>
            <p:cNvPr id="1026" name="Picture 2" descr="Image result for poisson distribution">
              <a:extLst>
                <a:ext uri="{FF2B5EF4-FFF2-40B4-BE49-F238E27FC236}">
                  <a16:creationId xmlns:a16="http://schemas.microsoft.com/office/drawing/2014/main" id="{F0958318-3C24-425A-9E4A-6BB07F0F55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2667000"/>
              <a:ext cx="3894820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D600A3-D66E-4885-8DDE-A8E5079B1FF2}"/>
                </a:ext>
              </a:extLst>
            </p:cNvPr>
            <p:cNvSpPr/>
            <p:nvPr/>
          </p:nvSpPr>
          <p:spPr>
            <a:xfrm>
              <a:off x="5435715" y="2492103"/>
              <a:ext cx="292939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65000"/>
                    </a:schemeClr>
                  </a:solidFill>
                </a:rPr>
                <a:t>http://methods.sagepub.com/images/virtual/encyc-of-research-design/p1043-1.jpg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87337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9EC31-2CF4-46AD-9011-D226F54D8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3FEBBD-0013-493E-B57B-943663B19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4953000" cy="505936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What is average if don’t bust?</a:t>
            </a:r>
          </a:p>
          <a:p>
            <a:pPr marL="0" indent="0">
              <a:buNone/>
            </a:pPr>
            <a:r>
              <a:rPr lang="en-US" dirty="0"/>
              <a:t>    A = HT + TH + HH = (1 + 1 + 2) / 3 = 4/3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is the expected value after 1 toss?</a:t>
            </a:r>
          </a:p>
          <a:p>
            <a:pPr marL="0" indent="0">
              <a:buNone/>
            </a:pPr>
            <a:r>
              <a:rPr lang="en-US" dirty="0"/>
              <a:t>    E(X) 	= P(TT) * 0 + (1- P(TT)) * 4/3 </a:t>
            </a:r>
          </a:p>
          <a:p>
            <a:pPr marL="0" indent="0">
              <a:buNone/>
            </a:pPr>
            <a:r>
              <a:rPr lang="en-US" dirty="0"/>
              <a:t>	=  ¾ * 4/3 </a:t>
            </a:r>
          </a:p>
          <a:p>
            <a:pPr marL="0" indent="0">
              <a:buNone/>
            </a:pPr>
            <a:r>
              <a:rPr lang="en-US" dirty="0"/>
              <a:t>	= 1</a:t>
            </a:r>
          </a:p>
          <a:p>
            <a:pPr marL="0" indent="0">
              <a:buNone/>
            </a:pPr>
            <a:r>
              <a:rPr lang="en-US" dirty="0"/>
              <a:t>2 tosses?</a:t>
            </a:r>
          </a:p>
          <a:p>
            <a:pPr marL="0" indent="0">
              <a:buNone/>
            </a:pPr>
            <a:r>
              <a:rPr lang="en-US" dirty="0"/>
              <a:t>    E(X) 	= (1-P(TT))</a:t>
            </a:r>
            <a:r>
              <a:rPr lang="en-US" baseline="30000" dirty="0"/>
              <a:t>2</a:t>
            </a:r>
            <a:r>
              <a:rPr lang="en-US" dirty="0"/>
              <a:t> * (4/3 * 2) </a:t>
            </a:r>
          </a:p>
          <a:p>
            <a:pPr marL="0" indent="0">
              <a:buNone/>
            </a:pPr>
            <a:r>
              <a:rPr lang="en-US" dirty="0"/>
              <a:t>	= ¾ * ¾ * 8/3 </a:t>
            </a:r>
          </a:p>
          <a:p>
            <a:pPr marL="0" indent="0">
              <a:buNone/>
            </a:pPr>
            <a:r>
              <a:rPr lang="en-US" dirty="0"/>
              <a:t>	= 1.5 </a:t>
            </a:r>
          </a:p>
          <a:p>
            <a:pPr marL="0" indent="0">
              <a:buNone/>
            </a:pPr>
            <a:r>
              <a:rPr lang="en-US" dirty="0"/>
              <a:t>3 tosses?</a:t>
            </a:r>
          </a:p>
          <a:p>
            <a:pPr marL="0" indent="0">
              <a:buNone/>
            </a:pPr>
            <a:r>
              <a:rPr lang="en-US" dirty="0"/>
              <a:t>    E(X) 	= (1-P(TT))</a:t>
            </a:r>
            <a:r>
              <a:rPr lang="en-US" baseline="30000" dirty="0"/>
              <a:t>3</a:t>
            </a:r>
            <a:r>
              <a:rPr lang="en-US" dirty="0"/>
              <a:t> * (4/3 * 3) </a:t>
            </a:r>
          </a:p>
          <a:p>
            <a:pPr marL="0" indent="0">
              <a:buNone/>
            </a:pPr>
            <a:r>
              <a:rPr lang="en-US" dirty="0"/>
              <a:t>	= ¾ * ¾ * ¾ * 12/3 </a:t>
            </a:r>
          </a:p>
          <a:p>
            <a:pPr marL="0" indent="0">
              <a:buNone/>
            </a:pPr>
            <a:r>
              <a:rPr lang="en-US" dirty="0"/>
              <a:t>	= 1.6875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04FC9B-FA49-40A1-B036-461A3CE831CC}"/>
              </a:ext>
            </a:extLst>
          </p:cNvPr>
          <p:cNvSpPr txBox="1"/>
          <p:nvPr/>
        </p:nvSpPr>
        <p:spPr>
          <a:xfrm>
            <a:off x="6019800" y="1524000"/>
            <a:ext cx="2738891" cy="101566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Toss: Flip 2 coins</a:t>
            </a:r>
          </a:p>
          <a:p>
            <a:r>
              <a:rPr lang="en-US" sz="2000" dirty="0"/>
              <a:t>Each Head gives 1 point</a:t>
            </a:r>
          </a:p>
          <a:p>
            <a:r>
              <a:rPr lang="en-US" sz="2000" dirty="0"/>
              <a:t>2 Tails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bust, turn over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5F3492-9958-4B81-BA12-C8C4C0138D6A}"/>
              </a:ext>
            </a:extLst>
          </p:cNvPr>
          <p:cNvGrpSpPr/>
          <p:nvPr/>
        </p:nvGrpSpPr>
        <p:grpSpPr>
          <a:xfrm>
            <a:off x="5334000" y="2933539"/>
            <a:ext cx="3589847" cy="2692385"/>
            <a:chOff x="5410200" y="3433778"/>
            <a:chExt cx="3589847" cy="2692385"/>
          </a:xfrm>
        </p:grpSpPr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BBFCEEB9-6618-44C2-BA1C-9C40BB1A9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00" y="3433778"/>
              <a:ext cx="3589847" cy="269238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3A3D08-6061-48B5-82D8-EC416CCF5BB3}"/>
                </a:ext>
              </a:extLst>
            </p:cNvPr>
            <p:cNvSpPr/>
            <p:nvPr/>
          </p:nvSpPr>
          <p:spPr>
            <a:xfrm>
              <a:off x="6324600" y="3505200"/>
              <a:ext cx="2286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F600B1A-766F-406D-9DA9-24A1C9893379}"/>
              </a:ext>
            </a:extLst>
          </p:cNvPr>
          <p:cNvSpPr txBox="1"/>
          <p:nvPr/>
        </p:nvSpPr>
        <p:spPr>
          <a:xfrm>
            <a:off x="6590276" y="6019800"/>
            <a:ext cx="1597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BEST_BOT?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241B79-DD82-4764-BF7D-055E8C28D0BA}"/>
              </a:ext>
            </a:extLst>
          </p:cNvPr>
          <p:cNvSpPr/>
          <p:nvPr/>
        </p:nvSpPr>
        <p:spPr>
          <a:xfrm>
            <a:off x="5181600" y="3124200"/>
            <a:ext cx="3657600" cy="335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D846A9-2AC1-4A34-B10F-0B5298423AE2}"/>
              </a:ext>
            </a:extLst>
          </p:cNvPr>
          <p:cNvSpPr/>
          <p:nvPr/>
        </p:nvSpPr>
        <p:spPr>
          <a:xfrm>
            <a:off x="480656" y="1752600"/>
            <a:ext cx="4853343" cy="4698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9AE901-496C-4B57-B981-1ECB57364A5C}"/>
              </a:ext>
            </a:extLst>
          </p:cNvPr>
          <p:cNvSpPr txBox="1"/>
          <p:nvPr/>
        </p:nvSpPr>
        <p:spPr>
          <a:xfrm>
            <a:off x="1752600" y="2037418"/>
            <a:ext cx="83311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Poll!</a:t>
            </a:r>
          </a:p>
        </p:txBody>
      </p:sp>
    </p:spTree>
    <p:extLst>
      <p:ext uri="{BB962C8B-B14F-4D97-AF65-F5344CB8AC3E}">
        <p14:creationId xmlns:p14="http://schemas.microsoft.com/office/powerpoint/2010/main" val="9036980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9EC31-2CF4-46AD-9011-D226F54D8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3FEBBD-0013-493E-B57B-943663B19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4953000" cy="505936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What is average if don’t bust?</a:t>
            </a:r>
          </a:p>
          <a:p>
            <a:pPr marL="0" indent="0">
              <a:buNone/>
            </a:pPr>
            <a:r>
              <a:rPr lang="en-US" dirty="0"/>
              <a:t>    A = HT + TH + HH = (1 + 1 + 2) / 3 = 4/3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is the expected value after 1 toss?</a:t>
            </a:r>
          </a:p>
          <a:p>
            <a:pPr marL="0" indent="0">
              <a:buNone/>
            </a:pPr>
            <a:r>
              <a:rPr lang="en-US" dirty="0"/>
              <a:t>    E(X) 	= P(TT) * 0 + (1- P(TT)) * 4/3 </a:t>
            </a:r>
          </a:p>
          <a:p>
            <a:pPr marL="0" indent="0">
              <a:buNone/>
            </a:pPr>
            <a:r>
              <a:rPr lang="en-US" dirty="0"/>
              <a:t>	=  ¾ * 4/3 </a:t>
            </a:r>
          </a:p>
          <a:p>
            <a:pPr marL="0" indent="0">
              <a:buNone/>
            </a:pPr>
            <a:r>
              <a:rPr lang="en-US" dirty="0"/>
              <a:t>	= 1</a:t>
            </a:r>
          </a:p>
          <a:p>
            <a:pPr marL="0" indent="0">
              <a:buNone/>
            </a:pPr>
            <a:r>
              <a:rPr lang="en-US" dirty="0"/>
              <a:t>2 tosses?</a:t>
            </a:r>
          </a:p>
          <a:p>
            <a:pPr marL="0" indent="0">
              <a:buNone/>
            </a:pPr>
            <a:r>
              <a:rPr lang="en-US" dirty="0"/>
              <a:t>    E(X) 	= (1-P(TT))</a:t>
            </a:r>
            <a:r>
              <a:rPr lang="en-US" baseline="30000" dirty="0"/>
              <a:t>2</a:t>
            </a:r>
            <a:r>
              <a:rPr lang="en-US" dirty="0"/>
              <a:t> * (4/3 * 2) </a:t>
            </a:r>
          </a:p>
          <a:p>
            <a:pPr marL="0" indent="0">
              <a:buNone/>
            </a:pPr>
            <a:r>
              <a:rPr lang="en-US" dirty="0"/>
              <a:t>	= ¾ * ¾ * 8/3 </a:t>
            </a:r>
          </a:p>
          <a:p>
            <a:pPr marL="0" indent="0">
              <a:buNone/>
            </a:pPr>
            <a:r>
              <a:rPr lang="en-US" dirty="0"/>
              <a:t>	= 1.5 </a:t>
            </a:r>
          </a:p>
          <a:p>
            <a:pPr marL="0" indent="0">
              <a:buNone/>
            </a:pPr>
            <a:r>
              <a:rPr lang="en-US" dirty="0"/>
              <a:t>3 tosses?</a:t>
            </a:r>
          </a:p>
          <a:p>
            <a:pPr marL="0" indent="0">
              <a:buNone/>
            </a:pPr>
            <a:r>
              <a:rPr lang="en-US" dirty="0"/>
              <a:t>    E(X) 	= (1-P(TT))</a:t>
            </a:r>
            <a:r>
              <a:rPr lang="en-US" baseline="30000" dirty="0"/>
              <a:t>3</a:t>
            </a:r>
            <a:r>
              <a:rPr lang="en-US" dirty="0"/>
              <a:t> * (4/3 * 3) </a:t>
            </a:r>
          </a:p>
          <a:p>
            <a:pPr marL="0" indent="0">
              <a:buNone/>
            </a:pPr>
            <a:r>
              <a:rPr lang="en-US" dirty="0"/>
              <a:t>	= ¾ * ¾ * ¾ * 12/3 </a:t>
            </a:r>
          </a:p>
          <a:p>
            <a:pPr marL="0" indent="0">
              <a:buNone/>
            </a:pPr>
            <a:r>
              <a:rPr lang="en-US" dirty="0"/>
              <a:t>	= 1.6875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04FC9B-FA49-40A1-B036-461A3CE831CC}"/>
              </a:ext>
            </a:extLst>
          </p:cNvPr>
          <p:cNvSpPr txBox="1"/>
          <p:nvPr/>
        </p:nvSpPr>
        <p:spPr>
          <a:xfrm>
            <a:off x="6019800" y="1524000"/>
            <a:ext cx="2738891" cy="101566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Toss: Flip 2 coins</a:t>
            </a:r>
          </a:p>
          <a:p>
            <a:r>
              <a:rPr lang="en-US" sz="2000" dirty="0"/>
              <a:t>Each Head gives 1 point</a:t>
            </a:r>
          </a:p>
          <a:p>
            <a:r>
              <a:rPr lang="en-US" sz="2000" dirty="0"/>
              <a:t>2 Tails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bust, turn over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5F3492-9958-4B81-BA12-C8C4C0138D6A}"/>
              </a:ext>
            </a:extLst>
          </p:cNvPr>
          <p:cNvGrpSpPr/>
          <p:nvPr/>
        </p:nvGrpSpPr>
        <p:grpSpPr>
          <a:xfrm>
            <a:off x="5334000" y="2933539"/>
            <a:ext cx="3589847" cy="2692385"/>
            <a:chOff x="5410200" y="3433778"/>
            <a:chExt cx="3589847" cy="2692385"/>
          </a:xfrm>
        </p:grpSpPr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BBFCEEB9-6618-44C2-BA1C-9C40BB1A9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00" y="3433778"/>
              <a:ext cx="3589847" cy="269238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3A3D08-6061-48B5-82D8-EC416CCF5BB3}"/>
                </a:ext>
              </a:extLst>
            </p:cNvPr>
            <p:cNvSpPr/>
            <p:nvPr/>
          </p:nvSpPr>
          <p:spPr>
            <a:xfrm>
              <a:off x="6324600" y="3505200"/>
              <a:ext cx="2286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F600B1A-766F-406D-9DA9-24A1C9893379}"/>
              </a:ext>
            </a:extLst>
          </p:cNvPr>
          <p:cNvSpPr txBox="1"/>
          <p:nvPr/>
        </p:nvSpPr>
        <p:spPr>
          <a:xfrm>
            <a:off x="6590276" y="6019800"/>
            <a:ext cx="1597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BEST_BOT?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241B79-DD82-4764-BF7D-055E8C28D0BA}"/>
              </a:ext>
            </a:extLst>
          </p:cNvPr>
          <p:cNvSpPr/>
          <p:nvPr/>
        </p:nvSpPr>
        <p:spPr>
          <a:xfrm>
            <a:off x="5181600" y="3124200"/>
            <a:ext cx="3657600" cy="335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D846A9-2AC1-4A34-B10F-0B5298423AE2}"/>
              </a:ext>
            </a:extLst>
          </p:cNvPr>
          <p:cNvSpPr/>
          <p:nvPr/>
        </p:nvSpPr>
        <p:spPr>
          <a:xfrm>
            <a:off x="480656" y="2743200"/>
            <a:ext cx="4853343" cy="3708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644B7A-B18C-46EE-B110-ED3200375D02}"/>
              </a:ext>
            </a:extLst>
          </p:cNvPr>
          <p:cNvSpPr txBox="1"/>
          <p:nvPr/>
        </p:nvSpPr>
        <p:spPr>
          <a:xfrm>
            <a:off x="2209800" y="3004961"/>
            <a:ext cx="83311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Poll!</a:t>
            </a:r>
          </a:p>
        </p:txBody>
      </p:sp>
    </p:spTree>
    <p:extLst>
      <p:ext uri="{BB962C8B-B14F-4D97-AF65-F5344CB8AC3E}">
        <p14:creationId xmlns:p14="http://schemas.microsoft.com/office/powerpoint/2010/main" val="4039243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9EC31-2CF4-46AD-9011-D226F54D8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3FEBBD-0013-493E-B57B-943663B19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4953000" cy="505936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What is average if don’t bust?</a:t>
            </a:r>
          </a:p>
          <a:p>
            <a:pPr marL="0" indent="0">
              <a:buNone/>
            </a:pPr>
            <a:r>
              <a:rPr lang="en-US" dirty="0"/>
              <a:t>    A = HT + TH + HH = (1 + 1 + 2) / 3 = 4/3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is the expected value after 1 toss?</a:t>
            </a:r>
          </a:p>
          <a:p>
            <a:pPr marL="0" indent="0">
              <a:buNone/>
            </a:pPr>
            <a:r>
              <a:rPr lang="en-US" dirty="0"/>
              <a:t>    E(X) 	= P(TT) * 0 + (1- P(TT)) * 4/3 </a:t>
            </a:r>
          </a:p>
          <a:p>
            <a:pPr marL="0" indent="0">
              <a:buNone/>
            </a:pPr>
            <a:r>
              <a:rPr lang="en-US" dirty="0"/>
              <a:t>	=  ¾ * 4/3 </a:t>
            </a:r>
          </a:p>
          <a:p>
            <a:pPr marL="0" indent="0">
              <a:buNone/>
            </a:pPr>
            <a:r>
              <a:rPr lang="en-US" dirty="0"/>
              <a:t>	= 1</a:t>
            </a:r>
          </a:p>
          <a:p>
            <a:pPr marL="0" indent="0">
              <a:buNone/>
            </a:pPr>
            <a:r>
              <a:rPr lang="en-US" dirty="0"/>
              <a:t>2 tosses?</a:t>
            </a:r>
          </a:p>
          <a:p>
            <a:pPr marL="0" indent="0">
              <a:buNone/>
            </a:pPr>
            <a:r>
              <a:rPr lang="en-US" dirty="0"/>
              <a:t>    E(X) 	= (1-P(TT))</a:t>
            </a:r>
            <a:r>
              <a:rPr lang="en-US" baseline="30000" dirty="0"/>
              <a:t>2</a:t>
            </a:r>
            <a:r>
              <a:rPr lang="en-US" dirty="0"/>
              <a:t> * (4/3 * 2) </a:t>
            </a:r>
          </a:p>
          <a:p>
            <a:pPr marL="0" indent="0">
              <a:buNone/>
            </a:pPr>
            <a:r>
              <a:rPr lang="en-US" dirty="0"/>
              <a:t>	= ¾ * ¾ * 8/3 </a:t>
            </a:r>
          </a:p>
          <a:p>
            <a:pPr marL="0" indent="0">
              <a:buNone/>
            </a:pPr>
            <a:r>
              <a:rPr lang="en-US" dirty="0"/>
              <a:t>	= 1.5 </a:t>
            </a:r>
          </a:p>
          <a:p>
            <a:pPr marL="0" indent="0">
              <a:buNone/>
            </a:pPr>
            <a:r>
              <a:rPr lang="en-US" dirty="0"/>
              <a:t>3 tosses?</a:t>
            </a:r>
          </a:p>
          <a:p>
            <a:pPr marL="0" indent="0">
              <a:buNone/>
            </a:pPr>
            <a:r>
              <a:rPr lang="en-US" dirty="0"/>
              <a:t>    E(X) 	= (1-P(TT))</a:t>
            </a:r>
            <a:r>
              <a:rPr lang="en-US" baseline="30000" dirty="0"/>
              <a:t>3</a:t>
            </a:r>
            <a:r>
              <a:rPr lang="en-US" dirty="0"/>
              <a:t> * (4/3 * 3) </a:t>
            </a:r>
          </a:p>
          <a:p>
            <a:pPr marL="0" indent="0">
              <a:buNone/>
            </a:pPr>
            <a:r>
              <a:rPr lang="en-US" dirty="0"/>
              <a:t>	= ¾ * ¾ * ¾ * 12/3 </a:t>
            </a:r>
          </a:p>
          <a:p>
            <a:pPr marL="0" indent="0">
              <a:buNone/>
            </a:pPr>
            <a:r>
              <a:rPr lang="en-US" dirty="0"/>
              <a:t>	= 1.6875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04FC9B-FA49-40A1-B036-461A3CE831CC}"/>
              </a:ext>
            </a:extLst>
          </p:cNvPr>
          <p:cNvSpPr txBox="1"/>
          <p:nvPr/>
        </p:nvSpPr>
        <p:spPr>
          <a:xfrm>
            <a:off x="6019800" y="1524000"/>
            <a:ext cx="2738891" cy="101566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Toss: Flip 2 coins</a:t>
            </a:r>
          </a:p>
          <a:p>
            <a:r>
              <a:rPr lang="en-US" sz="2000" dirty="0"/>
              <a:t>Each Head gives 1 point</a:t>
            </a:r>
          </a:p>
          <a:p>
            <a:r>
              <a:rPr lang="en-US" sz="2000" dirty="0"/>
              <a:t>2 Tails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bust, turn over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5F3492-9958-4B81-BA12-C8C4C0138D6A}"/>
              </a:ext>
            </a:extLst>
          </p:cNvPr>
          <p:cNvGrpSpPr/>
          <p:nvPr/>
        </p:nvGrpSpPr>
        <p:grpSpPr>
          <a:xfrm>
            <a:off x="5334000" y="2933539"/>
            <a:ext cx="3589847" cy="2692385"/>
            <a:chOff x="5410200" y="3433778"/>
            <a:chExt cx="3589847" cy="2692385"/>
          </a:xfrm>
        </p:grpSpPr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BBFCEEB9-6618-44C2-BA1C-9C40BB1A9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00" y="3433778"/>
              <a:ext cx="3589847" cy="269238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3A3D08-6061-48B5-82D8-EC416CCF5BB3}"/>
                </a:ext>
              </a:extLst>
            </p:cNvPr>
            <p:cNvSpPr/>
            <p:nvPr/>
          </p:nvSpPr>
          <p:spPr>
            <a:xfrm>
              <a:off x="6324600" y="3505200"/>
              <a:ext cx="2286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F600B1A-766F-406D-9DA9-24A1C9893379}"/>
              </a:ext>
            </a:extLst>
          </p:cNvPr>
          <p:cNvSpPr txBox="1"/>
          <p:nvPr/>
        </p:nvSpPr>
        <p:spPr>
          <a:xfrm>
            <a:off x="6590276" y="6019800"/>
            <a:ext cx="1597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BEST_BOT?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241B79-DD82-4764-BF7D-055E8C28D0BA}"/>
              </a:ext>
            </a:extLst>
          </p:cNvPr>
          <p:cNvSpPr/>
          <p:nvPr/>
        </p:nvSpPr>
        <p:spPr>
          <a:xfrm>
            <a:off x="5181600" y="3124200"/>
            <a:ext cx="3657600" cy="335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D846A9-2AC1-4A34-B10F-0B5298423AE2}"/>
              </a:ext>
            </a:extLst>
          </p:cNvPr>
          <p:cNvSpPr/>
          <p:nvPr/>
        </p:nvSpPr>
        <p:spPr>
          <a:xfrm>
            <a:off x="480656" y="4114800"/>
            <a:ext cx="4853343" cy="2336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37E0E4-580B-4684-A18E-05BEA2E0AD22}"/>
              </a:ext>
            </a:extLst>
          </p:cNvPr>
          <p:cNvSpPr txBox="1"/>
          <p:nvPr/>
        </p:nvSpPr>
        <p:spPr>
          <a:xfrm>
            <a:off x="2069507" y="4343400"/>
            <a:ext cx="83311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Poll!</a:t>
            </a:r>
          </a:p>
        </p:txBody>
      </p:sp>
    </p:spTree>
    <p:extLst>
      <p:ext uri="{BB962C8B-B14F-4D97-AF65-F5344CB8AC3E}">
        <p14:creationId xmlns:p14="http://schemas.microsoft.com/office/powerpoint/2010/main" val="23114000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9EC31-2CF4-46AD-9011-D226F54D8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3FEBBD-0013-493E-B57B-943663B19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4953000" cy="505936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What is average if don’t bust?</a:t>
            </a:r>
          </a:p>
          <a:p>
            <a:pPr marL="0" indent="0">
              <a:buNone/>
            </a:pPr>
            <a:r>
              <a:rPr lang="en-US" dirty="0"/>
              <a:t>    A = HT + TH + HH = (1 + 1 + 2) / 3 = 4/3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is the expected value after 1 toss?</a:t>
            </a:r>
          </a:p>
          <a:p>
            <a:pPr marL="0" indent="0">
              <a:buNone/>
            </a:pPr>
            <a:r>
              <a:rPr lang="en-US" dirty="0"/>
              <a:t>    E(X) 	= P(TT) * 0 + (1- P(TT)) * 4/3 </a:t>
            </a:r>
          </a:p>
          <a:p>
            <a:pPr marL="0" indent="0">
              <a:buNone/>
            </a:pPr>
            <a:r>
              <a:rPr lang="en-US" dirty="0"/>
              <a:t>	=  ¾ * 4/3 </a:t>
            </a:r>
          </a:p>
          <a:p>
            <a:pPr marL="0" indent="0">
              <a:buNone/>
            </a:pPr>
            <a:r>
              <a:rPr lang="en-US" dirty="0"/>
              <a:t>	= 1</a:t>
            </a:r>
          </a:p>
          <a:p>
            <a:pPr marL="0" indent="0">
              <a:buNone/>
            </a:pPr>
            <a:r>
              <a:rPr lang="en-US" dirty="0"/>
              <a:t>2 tosses?</a:t>
            </a:r>
          </a:p>
          <a:p>
            <a:pPr marL="0" indent="0">
              <a:buNone/>
            </a:pPr>
            <a:r>
              <a:rPr lang="en-US" dirty="0"/>
              <a:t>    E(X) 	= (1-P(TT))</a:t>
            </a:r>
            <a:r>
              <a:rPr lang="en-US" baseline="30000" dirty="0"/>
              <a:t>2</a:t>
            </a:r>
            <a:r>
              <a:rPr lang="en-US" dirty="0"/>
              <a:t> * (4/3 * 2) </a:t>
            </a:r>
          </a:p>
          <a:p>
            <a:pPr marL="0" indent="0">
              <a:buNone/>
            </a:pPr>
            <a:r>
              <a:rPr lang="en-US" dirty="0"/>
              <a:t>	= ¾ * ¾ * 8/3 </a:t>
            </a:r>
          </a:p>
          <a:p>
            <a:pPr marL="0" indent="0">
              <a:buNone/>
            </a:pPr>
            <a:r>
              <a:rPr lang="en-US" dirty="0"/>
              <a:t>	= 1.5 </a:t>
            </a:r>
          </a:p>
          <a:p>
            <a:pPr marL="0" indent="0">
              <a:buNone/>
            </a:pPr>
            <a:r>
              <a:rPr lang="en-US" dirty="0"/>
              <a:t>3 tosses?</a:t>
            </a:r>
          </a:p>
          <a:p>
            <a:pPr marL="0" indent="0">
              <a:buNone/>
            </a:pPr>
            <a:r>
              <a:rPr lang="en-US" dirty="0"/>
              <a:t>    E(X) 	= (1-P(TT))</a:t>
            </a:r>
            <a:r>
              <a:rPr lang="en-US" baseline="30000" dirty="0"/>
              <a:t>3</a:t>
            </a:r>
            <a:r>
              <a:rPr lang="en-US" dirty="0"/>
              <a:t> * (4/3 * 3) </a:t>
            </a:r>
          </a:p>
          <a:p>
            <a:pPr marL="0" indent="0">
              <a:buNone/>
            </a:pPr>
            <a:r>
              <a:rPr lang="en-US" dirty="0"/>
              <a:t>	= ¾ * ¾ * ¾ * 12/3 </a:t>
            </a:r>
          </a:p>
          <a:p>
            <a:pPr marL="0" indent="0">
              <a:buNone/>
            </a:pPr>
            <a:r>
              <a:rPr lang="en-US" dirty="0"/>
              <a:t>	= 1.6875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04FC9B-FA49-40A1-B036-461A3CE831CC}"/>
              </a:ext>
            </a:extLst>
          </p:cNvPr>
          <p:cNvSpPr txBox="1"/>
          <p:nvPr/>
        </p:nvSpPr>
        <p:spPr>
          <a:xfrm>
            <a:off x="6019800" y="1524000"/>
            <a:ext cx="2738891" cy="101566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Toss: Flip 2 coins</a:t>
            </a:r>
          </a:p>
          <a:p>
            <a:r>
              <a:rPr lang="en-US" sz="2000" dirty="0"/>
              <a:t>Each Head gives 1 point</a:t>
            </a:r>
          </a:p>
          <a:p>
            <a:r>
              <a:rPr lang="en-US" sz="2000" dirty="0"/>
              <a:t>2 Tails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bust, turn over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5F3492-9958-4B81-BA12-C8C4C0138D6A}"/>
              </a:ext>
            </a:extLst>
          </p:cNvPr>
          <p:cNvGrpSpPr/>
          <p:nvPr/>
        </p:nvGrpSpPr>
        <p:grpSpPr>
          <a:xfrm>
            <a:off x="5334000" y="2933539"/>
            <a:ext cx="3589847" cy="2692385"/>
            <a:chOff x="5410200" y="3433778"/>
            <a:chExt cx="3589847" cy="2692385"/>
          </a:xfrm>
        </p:grpSpPr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BBFCEEB9-6618-44C2-BA1C-9C40BB1A9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00" y="3433778"/>
              <a:ext cx="3589847" cy="269238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3A3D08-6061-48B5-82D8-EC416CCF5BB3}"/>
                </a:ext>
              </a:extLst>
            </p:cNvPr>
            <p:cNvSpPr/>
            <p:nvPr/>
          </p:nvSpPr>
          <p:spPr>
            <a:xfrm>
              <a:off x="6324600" y="3505200"/>
              <a:ext cx="2286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F600B1A-766F-406D-9DA9-24A1C9893379}"/>
              </a:ext>
            </a:extLst>
          </p:cNvPr>
          <p:cNvSpPr txBox="1"/>
          <p:nvPr/>
        </p:nvSpPr>
        <p:spPr>
          <a:xfrm>
            <a:off x="6590276" y="6019800"/>
            <a:ext cx="1597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BEST_BOT?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241B79-DD82-4764-BF7D-055E8C28D0BA}"/>
              </a:ext>
            </a:extLst>
          </p:cNvPr>
          <p:cNvSpPr/>
          <p:nvPr/>
        </p:nvSpPr>
        <p:spPr>
          <a:xfrm>
            <a:off x="5181600" y="3124200"/>
            <a:ext cx="3657600" cy="335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D846A9-2AC1-4A34-B10F-0B5298423AE2}"/>
              </a:ext>
            </a:extLst>
          </p:cNvPr>
          <p:cNvSpPr/>
          <p:nvPr/>
        </p:nvSpPr>
        <p:spPr>
          <a:xfrm>
            <a:off x="480656" y="5440362"/>
            <a:ext cx="4853343" cy="1011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75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steps are in the </a:t>
            </a:r>
            <a:r>
              <a:rPr lang="en-US" dirty="0">
                <a:solidFill>
                  <a:srgbClr val="0070C0"/>
                </a:solidFill>
              </a:rPr>
              <a:t>game analytics pipeline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8000"/>
                </a:solidFill>
              </a:rPr>
              <a:t>Game</a:t>
            </a:r>
            <a:r>
              <a:rPr lang="en-US" dirty="0"/>
              <a:t> (instrumented)</a:t>
            </a:r>
          </a:p>
          <a:p>
            <a:r>
              <a:rPr lang="en-US" dirty="0">
                <a:solidFill>
                  <a:srgbClr val="008000"/>
                </a:solidFill>
              </a:rPr>
              <a:t>Data</a:t>
            </a:r>
            <a:r>
              <a:rPr lang="en-US" dirty="0"/>
              <a:t> (collected from </a:t>
            </a:r>
            <a:r>
              <a:rPr lang="en-US" i="1" dirty="0"/>
              <a:t>players </a:t>
            </a:r>
            <a:r>
              <a:rPr lang="en-US" dirty="0"/>
              <a:t>playing game)</a:t>
            </a:r>
          </a:p>
          <a:p>
            <a:r>
              <a:rPr lang="en-US" dirty="0">
                <a:solidFill>
                  <a:srgbClr val="008000"/>
                </a:solidFill>
              </a:rPr>
              <a:t>Extracted data </a:t>
            </a:r>
            <a:r>
              <a:rPr lang="en-US" dirty="0"/>
              <a:t>(e.g., from scripts)</a:t>
            </a:r>
          </a:p>
          <a:p>
            <a:r>
              <a:rPr lang="en-US" dirty="0">
                <a:solidFill>
                  <a:srgbClr val="008000"/>
                </a:solidFill>
              </a:rPr>
              <a:t>Analysis</a:t>
            </a:r>
          </a:p>
          <a:p>
            <a:pPr lvl="1"/>
            <a:r>
              <a:rPr lang="en-US" dirty="0"/>
              <a:t>Statistics, Charts, Tests</a:t>
            </a:r>
          </a:p>
          <a:p>
            <a:r>
              <a:rPr lang="en-US" dirty="0">
                <a:solidFill>
                  <a:srgbClr val="008000"/>
                </a:solidFill>
              </a:rPr>
              <a:t>Dissemination</a:t>
            </a:r>
          </a:p>
          <a:p>
            <a:pPr lvl="1"/>
            <a:r>
              <a:rPr lang="en-US" dirty="0"/>
              <a:t>Report</a:t>
            </a:r>
          </a:p>
          <a:p>
            <a:pPr lvl="1"/>
            <a:r>
              <a:rPr lang="en-US" dirty="0"/>
              <a:t>Talk, Presentation</a:t>
            </a:r>
          </a:p>
        </p:txBody>
      </p:sp>
    </p:spTree>
    <p:extLst>
      <p:ext uri="{BB962C8B-B14F-4D97-AF65-F5344CB8AC3E}">
        <p14:creationId xmlns:p14="http://schemas.microsoft.com/office/powerpoint/2010/main" val="30738311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9EC31-2CF4-46AD-9011-D226F54D8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3FEBBD-0013-493E-B57B-943663B19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4953000" cy="505936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What is average if don’t bust?</a:t>
            </a:r>
          </a:p>
          <a:p>
            <a:pPr marL="0" indent="0">
              <a:buNone/>
            </a:pPr>
            <a:r>
              <a:rPr lang="en-US" dirty="0"/>
              <a:t>    A = HT + TH + HH = (1 + 1 + 2) / 3 = 4/3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is the expected value after 1 toss?</a:t>
            </a:r>
          </a:p>
          <a:p>
            <a:pPr marL="0" indent="0">
              <a:buNone/>
            </a:pPr>
            <a:r>
              <a:rPr lang="en-US" dirty="0"/>
              <a:t>    E(X) 	= P(TT) * 0 + (1- P(TT)) * 4/3 </a:t>
            </a:r>
          </a:p>
          <a:p>
            <a:pPr marL="0" indent="0">
              <a:buNone/>
            </a:pPr>
            <a:r>
              <a:rPr lang="en-US" dirty="0"/>
              <a:t>	=  ¾ * 4/3 </a:t>
            </a:r>
          </a:p>
          <a:p>
            <a:pPr marL="0" indent="0">
              <a:buNone/>
            </a:pPr>
            <a:r>
              <a:rPr lang="en-US" dirty="0"/>
              <a:t>	= 1</a:t>
            </a:r>
          </a:p>
          <a:p>
            <a:pPr marL="0" indent="0">
              <a:buNone/>
            </a:pPr>
            <a:r>
              <a:rPr lang="en-US" dirty="0"/>
              <a:t>2 tosses?</a:t>
            </a:r>
          </a:p>
          <a:p>
            <a:pPr marL="0" indent="0">
              <a:buNone/>
            </a:pPr>
            <a:r>
              <a:rPr lang="en-US" dirty="0"/>
              <a:t>    E(X) 	= (1-P(TT))</a:t>
            </a:r>
            <a:r>
              <a:rPr lang="en-US" baseline="30000" dirty="0"/>
              <a:t>2</a:t>
            </a:r>
            <a:r>
              <a:rPr lang="en-US" dirty="0"/>
              <a:t> * (4/3 * 2) </a:t>
            </a:r>
          </a:p>
          <a:p>
            <a:pPr marL="0" indent="0">
              <a:buNone/>
            </a:pPr>
            <a:r>
              <a:rPr lang="en-US" dirty="0"/>
              <a:t>	= ¾ * ¾ * 8/3 </a:t>
            </a:r>
          </a:p>
          <a:p>
            <a:pPr marL="0" indent="0">
              <a:buNone/>
            </a:pPr>
            <a:r>
              <a:rPr lang="en-US" dirty="0"/>
              <a:t>	= 1.5 </a:t>
            </a:r>
          </a:p>
          <a:p>
            <a:pPr marL="0" indent="0">
              <a:buNone/>
            </a:pPr>
            <a:r>
              <a:rPr lang="en-US" dirty="0"/>
              <a:t>3 tosses?</a:t>
            </a:r>
          </a:p>
          <a:p>
            <a:pPr marL="0" indent="0">
              <a:buNone/>
            </a:pPr>
            <a:r>
              <a:rPr lang="en-US" dirty="0"/>
              <a:t>    E(X) 	= (1-P(TT))</a:t>
            </a:r>
            <a:r>
              <a:rPr lang="en-US" baseline="30000" dirty="0"/>
              <a:t>3</a:t>
            </a:r>
            <a:r>
              <a:rPr lang="en-US" dirty="0"/>
              <a:t> * (4/3 * 3) </a:t>
            </a:r>
          </a:p>
          <a:p>
            <a:pPr marL="0" indent="0">
              <a:buNone/>
            </a:pPr>
            <a:r>
              <a:rPr lang="en-US" dirty="0"/>
              <a:t>	= ¾ * ¾ * ¾ * 12/3 </a:t>
            </a:r>
          </a:p>
          <a:p>
            <a:pPr marL="0" indent="0">
              <a:buNone/>
            </a:pPr>
            <a:r>
              <a:rPr lang="en-US" dirty="0"/>
              <a:t>	= 1.6875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04FC9B-FA49-40A1-B036-461A3CE831CC}"/>
              </a:ext>
            </a:extLst>
          </p:cNvPr>
          <p:cNvSpPr txBox="1"/>
          <p:nvPr/>
        </p:nvSpPr>
        <p:spPr>
          <a:xfrm>
            <a:off x="6019800" y="1524000"/>
            <a:ext cx="2738891" cy="101566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Toss: Flip 2 coins</a:t>
            </a:r>
          </a:p>
          <a:p>
            <a:r>
              <a:rPr lang="en-US" sz="2000" dirty="0"/>
              <a:t>Each Head gives 1 point</a:t>
            </a:r>
          </a:p>
          <a:p>
            <a:r>
              <a:rPr lang="en-US" sz="2000" dirty="0"/>
              <a:t>2 Tails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bust, turn over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5F3492-9958-4B81-BA12-C8C4C0138D6A}"/>
              </a:ext>
            </a:extLst>
          </p:cNvPr>
          <p:cNvGrpSpPr/>
          <p:nvPr/>
        </p:nvGrpSpPr>
        <p:grpSpPr>
          <a:xfrm>
            <a:off x="5334000" y="2933539"/>
            <a:ext cx="3589847" cy="2692385"/>
            <a:chOff x="5410200" y="3433778"/>
            <a:chExt cx="3589847" cy="2692385"/>
          </a:xfrm>
        </p:grpSpPr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BBFCEEB9-6618-44C2-BA1C-9C40BB1A9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00" y="3433778"/>
              <a:ext cx="3589847" cy="269238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3A3D08-6061-48B5-82D8-EC416CCF5BB3}"/>
                </a:ext>
              </a:extLst>
            </p:cNvPr>
            <p:cNvSpPr/>
            <p:nvPr/>
          </p:nvSpPr>
          <p:spPr>
            <a:xfrm>
              <a:off x="6324600" y="3505200"/>
              <a:ext cx="2286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F600B1A-766F-406D-9DA9-24A1C9893379}"/>
              </a:ext>
            </a:extLst>
          </p:cNvPr>
          <p:cNvSpPr txBox="1"/>
          <p:nvPr/>
        </p:nvSpPr>
        <p:spPr>
          <a:xfrm>
            <a:off x="6590276" y="6019800"/>
            <a:ext cx="1597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BEST_BOT?</a:t>
            </a:r>
          </a:p>
        </p:txBody>
      </p:sp>
    </p:spTree>
    <p:extLst>
      <p:ext uri="{BB962C8B-B14F-4D97-AF65-F5344CB8AC3E}">
        <p14:creationId xmlns:p14="http://schemas.microsoft.com/office/powerpoint/2010/main" val="3018951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</a:t>
            </a:r>
            <a:r>
              <a:rPr lang="en-US" dirty="0">
                <a:solidFill>
                  <a:srgbClr val="0070C0"/>
                </a:solidFill>
              </a:rPr>
              <a:t>Standard Normal Distribution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607640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</a:t>
            </a:r>
            <a:r>
              <a:rPr lang="en-US" dirty="0">
                <a:solidFill>
                  <a:srgbClr val="0070C0"/>
                </a:solidFill>
              </a:rPr>
              <a:t>Standard Normal Distribution</a:t>
            </a:r>
            <a:r>
              <a:rPr lang="en-US" dirty="0"/>
              <a:t>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43877" y="3048000"/>
            <a:ext cx="4151923" cy="3078163"/>
          </a:xfrm>
        </p:spPr>
        <p:txBody>
          <a:bodyPr>
            <a:normAutofit/>
          </a:bodyPr>
          <a:lstStyle/>
          <a:p>
            <a:r>
              <a:rPr lang="en-US" dirty="0"/>
              <a:t>Normal distribution</a:t>
            </a:r>
          </a:p>
          <a:p>
            <a:r>
              <a:rPr lang="en-US" dirty="0"/>
              <a:t>Mean </a:t>
            </a:r>
            <a:r>
              <a:rPr lang="el-GR" dirty="0"/>
              <a:t>μ </a:t>
            </a:r>
            <a:r>
              <a:rPr lang="en-US" dirty="0"/>
              <a:t> = 0</a:t>
            </a:r>
          </a:p>
          <a:p>
            <a:r>
              <a:rPr lang="en-US" dirty="0" err="1"/>
              <a:t>Std</a:t>
            </a:r>
            <a:r>
              <a:rPr lang="en-US" dirty="0"/>
              <a:t> dev </a:t>
            </a:r>
            <a:r>
              <a:rPr lang="el-GR" dirty="0"/>
              <a:t>σ</a:t>
            </a:r>
            <a:r>
              <a:rPr lang="en-US" dirty="0"/>
              <a:t>  =  1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63045"/>
            <a:ext cx="4038600" cy="2400273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B4D322B-1373-45C4-ACFE-3D43668D0CAA}"/>
              </a:ext>
            </a:extLst>
          </p:cNvPr>
          <p:cNvSpPr/>
          <p:nvPr/>
        </p:nvSpPr>
        <p:spPr>
          <a:xfrm>
            <a:off x="6394829" y="5181600"/>
            <a:ext cx="5453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/>
              <a:t>μ</a:t>
            </a:r>
            <a:r>
              <a:rPr lang="en-US" sz="1400" dirty="0"/>
              <a:t> = 0</a:t>
            </a:r>
          </a:p>
        </p:txBody>
      </p:sp>
    </p:spTree>
    <p:extLst>
      <p:ext uri="{BB962C8B-B14F-4D97-AF65-F5344CB8AC3E}">
        <p14:creationId xmlns:p14="http://schemas.microsoft.com/office/powerpoint/2010/main" val="20185893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8F3F2-CB61-4472-B6E8-4F4C9DF80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</a:t>
            </a:r>
            <a:r>
              <a:rPr lang="en-US" dirty="0">
                <a:solidFill>
                  <a:srgbClr val="0070C0"/>
                </a:solidFill>
              </a:rPr>
              <a:t>Central Limit Theorem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AD302-2C68-4D78-91C3-17F077511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3436"/>
            <a:ext cx="5181600" cy="206556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Given population</a:t>
            </a:r>
          </a:p>
          <a:p>
            <a:r>
              <a:rPr lang="en-US" dirty="0"/>
              <a:t>If take large enough sample size</a:t>
            </a:r>
          </a:p>
          <a:p>
            <a:r>
              <a:rPr lang="en-US" dirty="0"/>
              <a:t>What does probability of sample means look like? 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What is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Distribution shape?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5300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8F3F2-CB61-4472-B6E8-4F4C9DF80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</a:t>
            </a:r>
            <a:r>
              <a:rPr lang="en-US" dirty="0">
                <a:solidFill>
                  <a:srgbClr val="0070C0"/>
                </a:solidFill>
              </a:rPr>
              <a:t>Central Limit Theorem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AD302-2C68-4D78-91C3-17F077511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3436"/>
            <a:ext cx="5181600" cy="206556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Given population</a:t>
            </a:r>
          </a:p>
          <a:p>
            <a:r>
              <a:rPr lang="en-US" dirty="0"/>
              <a:t>If take large enough sample size</a:t>
            </a:r>
          </a:p>
          <a:p>
            <a:r>
              <a:rPr lang="en-US" dirty="0"/>
              <a:t>What does probability of sample means look like? 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Distributed Normally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767108-5C0B-47AA-82F9-C895000EF433}"/>
              </a:ext>
            </a:extLst>
          </p:cNvPr>
          <p:cNvSpPr txBox="1"/>
          <p:nvPr/>
        </p:nvSpPr>
        <p:spPr>
          <a:xfrm>
            <a:off x="7089320" y="1356499"/>
            <a:ext cx="20574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How big is “enough”?</a:t>
            </a:r>
          </a:p>
          <a:p>
            <a:endParaRPr lang="en-US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A02A72E-0A6F-4204-AB6B-D65F23742DA9}"/>
              </a:ext>
            </a:extLst>
          </p:cNvPr>
          <p:cNvGrpSpPr/>
          <p:nvPr/>
        </p:nvGrpSpPr>
        <p:grpSpPr>
          <a:xfrm>
            <a:off x="309242" y="3431721"/>
            <a:ext cx="6632194" cy="3239631"/>
            <a:chOff x="405493" y="3429000"/>
            <a:chExt cx="6632194" cy="3239631"/>
          </a:xfrm>
        </p:grpSpPr>
        <p:pic>
          <p:nvPicPr>
            <p:cNvPr id="7" name="Picture 2" descr="Related image">
              <a:extLst>
                <a:ext uri="{FF2B5EF4-FFF2-40B4-BE49-F238E27FC236}">
                  <a16:creationId xmlns:a16="http://schemas.microsoft.com/office/drawing/2014/main" id="{8B71DC53-9B15-49B6-9A05-63C5B6AAFF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493" y="3429000"/>
              <a:ext cx="6632194" cy="3024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3C807FC-4DC8-4446-8085-4AC295B9D25F}"/>
                </a:ext>
              </a:extLst>
            </p:cNvPr>
            <p:cNvSpPr/>
            <p:nvPr/>
          </p:nvSpPr>
          <p:spPr>
            <a:xfrm>
              <a:off x="2673065" y="6453187"/>
              <a:ext cx="209704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http://home.ubalt.edu/ntsbarsh/Dice_001.gif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6698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8F3F2-CB61-4472-B6E8-4F4C9DF80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</a:t>
            </a:r>
            <a:r>
              <a:rPr lang="en-US" dirty="0">
                <a:solidFill>
                  <a:srgbClr val="0070C0"/>
                </a:solidFill>
              </a:rPr>
              <a:t>Central Limit Theorem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AD302-2C68-4D78-91C3-17F077511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3436"/>
            <a:ext cx="5181600" cy="206556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Given population</a:t>
            </a:r>
          </a:p>
          <a:p>
            <a:r>
              <a:rPr lang="en-US" dirty="0"/>
              <a:t>If take large enough sample size</a:t>
            </a:r>
          </a:p>
          <a:p>
            <a:r>
              <a:rPr lang="en-US" dirty="0"/>
              <a:t>What does probability of sample means look like? 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Distributed Normally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767108-5C0B-47AA-82F9-C895000EF433}"/>
              </a:ext>
            </a:extLst>
          </p:cNvPr>
          <p:cNvSpPr txBox="1"/>
          <p:nvPr/>
        </p:nvSpPr>
        <p:spPr>
          <a:xfrm>
            <a:off x="7089320" y="1356499"/>
            <a:ext cx="205740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How big is “enough”?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30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(15)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17B3B2-80EB-41B5-9997-2E93630B356B}"/>
              </a:ext>
            </a:extLst>
          </p:cNvPr>
          <p:cNvSpPr txBox="1"/>
          <p:nvPr/>
        </p:nvSpPr>
        <p:spPr>
          <a:xfrm>
            <a:off x="7108370" y="3200400"/>
            <a:ext cx="20574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Does underlying distribution matter?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3C76487-EB8A-4B6E-AFE7-F4E26C7874C9}"/>
              </a:ext>
            </a:extLst>
          </p:cNvPr>
          <p:cNvGrpSpPr/>
          <p:nvPr/>
        </p:nvGrpSpPr>
        <p:grpSpPr>
          <a:xfrm>
            <a:off x="309242" y="3431721"/>
            <a:ext cx="6632194" cy="3239631"/>
            <a:chOff x="405493" y="3429000"/>
            <a:chExt cx="6632194" cy="3239631"/>
          </a:xfrm>
        </p:grpSpPr>
        <p:pic>
          <p:nvPicPr>
            <p:cNvPr id="8" name="Picture 2" descr="Related image">
              <a:extLst>
                <a:ext uri="{FF2B5EF4-FFF2-40B4-BE49-F238E27FC236}">
                  <a16:creationId xmlns:a16="http://schemas.microsoft.com/office/drawing/2014/main" id="{5D4CB116-A197-45BE-B45C-34FC44ECD6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493" y="3429000"/>
              <a:ext cx="6632194" cy="3024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3FF044-F6E8-4E8B-B5A0-7C16FA03563D}"/>
                </a:ext>
              </a:extLst>
            </p:cNvPr>
            <p:cNvSpPr/>
            <p:nvPr/>
          </p:nvSpPr>
          <p:spPr>
            <a:xfrm>
              <a:off x="2673065" y="6453187"/>
              <a:ext cx="209704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http://home.ubalt.edu/ntsbarsh/Dice_001.gif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18659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8F3F2-CB61-4472-B6E8-4F4C9DF80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</a:t>
            </a:r>
            <a:r>
              <a:rPr lang="en-US" dirty="0">
                <a:solidFill>
                  <a:srgbClr val="0070C0"/>
                </a:solidFill>
              </a:rPr>
              <a:t>Central Limit Theorem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AD302-2C68-4D78-91C3-17F077511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3436"/>
            <a:ext cx="5181600" cy="206556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Given population</a:t>
            </a:r>
          </a:p>
          <a:p>
            <a:r>
              <a:rPr lang="en-US" dirty="0"/>
              <a:t>If take large enough sample size</a:t>
            </a:r>
          </a:p>
          <a:p>
            <a:r>
              <a:rPr lang="en-US" dirty="0"/>
              <a:t>What does probability of sample means look like? 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Distributed Normally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767108-5C0B-47AA-82F9-C895000EF433}"/>
              </a:ext>
            </a:extLst>
          </p:cNvPr>
          <p:cNvSpPr txBox="1"/>
          <p:nvPr/>
        </p:nvSpPr>
        <p:spPr>
          <a:xfrm>
            <a:off x="7089320" y="1356499"/>
            <a:ext cx="205740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How big is “enough”?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30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(15)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17B3B2-80EB-41B5-9997-2E93630B356B}"/>
              </a:ext>
            </a:extLst>
          </p:cNvPr>
          <p:cNvSpPr txBox="1"/>
          <p:nvPr/>
        </p:nvSpPr>
        <p:spPr>
          <a:xfrm>
            <a:off x="7108370" y="3200400"/>
            <a:ext cx="205740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Does underlying distribution matter?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No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3F742E-B7E5-484D-9ADB-BAEA6AA1867C}"/>
              </a:ext>
            </a:extLst>
          </p:cNvPr>
          <p:cNvSpPr txBox="1"/>
          <p:nvPr/>
        </p:nvSpPr>
        <p:spPr>
          <a:xfrm>
            <a:off x="7239000" y="5388335"/>
            <a:ext cx="1595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(see next slide)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FC41835-C7EF-442E-BF2C-350EE2269AA7}"/>
              </a:ext>
            </a:extLst>
          </p:cNvPr>
          <p:cNvGrpSpPr/>
          <p:nvPr/>
        </p:nvGrpSpPr>
        <p:grpSpPr>
          <a:xfrm>
            <a:off x="309242" y="3431721"/>
            <a:ext cx="6632194" cy="3239631"/>
            <a:chOff x="405493" y="3429000"/>
            <a:chExt cx="6632194" cy="3239631"/>
          </a:xfrm>
        </p:grpSpPr>
        <p:pic>
          <p:nvPicPr>
            <p:cNvPr id="4098" name="Picture 2" descr="Related image">
              <a:extLst>
                <a:ext uri="{FF2B5EF4-FFF2-40B4-BE49-F238E27FC236}">
                  <a16:creationId xmlns:a16="http://schemas.microsoft.com/office/drawing/2014/main" id="{A0FBA978-4526-487F-B4CD-C5CA85AA7A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493" y="3429000"/>
              <a:ext cx="6632194" cy="3024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F6B68E8-D670-4758-9890-233EBC7919BF}"/>
                </a:ext>
              </a:extLst>
            </p:cNvPr>
            <p:cNvSpPr/>
            <p:nvPr/>
          </p:nvSpPr>
          <p:spPr>
            <a:xfrm>
              <a:off x="2673065" y="6453187"/>
              <a:ext cx="209704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http://home.ubalt.edu/ntsbarsh/Dice_001.gif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36825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0A3B6-7CB9-452E-BC39-4EBEB6A5D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19100"/>
            <a:ext cx="3429000" cy="2514600"/>
          </a:xfrm>
        </p:spPr>
        <p:txBody>
          <a:bodyPr>
            <a:normAutofit fontScale="90000"/>
          </a:bodyPr>
          <a:lstStyle/>
          <a:p>
            <a:r>
              <a:rPr lang="en-US" dirty="0"/>
              <a:t>Underlying Distribution does </a:t>
            </a:r>
            <a:r>
              <a:rPr lang="en-US" dirty="0">
                <a:solidFill>
                  <a:srgbClr val="0070C0"/>
                </a:solidFill>
              </a:rPr>
              <a:t>not</a:t>
            </a:r>
            <a:r>
              <a:rPr lang="en-US" dirty="0"/>
              <a:t> Matter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3FC4358-BB3F-45F0-A893-960EFB91DE3F}"/>
              </a:ext>
            </a:extLst>
          </p:cNvPr>
          <p:cNvGrpSpPr/>
          <p:nvPr/>
        </p:nvGrpSpPr>
        <p:grpSpPr>
          <a:xfrm>
            <a:off x="4495800" y="457200"/>
            <a:ext cx="4419600" cy="6153096"/>
            <a:chOff x="4267200" y="491236"/>
            <a:chExt cx="4419600" cy="615309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828F16B-3A88-4A14-A987-C260E7947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491236"/>
              <a:ext cx="4419600" cy="592226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DE918ED-8B70-4701-9648-E4A24F557E2A}"/>
                </a:ext>
              </a:extLst>
            </p:cNvPr>
            <p:cNvSpPr/>
            <p:nvPr/>
          </p:nvSpPr>
          <p:spPr>
            <a:xfrm>
              <a:off x="4749800" y="6413500"/>
              <a:ext cx="34290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http://flylib.com/books/2/528/1/html/2/images/figu115_1.jpg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D3ECBA0-CA6D-485D-937D-0FB943308E35}"/>
              </a:ext>
            </a:extLst>
          </p:cNvPr>
          <p:cNvSpPr txBox="1"/>
          <p:nvPr/>
        </p:nvSpPr>
        <p:spPr>
          <a:xfrm>
            <a:off x="457200" y="3962400"/>
            <a:ext cx="34290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Why do we care?</a:t>
            </a:r>
          </a:p>
          <a:p>
            <a:r>
              <a:rPr lang="en-US" sz="2400" dirty="0">
                <a:sym typeface="Wingdings" panose="05000000000000000000" pitchFamily="2" charset="2"/>
              </a:rPr>
              <a:t> Can apply rules (e.g., empirical rule) to </a:t>
            </a:r>
            <a:r>
              <a:rPr lang="en-US" sz="2400" dirty="0">
                <a:solidFill>
                  <a:srgbClr val="0070C0"/>
                </a:solidFill>
                <a:sym typeface="Wingdings" panose="05000000000000000000" pitchFamily="2" charset="2"/>
              </a:rPr>
              <a:t>Normal Distributions</a:t>
            </a:r>
            <a:r>
              <a:rPr lang="en-US" sz="2400" dirty="0">
                <a:sym typeface="Wingdings" panose="05000000000000000000" pitchFamily="2" charset="2"/>
              </a:rPr>
              <a:t>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0460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Error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sampling error?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442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Error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sampling error?</a:t>
            </a:r>
          </a:p>
          <a:p>
            <a:pPr lvl="1"/>
            <a:r>
              <a:rPr lang="en-US" dirty="0"/>
              <a:t>Error from estimating </a:t>
            </a:r>
            <a:r>
              <a:rPr lang="en-US" dirty="0">
                <a:solidFill>
                  <a:srgbClr val="008000"/>
                </a:solidFill>
              </a:rPr>
              <a:t>population</a:t>
            </a:r>
            <a:r>
              <a:rPr lang="en-US" dirty="0"/>
              <a:t> parameters from </a:t>
            </a:r>
            <a:r>
              <a:rPr lang="en-US" dirty="0">
                <a:solidFill>
                  <a:srgbClr val="0070C0"/>
                </a:solidFill>
              </a:rPr>
              <a:t>sample</a:t>
            </a:r>
            <a:r>
              <a:rPr lang="en-US" dirty="0"/>
              <a:t> statistics</a:t>
            </a:r>
          </a:p>
          <a:p>
            <a:endParaRPr lang="en-US" dirty="0"/>
          </a:p>
          <a:p>
            <a:r>
              <a:rPr lang="en-US" i="1" dirty="0"/>
              <a:t>Size</a:t>
            </a:r>
            <a:r>
              <a:rPr lang="en-US" dirty="0"/>
              <a:t> of error is based on what two main factors?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178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</a:t>
            </a:r>
            <a:r>
              <a:rPr lang="en-US" dirty="0">
                <a:solidFill>
                  <a:srgbClr val="008000"/>
                </a:solidFill>
              </a:rPr>
              <a:t>Measure of Central Tendency </a:t>
            </a:r>
            <a:r>
              <a:rPr lang="en-US" dirty="0"/>
              <a:t>to Use?  Why?</a:t>
            </a:r>
          </a:p>
        </p:txBody>
      </p:sp>
      <p:pic>
        <p:nvPicPr>
          <p:cNvPr id="1026" name="Picture 2" descr="A Complete Guide to Histograms | Tutorial by Chartio">
            <a:extLst>
              <a:ext uri="{FF2B5EF4-FFF2-40B4-BE49-F238E27FC236}">
                <a16:creationId xmlns:a16="http://schemas.microsoft.com/office/drawing/2014/main" id="{3A59937F-2E27-4E00-BA56-777FC1D62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37909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istograms - MathBitsNotebook(A1 - CCSS Math)">
            <a:extLst>
              <a:ext uri="{FF2B5EF4-FFF2-40B4-BE49-F238E27FC236}">
                <a16:creationId xmlns:a16="http://schemas.microsoft.com/office/drawing/2014/main" id="{B7CD70E5-76DB-4419-9DDB-F0D01B9D0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84363"/>
            <a:ext cx="3421143" cy="255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istograms - MathBitsNotebook(A1 - CCSS Math)">
            <a:extLst>
              <a:ext uri="{FF2B5EF4-FFF2-40B4-BE49-F238E27FC236}">
                <a16:creationId xmlns:a16="http://schemas.microsoft.com/office/drawing/2014/main" id="{26A52818-7391-40DA-B2FA-35D104342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4619625"/>
            <a:ext cx="29908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1675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Error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sampling error?</a:t>
            </a:r>
          </a:p>
          <a:p>
            <a:pPr lvl="1"/>
            <a:r>
              <a:rPr lang="en-US" dirty="0"/>
              <a:t>Error from estimating </a:t>
            </a:r>
            <a:r>
              <a:rPr lang="en-US" dirty="0">
                <a:solidFill>
                  <a:srgbClr val="008000"/>
                </a:solidFill>
              </a:rPr>
              <a:t>population</a:t>
            </a:r>
            <a:r>
              <a:rPr lang="en-US" dirty="0"/>
              <a:t> parameters from </a:t>
            </a:r>
            <a:r>
              <a:rPr lang="en-US" dirty="0">
                <a:solidFill>
                  <a:srgbClr val="0070C0"/>
                </a:solidFill>
              </a:rPr>
              <a:t>sample</a:t>
            </a:r>
            <a:r>
              <a:rPr lang="en-US" dirty="0"/>
              <a:t> statistics</a:t>
            </a:r>
          </a:p>
          <a:p>
            <a:endParaRPr lang="en-US" dirty="0"/>
          </a:p>
          <a:p>
            <a:r>
              <a:rPr lang="en-US" i="1" dirty="0"/>
              <a:t>Size</a:t>
            </a:r>
            <a:r>
              <a:rPr lang="en-US" dirty="0"/>
              <a:t> of error is based on what two main factors?</a:t>
            </a:r>
          </a:p>
          <a:p>
            <a:pPr lvl="1"/>
            <a:r>
              <a:rPr lang="en-US" dirty="0"/>
              <a:t>Population variance</a:t>
            </a:r>
          </a:p>
          <a:p>
            <a:pPr lvl="1"/>
            <a:r>
              <a:rPr lang="en-US" dirty="0"/>
              <a:t>Sample size (</a:t>
            </a:r>
            <a:r>
              <a:rPr lang="en-US" dirty="0">
                <a:solidFill>
                  <a:srgbClr val="008000"/>
                </a:solidFill>
              </a:rPr>
              <a:t>N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3675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AB55A-2207-4219-8C29-EA73FB17D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 versus Sample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8B08D-050A-45A7-A297-1606AB9A1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Suppose wanted to know likelihood that WPI student played </a:t>
            </a:r>
            <a:r>
              <a:rPr lang="en-US" i="1" dirty="0"/>
              <a:t>Hearthstone</a:t>
            </a:r>
          </a:p>
          <a:p>
            <a:pPr lvl="1"/>
            <a:r>
              <a:rPr lang="en-US" dirty="0"/>
              <a:t>Ask </a:t>
            </a:r>
            <a:r>
              <a:rPr lang="en-US" dirty="0">
                <a:solidFill>
                  <a:srgbClr val="008000"/>
                </a:solidFill>
              </a:rPr>
              <a:t>N</a:t>
            </a:r>
            <a:r>
              <a:rPr lang="en-US" dirty="0"/>
              <a:t> people, count “</a:t>
            </a:r>
            <a:r>
              <a:rPr lang="en-US" dirty="0">
                <a:solidFill>
                  <a:srgbClr val="0070C0"/>
                </a:solidFill>
              </a:rPr>
              <a:t>yes</a:t>
            </a:r>
            <a:r>
              <a:rPr lang="en-US" dirty="0"/>
              <a:t>” and divide by </a:t>
            </a:r>
            <a:r>
              <a:rPr lang="en-US" dirty="0">
                <a:solidFill>
                  <a:srgbClr val="008000"/>
                </a:solidFill>
              </a:rPr>
              <a:t>N</a:t>
            </a:r>
          </a:p>
          <a:p>
            <a:r>
              <a:rPr lang="en-US" dirty="0"/>
              <a:t>Ask </a:t>
            </a:r>
            <a:r>
              <a:rPr lang="en-US" dirty="0">
                <a:solidFill>
                  <a:srgbClr val="008000"/>
                </a:solidFill>
              </a:rPr>
              <a:t>1</a:t>
            </a:r>
            <a:r>
              <a:rPr lang="en-US" dirty="0"/>
              <a:t> person?</a:t>
            </a:r>
          </a:p>
          <a:p>
            <a:r>
              <a:rPr lang="en-US" dirty="0"/>
              <a:t>Ask </a:t>
            </a:r>
            <a:r>
              <a:rPr lang="en-US" dirty="0">
                <a:solidFill>
                  <a:srgbClr val="008000"/>
                </a:solidFill>
              </a:rPr>
              <a:t>2</a:t>
            </a:r>
            <a:r>
              <a:rPr lang="en-US" dirty="0"/>
              <a:t> people?</a:t>
            </a:r>
          </a:p>
          <a:p>
            <a:r>
              <a:rPr lang="en-US" dirty="0"/>
              <a:t>Ask </a:t>
            </a:r>
            <a:r>
              <a:rPr lang="en-US" dirty="0">
                <a:solidFill>
                  <a:srgbClr val="008000"/>
                </a:solidFill>
              </a:rPr>
              <a:t>100</a:t>
            </a:r>
            <a:r>
              <a:rPr lang="en-US" dirty="0"/>
              <a:t> people?</a:t>
            </a:r>
          </a:p>
          <a:p>
            <a:r>
              <a:rPr lang="en-US" dirty="0"/>
              <a:t>What does graph </a:t>
            </a:r>
          </a:p>
          <a:p>
            <a:pPr marL="0" indent="0">
              <a:buNone/>
            </a:pPr>
            <a:r>
              <a:rPr lang="en-US" dirty="0"/>
              <a:t>of “</a:t>
            </a:r>
            <a:r>
              <a:rPr lang="en-US" dirty="0">
                <a:solidFill>
                  <a:srgbClr val="0070C0"/>
                </a:solidFill>
              </a:rPr>
              <a:t>yes</a:t>
            </a:r>
            <a:r>
              <a:rPr lang="en-US" dirty="0"/>
              <a:t>” probability </a:t>
            </a:r>
          </a:p>
          <a:p>
            <a:pPr marL="0" indent="0">
              <a:buNone/>
            </a:pPr>
            <a:r>
              <a:rPr lang="en-US" dirty="0"/>
              <a:t>versus </a:t>
            </a:r>
            <a:r>
              <a:rPr lang="en-US" dirty="0">
                <a:solidFill>
                  <a:srgbClr val="008000"/>
                </a:solidFill>
              </a:rPr>
              <a:t>N</a:t>
            </a:r>
            <a:r>
              <a:rPr lang="en-US" dirty="0"/>
              <a:t> people look </a:t>
            </a:r>
          </a:p>
          <a:p>
            <a:pPr marL="0" indent="0">
              <a:buNone/>
            </a:pPr>
            <a:r>
              <a:rPr lang="en-US" dirty="0"/>
              <a:t>like?</a:t>
            </a:r>
          </a:p>
        </p:txBody>
      </p:sp>
    </p:spTree>
    <p:extLst>
      <p:ext uri="{BB962C8B-B14F-4D97-AF65-F5344CB8AC3E}">
        <p14:creationId xmlns:p14="http://schemas.microsoft.com/office/powerpoint/2010/main" val="27301316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AB55A-2207-4219-8C29-EA73FB17D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 versus Sample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8B08D-050A-45A7-A297-1606AB9A1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Suppose wanted to know likelihood that WPI student played </a:t>
            </a:r>
            <a:r>
              <a:rPr lang="en-US" i="1" dirty="0"/>
              <a:t>Hearthstone</a:t>
            </a:r>
          </a:p>
          <a:p>
            <a:pPr lvl="1"/>
            <a:r>
              <a:rPr lang="en-US" dirty="0"/>
              <a:t>Ask </a:t>
            </a:r>
            <a:r>
              <a:rPr lang="en-US" dirty="0">
                <a:solidFill>
                  <a:srgbClr val="008000"/>
                </a:solidFill>
              </a:rPr>
              <a:t>N</a:t>
            </a:r>
            <a:r>
              <a:rPr lang="en-US" dirty="0"/>
              <a:t> people, count “</a:t>
            </a:r>
            <a:r>
              <a:rPr lang="en-US" dirty="0">
                <a:solidFill>
                  <a:srgbClr val="0070C0"/>
                </a:solidFill>
              </a:rPr>
              <a:t>yes</a:t>
            </a:r>
            <a:r>
              <a:rPr lang="en-US" dirty="0"/>
              <a:t>” and divide by </a:t>
            </a:r>
            <a:r>
              <a:rPr lang="en-US" dirty="0">
                <a:solidFill>
                  <a:srgbClr val="008000"/>
                </a:solidFill>
              </a:rPr>
              <a:t>N</a:t>
            </a:r>
          </a:p>
          <a:p>
            <a:r>
              <a:rPr lang="en-US" dirty="0"/>
              <a:t>Ask </a:t>
            </a:r>
            <a:r>
              <a:rPr lang="en-US" dirty="0">
                <a:solidFill>
                  <a:srgbClr val="008000"/>
                </a:solidFill>
              </a:rPr>
              <a:t>1</a:t>
            </a:r>
            <a:r>
              <a:rPr lang="en-US" dirty="0"/>
              <a:t> person?</a:t>
            </a:r>
          </a:p>
          <a:p>
            <a:r>
              <a:rPr lang="en-US" dirty="0"/>
              <a:t>Ask </a:t>
            </a:r>
            <a:r>
              <a:rPr lang="en-US" dirty="0">
                <a:solidFill>
                  <a:srgbClr val="008000"/>
                </a:solidFill>
              </a:rPr>
              <a:t>2</a:t>
            </a:r>
            <a:r>
              <a:rPr lang="en-US" dirty="0"/>
              <a:t> people?</a:t>
            </a:r>
          </a:p>
          <a:p>
            <a:r>
              <a:rPr lang="en-US" dirty="0"/>
              <a:t>Ask </a:t>
            </a:r>
            <a:r>
              <a:rPr lang="en-US" dirty="0">
                <a:solidFill>
                  <a:srgbClr val="008000"/>
                </a:solidFill>
              </a:rPr>
              <a:t>100</a:t>
            </a:r>
            <a:r>
              <a:rPr lang="en-US" dirty="0"/>
              <a:t> people?</a:t>
            </a:r>
          </a:p>
          <a:p>
            <a:r>
              <a:rPr lang="en-US" dirty="0"/>
              <a:t>What does graph </a:t>
            </a:r>
          </a:p>
          <a:p>
            <a:pPr marL="0" indent="0">
              <a:buNone/>
            </a:pPr>
            <a:r>
              <a:rPr lang="en-US" dirty="0"/>
              <a:t>of “</a:t>
            </a:r>
            <a:r>
              <a:rPr lang="en-US" dirty="0">
                <a:solidFill>
                  <a:srgbClr val="0070C0"/>
                </a:solidFill>
              </a:rPr>
              <a:t>yes</a:t>
            </a:r>
            <a:r>
              <a:rPr lang="en-US" dirty="0"/>
              <a:t>” probability </a:t>
            </a:r>
          </a:p>
          <a:p>
            <a:pPr marL="0" indent="0">
              <a:buNone/>
            </a:pPr>
            <a:r>
              <a:rPr lang="en-US" dirty="0"/>
              <a:t>versus </a:t>
            </a:r>
            <a:r>
              <a:rPr lang="en-US" dirty="0">
                <a:solidFill>
                  <a:srgbClr val="008000"/>
                </a:solidFill>
              </a:rPr>
              <a:t>N</a:t>
            </a:r>
            <a:r>
              <a:rPr lang="en-US" dirty="0"/>
              <a:t> people look </a:t>
            </a:r>
          </a:p>
          <a:p>
            <a:pPr marL="0" indent="0">
              <a:buNone/>
            </a:pPr>
            <a:r>
              <a:rPr lang="en-US" dirty="0"/>
              <a:t>like?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4274125-8580-4C44-8564-5825879D1569}"/>
              </a:ext>
            </a:extLst>
          </p:cNvPr>
          <p:cNvGrpSpPr/>
          <p:nvPr/>
        </p:nvGrpSpPr>
        <p:grpSpPr>
          <a:xfrm>
            <a:off x="4191000" y="2819400"/>
            <a:ext cx="4572000" cy="3639003"/>
            <a:chOff x="4114800" y="2971800"/>
            <a:chExt cx="4572000" cy="3639003"/>
          </a:xfrm>
        </p:grpSpPr>
        <p:pic>
          <p:nvPicPr>
            <p:cNvPr id="5" name="Picture 4" descr="Image result for shape of head percentage coins over flips graph">
              <a:extLst>
                <a:ext uri="{FF2B5EF4-FFF2-40B4-BE49-F238E27FC236}">
                  <a16:creationId xmlns:a16="http://schemas.microsoft.com/office/drawing/2014/main" id="{4AA731FD-A893-4EEA-A753-BDE0CE35DF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1025" y="3022600"/>
              <a:ext cx="4295775" cy="3286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C13538A-0063-42FA-9DAC-548B8CF28B10}"/>
                </a:ext>
              </a:extLst>
            </p:cNvPr>
            <p:cNvSpPr/>
            <p:nvPr/>
          </p:nvSpPr>
          <p:spPr>
            <a:xfrm>
              <a:off x="5257800" y="2971800"/>
              <a:ext cx="2971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7C54864-2DC5-4613-A9B2-F3350D2FDA29}"/>
                </a:ext>
              </a:extLst>
            </p:cNvPr>
            <p:cNvSpPr txBox="1"/>
            <p:nvPr/>
          </p:nvSpPr>
          <p:spPr>
            <a:xfrm rot="16200000">
              <a:off x="3427336" y="4471080"/>
              <a:ext cx="1744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Probability “yes”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A9D96A2-39A3-4283-A105-CD8715E29CED}"/>
                </a:ext>
              </a:extLst>
            </p:cNvPr>
            <p:cNvSpPr txBox="1"/>
            <p:nvPr/>
          </p:nvSpPr>
          <p:spPr>
            <a:xfrm>
              <a:off x="5410200" y="6241471"/>
              <a:ext cx="2491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Number of people asked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55938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399"/>
          </a:xfrm>
        </p:spPr>
        <p:txBody>
          <a:bodyPr>
            <a:normAutofit fontScale="92500"/>
          </a:bodyPr>
          <a:lstStyle/>
          <a:p>
            <a:r>
              <a:rPr lang="en-US" dirty="0"/>
              <a:t>What is a confidence interval?  Give an example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62159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81400"/>
          </a:xfrm>
        </p:spPr>
        <p:txBody>
          <a:bodyPr>
            <a:normAutofit fontScale="92500"/>
          </a:bodyPr>
          <a:lstStyle/>
          <a:p>
            <a:r>
              <a:rPr lang="en-US" dirty="0"/>
              <a:t>What is a confidence interval?  Give an example</a:t>
            </a:r>
          </a:p>
          <a:p>
            <a:pPr lvl="1"/>
            <a:r>
              <a:rPr lang="en-US" dirty="0"/>
              <a:t>Range of values with specific certainty that population parameter is within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95%</a:t>
            </a:r>
            <a:r>
              <a:rPr lang="en-US" dirty="0"/>
              <a:t> confidence interval for mean time to complete a level in Super Mario: [</a:t>
            </a:r>
            <a:r>
              <a:rPr lang="en-US" dirty="0">
                <a:solidFill>
                  <a:srgbClr val="008000"/>
                </a:solidFill>
              </a:rPr>
              <a:t>1.25</a:t>
            </a:r>
            <a:r>
              <a:rPr lang="en-US" dirty="0"/>
              <a:t> minutes, </a:t>
            </a:r>
            <a:r>
              <a:rPr lang="en-US" dirty="0">
                <a:solidFill>
                  <a:srgbClr val="0070C0"/>
                </a:solidFill>
              </a:rPr>
              <a:t>1.75</a:t>
            </a:r>
            <a:r>
              <a:rPr lang="en-US" dirty="0"/>
              <a:t> minutes]</a:t>
            </a:r>
          </a:p>
          <a:p>
            <a:r>
              <a:rPr lang="en-US" dirty="0"/>
              <a:t>What is the </a:t>
            </a:r>
            <a:r>
              <a:rPr lang="en-US" i="1" dirty="0"/>
              <a:t>size</a:t>
            </a:r>
            <a:r>
              <a:rPr lang="en-US" dirty="0"/>
              <a:t> of confidence interval based 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86323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What is a confidence interval?  Give an example</a:t>
            </a:r>
          </a:p>
          <a:p>
            <a:pPr lvl="1"/>
            <a:r>
              <a:rPr lang="en-US" dirty="0"/>
              <a:t>Range of values with specific certainty that population parameter is within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95%</a:t>
            </a:r>
            <a:r>
              <a:rPr lang="en-US" dirty="0"/>
              <a:t> confidence interval for mean time to complete a level in Super Mario: [</a:t>
            </a:r>
            <a:r>
              <a:rPr lang="en-US" dirty="0">
                <a:solidFill>
                  <a:srgbClr val="008000"/>
                </a:solidFill>
              </a:rPr>
              <a:t>1.25</a:t>
            </a:r>
            <a:r>
              <a:rPr lang="en-US" dirty="0"/>
              <a:t> minutes, </a:t>
            </a:r>
            <a:r>
              <a:rPr lang="en-US" dirty="0">
                <a:solidFill>
                  <a:srgbClr val="0070C0"/>
                </a:solidFill>
              </a:rPr>
              <a:t>1.75</a:t>
            </a:r>
            <a:r>
              <a:rPr lang="en-US" dirty="0"/>
              <a:t> minutes]</a:t>
            </a:r>
          </a:p>
          <a:p>
            <a:r>
              <a:rPr lang="en-US" dirty="0"/>
              <a:t>What is the </a:t>
            </a:r>
            <a:r>
              <a:rPr lang="en-US" i="1" dirty="0"/>
              <a:t>size</a:t>
            </a:r>
            <a:r>
              <a:rPr lang="en-US" dirty="0"/>
              <a:t> of confidence interval based on?</a:t>
            </a:r>
          </a:p>
          <a:p>
            <a:pPr lvl="1"/>
            <a:r>
              <a:rPr lang="en-US" u="sng" dirty="0"/>
              <a:t>Confidence</a:t>
            </a:r>
            <a:r>
              <a:rPr lang="en-US" dirty="0"/>
              <a:t> (1-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r>
              <a:rPr lang="en-US" dirty="0"/>
              <a:t>)</a:t>
            </a:r>
          </a:p>
          <a:p>
            <a:pPr lvl="1"/>
            <a:r>
              <a:rPr lang="en-US" u="sng" dirty="0"/>
              <a:t>Standard error</a:t>
            </a:r>
            <a:r>
              <a:rPr lang="en-US" dirty="0"/>
              <a:t> (N, number of items in sample) (standard deviation)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638800"/>
            <a:ext cx="1240665" cy="832216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252896002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What is a confidence interval?  Give an example</a:t>
            </a:r>
          </a:p>
          <a:p>
            <a:pPr lvl="1"/>
            <a:r>
              <a:rPr lang="en-US" dirty="0"/>
              <a:t>Range of values with specific certainty that population parameter is within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95%</a:t>
            </a:r>
            <a:r>
              <a:rPr lang="en-US" dirty="0"/>
              <a:t> confidence interval for mean time to complete a level in Super Mario: [</a:t>
            </a:r>
            <a:r>
              <a:rPr lang="en-US" dirty="0">
                <a:solidFill>
                  <a:srgbClr val="008000"/>
                </a:solidFill>
              </a:rPr>
              <a:t>1.25</a:t>
            </a:r>
            <a:r>
              <a:rPr lang="en-US" dirty="0"/>
              <a:t> minutes, </a:t>
            </a:r>
            <a:r>
              <a:rPr lang="en-US" dirty="0">
                <a:solidFill>
                  <a:srgbClr val="0070C0"/>
                </a:solidFill>
              </a:rPr>
              <a:t>1.75</a:t>
            </a:r>
            <a:r>
              <a:rPr lang="en-US" dirty="0"/>
              <a:t> minutes]</a:t>
            </a:r>
          </a:p>
          <a:p>
            <a:r>
              <a:rPr lang="en-US" dirty="0"/>
              <a:t>What is the </a:t>
            </a:r>
            <a:r>
              <a:rPr lang="en-US" i="1" dirty="0"/>
              <a:t>size</a:t>
            </a:r>
            <a:r>
              <a:rPr lang="en-US" dirty="0"/>
              <a:t> of confidence interval based on?</a:t>
            </a:r>
          </a:p>
          <a:p>
            <a:pPr lvl="1"/>
            <a:r>
              <a:rPr lang="en-US" u="sng" dirty="0"/>
              <a:t>Confidence</a:t>
            </a:r>
            <a:r>
              <a:rPr lang="en-US" dirty="0"/>
              <a:t> (1-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r>
              <a:rPr lang="en-US" dirty="0"/>
              <a:t>)</a:t>
            </a:r>
          </a:p>
          <a:p>
            <a:pPr lvl="1"/>
            <a:r>
              <a:rPr lang="en-US" u="sng" dirty="0"/>
              <a:t>Standard error</a:t>
            </a:r>
            <a:r>
              <a:rPr lang="en-US" dirty="0"/>
              <a:t> (N, number of items in sample) (standard deviation)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638800"/>
            <a:ext cx="1240665" cy="832216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226344732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D497F-1AE2-4E51-A41B-F66D40E18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Confidence Intervals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50D0E-0C9E-40DF-B170-7ACEBB781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bars are conference intervals</a:t>
            </a:r>
          </a:p>
          <a:p>
            <a:r>
              <a:rPr lang="en-US" dirty="0"/>
              <a:t>Interpret difference in </a:t>
            </a:r>
            <a:r>
              <a:rPr lang="en-US" i="1" dirty="0"/>
              <a:t>old</a:t>
            </a:r>
            <a:r>
              <a:rPr lang="en-US" dirty="0"/>
              <a:t> versus </a:t>
            </a:r>
            <a:r>
              <a:rPr lang="en-US" i="1" dirty="0"/>
              <a:t>new</a:t>
            </a:r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2661615-D29F-46E7-8C12-52050B5C46F3}"/>
              </a:ext>
            </a:extLst>
          </p:cNvPr>
          <p:cNvGrpSpPr/>
          <p:nvPr/>
        </p:nvGrpSpPr>
        <p:grpSpPr>
          <a:xfrm>
            <a:off x="2057400" y="2984042"/>
            <a:ext cx="2152650" cy="3873958"/>
            <a:chOff x="3414712" y="1438108"/>
            <a:chExt cx="2152650" cy="387395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D9AD818-B9E3-4266-81E9-9267C075CA86}"/>
                </a:ext>
              </a:extLst>
            </p:cNvPr>
            <p:cNvGrpSpPr/>
            <p:nvPr/>
          </p:nvGrpSpPr>
          <p:grpSpPr>
            <a:xfrm>
              <a:off x="3414712" y="1438108"/>
              <a:ext cx="2152650" cy="3873958"/>
              <a:chOff x="3218793" y="1651932"/>
              <a:chExt cx="2152650" cy="3873958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73A92111-6FC0-4900-9F2A-EA3E1DD095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18793" y="1651932"/>
                <a:ext cx="2152650" cy="3524250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AF0A41A-5089-4745-A888-B367A5E4F01A}"/>
                  </a:ext>
                </a:extLst>
              </p:cNvPr>
              <p:cNvSpPr txBox="1"/>
              <p:nvPr/>
            </p:nvSpPr>
            <p:spPr>
              <a:xfrm>
                <a:off x="3689055" y="5156558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E233BC8-AED8-4243-A756-26AA53A1AF6D}"/>
                </a:ext>
              </a:extLst>
            </p:cNvPr>
            <p:cNvCxnSpPr/>
            <p:nvPr/>
          </p:nvCxnSpPr>
          <p:spPr>
            <a:xfrm>
              <a:off x="4343400" y="2133600"/>
              <a:ext cx="0" cy="53340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CDB6F05-8037-4109-90D5-C1EAFA55BDDC}"/>
                </a:ext>
              </a:extLst>
            </p:cNvPr>
            <p:cNvCxnSpPr/>
            <p:nvPr/>
          </p:nvCxnSpPr>
          <p:spPr>
            <a:xfrm>
              <a:off x="5029200" y="2362200"/>
              <a:ext cx="0" cy="53340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162967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D497F-1AE2-4E51-A41B-F66D40E18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Confidence Intervals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50D0E-0C9E-40DF-B170-7ACEBB781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bars are conference intervals</a:t>
            </a:r>
          </a:p>
          <a:p>
            <a:r>
              <a:rPr lang="en-US" dirty="0"/>
              <a:t>Interpret difference in </a:t>
            </a:r>
            <a:r>
              <a:rPr lang="en-US" i="1" dirty="0"/>
              <a:t>old</a:t>
            </a:r>
            <a:r>
              <a:rPr lang="en-US" dirty="0"/>
              <a:t> versus </a:t>
            </a:r>
            <a:r>
              <a:rPr lang="en-US" i="1" dirty="0"/>
              <a:t>new</a:t>
            </a:r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2661615-D29F-46E7-8C12-52050B5C46F3}"/>
              </a:ext>
            </a:extLst>
          </p:cNvPr>
          <p:cNvGrpSpPr/>
          <p:nvPr/>
        </p:nvGrpSpPr>
        <p:grpSpPr>
          <a:xfrm>
            <a:off x="2057400" y="2984042"/>
            <a:ext cx="2152650" cy="3873958"/>
            <a:chOff x="3414712" y="1438108"/>
            <a:chExt cx="2152650" cy="387395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D9AD818-B9E3-4266-81E9-9267C075CA86}"/>
                </a:ext>
              </a:extLst>
            </p:cNvPr>
            <p:cNvGrpSpPr/>
            <p:nvPr/>
          </p:nvGrpSpPr>
          <p:grpSpPr>
            <a:xfrm>
              <a:off x="3414712" y="1438108"/>
              <a:ext cx="2152650" cy="3873958"/>
              <a:chOff x="3218793" y="1651932"/>
              <a:chExt cx="2152650" cy="3873958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73A92111-6FC0-4900-9F2A-EA3E1DD095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18793" y="1651932"/>
                <a:ext cx="2152650" cy="3524250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AF0A41A-5089-4745-A888-B367A5E4F01A}"/>
                  </a:ext>
                </a:extLst>
              </p:cNvPr>
              <p:cNvSpPr txBox="1"/>
              <p:nvPr/>
            </p:nvSpPr>
            <p:spPr>
              <a:xfrm>
                <a:off x="3689055" y="5156558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E233BC8-AED8-4243-A756-26AA53A1AF6D}"/>
                </a:ext>
              </a:extLst>
            </p:cNvPr>
            <p:cNvCxnSpPr/>
            <p:nvPr/>
          </p:nvCxnSpPr>
          <p:spPr>
            <a:xfrm>
              <a:off x="4343400" y="2133600"/>
              <a:ext cx="0" cy="53340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CDB6F05-8037-4109-90D5-C1EAFA55BDDC}"/>
                </a:ext>
              </a:extLst>
            </p:cNvPr>
            <p:cNvCxnSpPr/>
            <p:nvPr/>
          </p:nvCxnSpPr>
          <p:spPr>
            <a:xfrm>
              <a:off x="5029200" y="2362200"/>
              <a:ext cx="0" cy="53340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D83CAD2-8592-45E3-AA72-5B998FC19BEB}"/>
              </a:ext>
            </a:extLst>
          </p:cNvPr>
          <p:cNvSpPr txBox="1"/>
          <p:nvPr/>
        </p:nvSpPr>
        <p:spPr>
          <a:xfrm>
            <a:off x="4800600" y="3418114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Large overlap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 statistically significant difference (at given </a:t>
            </a:r>
            <a:r>
              <a:rPr lang="en-US" altLang="en-US" sz="2400" dirty="0">
                <a:solidFill>
                  <a:srgbClr val="C00000"/>
                </a:solidFill>
                <a:sym typeface="Symbol" panose="05050102010706020507" pitchFamily="18" charset="2"/>
              </a:rPr>
              <a:t> </a:t>
            </a:r>
            <a:r>
              <a:rPr lang="en-US" sz="2400" dirty="0"/>
              <a:t>level)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74B3AE-D816-4BC1-8A7F-B158E6F0A1E2}"/>
              </a:ext>
            </a:extLst>
          </p:cNvPr>
          <p:cNvSpPr txBox="1"/>
          <p:nvPr/>
        </p:nvSpPr>
        <p:spPr>
          <a:xfrm>
            <a:off x="4724400" y="5385395"/>
            <a:ext cx="3962400" cy="101566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Helpful hint</a:t>
            </a:r>
            <a:r>
              <a:rPr lang="en-US" sz="2000" dirty="0"/>
              <a:t>: ignore sample means.  Think about population means for Old and New</a:t>
            </a:r>
          </a:p>
        </p:txBody>
      </p:sp>
    </p:spTree>
    <p:extLst>
      <p:ext uri="{BB962C8B-B14F-4D97-AF65-F5344CB8AC3E}">
        <p14:creationId xmlns:p14="http://schemas.microsoft.com/office/powerpoint/2010/main" val="374492881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6957F-74A0-415F-B94B-69D8E1AE3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C1CC2-D266-486F-825B-1F8837BCA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Studio has new model for Hero</a:t>
            </a:r>
          </a:p>
          <a:p>
            <a:r>
              <a:rPr lang="en-US" dirty="0"/>
              <a:t>Want to see if played more often</a:t>
            </a:r>
          </a:p>
          <a:p>
            <a:r>
              <a:rPr lang="en-US" dirty="0"/>
              <a:t>Steps?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Gather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sample mean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Set </a:t>
            </a:r>
            <a:r>
              <a:rPr lang="en-US" dirty="0">
                <a:solidFill>
                  <a:srgbClr val="0070C0"/>
                </a:solidFill>
              </a:rPr>
              <a:t>hypotheses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Test (compute </a:t>
            </a:r>
            <a:r>
              <a:rPr lang="en-US" dirty="0">
                <a:solidFill>
                  <a:srgbClr val="008000"/>
                </a:solidFill>
              </a:rPr>
              <a:t>p value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Analyze results to accept or reject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A8128C-78F2-4324-ADEC-9CF6B2C5F1D9}"/>
              </a:ext>
            </a:extLst>
          </p:cNvPr>
          <p:cNvSpPr/>
          <p:nvPr/>
        </p:nvSpPr>
        <p:spPr>
          <a:xfrm>
            <a:off x="304800" y="3276600"/>
            <a:ext cx="7086600" cy="297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9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</a:t>
            </a:r>
            <a:r>
              <a:rPr lang="en-US" dirty="0">
                <a:solidFill>
                  <a:srgbClr val="008000"/>
                </a:solidFill>
              </a:rPr>
              <a:t>Quartiles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9382108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6957F-74A0-415F-B94B-69D8E1AE3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C1CC2-D266-486F-825B-1F8837BCA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Studio has new model for Hero</a:t>
            </a:r>
          </a:p>
          <a:p>
            <a:r>
              <a:rPr lang="en-US" dirty="0"/>
              <a:t>Want to see if played more often</a:t>
            </a:r>
          </a:p>
          <a:p>
            <a:r>
              <a:rPr lang="en-US" dirty="0"/>
              <a:t>Steps?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Gather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sample mean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Set </a:t>
            </a:r>
            <a:r>
              <a:rPr lang="en-US" dirty="0">
                <a:solidFill>
                  <a:srgbClr val="0070C0"/>
                </a:solidFill>
              </a:rPr>
              <a:t>hypotheses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Test (compute </a:t>
            </a:r>
            <a:r>
              <a:rPr lang="en-US" dirty="0">
                <a:solidFill>
                  <a:srgbClr val="008000"/>
                </a:solidFill>
              </a:rPr>
              <a:t>p value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Analyze results to accept or reject</a:t>
            </a:r>
          </a:p>
        </p:txBody>
      </p:sp>
    </p:spTree>
    <p:extLst>
      <p:ext uri="{BB962C8B-B14F-4D97-AF65-F5344CB8AC3E}">
        <p14:creationId xmlns:p14="http://schemas.microsoft.com/office/powerpoint/2010/main" val="225305105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7A83-4E21-44B6-A5B6-E21F08F1B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47483-25C0-4320-ABE2-A8061AD59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is the </a:t>
            </a:r>
            <a:r>
              <a:rPr lang="en-US" dirty="0">
                <a:solidFill>
                  <a:srgbClr val="0070C0"/>
                </a:solidFill>
              </a:rPr>
              <a:t>Null Hypothesis</a:t>
            </a:r>
            <a:r>
              <a:rPr lang="en-US" dirty="0"/>
              <a:t>? </a:t>
            </a:r>
          </a:p>
          <a:p>
            <a:pPr lvl="1"/>
            <a:r>
              <a:rPr lang="en-US" dirty="0"/>
              <a:t>No significance difference between measured value and population parameter</a:t>
            </a:r>
          </a:p>
          <a:p>
            <a:r>
              <a:rPr lang="en-US" dirty="0"/>
              <a:t>What is the </a:t>
            </a:r>
            <a:r>
              <a:rPr lang="en-US" dirty="0">
                <a:solidFill>
                  <a:srgbClr val="CC6600"/>
                </a:solidFill>
              </a:rPr>
              <a:t>Alternate Hypothesis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Contrary to null hypothesis (i.e., there </a:t>
            </a:r>
            <a:r>
              <a:rPr lang="en-US" i="1" dirty="0"/>
              <a:t>is</a:t>
            </a:r>
            <a:r>
              <a:rPr lang="en-US" dirty="0"/>
              <a:t> a difference)</a:t>
            </a:r>
          </a:p>
          <a:p>
            <a:r>
              <a:rPr lang="en-US" dirty="0"/>
              <a:t>Which do we test and </a:t>
            </a:r>
            <a:r>
              <a:rPr lang="en-US" i="1" dirty="0"/>
              <a:t>why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Test </a:t>
            </a:r>
            <a:r>
              <a:rPr lang="en-US" dirty="0">
                <a:solidFill>
                  <a:srgbClr val="0070C0"/>
                </a:solidFill>
              </a:rPr>
              <a:t>Null</a:t>
            </a:r>
          </a:p>
          <a:p>
            <a:pPr lvl="1"/>
            <a:r>
              <a:rPr lang="en-US" dirty="0"/>
              <a:t>Data can only reject hypothesis, not prove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Reject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Null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5B7CFB-DCB2-4D15-B2FD-5BA12B59AA2F}"/>
              </a:ext>
            </a:extLst>
          </p:cNvPr>
          <p:cNvSpPr/>
          <p:nvPr/>
        </p:nvSpPr>
        <p:spPr>
          <a:xfrm>
            <a:off x="381000" y="2133600"/>
            <a:ext cx="82296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4140BE-6FED-4DAA-AE15-F5BD75944B6D}"/>
              </a:ext>
            </a:extLst>
          </p:cNvPr>
          <p:cNvSpPr/>
          <p:nvPr/>
        </p:nvSpPr>
        <p:spPr>
          <a:xfrm>
            <a:off x="495300" y="3543300"/>
            <a:ext cx="82296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3879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7A83-4E21-44B6-A5B6-E21F08F1B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47483-25C0-4320-ABE2-A8061AD59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is the </a:t>
            </a:r>
            <a:r>
              <a:rPr lang="en-US" dirty="0">
                <a:solidFill>
                  <a:srgbClr val="0070C0"/>
                </a:solidFill>
              </a:rPr>
              <a:t>Null Hypothesis</a:t>
            </a:r>
            <a:r>
              <a:rPr lang="en-US" dirty="0"/>
              <a:t>? </a:t>
            </a:r>
          </a:p>
          <a:p>
            <a:pPr lvl="1"/>
            <a:r>
              <a:rPr lang="en-US" dirty="0"/>
              <a:t>No significance difference between measured value and population parameter</a:t>
            </a:r>
          </a:p>
          <a:p>
            <a:r>
              <a:rPr lang="en-US" dirty="0"/>
              <a:t>What is the </a:t>
            </a:r>
            <a:r>
              <a:rPr lang="en-US" dirty="0">
                <a:solidFill>
                  <a:srgbClr val="CC6600"/>
                </a:solidFill>
              </a:rPr>
              <a:t>Alternate Hypothesis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Contrary to null hypothesis (i.e., there </a:t>
            </a:r>
            <a:r>
              <a:rPr lang="en-US" i="1" dirty="0"/>
              <a:t>is</a:t>
            </a:r>
            <a:r>
              <a:rPr lang="en-US" dirty="0"/>
              <a:t> a difference)</a:t>
            </a:r>
          </a:p>
          <a:p>
            <a:r>
              <a:rPr lang="en-US" dirty="0"/>
              <a:t>Which do we test and </a:t>
            </a:r>
            <a:r>
              <a:rPr lang="en-US" i="1" dirty="0"/>
              <a:t>why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Test </a:t>
            </a:r>
            <a:r>
              <a:rPr lang="en-US" dirty="0">
                <a:solidFill>
                  <a:srgbClr val="0070C0"/>
                </a:solidFill>
              </a:rPr>
              <a:t>Null</a:t>
            </a:r>
          </a:p>
          <a:p>
            <a:pPr lvl="1"/>
            <a:r>
              <a:rPr lang="en-US" dirty="0"/>
              <a:t>Data can only reject hypothesis, not prove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Reject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Null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6AC32D-D875-409C-AD2A-4F84EA226D70}"/>
              </a:ext>
            </a:extLst>
          </p:cNvPr>
          <p:cNvSpPr/>
          <p:nvPr/>
        </p:nvSpPr>
        <p:spPr>
          <a:xfrm>
            <a:off x="495300" y="4953000"/>
            <a:ext cx="82296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703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7A83-4E21-44B6-A5B6-E21F08F1B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47483-25C0-4320-ABE2-A8061AD59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is the </a:t>
            </a:r>
            <a:r>
              <a:rPr lang="en-US" dirty="0">
                <a:solidFill>
                  <a:srgbClr val="0070C0"/>
                </a:solidFill>
              </a:rPr>
              <a:t>Null Hypothesis</a:t>
            </a:r>
            <a:r>
              <a:rPr lang="en-US" dirty="0"/>
              <a:t>? </a:t>
            </a:r>
          </a:p>
          <a:p>
            <a:pPr lvl="1"/>
            <a:r>
              <a:rPr lang="en-US" dirty="0"/>
              <a:t>No significance difference between measured value and population parameter</a:t>
            </a:r>
          </a:p>
          <a:p>
            <a:r>
              <a:rPr lang="en-US" dirty="0"/>
              <a:t>What is the </a:t>
            </a:r>
            <a:r>
              <a:rPr lang="en-US" dirty="0">
                <a:solidFill>
                  <a:srgbClr val="CC6600"/>
                </a:solidFill>
              </a:rPr>
              <a:t>Alternate Hypothesis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Contrary to null hypothesis (i.e., there </a:t>
            </a:r>
            <a:r>
              <a:rPr lang="en-US" i="1" dirty="0"/>
              <a:t>is</a:t>
            </a:r>
            <a:r>
              <a:rPr lang="en-US" dirty="0"/>
              <a:t> a difference)</a:t>
            </a:r>
          </a:p>
          <a:p>
            <a:r>
              <a:rPr lang="en-US" dirty="0"/>
              <a:t>Which do we test and </a:t>
            </a:r>
            <a:r>
              <a:rPr lang="en-US" i="1" dirty="0"/>
              <a:t>why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Test </a:t>
            </a:r>
            <a:r>
              <a:rPr lang="en-US" dirty="0">
                <a:solidFill>
                  <a:srgbClr val="0070C0"/>
                </a:solidFill>
              </a:rPr>
              <a:t>Null</a:t>
            </a:r>
          </a:p>
          <a:p>
            <a:pPr lvl="1"/>
            <a:r>
              <a:rPr lang="en-US" dirty="0"/>
              <a:t>Data can only reject hypothesis, not prove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Reject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Null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05146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61D48-855C-4EFE-BD6C-9C18FC070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38207-C1BE-44E0-A018-AA3520892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Gathered “new” data, computed sample mean, created </a:t>
            </a:r>
            <a:r>
              <a:rPr lang="en-US" dirty="0">
                <a:solidFill>
                  <a:srgbClr val="0070C0"/>
                </a:solidFill>
              </a:rPr>
              <a:t>Null</a:t>
            </a:r>
            <a:r>
              <a:rPr lang="en-US" dirty="0"/>
              <a:t> hypothesis (</a:t>
            </a:r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-25000" dirty="0">
                <a:solidFill>
                  <a:srgbClr val="0070C0"/>
                </a:solidFill>
              </a:rPr>
              <a:t>0</a:t>
            </a:r>
            <a:r>
              <a:rPr lang="en-US" dirty="0"/>
              <a:t>), chose significance (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 </a:t>
            </a:r>
            <a:r>
              <a:rPr lang="en-US" altLang="en-US" dirty="0">
                <a:sym typeface="Symbol" panose="05050102010706020507" pitchFamily="18" charset="2"/>
              </a:rPr>
              <a:t>= 0.01)</a:t>
            </a:r>
          </a:p>
          <a:p>
            <a:r>
              <a:rPr lang="en-US" dirty="0">
                <a:sym typeface="Symbol" panose="05050102010706020507" pitchFamily="18" charset="2"/>
              </a:rPr>
              <a:t>C</a:t>
            </a:r>
            <a:r>
              <a:rPr lang="en-US" dirty="0"/>
              <a:t>alculate </a:t>
            </a:r>
            <a:r>
              <a:rPr lang="en-US" dirty="0">
                <a:solidFill>
                  <a:srgbClr val="008000"/>
                </a:solidFill>
              </a:rPr>
              <a:t>p value</a:t>
            </a:r>
            <a:r>
              <a:rPr lang="en-US" dirty="0"/>
              <a:t> = 0.05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</a:p>
          <a:p>
            <a:r>
              <a:rPr lang="en-US" dirty="0"/>
              <a:t>Make inference: CAN or CANNOT reject </a:t>
            </a:r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-25000" dirty="0">
                <a:solidFill>
                  <a:srgbClr val="0070C0"/>
                </a:solidFill>
              </a:rPr>
              <a:t>0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CANNOT reject </a:t>
            </a:r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-25000" dirty="0">
                <a:solidFill>
                  <a:srgbClr val="0070C0"/>
                </a:solidFill>
              </a:rPr>
              <a:t>0</a:t>
            </a:r>
            <a:endParaRPr lang="en-US" dirty="0"/>
          </a:p>
          <a:p>
            <a:r>
              <a:rPr lang="en-US" dirty="0"/>
              <a:t>What does that mean?</a:t>
            </a:r>
          </a:p>
          <a:p>
            <a:pPr lvl="1"/>
            <a:r>
              <a:rPr lang="en-US" dirty="0"/>
              <a:t>May be no difference between sample mean and population mean (at 0.01 significance)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94EC79-3EED-4BD6-A5FE-8652C7244D25}"/>
              </a:ext>
            </a:extLst>
          </p:cNvPr>
          <p:cNvSpPr/>
          <p:nvPr/>
        </p:nvSpPr>
        <p:spPr>
          <a:xfrm>
            <a:off x="453292" y="4114800"/>
            <a:ext cx="82296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495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61D48-855C-4EFE-BD6C-9C18FC070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38207-C1BE-44E0-A018-AA3520892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Gathered “new” data, computed sample mean, created </a:t>
            </a:r>
            <a:r>
              <a:rPr lang="en-US" dirty="0">
                <a:solidFill>
                  <a:srgbClr val="0070C0"/>
                </a:solidFill>
              </a:rPr>
              <a:t>Null</a:t>
            </a:r>
            <a:r>
              <a:rPr lang="en-US" dirty="0"/>
              <a:t> hypothesis (</a:t>
            </a:r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-25000" dirty="0">
                <a:solidFill>
                  <a:srgbClr val="0070C0"/>
                </a:solidFill>
              </a:rPr>
              <a:t>0</a:t>
            </a:r>
            <a:r>
              <a:rPr lang="en-US" dirty="0"/>
              <a:t>), chose significance (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 </a:t>
            </a:r>
            <a:r>
              <a:rPr lang="en-US" altLang="en-US" dirty="0">
                <a:sym typeface="Symbol" panose="05050102010706020507" pitchFamily="18" charset="2"/>
              </a:rPr>
              <a:t>= 0.01)</a:t>
            </a:r>
          </a:p>
          <a:p>
            <a:r>
              <a:rPr lang="en-US" dirty="0">
                <a:sym typeface="Symbol" panose="05050102010706020507" pitchFamily="18" charset="2"/>
              </a:rPr>
              <a:t>C</a:t>
            </a:r>
            <a:r>
              <a:rPr lang="en-US" dirty="0"/>
              <a:t>alculate </a:t>
            </a:r>
            <a:r>
              <a:rPr lang="en-US" dirty="0">
                <a:solidFill>
                  <a:srgbClr val="008000"/>
                </a:solidFill>
              </a:rPr>
              <a:t>p value</a:t>
            </a:r>
            <a:r>
              <a:rPr lang="en-US" dirty="0"/>
              <a:t> = 0.05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</a:p>
          <a:p>
            <a:r>
              <a:rPr lang="en-US" dirty="0"/>
              <a:t>Make inference: CAN or CANNOT reject </a:t>
            </a:r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-25000" dirty="0">
                <a:solidFill>
                  <a:srgbClr val="0070C0"/>
                </a:solidFill>
              </a:rPr>
              <a:t>0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CANNOT reject </a:t>
            </a:r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-25000" dirty="0">
                <a:solidFill>
                  <a:srgbClr val="0070C0"/>
                </a:solidFill>
              </a:rPr>
              <a:t>0</a:t>
            </a:r>
            <a:endParaRPr lang="en-US" dirty="0"/>
          </a:p>
          <a:p>
            <a:r>
              <a:rPr lang="en-US" dirty="0"/>
              <a:t>What does that mean?</a:t>
            </a:r>
          </a:p>
          <a:p>
            <a:pPr lvl="1"/>
            <a:r>
              <a:rPr lang="en-US" dirty="0"/>
              <a:t>May be no difference between sample mean and population mean (at 0.01 significance)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94EC79-3EED-4BD6-A5FE-8652C7244D25}"/>
              </a:ext>
            </a:extLst>
          </p:cNvPr>
          <p:cNvSpPr/>
          <p:nvPr/>
        </p:nvSpPr>
        <p:spPr>
          <a:xfrm>
            <a:off x="453292" y="5105400"/>
            <a:ext cx="8229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8449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61D48-855C-4EFE-BD6C-9C18FC070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38207-C1BE-44E0-A018-AA3520892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Gathered “new” data, computed sample mean, created </a:t>
            </a:r>
            <a:r>
              <a:rPr lang="en-US" dirty="0">
                <a:solidFill>
                  <a:srgbClr val="0070C0"/>
                </a:solidFill>
              </a:rPr>
              <a:t>Null</a:t>
            </a:r>
            <a:r>
              <a:rPr lang="en-US" dirty="0"/>
              <a:t> hypothesis (</a:t>
            </a:r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-25000" dirty="0">
                <a:solidFill>
                  <a:srgbClr val="0070C0"/>
                </a:solidFill>
              </a:rPr>
              <a:t>0</a:t>
            </a:r>
            <a:r>
              <a:rPr lang="en-US" dirty="0"/>
              <a:t>), chose significance (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 </a:t>
            </a:r>
            <a:r>
              <a:rPr lang="en-US" altLang="en-US" dirty="0">
                <a:sym typeface="Symbol" panose="05050102010706020507" pitchFamily="18" charset="2"/>
              </a:rPr>
              <a:t>= 0.01)</a:t>
            </a:r>
          </a:p>
          <a:p>
            <a:r>
              <a:rPr lang="en-US" dirty="0">
                <a:sym typeface="Symbol" panose="05050102010706020507" pitchFamily="18" charset="2"/>
              </a:rPr>
              <a:t>C</a:t>
            </a:r>
            <a:r>
              <a:rPr lang="en-US" dirty="0"/>
              <a:t>alculate </a:t>
            </a:r>
            <a:r>
              <a:rPr lang="en-US" dirty="0">
                <a:solidFill>
                  <a:srgbClr val="008000"/>
                </a:solidFill>
              </a:rPr>
              <a:t>p value</a:t>
            </a:r>
            <a:r>
              <a:rPr lang="en-US" dirty="0"/>
              <a:t> = 0.05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</a:p>
          <a:p>
            <a:r>
              <a:rPr lang="en-US" dirty="0"/>
              <a:t>Make inference: CAN or CANNOT reject </a:t>
            </a:r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-25000" dirty="0">
                <a:solidFill>
                  <a:srgbClr val="0070C0"/>
                </a:solidFill>
              </a:rPr>
              <a:t>0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CANNOT reject </a:t>
            </a:r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-25000" dirty="0">
                <a:solidFill>
                  <a:srgbClr val="0070C0"/>
                </a:solidFill>
              </a:rPr>
              <a:t>0</a:t>
            </a:r>
            <a:endParaRPr lang="en-US" dirty="0"/>
          </a:p>
          <a:p>
            <a:r>
              <a:rPr lang="en-US" dirty="0"/>
              <a:t>What does that mean?</a:t>
            </a:r>
          </a:p>
          <a:p>
            <a:pPr lvl="1"/>
            <a:r>
              <a:rPr lang="en-US" dirty="0"/>
              <a:t>May be no difference between “new” mean and population mean (at 0.01 significance)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44847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34052-0537-4B10-AA79-4201AABD2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8AF8F-5484-4C88-9F33-D9A048AA6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purpose of regression in data analytics?</a:t>
            </a:r>
          </a:p>
          <a:p>
            <a:pPr lvl="1"/>
            <a:r>
              <a:rPr lang="en-US" dirty="0"/>
              <a:t>To predict an unobserved value from a mathematical model</a:t>
            </a:r>
          </a:p>
          <a:p>
            <a:r>
              <a:rPr lang="en-US" dirty="0"/>
              <a:t>What is simple linear regression?</a:t>
            </a:r>
          </a:p>
          <a:p>
            <a:pPr lvl="1"/>
            <a:r>
              <a:rPr lang="en-US" dirty="0"/>
              <a:t>A linear model relating two variables/factors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rgbClr val="008000"/>
                </a:solidFill>
              </a:rPr>
              <a:t>m</a:t>
            </a:r>
            <a:r>
              <a:rPr lang="en-US" dirty="0"/>
              <a:t> is slope, 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/>
              <a:t> is y-intercept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6151EE-2A9D-49B2-8F95-C7CBB674FCD7}"/>
              </a:ext>
            </a:extLst>
          </p:cNvPr>
          <p:cNvSpPr/>
          <p:nvPr/>
        </p:nvSpPr>
        <p:spPr>
          <a:xfrm>
            <a:off x="3718240" y="5410200"/>
            <a:ext cx="170751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/>
              <a:t>Y = </a:t>
            </a:r>
            <a:r>
              <a:rPr lang="en-US" sz="2800" dirty="0" err="1">
                <a:solidFill>
                  <a:srgbClr val="008000"/>
                </a:solidFill>
              </a:rPr>
              <a:t>m</a:t>
            </a:r>
            <a:r>
              <a:rPr lang="en-US" sz="2800" dirty="0" err="1"/>
              <a:t>X</a:t>
            </a:r>
            <a:r>
              <a:rPr lang="en-US" sz="2800" dirty="0"/>
              <a:t> + </a:t>
            </a:r>
            <a:r>
              <a:rPr lang="en-US" sz="2800" dirty="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A2F63F-71F5-43A3-84E8-8C618E1F4108}"/>
              </a:ext>
            </a:extLst>
          </p:cNvPr>
          <p:cNvSpPr/>
          <p:nvPr/>
        </p:nvSpPr>
        <p:spPr>
          <a:xfrm>
            <a:off x="533400" y="2743199"/>
            <a:ext cx="7848600" cy="33829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7101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34052-0537-4B10-AA79-4201AABD2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8AF8F-5484-4C88-9F33-D9A048AA6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purpose of regression in data analytics?</a:t>
            </a:r>
          </a:p>
          <a:p>
            <a:pPr lvl="1"/>
            <a:r>
              <a:rPr lang="en-US" dirty="0"/>
              <a:t>To </a:t>
            </a:r>
            <a:r>
              <a:rPr lang="en-US" dirty="0">
                <a:solidFill>
                  <a:srgbClr val="0070C0"/>
                </a:solidFill>
              </a:rPr>
              <a:t>predict</a:t>
            </a:r>
            <a:r>
              <a:rPr lang="en-US" dirty="0"/>
              <a:t> an unobserved value from a mathematical model</a:t>
            </a:r>
          </a:p>
          <a:p>
            <a:r>
              <a:rPr lang="en-US" dirty="0"/>
              <a:t>What is simple linear regression?</a:t>
            </a:r>
          </a:p>
          <a:p>
            <a:pPr lvl="1"/>
            <a:r>
              <a:rPr lang="en-US" dirty="0"/>
              <a:t>A linear model relating two variables/factors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rgbClr val="008000"/>
                </a:solidFill>
              </a:rPr>
              <a:t>m</a:t>
            </a:r>
            <a:r>
              <a:rPr lang="en-US" dirty="0"/>
              <a:t> is slope, 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/>
              <a:t> is y-intercept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6151EE-2A9D-49B2-8F95-C7CBB674FCD7}"/>
              </a:ext>
            </a:extLst>
          </p:cNvPr>
          <p:cNvSpPr/>
          <p:nvPr/>
        </p:nvSpPr>
        <p:spPr>
          <a:xfrm>
            <a:off x="3718240" y="5410200"/>
            <a:ext cx="170751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/>
              <a:t>Y = </a:t>
            </a:r>
            <a:r>
              <a:rPr lang="en-US" sz="2800" dirty="0" err="1">
                <a:solidFill>
                  <a:srgbClr val="008000"/>
                </a:solidFill>
              </a:rPr>
              <a:t>m</a:t>
            </a:r>
            <a:r>
              <a:rPr lang="en-US" sz="2800" dirty="0" err="1"/>
              <a:t>X</a:t>
            </a:r>
            <a:r>
              <a:rPr lang="en-US" sz="2800" dirty="0"/>
              <a:t> + </a:t>
            </a:r>
            <a:r>
              <a:rPr lang="en-US" sz="2800" dirty="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A2F63F-71F5-43A3-84E8-8C618E1F4108}"/>
              </a:ext>
            </a:extLst>
          </p:cNvPr>
          <p:cNvSpPr/>
          <p:nvPr/>
        </p:nvSpPr>
        <p:spPr>
          <a:xfrm>
            <a:off x="477794" y="4343400"/>
            <a:ext cx="8209005" cy="1965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8443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34052-0537-4B10-AA79-4201AABD2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8AF8F-5484-4C88-9F33-D9A048AA6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purpose of regression in data analytics?</a:t>
            </a:r>
          </a:p>
          <a:p>
            <a:pPr lvl="1"/>
            <a:r>
              <a:rPr lang="en-US" dirty="0"/>
              <a:t>To </a:t>
            </a:r>
            <a:r>
              <a:rPr lang="en-US" dirty="0">
                <a:solidFill>
                  <a:srgbClr val="0070C0"/>
                </a:solidFill>
              </a:rPr>
              <a:t>predict</a:t>
            </a:r>
            <a:r>
              <a:rPr lang="en-US" dirty="0"/>
              <a:t> an unobserved value from a mathematical model</a:t>
            </a:r>
          </a:p>
          <a:p>
            <a:r>
              <a:rPr lang="en-US" dirty="0"/>
              <a:t>What is simple linear regression?</a:t>
            </a:r>
          </a:p>
          <a:p>
            <a:pPr lvl="1"/>
            <a:r>
              <a:rPr lang="en-US" dirty="0"/>
              <a:t>A linear model relating two variables/factors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rgbClr val="008000"/>
                </a:solidFill>
              </a:rPr>
              <a:t>m</a:t>
            </a:r>
            <a:r>
              <a:rPr lang="en-US" dirty="0"/>
              <a:t> is slope, 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/>
              <a:t> is y-intercept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6151EE-2A9D-49B2-8F95-C7CBB674FCD7}"/>
              </a:ext>
            </a:extLst>
          </p:cNvPr>
          <p:cNvSpPr/>
          <p:nvPr/>
        </p:nvSpPr>
        <p:spPr>
          <a:xfrm>
            <a:off x="3718240" y="5410200"/>
            <a:ext cx="170751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/>
              <a:t>Y = </a:t>
            </a:r>
            <a:r>
              <a:rPr lang="en-US" sz="2800" dirty="0" err="1">
                <a:solidFill>
                  <a:srgbClr val="008000"/>
                </a:solidFill>
              </a:rPr>
              <a:t>m</a:t>
            </a:r>
            <a:r>
              <a:rPr lang="en-US" sz="2800" dirty="0" err="1"/>
              <a:t>X</a:t>
            </a:r>
            <a:r>
              <a:rPr lang="en-US" sz="2800" dirty="0"/>
              <a:t> + </a:t>
            </a:r>
            <a:r>
              <a:rPr lang="en-US" sz="2800" dirty="0">
                <a:solidFill>
                  <a:srgbClr val="0070C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649768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</a:t>
            </a:r>
            <a:r>
              <a:rPr lang="en-US" dirty="0">
                <a:solidFill>
                  <a:srgbClr val="008000"/>
                </a:solidFill>
              </a:rPr>
              <a:t>Quartiles</a:t>
            </a:r>
            <a:r>
              <a:rPr lang="en-US" dirty="0"/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613394"/>
            <a:ext cx="4048125" cy="2762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564550"/>
            <a:ext cx="5288377" cy="17576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498489-5CA9-4B35-8409-30C50185FF7A}"/>
              </a:ext>
            </a:extLst>
          </p:cNvPr>
          <p:cNvSpPr txBox="1"/>
          <p:nvPr/>
        </p:nvSpPr>
        <p:spPr>
          <a:xfrm>
            <a:off x="6248400" y="2590800"/>
            <a:ext cx="2286001" cy="1200329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Three values that divide population into four equal sized groups</a:t>
            </a:r>
          </a:p>
        </p:txBody>
      </p:sp>
    </p:spTree>
    <p:extLst>
      <p:ext uri="{BB962C8B-B14F-4D97-AF65-F5344CB8AC3E}">
        <p14:creationId xmlns:p14="http://schemas.microsoft.com/office/powerpoint/2010/main" val="219640495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34052-0537-4B10-AA79-4201AABD2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8AF8F-5484-4C88-9F33-D9A048AA6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If market value of a house can be represented by the model: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value</a:t>
            </a:r>
            <a:r>
              <a:rPr lang="en-US" dirty="0"/>
              <a:t> = 32673 + 35.036 </a:t>
            </a:r>
            <a:r>
              <a:rPr lang="en-US" i="1" dirty="0"/>
              <a:t>x</a:t>
            </a:r>
            <a:r>
              <a:rPr lang="en-US" dirty="0"/>
              <a:t> (</a:t>
            </a:r>
            <a:r>
              <a:rPr lang="en-US" dirty="0">
                <a:solidFill>
                  <a:srgbClr val="008000"/>
                </a:solidFill>
              </a:rPr>
              <a:t>square feet</a:t>
            </a:r>
            <a:r>
              <a:rPr lang="en-US" dirty="0"/>
              <a:t>)</a:t>
            </a:r>
          </a:p>
          <a:p>
            <a:r>
              <a:rPr lang="en-US" dirty="0"/>
              <a:t>How do you interpret the model?  How can you use it?</a:t>
            </a:r>
          </a:p>
          <a:p>
            <a:pPr lvl="1"/>
            <a:r>
              <a:rPr lang="en-US" dirty="0"/>
              <a:t>Intercept is 32673.  Base house value is $32k.</a:t>
            </a:r>
          </a:p>
          <a:p>
            <a:pPr lvl="1"/>
            <a:r>
              <a:rPr lang="en-US" dirty="0"/>
              <a:t>Slope is 35.036.  Every square foot increases house value by $35</a:t>
            </a:r>
          </a:p>
          <a:p>
            <a:pPr lvl="1"/>
            <a:r>
              <a:rPr lang="en-US" dirty="0"/>
              <a:t>Given square feet, predict value:  1800 </a:t>
            </a:r>
            <a:r>
              <a:rPr lang="en-US" dirty="0" err="1"/>
              <a:t>sq</a:t>
            </a:r>
            <a:r>
              <a:rPr lang="en-US" dirty="0"/>
              <a:t> feet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C00000"/>
                </a:solidFill>
                <a:sym typeface="Wingdings" pitchFamily="2" charset="2"/>
              </a:rPr>
              <a:t>value</a:t>
            </a:r>
            <a:r>
              <a:rPr lang="en-US" dirty="0">
                <a:sym typeface="Wingdings" pitchFamily="2" charset="2"/>
              </a:rPr>
              <a:t> = 32,673 + 35.036 x (1800) = $95,737.80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8A2776-5BD1-4A04-BE03-CA2DD397BDAF}"/>
              </a:ext>
            </a:extLst>
          </p:cNvPr>
          <p:cNvSpPr/>
          <p:nvPr/>
        </p:nvSpPr>
        <p:spPr>
          <a:xfrm>
            <a:off x="477794" y="4038600"/>
            <a:ext cx="8209005" cy="2270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8582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34052-0537-4B10-AA79-4201AABD2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8AF8F-5484-4C88-9F33-D9A048AA6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If market value of a house can be represented by the model: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value</a:t>
            </a:r>
            <a:r>
              <a:rPr lang="en-US" dirty="0"/>
              <a:t> = 32673 + 35.036 </a:t>
            </a:r>
            <a:r>
              <a:rPr lang="en-US" i="1" dirty="0"/>
              <a:t>x</a:t>
            </a:r>
            <a:r>
              <a:rPr lang="en-US" dirty="0"/>
              <a:t> (</a:t>
            </a:r>
            <a:r>
              <a:rPr lang="en-US" dirty="0">
                <a:solidFill>
                  <a:srgbClr val="008000"/>
                </a:solidFill>
              </a:rPr>
              <a:t>square feet</a:t>
            </a:r>
            <a:r>
              <a:rPr lang="en-US" dirty="0"/>
              <a:t>)</a:t>
            </a:r>
          </a:p>
          <a:p>
            <a:r>
              <a:rPr lang="en-US" dirty="0"/>
              <a:t>How do you interpret the model?  How can you use it?</a:t>
            </a:r>
          </a:p>
          <a:p>
            <a:pPr lvl="1"/>
            <a:r>
              <a:rPr lang="en-US" dirty="0"/>
              <a:t>Intercept is 32673.  So, base house value is $33k.</a:t>
            </a:r>
          </a:p>
          <a:p>
            <a:pPr lvl="1"/>
            <a:r>
              <a:rPr lang="en-US" dirty="0"/>
              <a:t>Slope is 35.036.  So, every square foot increases house value by $35</a:t>
            </a:r>
          </a:p>
          <a:p>
            <a:pPr lvl="1"/>
            <a:r>
              <a:rPr lang="en-US" dirty="0"/>
              <a:t>Given square feet, predict value:  </a:t>
            </a:r>
            <a:r>
              <a:rPr lang="en-US" dirty="0">
                <a:solidFill>
                  <a:srgbClr val="008000"/>
                </a:solidFill>
              </a:rPr>
              <a:t>1800</a:t>
            </a:r>
            <a:r>
              <a:rPr lang="en-US" dirty="0"/>
              <a:t> </a:t>
            </a:r>
            <a:r>
              <a:rPr lang="en-US" dirty="0" err="1"/>
              <a:t>sq</a:t>
            </a:r>
            <a:r>
              <a:rPr lang="en-US" dirty="0"/>
              <a:t> feet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C00000"/>
                </a:solidFill>
                <a:sym typeface="Wingdings" pitchFamily="2" charset="2"/>
              </a:rPr>
              <a:t>value</a:t>
            </a:r>
            <a:r>
              <a:rPr lang="en-US" dirty="0">
                <a:sym typeface="Wingdings" pitchFamily="2" charset="2"/>
              </a:rPr>
              <a:t> = 32673 + 35.036 x (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1800</a:t>
            </a:r>
            <a:r>
              <a:rPr lang="en-US" dirty="0">
                <a:sym typeface="Wingdings" pitchFamily="2" charset="2"/>
              </a:rPr>
              <a:t>) = $95,737.80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49544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6A0FB-DE9D-4CA4-A02D-D4B62072E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</a:t>
            </a:r>
            <a:r>
              <a:rPr lang="en-US" dirty="0">
                <a:solidFill>
                  <a:srgbClr val="0070C0"/>
                </a:solidFill>
              </a:rPr>
              <a:t>Residuals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3797788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residuals">
            <a:extLst>
              <a:ext uri="{FF2B5EF4-FFF2-40B4-BE49-F238E27FC236}">
                <a16:creationId xmlns:a16="http://schemas.microsoft.com/office/drawing/2014/main" id="{71564C12-7388-4291-B74F-E49B18ED1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78431"/>
            <a:ext cx="4876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86A0FB-DE9D-4CA4-A02D-D4B62072E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</a:t>
            </a:r>
            <a:r>
              <a:rPr lang="en-US" dirty="0">
                <a:solidFill>
                  <a:srgbClr val="0070C0"/>
                </a:solidFill>
              </a:rPr>
              <a:t>Residuals</a:t>
            </a:r>
            <a:r>
              <a:rPr lang="en-US" dirty="0"/>
              <a:t>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DE5634-2E2B-4C94-A332-B9493445E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482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 </a:t>
            </a:r>
            <a:r>
              <a:rPr lang="en-US" dirty="0">
                <a:solidFill>
                  <a:srgbClr val="0070C0"/>
                </a:solidFill>
              </a:rPr>
              <a:t>residual</a:t>
            </a:r>
            <a:r>
              <a:rPr lang="en-US" dirty="0"/>
              <a:t> is difference between observed value and predicted value</a:t>
            </a:r>
          </a:p>
          <a:p>
            <a:r>
              <a:rPr lang="en-US" dirty="0"/>
              <a:t>Vertical distance between a data point and</a:t>
            </a:r>
            <a:r>
              <a:rPr lang="en-US" b="1" dirty="0"/>
              <a:t> regression line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4" descr="Related image">
            <a:extLst>
              <a:ext uri="{FF2B5EF4-FFF2-40B4-BE49-F238E27FC236}">
                <a16:creationId xmlns:a16="http://schemas.microsoft.com/office/drawing/2014/main" id="{F9239038-04F8-41EC-B643-A4F9E6935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43" y="3425024"/>
            <a:ext cx="3886200" cy="240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87233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6A0FB-DE9D-4CA4-A02D-D4B62072E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>
                <a:solidFill>
                  <a:srgbClr val="008000"/>
                </a:solidFill>
              </a:rPr>
              <a:t>Residual Analysis?</a:t>
            </a:r>
          </a:p>
        </p:txBody>
      </p:sp>
    </p:spTree>
    <p:extLst>
      <p:ext uri="{BB962C8B-B14F-4D97-AF65-F5344CB8AC3E}">
        <p14:creationId xmlns:p14="http://schemas.microsoft.com/office/powerpoint/2010/main" val="327326409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6A0FB-DE9D-4CA4-A02D-D4B62072E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>
                <a:solidFill>
                  <a:srgbClr val="008000"/>
                </a:solidFill>
              </a:rPr>
              <a:t>Residual Analysis?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4622A73-0AA9-4A55-9B3D-21C5EDA1B26B}"/>
              </a:ext>
            </a:extLst>
          </p:cNvPr>
          <p:cNvGrpSpPr/>
          <p:nvPr/>
        </p:nvGrpSpPr>
        <p:grpSpPr>
          <a:xfrm>
            <a:off x="533400" y="1607458"/>
            <a:ext cx="7772400" cy="3643084"/>
            <a:chOff x="87724" y="1157516"/>
            <a:chExt cx="8663753" cy="5090884"/>
          </a:xfrm>
        </p:grpSpPr>
        <p:pic>
          <p:nvPicPr>
            <p:cNvPr id="5" name="Picture 2" descr="Graph of Predicted versus Actual values and Graph of Standardized Residuals">
              <a:extLst>
                <a:ext uri="{FF2B5EF4-FFF2-40B4-BE49-F238E27FC236}">
                  <a16:creationId xmlns:a16="http://schemas.microsoft.com/office/drawing/2014/main" id="{96BFAEF9-01CD-4854-B014-B001BF5F0F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24" y="1265238"/>
              <a:ext cx="8663753" cy="4983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03556FA-5330-4769-94BF-0E53467F772B}"/>
                </a:ext>
              </a:extLst>
            </p:cNvPr>
            <p:cNvSpPr/>
            <p:nvPr/>
          </p:nvSpPr>
          <p:spPr>
            <a:xfrm>
              <a:off x="1524000" y="1157516"/>
              <a:ext cx="57912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https://www.qualtrics.com/support/stats-iq/analyses/regression-guides/interpreting-residual-plots-improve-regression/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B566EA9A-9816-45E1-BF60-2D5C7A026142}"/>
              </a:ext>
            </a:extLst>
          </p:cNvPr>
          <p:cNvSpPr/>
          <p:nvPr/>
        </p:nvSpPr>
        <p:spPr>
          <a:xfrm>
            <a:off x="1600200" y="5517449"/>
            <a:ext cx="61756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22222"/>
                </a:solidFill>
                <a:latin typeface="Roboto"/>
              </a:rPr>
              <a:t>Chart </a:t>
            </a:r>
            <a:r>
              <a:rPr lang="en-US" sz="2400" dirty="0">
                <a:solidFill>
                  <a:srgbClr val="0070C0"/>
                </a:solidFill>
                <a:latin typeface="Roboto"/>
              </a:rPr>
              <a:t>residuals</a:t>
            </a:r>
            <a:r>
              <a:rPr lang="en-US" sz="2400" dirty="0">
                <a:solidFill>
                  <a:srgbClr val="222222"/>
                </a:solidFill>
                <a:latin typeface="Roboto"/>
              </a:rPr>
              <a:t> on vertical axis and independent variable on horizontal axis. No pattern? </a:t>
            </a:r>
            <a:r>
              <a:rPr lang="en-US" sz="2400" dirty="0">
                <a:solidFill>
                  <a:srgbClr val="222222"/>
                </a:solidFill>
                <a:latin typeface="Roboto"/>
                <a:sym typeface="Wingdings" panose="05000000000000000000" pitchFamily="2" charset="2"/>
              </a:rPr>
              <a:t> Linear ok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167697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20E50-F06D-4CF0-937B-CF265E2A9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>
                <a:solidFill>
                  <a:srgbClr val="0070C0"/>
                </a:solidFill>
              </a:rPr>
              <a:t>Least Squares Line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0503521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20E50-F06D-4CF0-937B-CF265E2A9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>
                <a:solidFill>
                  <a:srgbClr val="0070C0"/>
                </a:solidFill>
              </a:rPr>
              <a:t>Least Squares Line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42B39-ECE8-4429-8DD1-8AC3A297B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 that minimizes </a:t>
            </a:r>
            <a:r>
              <a:rPr lang="en-US" dirty="0">
                <a:solidFill>
                  <a:srgbClr val="008000"/>
                </a:solidFill>
              </a:rPr>
              <a:t>sum squared error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83A3BD6-A8AF-42A0-8F8A-274583A9F1AC}"/>
              </a:ext>
            </a:extLst>
          </p:cNvPr>
          <p:cNvGrpSpPr/>
          <p:nvPr/>
        </p:nvGrpSpPr>
        <p:grpSpPr>
          <a:xfrm>
            <a:off x="666589" y="2438400"/>
            <a:ext cx="7810821" cy="3806434"/>
            <a:chOff x="1638300" y="3944816"/>
            <a:chExt cx="6362700" cy="2761550"/>
          </a:xfrm>
        </p:grpSpPr>
        <p:pic>
          <p:nvPicPr>
            <p:cNvPr id="5" name="Picture 4" descr="Related image">
              <a:extLst>
                <a:ext uri="{FF2B5EF4-FFF2-40B4-BE49-F238E27FC236}">
                  <a16:creationId xmlns:a16="http://schemas.microsoft.com/office/drawing/2014/main" id="{E9AEF66C-BB12-4191-A05D-59BE8A9A53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8300" y="3944816"/>
              <a:ext cx="5867400" cy="2761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0CAC50E-129E-4E3A-B920-F81BB07794BE}"/>
                </a:ext>
              </a:extLst>
            </p:cNvPr>
            <p:cNvSpPr/>
            <p:nvPr/>
          </p:nvSpPr>
          <p:spPr>
            <a:xfrm>
              <a:off x="4648200" y="6400800"/>
              <a:ext cx="33528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65000"/>
                    </a:schemeClr>
                  </a:solidFill>
                </a:rPr>
                <a:t>https://cdn-images-1.medium.com/max/1600/1*AwC1WRm7jtldUcNMJTWmiA.png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8B066981-F826-4BD2-8E49-4C695367D53A}"/>
              </a:ext>
            </a:extLst>
          </p:cNvPr>
          <p:cNvSpPr/>
          <p:nvPr/>
        </p:nvSpPr>
        <p:spPr>
          <a:xfrm>
            <a:off x="7225011" y="3167390"/>
            <a:ext cx="170751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/>
              <a:t>Y = </a:t>
            </a:r>
            <a:r>
              <a:rPr lang="en-US" sz="2800" dirty="0" err="1">
                <a:solidFill>
                  <a:srgbClr val="008000"/>
                </a:solidFill>
              </a:rPr>
              <a:t>m</a:t>
            </a:r>
            <a:r>
              <a:rPr lang="en-US" sz="2800" dirty="0" err="1"/>
              <a:t>X</a:t>
            </a:r>
            <a:r>
              <a:rPr lang="en-US" sz="2800" dirty="0"/>
              <a:t> + </a:t>
            </a:r>
            <a:r>
              <a:rPr lang="en-US" sz="2800" dirty="0">
                <a:solidFill>
                  <a:srgbClr val="0070C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33337288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7536F-55AC-4FF9-ACB7-71E15B3A1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Coefficient of Determination (</a:t>
            </a:r>
            <a:r>
              <a:rPr lang="en-US" dirty="0">
                <a:solidFill>
                  <a:srgbClr val="C00000"/>
                </a:solidFill>
              </a:rPr>
              <a:t>R</a:t>
            </a:r>
            <a:r>
              <a:rPr lang="en-US" baseline="30000" dirty="0">
                <a:solidFill>
                  <a:srgbClr val="C00000"/>
                </a:solidFill>
              </a:rPr>
              <a:t>2</a:t>
            </a:r>
            <a:r>
              <a:rPr lang="en-US" dirty="0"/>
              <a:t>)? </a:t>
            </a:r>
          </a:p>
        </p:txBody>
      </p:sp>
    </p:spTree>
    <p:extLst>
      <p:ext uri="{BB962C8B-B14F-4D97-AF65-F5344CB8AC3E}">
        <p14:creationId xmlns:p14="http://schemas.microsoft.com/office/powerpoint/2010/main" val="264115143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7536F-55AC-4FF9-ACB7-71E15B3A1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Coefficient of Determination (</a:t>
            </a:r>
            <a:r>
              <a:rPr lang="en-US" dirty="0">
                <a:solidFill>
                  <a:srgbClr val="C00000"/>
                </a:solidFill>
              </a:rPr>
              <a:t>R</a:t>
            </a:r>
            <a:r>
              <a:rPr lang="en-US" baseline="30000" dirty="0">
                <a:solidFill>
                  <a:srgbClr val="C00000"/>
                </a:solidFill>
              </a:rPr>
              <a:t>2</a:t>
            </a:r>
            <a:r>
              <a:rPr lang="en-US" dirty="0"/>
              <a:t>)?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8B343D-C501-49D6-8C09-CC93F682B3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Proportion of variance in the dependent variable predictable by the independent variable</a:t>
                </a:r>
              </a:p>
              <a:p>
                <a:r>
                  <a:rPr lang="en-US" dirty="0"/>
                  <a:t>Percentage of variance explainable by model</a:t>
                </a:r>
              </a:p>
              <a:p>
                <a:endParaRPr lang="en-US" alt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en-US" i="1" baseline="300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𝑆𝑆𝑅</m:t>
                          </m:r>
                        </m:num>
                        <m:den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𝑆𝑆𝑇</m:t>
                          </m:r>
                        </m:den>
                      </m:f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𝑆𝑆𝐸</m:t>
                          </m:r>
                        </m:num>
                        <m:den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𝑆𝑆𝑇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8B343D-C501-49D6-8C09-CC93F682B3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4807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Describe how to Compute </a:t>
            </a:r>
            <a:r>
              <a:rPr lang="en-US" dirty="0">
                <a:solidFill>
                  <a:srgbClr val="008000"/>
                </a:solidFill>
              </a:rPr>
              <a:t>Variance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26878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7536F-55AC-4FF9-ACB7-71E15B3A1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Coefficient of Determination (</a:t>
            </a:r>
            <a:r>
              <a:rPr lang="en-US" dirty="0">
                <a:solidFill>
                  <a:srgbClr val="C00000"/>
                </a:solidFill>
              </a:rPr>
              <a:t>R</a:t>
            </a:r>
            <a:r>
              <a:rPr lang="en-US" baseline="30000" dirty="0">
                <a:solidFill>
                  <a:srgbClr val="C00000"/>
                </a:solidFill>
              </a:rPr>
              <a:t>2</a:t>
            </a:r>
            <a:r>
              <a:rPr lang="en-US" dirty="0"/>
              <a:t>)?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BAAB24-33B6-4FB2-86B0-82963C779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704" y="1600200"/>
            <a:ext cx="3558593" cy="4876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B71B56-A953-46F5-9CE6-61E2FC97CE05}"/>
              </a:ext>
            </a:extLst>
          </p:cNvPr>
          <p:cNvSpPr/>
          <p:nvPr/>
        </p:nvSpPr>
        <p:spPr>
          <a:xfrm>
            <a:off x="2590800" y="6424096"/>
            <a:ext cx="47244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https://upload.wikimedia.org/wikipedia/commons/thumb/8/86/Coefficient_of_Determination.svg/400px-Coefficient_of_Determination.svg.png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79EDB9-05D5-4776-9E70-1CCB6B874A06}"/>
              </a:ext>
            </a:extLst>
          </p:cNvPr>
          <p:cNvSpPr txBox="1"/>
          <p:nvPr/>
        </p:nvSpPr>
        <p:spPr>
          <a:xfrm>
            <a:off x="685800" y="3530768"/>
            <a:ext cx="23952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R</a:t>
            </a:r>
            <a:r>
              <a:rPr lang="en-US" sz="6000" baseline="30000" dirty="0">
                <a:solidFill>
                  <a:srgbClr val="C00000"/>
                </a:solidFill>
              </a:rPr>
              <a:t>2</a:t>
            </a:r>
            <a:r>
              <a:rPr lang="en-US" sz="6000" dirty="0"/>
              <a:t> = 1 -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BDE902-9DFB-4C6F-B813-48FF0D76F38E}"/>
              </a:ext>
            </a:extLst>
          </p:cNvPr>
          <p:cNvSpPr txBox="1"/>
          <p:nvPr/>
        </p:nvSpPr>
        <p:spPr>
          <a:xfrm>
            <a:off x="7010400" y="2286000"/>
            <a:ext cx="1524000" cy="1200329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Variation in observed data model cannot explain (error)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C9C12A-B004-4351-95E3-C02D148F532D}"/>
              </a:ext>
            </a:extLst>
          </p:cNvPr>
          <p:cNvSpPr txBox="1"/>
          <p:nvPr/>
        </p:nvSpPr>
        <p:spPr>
          <a:xfrm>
            <a:off x="7010400" y="4800600"/>
            <a:ext cx="1524000" cy="92333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Total variation in observed data</a:t>
            </a:r>
          </a:p>
        </p:txBody>
      </p:sp>
    </p:spTree>
    <p:extLst>
      <p:ext uri="{BB962C8B-B14F-4D97-AF65-F5344CB8AC3E}">
        <p14:creationId xmlns:p14="http://schemas.microsoft.com/office/powerpoint/2010/main" val="136167085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0864E-1754-48F3-9E56-8228049EE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value of </a:t>
            </a:r>
            <a:r>
              <a:rPr lang="en-US" dirty="0">
                <a:solidFill>
                  <a:srgbClr val="C00000"/>
                </a:solidFill>
              </a:rPr>
              <a:t>R</a:t>
            </a:r>
            <a:r>
              <a:rPr lang="en-US" baseline="30000" dirty="0">
                <a:solidFill>
                  <a:srgbClr val="C00000"/>
                </a:solidFill>
              </a:rPr>
              <a:t>2</a:t>
            </a:r>
            <a:r>
              <a:rPr lang="en-US" dirty="0"/>
              <a:t>? (of </a:t>
            </a:r>
            <a:r>
              <a:rPr lang="en-US" dirty="0">
                <a:solidFill>
                  <a:srgbClr val="C00000"/>
                </a:solidFill>
              </a:rPr>
              <a:t>R</a:t>
            </a:r>
            <a:r>
              <a:rPr lang="en-US" dirty="0"/>
              <a:t>?)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1FE343-0178-4D43-B10D-DC28505B3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050" y="1817039"/>
            <a:ext cx="2200275" cy="2076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2FBC73-995B-4372-9442-76721C09A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240" y="1878952"/>
            <a:ext cx="2162175" cy="19526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75AE7B-FC3E-4A33-814C-BF649E2E00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854" y="4384832"/>
            <a:ext cx="2558667" cy="15923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F09202-A48A-463B-B0EE-8380F85AB6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3934" y="4419600"/>
            <a:ext cx="2490787" cy="152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844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0864E-1754-48F3-9E56-8228049EE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value of </a:t>
            </a:r>
            <a:r>
              <a:rPr lang="en-US" dirty="0">
                <a:solidFill>
                  <a:srgbClr val="C00000"/>
                </a:solidFill>
              </a:rPr>
              <a:t>R</a:t>
            </a:r>
            <a:r>
              <a:rPr lang="en-US" baseline="30000" dirty="0">
                <a:solidFill>
                  <a:srgbClr val="C00000"/>
                </a:solidFill>
              </a:rPr>
              <a:t>2</a:t>
            </a:r>
            <a:r>
              <a:rPr lang="en-US" dirty="0"/>
              <a:t>? (of </a:t>
            </a:r>
            <a:r>
              <a:rPr lang="en-US" dirty="0">
                <a:solidFill>
                  <a:srgbClr val="C00000"/>
                </a:solidFill>
              </a:rPr>
              <a:t>R</a:t>
            </a:r>
            <a:r>
              <a:rPr lang="en-US" dirty="0"/>
              <a:t>?)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1FE343-0178-4D43-B10D-DC28505B3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050" y="1817039"/>
            <a:ext cx="2200275" cy="2076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2FBC73-995B-4372-9442-76721C09A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240" y="1878952"/>
            <a:ext cx="2162175" cy="19526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75AE7B-FC3E-4A33-814C-BF649E2E00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854" y="4384832"/>
            <a:ext cx="2558667" cy="15923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F09202-A48A-463B-B0EE-8380F85AB6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3934" y="4419600"/>
            <a:ext cx="2490787" cy="15227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D935F6-19BD-4B26-A683-EF72CEFA2654}"/>
              </a:ext>
            </a:extLst>
          </p:cNvPr>
          <p:cNvSpPr txBox="1"/>
          <p:nvPr/>
        </p:nvSpPr>
        <p:spPr>
          <a:xfrm>
            <a:off x="598916" y="2590800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R</a:t>
            </a:r>
            <a:r>
              <a:rPr lang="en-US" sz="2000" baseline="30000" dirty="0">
                <a:solidFill>
                  <a:srgbClr val="C00000"/>
                </a:solidFill>
              </a:rPr>
              <a:t>2</a:t>
            </a:r>
            <a:r>
              <a:rPr lang="en-US" sz="2000" dirty="0"/>
              <a:t> = 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2876E5-735A-420D-8D9A-C85EFC17889B}"/>
              </a:ext>
            </a:extLst>
          </p:cNvPr>
          <p:cNvSpPr txBox="1"/>
          <p:nvPr/>
        </p:nvSpPr>
        <p:spPr>
          <a:xfrm>
            <a:off x="7777054" y="2656078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R</a:t>
            </a:r>
            <a:r>
              <a:rPr lang="en-US" sz="2000" baseline="30000" dirty="0">
                <a:solidFill>
                  <a:srgbClr val="C00000"/>
                </a:solidFill>
              </a:rPr>
              <a:t>2</a:t>
            </a:r>
            <a:r>
              <a:rPr lang="en-US" sz="2000" dirty="0"/>
              <a:t> =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4101D4-5332-4DDE-8ACF-8E14141D7FC4}"/>
              </a:ext>
            </a:extLst>
          </p:cNvPr>
          <p:cNvSpPr txBox="1"/>
          <p:nvPr/>
        </p:nvSpPr>
        <p:spPr>
          <a:xfrm>
            <a:off x="501934" y="4915660"/>
            <a:ext cx="978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R</a:t>
            </a:r>
            <a:r>
              <a:rPr lang="en-US" sz="2000" baseline="30000" dirty="0">
                <a:solidFill>
                  <a:srgbClr val="C00000"/>
                </a:solidFill>
              </a:rPr>
              <a:t>2</a:t>
            </a:r>
            <a:r>
              <a:rPr lang="en-US" sz="2000" dirty="0"/>
              <a:t> = 0.8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58DD04-B5EE-4B64-83DA-9A0A0E996B65}"/>
              </a:ext>
            </a:extLst>
          </p:cNvPr>
          <p:cNvSpPr txBox="1"/>
          <p:nvPr/>
        </p:nvSpPr>
        <p:spPr>
          <a:xfrm>
            <a:off x="7680072" y="4980938"/>
            <a:ext cx="978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R</a:t>
            </a:r>
            <a:r>
              <a:rPr lang="en-US" sz="2000" baseline="30000" dirty="0">
                <a:solidFill>
                  <a:srgbClr val="C00000"/>
                </a:solidFill>
              </a:rPr>
              <a:t>2</a:t>
            </a:r>
            <a:r>
              <a:rPr lang="en-US" sz="2000" dirty="0"/>
              <a:t> = 0.2</a:t>
            </a:r>
          </a:p>
        </p:txBody>
      </p:sp>
    </p:spTree>
    <p:extLst>
      <p:ext uri="{BB962C8B-B14F-4D97-AF65-F5344CB8AC3E}">
        <p14:creationId xmlns:p14="http://schemas.microsoft.com/office/powerpoint/2010/main" val="3529048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7227</TotalTime>
  <Words>3670</Words>
  <Application>Microsoft Office PowerPoint</Application>
  <PresentationFormat>On-screen Show (4:3)</PresentationFormat>
  <Paragraphs>518</Paragraphs>
  <Slides>92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8" baseType="lpstr">
      <vt:lpstr>Arial</vt:lpstr>
      <vt:lpstr>Calibri</vt:lpstr>
      <vt:lpstr>Cambria Math</vt:lpstr>
      <vt:lpstr>Consolas</vt:lpstr>
      <vt:lpstr>Roboto</vt:lpstr>
      <vt:lpstr>Office Theme</vt:lpstr>
      <vt:lpstr>Review</vt:lpstr>
      <vt:lpstr>What are two main sources for data for game analytics?</vt:lpstr>
      <vt:lpstr>What are two main sources for data for game analytics?</vt:lpstr>
      <vt:lpstr>What steps are in the game analytics pipeline?</vt:lpstr>
      <vt:lpstr>What steps are in the game analytics pipeline?</vt:lpstr>
      <vt:lpstr>Which Measure of Central Tendency to Use?  Why?</vt:lpstr>
      <vt:lpstr>What are Quartiles?</vt:lpstr>
      <vt:lpstr>What are Quartiles?</vt:lpstr>
      <vt:lpstr>Describe how to Compute Variance</vt:lpstr>
      <vt:lpstr>Describe how to Compute Variance</vt:lpstr>
      <vt:lpstr>Self Review</vt:lpstr>
      <vt:lpstr>What can you interpret from Z-score?</vt:lpstr>
      <vt:lpstr>What can you interpret from Z-score?</vt:lpstr>
      <vt:lpstr>What is population versus sample?</vt:lpstr>
      <vt:lpstr>What is population versus sample?</vt:lpstr>
      <vt:lpstr>What is probability sampling?</vt:lpstr>
      <vt:lpstr>What is probability sampling?</vt:lpstr>
      <vt:lpstr>What is a Variable in Statistics?</vt:lpstr>
      <vt:lpstr>What is a Variable in Statistics?</vt:lpstr>
      <vt:lpstr>What is a Pareto chart?  When used?</vt:lpstr>
      <vt:lpstr>What is a Pareto chart?  When used?</vt:lpstr>
      <vt:lpstr>When should you not use pie chart?</vt:lpstr>
      <vt:lpstr>When should you not use pie chart?</vt:lpstr>
      <vt:lpstr>When should you not use pie chart?</vt:lpstr>
      <vt:lpstr>What is a heat map? Describe an example</vt:lpstr>
      <vt:lpstr>What is a heat map? Describe an example</vt:lpstr>
      <vt:lpstr>Provide three guidelines for good charts</vt:lpstr>
      <vt:lpstr>Provide three guidelines for good charts</vt:lpstr>
      <vt:lpstr>In Probability, what is an Exhaustive Set of Events? Give an Example.</vt:lpstr>
      <vt:lpstr>In Probability, what is an Exhaustive Set of Events? Give an Example.</vt:lpstr>
      <vt:lpstr>What Numeric Values do Probabilities take?</vt:lpstr>
      <vt:lpstr>What Numeric Values do Probabilities take?</vt:lpstr>
      <vt:lpstr>Probability</vt:lpstr>
      <vt:lpstr>Probability</vt:lpstr>
      <vt:lpstr>Probability</vt:lpstr>
      <vt:lpstr>Probability</vt:lpstr>
      <vt:lpstr>Probability</vt:lpstr>
      <vt:lpstr>Probability</vt:lpstr>
      <vt:lpstr>What Kind of Probability Distribution is:</vt:lpstr>
      <vt:lpstr>What Kind of Probability Distribution is:</vt:lpstr>
      <vt:lpstr>What Kind of Probability Distribution is:</vt:lpstr>
      <vt:lpstr>What are the characteristics of an experiment with a binomial distribution of outcomes?</vt:lpstr>
      <vt:lpstr>What are the characteristics of an experiment with a binomial distribution of outcomes?</vt:lpstr>
      <vt:lpstr>What are the characteristics of an experiment with a Poisson distribution of outcomes?</vt:lpstr>
      <vt:lpstr>What are the characteristics of an experiment with a Poisson distribution of outcomes?</vt:lpstr>
      <vt:lpstr>Expected Value</vt:lpstr>
      <vt:lpstr>Expected Value</vt:lpstr>
      <vt:lpstr>Expected Value</vt:lpstr>
      <vt:lpstr>Expected Value</vt:lpstr>
      <vt:lpstr>Expected Value</vt:lpstr>
      <vt:lpstr>What is the Standard Normal Distribution?</vt:lpstr>
      <vt:lpstr>What is the Standard Normal Distribution?</vt:lpstr>
      <vt:lpstr>What is the Central Limit Theorem?</vt:lpstr>
      <vt:lpstr>What is the Central Limit Theorem?</vt:lpstr>
      <vt:lpstr>What is the Central Limit Theorem?</vt:lpstr>
      <vt:lpstr>What is the Central Limit Theorem?</vt:lpstr>
      <vt:lpstr>Underlying Distribution does not Matter</vt:lpstr>
      <vt:lpstr>Sampling Error</vt:lpstr>
      <vt:lpstr>Sampling Error</vt:lpstr>
      <vt:lpstr>Sampling Error</vt:lpstr>
      <vt:lpstr>Statistic versus Sample Size</vt:lpstr>
      <vt:lpstr>Statistic versus Sample Size</vt:lpstr>
      <vt:lpstr>Confidence Intervals</vt:lpstr>
      <vt:lpstr>Confidence Intervals</vt:lpstr>
      <vt:lpstr>Confidence Intervals</vt:lpstr>
      <vt:lpstr>Confidence Intervals</vt:lpstr>
      <vt:lpstr>Interpreting Confidence Intervals</vt:lpstr>
      <vt:lpstr>Interpreting Confidence Intervals</vt:lpstr>
      <vt:lpstr>Hypothesis Testing</vt:lpstr>
      <vt:lpstr>Hypothesis Testing</vt:lpstr>
      <vt:lpstr>Hypothesis Testing</vt:lpstr>
      <vt:lpstr>Hypothesis Testing</vt:lpstr>
      <vt:lpstr>Hypothesis Testing</vt:lpstr>
      <vt:lpstr>Hypothesis Testing</vt:lpstr>
      <vt:lpstr>Hypothesis Testing</vt:lpstr>
      <vt:lpstr>Hypothesis Testing</vt:lpstr>
      <vt:lpstr>Regression</vt:lpstr>
      <vt:lpstr>Regression</vt:lpstr>
      <vt:lpstr>Regression</vt:lpstr>
      <vt:lpstr>Regression</vt:lpstr>
      <vt:lpstr>Regression</vt:lpstr>
      <vt:lpstr>What are Residuals?</vt:lpstr>
      <vt:lpstr>What are Residuals?</vt:lpstr>
      <vt:lpstr>What is Residual Analysis?</vt:lpstr>
      <vt:lpstr>What is Residual Analysis?</vt:lpstr>
      <vt:lpstr>What is Least Squares Line?</vt:lpstr>
      <vt:lpstr>What is Least Squares Line?</vt:lpstr>
      <vt:lpstr>What is the Coefficient of Determination (R2)? </vt:lpstr>
      <vt:lpstr>What is the Coefficient of Determination (R2)? </vt:lpstr>
      <vt:lpstr>What is the Coefficient of Determination (R2)? </vt:lpstr>
      <vt:lpstr>What is the value of R2? (of R?)</vt:lpstr>
      <vt:lpstr>What is the value of R2? (of R?)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</dc:title>
  <dc:creator>Mark Claypool</dc:creator>
  <cp:lastModifiedBy>Mark Claypool</cp:lastModifiedBy>
  <cp:revision>321</cp:revision>
  <cp:lastPrinted>2019-04-02T13:08:50Z</cp:lastPrinted>
  <dcterms:created xsi:type="dcterms:W3CDTF">2012-01-13T01:01:36Z</dcterms:created>
  <dcterms:modified xsi:type="dcterms:W3CDTF">2020-05-12T12:04:47Z</dcterms:modified>
</cp:coreProperties>
</file>