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71" r:id="rId4"/>
    <p:sldId id="296" r:id="rId5"/>
    <p:sldId id="258" r:id="rId6"/>
    <p:sldId id="260" r:id="rId7"/>
    <p:sldId id="261" r:id="rId8"/>
    <p:sldId id="259" r:id="rId9"/>
    <p:sldId id="294" r:id="rId10"/>
    <p:sldId id="262" r:id="rId11"/>
    <p:sldId id="263" r:id="rId12"/>
    <p:sldId id="267" r:id="rId13"/>
    <p:sldId id="265" r:id="rId14"/>
    <p:sldId id="264" r:id="rId15"/>
    <p:sldId id="266" r:id="rId16"/>
    <p:sldId id="268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7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8" r:id="rId35"/>
    <p:sldId id="288" r:id="rId36"/>
    <p:sldId id="289" r:id="rId37"/>
    <p:sldId id="291" r:id="rId38"/>
    <p:sldId id="292" r:id="rId39"/>
    <p:sldId id="293" r:id="rId4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49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2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game-motion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0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15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28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08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33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 Claypool. </a:t>
            </a:r>
            <a:r>
              <a:rPr lang="en-US" dirty="0">
                <a:hlinkClick r:id="rId3"/>
              </a:rPr>
              <a:t>Motion and Scene Complexity for Streaming Video Games</a:t>
            </a:r>
            <a:r>
              <a:rPr lang="en-US" dirty="0"/>
              <a:t>, In </a:t>
            </a:r>
            <a:r>
              <a:rPr lang="en-US" i="1" dirty="0"/>
              <a:t>Proceedings of the 4th ACM International Conference on the Foundations of Digital Games (FDG)</a:t>
            </a:r>
            <a:r>
              <a:rPr lang="en-US" dirty="0"/>
              <a:t>, Florida, USA, April 2009. Online at: </a:t>
            </a:r>
            <a:r>
              <a:rPr lang="en-US" dirty="0">
                <a:hlinkClick r:id="rId3"/>
              </a:rPr>
              <a:t>http://www.cs.wpi.edu/~claypool/papers/game-motion/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20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.cs.wpi.edu/~claypool/papers/game-motion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web.cs.wpi.edu/~imgd2905/d20/breakout/breakout-3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web.cs.wpi.edu/~imgd2905/d20/breakout/breakout-4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web.cs.wpi.edu/~imgd2905/d20/breakout/breakout-2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Descriptive Statistics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52400"/>
            <a:ext cx="4267200" cy="1752600"/>
          </a:xfrm>
        </p:spPr>
        <p:txBody>
          <a:bodyPr>
            <a:no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87355" y="3276600"/>
            <a:ext cx="1769291" cy="2839383"/>
            <a:chOff x="5638800" y="3427273"/>
            <a:chExt cx="1769291" cy="2839383"/>
          </a:xfrm>
        </p:grpSpPr>
        <p:pic>
          <p:nvPicPr>
            <p:cNvPr id="4" name="Picture 2" descr="https://www.pearsonhighered.com/assets/bigcovers/0/1/3/3/013338266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950493"/>
              <a:ext cx="1769291" cy="231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719700" y="3427273"/>
              <a:ext cx="16074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Chapter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to Use, </a:t>
            </a:r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Median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Mode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9068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to Use, </a:t>
            </a:r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Median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Mode</a:t>
            </a:r>
            <a:r>
              <a:rPr lang="en-US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 many statistical tests with sample</a:t>
            </a:r>
          </a:p>
          <a:p>
            <a:pPr lvl="1"/>
            <a:r>
              <a:rPr lang="en-US" dirty="0"/>
              <a:t>Estimator of population mean</a:t>
            </a:r>
          </a:p>
          <a:p>
            <a:pPr lvl="1"/>
            <a:r>
              <a:rPr lang="en-US" dirty="0"/>
              <a:t>Uses all data</a:t>
            </a:r>
          </a:p>
          <a:p>
            <a:r>
              <a:rPr lang="en-US" dirty="0">
                <a:solidFill>
                  <a:srgbClr val="008000"/>
                </a:solidFill>
              </a:rPr>
              <a:t>Median</a:t>
            </a:r>
            <a:r>
              <a:rPr lang="en-US" dirty="0"/>
              <a:t> is useful for skewed data</a:t>
            </a:r>
          </a:p>
          <a:p>
            <a:pPr lvl="1"/>
            <a:r>
              <a:rPr lang="en-US" dirty="0"/>
              <a:t>e.g., income data (US Census) or housing prices (</a:t>
            </a:r>
            <a:r>
              <a:rPr lang="en-US" dirty="0" err="1"/>
              <a:t>Zillo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e.g., </a:t>
            </a:r>
            <a:r>
              <a:rPr lang="en-US" i="1" dirty="0" err="1"/>
              <a:t>Overwatch</a:t>
            </a:r>
            <a:r>
              <a:rPr lang="en-US" dirty="0"/>
              <a:t> team (6 players):  5 people level 5, 1 person level 275</a:t>
            </a:r>
          </a:p>
          <a:p>
            <a:pPr lvl="2"/>
            <a:r>
              <a:rPr lang="en-US" dirty="0"/>
              <a:t>Mean is </a:t>
            </a:r>
            <a:r>
              <a:rPr lang="en-US" dirty="0">
                <a:solidFill>
                  <a:srgbClr val="0070C0"/>
                </a:solidFill>
              </a:rPr>
              <a:t>50</a:t>
            </a:r>
            <a:r>
              <a:rPr lang="en-US" dirty="0"/>
              <a:t> - not so useful since no one at this level</a:t>
            </a:r>
          </a:p>
          <a:p>
            <a:pPr lvl="2"/>
            <a:r>
              <a:rPr lang="en-US" dirty="0"/>
              <a:t>Median is </a:t>
            </a:r>
            <a:r>
              <a:rPr lang="en-US" dirty="0">
                <a:solidFill>
                  <a:srgbClr val="008000"/>
                </a:solidFill>
              </a:rPr>
              <a:t>5</a:t>
            </a:r>
            <a:r>
              <a:rPr lang="en-US" dirty="0"/>
              <a:t>  - more representative</a:t>
            </a:r>
          </a:p>
          <a:p>
            <a:pPr lvl="1"/>
            <a:r>
              <a:rPr lang="en-US" dirty="0"/>
              <a:t>Does not use all data.  “Resistant” to extremes (e.g., 275)</a:t>
            </a:r>
          </a:p>
          <a:p>
            <a:pPr lvl="1"/>
            <a:r>
              <a:rPr lang="en-US" dirty="0"/>
              <a:t>But what if were exam scores?  Hard to “bring up” grade</a:t>
            </a:r>
          </a:p>
          <a:p>
            <a:r>
              <a:rPr lang="en-US" dirty="0">
                <a:solidFill>
                  <a:srgbClr val="C00000"/>
                </a:solidFill>
              </a:rPr>
              <a:t>Mode</a:t>
            </a:r>
            <a:r>
              <a:rPr lang="en-US" dirty="0"/>
              <a:t> is useful primarily for categorical data only</a:t>
            </a:r>
          </a:p>
          <a:p>
            <a:pPr lvl="1"/>
            <a:r>
              <a:rPr lang="en-US" dirty="0"/>
              <a:t>Most played League champion, most popular maze, 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11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Measures of Position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not always want center</a:t>
            </a:r>
          </a:p>
          <a:p>
            <a:pPr lvl="1"/>
            <a:r>
              <a:rPr lang="en-US" dirty="0"/>
              <a:t>e.g., want to know best </a:t>
            </a:r>
            <a:r>
              <a:rPr lang="en-US" dirty="0" err="1"/>
              <a:t>LoL</a:t>
            </a:r>
            <a:r>
              <a:rPr lang="en-US" dirty="0"/>
              <a:t> Champions</a:t>
            </a:r>
          </a:p>
          <a:p>
            <a:endParaRPr lang="en-US" dirty="0"/>
          </a:p>
          <a:p>
            <a:r>
              <a:rPr lang="en-US" dirty="0"/>
              <a:t>What other positions may be desired?</a:t>
            </a:r>
          </a:p>
          <a:p>
            <a:pPr lvl="1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09800" y="4191000"/>
            <a:ext cx="3556100" cy="2514600"/>
            <a:chOff x="2209800" y="4191000"/>
            <a:chExt cx="3556100" cy="2514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4191000"/>
              <a:ext cx="2514600" cy="2514600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4152900" y="5188438"/>
              <a:ext cx="1143000" cy="2286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295900" y="4621211"/>
              <a:ext cx="4700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0070C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492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Measures of 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3400" y="1600200"/>
            <a:ext cx="3873400" cy="45259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Maximum / Minimum</a:t>
            </a:r>
          </a:p>
          <a:p>
            <a:pPr lvl="1"/>
            <a:r>
              <a:rPr lang="en-US" dirty="0"/>
              <a:t>Not discussed more</a:t>
            </a:r>
          </a:p>
          <a:p>
            <a:r>
              <a:rPr lang="en-US" dirty="0">
                <a:solidFill>
                  <a:srgbClr val="008000"/>
                </a:solidFill>
              </a:rPr>
              <a:t>Trimmed Mean</a:t>
            </a:r>
          </a:p>
          <a:p>
            <a:r>
              <a:rPr lang="en-US" dirty="0">
                <a:solidFill>
                  <a:srgbClr val="008000"/>
                </a:solidFill>
              </a:rPr>
              <a:t>Quartiles</a:t>
            </a:r>
          </a:p>
          <a:p>
            <a:r>
              <a:rPr lang="en-US" dirty="0">
                <a:solidFill>
                  <a:srgbClr val="008000"/>
                </a:solidFill>
              </a:rPr>
              <a:t>Percentiles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D74B83-72A0-4BED-A31E-AC1A7ABED8ED}"/>
              </a:ext>
            </a:extLst>
          </p:cNvPr>
          <p:cNvGrpSpPr/>
          <p:nvPr/>
        </p:nvGrpSpPr>
        <p:grpSpPr>
          <a:xfrm>
            <a:off x="838200" y="4068762"/>
            <a:ext cx="3556100" cy="2514600"/>
            <a:chOff x="2209800" y="4191000"/>
            <a:chExt cx="3556100" cy="25146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EB437D0-38D7-4AC0-854A-B72441158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4191000"/>
              <a:ext cx="2514600" cy="2514600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635CE6E-58A0-4C06-9C7A-1B8517C90E9F}"/>
                </a:ext>
              </a:extLst>
            </p:cNvPr>
            <p:cNvCxnSpPr/>
            <p:nvPr/>
          </p:nvCxnSpPr>
          <p:spPr>
            <a:xfrm flipH="1">
              <a:off x="4152900" y="5188438"/>
              <a:ext cx="1143000" cy="2286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F44EAA-6BC1-4D50-9040-F682BBBE3DC6}"/>
                </a:ext>
              </a:extLst>
            </p:cNvPr>
            <p:cNvSpPr txBox="1"/>
            <p:nvPr/>
          </p:nvSpPr>
          <p:spPr>
            <a:xfrm>
              <a:off x="5295900" y="4621211"/>
              <a:ext cx="4700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0070C0"/>
                  </a:solidFill>
                </a:rPr>
                <a:t>?</a:t>
              </a:r>
            </a:p>
          </p:txBody>
        </p:sp>
      </p:grp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DB84193-E063-49DC-A182-05FA0B0FF481}"/>
              </a:ext>
            </a:extLst>
          </p:cNvPr>
          <p:cNvSpPr txBox="1">
            <a:spLocks/>
          </p:cNvSpPr>
          <p:nvPr/>
        </p:nvSpPr>
        <p:spPr>
          <a:xfrm>
            <a:off x="457200" y="1600201"/>
            <a:ext cx="4267200" cy="2693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May not always want center</a:t>
            </a:r>
          </a:p>
          <a:p>
            <a:pPr lvl="1"/>
            <a:r>
              <a:rPr lang="en-US" dirty="0"/>
              <a:t>e.g., want to know best </a:t>
            </a:r>
            <a:r>
              <a:rPr lang="en-US" dirty="0" err="1"/>
              <a:t>LoL</a:t>
            </a:r>
            <a:r>
              <a:rPr lang="en-US" dirty="0"/>
              <a:t> Champions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66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Trimmed 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“trimming” off top and bottom (typically 5% or 10%)</a:t>
            </a:r>
          </a:p>
          <a:p>
            <a:pPr lvl="1"/>
            <a:r>
              <a:rPr lang="en-US" dirty="0"/>
              <a:t>Reduces effects of extreme values, like median</a:t>
            </a:r>
          </a:p>
          <a:p>
            <a:r>
              <a:rPr lang="en-US" dirty="0"/>
              <a:t>In Excel, </a:t>
            </a:r>
            <a:r>
              <a:rPr lang="en-US" dirty="0">
                <a:latin typeface="Consolas" panose="020B0609020204030204" pitchFamily="49" charset="0"/>
              </a:rPr>
              <a:t>=TRIMMEAN(</a:t>
            </a:r>
            <a:r>
              <a:rPr lang="en-US" dirty="0" err="1">
                <a:latin typeface="Consolas" panose="020B0609020204030204" pitchFamily="49" charset="0"/>
              </a:rPr>
              <a:t>array,percent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87994" y="5256105"/>
            <a:ext cx="216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Blue</a:t>
            </a:r>
            <a:r>
              <a:rPr lang="en-US" dirty="0"/>
              <a:t> – original mean</a:t>
            </a:r>
          </a:p>
          <a:p>
            <a:r>
              <a:rPr lang="en-US" dirty="0">
                <a:solidFill>
                  <a:srgbClr val="C00000"/>
                </a:solidFill>
              </a:rPr>
              <a:t>Red</a:t>
            </a:r>
            <a:r>
              <a:rPr lang="en-US" dirty="0"/>
              <a:t> – trimmed mean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953" y="3087206"/>
            <a:ext cx="1766047" cy="83396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35245" y="4038600"/>
            <a:ext cx="4191000" cy="2652409"/>
            <a:chOff x="1735245" y="4038600"/>
            <a:chExt cx="4191000" cy="26524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968" y="4038600"/>
              <a:ext cx="3659554" cy="243501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735245" y="6475565"/>
              <a:ext cx="4191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http://support.minitab.com/en-us/minitab/17/histogram_mean_vs_trimmed_mean.png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3788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Sort values</a:t>
            </a:r>
          </a:p>
          <a:p>
            <a:r>
              <a:rPr lang="en-US" dirty="0"/>
              <a:t>First quartile (</a:t>
            </a:r>
            <a:r>
              <a:rPr lang="en-US" dirty="0">
                <a:solidFill>
                  <a:srgbClr val="0070C0"/>
                </a:solidFill>
              </a:rPr>
              <a:t>Q1</a:t>
            </a:r>
            <a:r>
              <a:rPr lang="en-US" dirty="0"/>
              <a:t>) is 25% from bottom</a:t>
            </a:r>
          </a:p>
          <a:p>
            <a:r>
              <a:rPr lang="en-US" dirty="0"/>
              <a:t>Third quartile (</a:t>
            </a:r>
            <a:r>
              <a:rPr lang="en-US" dirty="0">
                <a:solidFill>
                  <a:srgbClr val="0070C0"/>
                </a:solidFill>
              </a:rPr>
              <a:t>Q3</a:t>
            </a:r>
            <a:r>
              <a:rPr lang="en-US" dirty="0"/>
              <a:t>) is 75% from bottom</a:t>
            </a:r>
          </a:p>
          <a:p>
            <a:r>
              <a:rPr lang="en-US" dirty="0"/>
              <a:t>(What is second quartile?)</a:t>
            </a:r>
          </a:p>
          <a:p>
            <a:r>
              <a:rPr lang="en-US" dirty="0"/>
              <a:t>In Excel, </a:t>
            </a:r>
            <a:r>
              <a:rPr lang="en-US" dirty="0">
                <a:latin typeface="Consolas" panose="020B0609020204030204" pitchFamily="49" charset="0"/>
              </a:rPr>
              <a:t>=QUARTILE(</a:t>
            </a:r>
            <a:r>
              <a:rPr lang="en-US" dirty="0" err="1">
                <a:latin typeface="Consolas" panose="020B0609020204030204" pitchFamily="49" charset="0"/>
              </a:rPr>
              <a:t>array,n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899833"/>
            <a:ext cx="1766047" cy="833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44" y="3837781"/>
            <a:ext cx="4048125" cy="2762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62306" y="6600031"/>
            <a:ext cx="2590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https://www.hackmath.net/images/quartiles.png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27691"/>
            <a:ext cx="4142005" cy="13766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69964" y="5941420"/>
            <a:ext cx="38032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https://mathbitsnotebook.com/Algebra1/StatisticsData/quartileboxview2.png</a:t>
            </a:r>
          </a:p>
        </p:txBody>
      </p:sp>
    </p:spTree>
    <p:extLst>
      <p:ext uri="{BB962C8B-B14F-4D97-AF65-F5344CB8AC3E}">
        <p14:creationId xmlns:p14="http://schemas.microsoft.com/office/powerpoint/2010/main" val="196626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230"/>
            <a:ext cx="8229600" cy="909660"/>
          </a:xfrm>
        </p:spPr>
        <p:txBody>
          <a:bodyPr/>
          <a:lstStyle/>
          <a:p>
            <a:r>
              <a:rPr lang="en-US" dirty="0"/>
              <a:t>Percentiles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06" y="1019890"/>
            <a:ext cx="8229600" cy="24384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Generalization of quartiles</a:t>
            </a:r>
          </a:p>
          <a:p>
            <a:r>
              <a:rPr lang="en-US" i="1" dirty="0">
                <a:solidFill>
                  <a:srgbClr val="0070C0"/>
                </a:solidFill>
              </a:rPr>
              <a:t>N</a:t>
            </a:r>
            <a:r>
              <a:rPr lang="en-US" baseline="30000" dirty="0"/>
              <a:t>th</a:t>
            </a:r>
            <a:r>
              <a:rPr lang="en-US" dirty="0"/>
              <a:t> percentile is data point</a:t>
            </a:r>
            <a:r>
              <a:rPr lang="en-US" i="1" dirty="0"/>
              <a:t> </a:t>
            </a:r>
            <a:r>
              <a:rPr lang="en-US" i="1" dirty="0">
                <a:solidFill>
                  <a:srgbClr val="0070C0"/>
                </a:solidFill>
              </a:rPr>
              <a:t>n</a:t>
            </a:r>
            <a:r>
              <a:rPr lang="en-US" dirty="0"/>
              <a:t>% from bottom of data</a:t>
            </a:r>
          </a:p>
          <a:p>
            <a:r>
              <a:rPr lang="en-US" dirty="0"/>
              <a:t>Interpolate as for first quartile</a:t>
            </a:r>
          </a:p>
          <a:p>
            <a:r>
              <a:rPr lang="en-US" dirty="0"/>
              <a:t>In Excel, </a:t>
            </a:r>
            <a:r>
              <a:rPr lang="en-US" dirty="0">
                <a:latin typeface="Consolas" panose="020B0609020204030204" pitchFamily="49" charset="0"/>
              </a:rPr>
              <a:t>=PERCENTILE(</a:t>
            </a:r>
            <a:r>
              <a:rPr lang="en-US" dirty="0" err="1">
                <a:latin typeface="Consolas" panose="020B0609020204030204" pitchFamily="49" charset="0"/>
              </a:rPr>
              <a:t>array,k</a:t>
            </a:r>
            <a:r>
              <a:rPr lang="en-US" dirty="0">
                <a:latin typeface="Consolas" panose="020B0609020204030204" pitchFamily="49" charset="0"/>
              </a:rPr>
              <a:t>) </a:t>
            </a:r>
            <a:r>
              <a:rPr lang="en-US" dirty="0"/>
              <a:t>(k: 0 to 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068947"/>
            <a:ext cx="1766047" cy="83396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280006" y="4042507"/>
            <a:ext cx="3429000" cy="2767827"/>
            <a:chOff x="5280006" y="4042507"/>
            <a:chExt cx="3429000" cy="276782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25167" y="4042507"/>
              <a:ext cx="3338679" cy="258298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280006" y="6594890"/>
              <a:ext cx="3429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http://www.isical.ac.in/~jeexiiscore_normal/PercentilesAdvantages.htm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65361" y="3473250"/>
            <a:ext cx="3910278" cy="1445277"/>
            <a:chOff x="609600" y="3997203"/>
            <a:chExt cx="3910278" cy="14452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3997203"/>
              <a:ext cx="3910278" cy="133679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002639" y="5225520"/>
              <a:ext cx="3124200" cy="216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https://www.mathsisfun.com/data/images/percentile-80.svg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1973" y="4918527"/>
            <a:ext cx="4229100" cy="1967613"/>
            <a:chOff x="521973" y="4918527"/>
            <a:chExt cx="4229100" cy="196761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73" y="4918527"/>
              <a:ext cx="4229100" cy="183832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845823" y="6670696"/>
              <a:ext cx="35814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http://www.psychometric-success.com/images/AA1301.gif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333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Data, Part 2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/>
              <a:t>Ok, pile of numbers can now be summarized as </a:t>
            </a:r>
            <a:r>
              <a:rPr lang="en-US" i="1" dirty="0"/>
              <a:t>one</a:t>
            </a:r>
            <a:r>
              <a:rPr lang="en-US" dirty="0"/>
              <a:t> number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median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mode</a:t>
            </a:r>
          </a:p>
          <a:p>
            <a:r>
              <a:rPr lang="en-US" dirty="0"/>
              <a:t>But is that enough?</a:t>
            </a:r>
          </a:p>
          <a:p>
            <a:r>
              <a:rPr lang="en-US" dirty="0">
                <a:solidFill>
                  <a:srgbClr val="008000"/>
                </a:solidFill>
              </a:rPr>
              <a:t>Q: </a:t>
            </a:r>
            <a:r>
              <a:rPr lang="en-US" dirty="0"/>
              <a:t>What other major aspect of numbers haven’t we summarized?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20" y="2348706"/>
            <a:ext cx="4038600" cy="3028950"/>
          </a:xfrm>
        </p:spPr>
      </p:pic>
      <p:sp>
        <p:nvSpPr>
          <p:cNvPr id="6" name="Rectangle 5"/>
          <p:cNvSpPr/>
          <p:nvPr/>
        </p:nvSpPr>
        <p:spPr>
          <a:xfrm>
            <a:off x="6781800" y="2895600"/>
            <a:ext cx="533400" cy="457200"/>
          </a:xfrm>
          <a:prstGeom prst="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95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Data, Part 2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/>
              <a:t>Ok, pile of numbers can now be summarized as </a:t>
            </a:r>
            <a:r>
              <a:rPr lang="en-US" i="1" dirty="0"/>
              <a:t>one</a:t>
            </a:r>
            <a:r>
              <a:rPr lang="en-US" dirty="0"/>
              <a:t> number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median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mode</a:t>
            </a:r>
          </a:p>
          <a:p>
            <a:r>
              <a:rPr lang="en-US" dirty="0"/>
              <a:t>But is that enough?</a:t>
            </a:r>
          </a:p>
          <a:p>
            <a:r>
              <a:rPr lang="en-US" dirty="0">
                <a:solidFill>
                  <a:srgbClr val="008000"/>
                </a:solidFill>
              </a:rPr>
              <a:t>Q: </a:t>
            </a:r>
            <a:r>
              <a:rPr lang="en-US" dirty="0"/>
              <a:t>What other major aspect of numbers haven’t we summarized?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20" y="2348706"/>
            <a:ext cx="4038600" cy="3028950"/>
          </a:xfrm>
        </p:spPr>
      </p:pic>
      <p:sp>
        <p:nvSpPr>
          <p:cNvPr id="11" name="TextBox 10"/>
          <p:cNvSpPr txBox="1"/>
          <p:nvPr/>
        </p:nvSpPr>
        <p:spPr>
          <a:xfrm>
            <a:off x="4876800" y="5377656"/>
            <a:ext cx="4158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Measures of </a:t>
            </a:r>
            <a:r>
              <a:rPr lang="en-US" sz="2400" dirty="0">
                <a:solidFill>
                  <a:srgbClr val="0070C0"/>
                </a:solidFill>
              </a:rPr>
              <a:t>variation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(</a:t>
            </a:r>
            <a:r>
              <a:rPr lang="en-US" sz="2400" i="1" dirty="0"/>
              <a:t>aka</a:t>
            </a:r>
            <a:r>
              <a:rPr lang="en-US" sz="2400" dirty="0"/>
              <a:t> measures of </a:t>
            </a:r>
            <a:r>
              <a:rPr lang="en-US" sz="2400" i="1" dirty="0"/>
              <a:t>dispersion, </a:t>
            </a:r>
            <a:r>
              <a:rPr lang="en-US" sz="2400" dirty="0"/>
              <a:t>or measures of </a:t>
            </a:r>
            <a:r>
              <a:rPr lang="en-US" sz="2400" i="1" dirty="0"/>
              <a:t>spread</a:t>
            </a:r>
            <a:r>
              <a:rPr lang="en-US" sz="2400" dirty="0"/>
              <a:t>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1800" y="2895600"/>
            <a:ext cx="533400" cy="457200"/>
          </a:xfrm>
          <a:prstGeom prst="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eft Brace 1"/>
          <p:cNvSpPr/>
          <p:nvPr/>
        </p:nvSpPr>
        <p:spPr>
          <a:xfrm>
            <a:off x="5900080" y="2428631"/>
            <a:ext cx="533400" cy="1219200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 rot="16200000">
            <a:off x="6749120" y="3384856"/>
            <a:ext cx="533400" cy="1219200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97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Data, Part 2</a:t>
            </a:r>
            <a:endParaRPr lang="en-US" altLang="en-US" dirty="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23252"/>
            <a:ext cx="7772400" cy="1131705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Summarizing by single number rarely enough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/>
              <a:t>need statement about </a:t>
            </a:r>
            <a:r>
              <a:rPr lang="en-US" altLang="en-US" dirty="0">
                <a:solidFill>
                  <a:srgbClr val="0070C0"/>
                </a:solidFill>
              </a:rPr>
              <a:t>dispersion</a:t>
            </a:r>
            <a:r>
              <a:rPr lang="en-US" altLang="en-US" dirty="0"/>
              <a:t> (aka variation)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334852" name="Text Box 4"/>
          <p:cNvSpPr txBox="1">
            <a:spLocks noChangeArrowheads="1"/>
          </p:cNvSpPr>
          <p:nvPr/>
        </p:nvSpPr>
        <p:spPr bwMode="auto">
          <a:xfrm>
            <a:off x="914400" y="1435436"/>
            <a:ext cx="7082965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/>
              <a:t>“Then there is the man who drowned crossing a stream</a:t>
            </a:r>
          </a:p>
          <a:p>
            <a:r>
              <a:rPr lang="en-US" altLang="en-US" sz="2400" i="1"/>
              <a:t>with an average depth of six inches.”</a:t>
            </a:r>
            <a:r>
              <a:rPr lang="en-US" altLang="en-US" sz="2400"/>
              <a:t> – W.I.E. Gates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953000" y="3886200"/>
            <a:ext cx="2438400" cy="2350532"/>
            <a:chOff x="4876800" y="4343400"/>
            <a:chExt cx="2438400" cy="2350532"/>
          </a:xfrm>
        </p:grpSpPr>
        <p:sp>
          <p:nvSpPr>
            <p:cNvPr id="334855" name="Line 7"/>
            <p:cNvSpPr>
              <a:spLocks noChangeShapeType="1"/>
            </p:cNvSpPr>
            <p:nvPr/>
          </p:nvSpPr>
          <p:spPr bwMode="auto">
            <a:xfrm>
              <a:off x="5334000" y="43434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856" name="Line 8"/>
            <p:cNvSpPr>
              <a:spLocks noChangeShapeType="1"/>
            </p:cNvSpPr>
            <p:nvPr/>
          </p:nvSpPr>
          <p:spPr bwMode="auto">
            <a:xfrm>
              <a:off x="5334000" y="6324600"/>
              <a:ext cx="198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857" name="Text Box 9"/>
            <p:cNvSpPr txBox="1">
              <a:spLocks noChangeArrowheads="1"/>
            </p:cNvSpPr>
            <p:nvPr/>
          </p:nvSpPr>
          <p:spPr bwMode="auto">
            <a:xfrm rot="-5400000">
              <a:off x="4485482" y="5191918"/>
              <a:ext cx="1149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Frequency</a:t>
              </a:r>
              <a:endParaRPr lang="en-US" altLang="en-US" sz="1800" i="1"/>
            </a:p>
          </p:txBody>
        </p:sp>
        <p:sp>
          <p:nvSpPr>
            <p:cNvPr id="334858" name="Text Box 10"/>
            <p:cNvSpPr txBox="1">
              <a:spLocks noChangeArrowheads="1"/>
            </p:cNvSpPr>
            <p:nvPr/>
          </p:nvSpPr>
          <p:spPr bwMode="auto">
            <a:xfrm>
              <a:off x="5943600" y="5257800"/>
              <a:ext cx="723900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>
                  <a:solidFill>
                    <a:srgbClr val="009900"/>
                  </a:solidFill>
                  <a:latin typeface="Comic Sans MS" panose="030F0702030302020204" pitchFamily="66" charset="0"/>
                </a:rPr>
                <a:t>mean</a:t>
              </a:r>
            </a:p>
          </p:txBody>
        </p:sp>
        <p:sp>
          <p:nvSpPr>
            <p:cNvPr id="334864" name="Text Box 16"/>
            <p:cNvSpPr txBox="1">
              <a:spLocks noChangeArrowheads="1"/>
            </p:cNvSpPr>
            <p:nvPr/>
          </p:nvSpPr>
          <p:spPr bwMode="auto">
            <a:xfrm>
              <a:off x="5486400" y="6324600"/>
              <a:ext cx="180927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/>
                <a:t>Player High Score</a:t>
              </a:r>
              <a:endParaRPr lang="en-US" altLang="en-US" sz="1800" i="1" dirty="0"/>
            </a:p>
          </p:txBody>
        </p:sp>
        <p:sp>
          <p:nvSpPr>
            <p:cNvPr id="334865" name="Rectangle 17"/>
            <p:cNvSpPr>
              <a:spLocks noChangeArrowheads="1"/>
            </p:cNvSpPr>
            <p:nvPr/>
          </p:nvSpPr>
          <p:spPr bwMode="auto">
            <a:xfrm>
              <a:off x="5562600" y="5029200"/>
              <a:ext cx="152400" cy="1295400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66" name="Rectangle 18"/>
            <p:cNvSpPr>
              <a:spLocks noChangeArrowheads="1"/>
            </p:cNvSpPr>
            <p:nvPr/>
          </p:nvSpPr>
          <p:spPr bwMode="auto">
            <a:xfrm>
              <a:off x="6858000" y="5257800"/>
              <a:ext cx="152400" cy="1066800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67" name="Line 19"/>
            <p:cNvSpPr>
              <a:spLocks noChangeShapeType="1"/>
            </p:cNvSpPr>
            <p:nvPr/>
          </p:nvSpPr>
          <p:spPr bwMode="auto">
            <a:xfrm flipH="1">
              <a:off x="6172200" y="5486400"/>
              <a:ext cx="76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4869" name="Group 21"/>
          <p:cNvGrpSpPr>
            <a:grpSpLocks/>
          </p:cNvGrpSpPr>
          <p:nvPr/>
        </p:nvGrpSpPr>
        <p:grpSpPr bwMode="auto">
          <a:xfrm>
            <a:off x="1295400" y="3886200"/>
            <a:ext cx="2438402" cy="2351088"/>
            <a:chOff x="672" y="2592"/>
            <a:chExt cx="1536" cy="1481"/>
          </a:xfrm>
        </p:grpSpPr>
        <p:sp>
          <p:nvSpPr>
            <p:cNvPr id="334870" name="Line 22"/>
            <p:cNvSpPr>
              <a:spLocks noChangeShapeType="1"/>
            </p:cNvSpPr>
            <p:nvPr/>
          </p:nvSpPr>
          <p:spPr bwMode="auto">
            <a:xfrm>
              <a:off x="960" y="2592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871" name="Line 23"/>
            <p:cNvSpPr>
              <a:spLocks noChangeShapeType="1"/>
            </p:cNvSpPr>
            <p:nvPr/>
          </p:nvSpPr>
          <p:spPr bwMode="auto">
            <a:xfrm>
              <a:off x="960" y="3840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872" name="Text Box 24"/>
            <p:cNvSpPr txBox="1">
              <a:spLocks noChangeArrowheads="1"/>
            </p:cNvSpPr>
            <p:nvPr/>
          </p:nvSpPr>
          <p:spPr bwMode="auto">
            <a:xfrm rot="-5400000">
              <a:off x="426" y="3126"/>
              <a:ext cx="7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Frequency</a:t>
              </a:r>
              <a:endParaRPr lang="en-US" altLang="en-US" sz="1800" i="1"/>
            </a:p>
          </p:txBody>
        </p:sp>
        <p:sp>
          <p:nvSpPr>
            <p:cNvPr id="334873" name="Text Box 25"/>
            <p:cNvSpPr txBox="1">
              <a:spLocks noChangeArrowheads="1"/>
            </p:cNvSpPr>
            <p:nvPr/>
          </p:nvSpPr>
          <p:spPr bwMode="auto">
            <a:xfrm>
              <a:off x="1728" y="3360"/>
              <a:ext cx="45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>
                  <a:solidFill>
                    <a:srgbClr val="009900"/>
                  </a:solidFill>
                  <a:latin typeface="Comic Sans MS" panose="030F0702030302020204" pitchFamily="66" charset="0"/>
                </a:rPr>
                <a:t>mean</a:t>
              </a:r>
            </a:p>
          </p:txBody>
        </p:sp>
        <p:sp>
          <p:nvSpPr>
            <p:cNvPr id="334874" name="Text Box 26"/>
            <p:cNvSpPr txBox="1">
              <a:spLocks noChangeArrowheads="1"/>
            </p:cNvSpPr>
            <p:nvPr/>
          </p:nvSpPr>
          <p:spPr bwMode="auto">
            <a:xfrm>
              <a:off x="1056" y="3840"/>
              <a:ext cx="11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/>
                <a:t>Player High Score</a:t>
              </a:r>
              <a:endParaRPr lang="en-US" altLang="en-US" sz="1800" i="1" dirty="0"/>
            </a:p>
          </p:txBody>
        </p:sp>
        <p:sp>
          <p:nvSpPr>
            <p:cNvPr id="334875" name="Rectangle 27"/>
            <p:cNvSpPr>
              <a:spLocks noChangeArrowheads="1"/>
            </p:cNvSpPr>
            <p:nvPr/>
          </p:nvSpPr>
          <p:spPr bwMode="auto">
            <a:xfrm>
              <a:off x="1392" y="2832"/>
              <a:ext cx="96" cy="1008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76" name="Rectangle 28"/>
            <p:cNvSpPr>
              <a:spLocks noChangeArrowheads="1"/>
            </p:cNvSpPr>
            <p:nvPr/>
          </p:nvSpPr>
          <p:spPr bwMode="auto">
            <a:xfrm>
              <a:off x="1488" y="3312"/>
              <a:ext cx="96" cy="528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77" name="Line 29"/>
            <p:cNvSpPr>
              <a:spLocks noChangeShapeType="1"/>
            </p:cNvSpPr>
            <p:nvPr/>
          </p:nvSpPr>
          <p:spPr bwMode="auto">
            <a:xfrm flipH="1">
              <a:off x="1488" y="3504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95164" y="6418025"/>
            <a:ext cx="6153672" cy="36933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/>
              <a:t>Above: does single number (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) tell you enough about data?</a:t>
            </a:r>
          </a:p>
        </p:txBody>
      </p:sp>
    </p:spTree>
    <p:extLst>
      <p:ext uri="{BB962C8B-B14F-4D97-AF65-F5344CB8AC3E}">
        <p14:creationId xmlns:p14="http://schemas.microsoft.com/office/powerpoint/2010/main" val="1201624484"/>
      </p:ext>
    </p:extLst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Data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/>
              <a:t>With lots of playtesting, there is a lot of data</a:t>
            </a:r>
          </a:p>
          <a:p>
            <a:pPr lvl="1"/>
            <a:r>
              <a:rPr lang="en-US" dirty="0"/>
              <a:t>This is a good thing!</a:t>
            </a:r>
          </a:p>
          <a:p>
            <a:r>
              <a:rPr lang="en-US" dirty="0"/>
              <a:t>But raw data is often just a pile of numbers</a:t>
            </a:r>
          </a:p>
          <a:p>
            <a:pPr lvl="1"/>
            <a:r>
              <a:rPr lang="en-US" dirty="0"/>
              <a:t>Rarely of interest</a:t>
            </a:r>
          </a:p>
          <a:p>
            <a:pPr lvl="1"/>
            <a:r>
              <a:rPr lang="en-US" dirty="0"/>
              <a:t>Or even sensible</a:t>
            </a:r>
          </a:p>
          <a:p>
            <a:r>
              <a:rPr lang="en-US" dirty="0">
                <a:solidFill>
                  <a:srgbClr val="008000"/>
                </a:solidFill>
              </a:rPr>
              <a:t>Q: </a:t>
            </a:r>
            <a:r>
              <a:rPr lang="en-US" dirty="0"/>
              <a:t>How to summarize all this information?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2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736562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Dispersion</a:t>
            </a:r>
            <a:r>
              <a:rPr lang="en-US" dirty="0"/>
              <a:t> Overview (1 of 3)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80438"/>
            <a:ext cx="4038600" cy="296548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80438"/>
            <a:ext cx="4038600" cy="2965486"/>
          </a:xfrm>
        </p:spPr>
      </p:pic>
      <p:sp>
        <p:nvSpPr>
          <p:cNvPr id="7" name="TextBox 6"/>
          <p:cNvSpPr txBox="1"/>
          <p:nvPr/>
        </p:nvSpPr>
        <p:spPr>
          <a:xfrm>
            <a:off x="2918284" y="5486400"/>
            <a:ext cx="31550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https://mathbitsnotebook.com/Algebra1/StatisticsData/STSpread.html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7431" y="144694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Is data clumped or spread out?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99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Dispersion</a:t>
            </a:r>
            <a:r>
              <a:rPr lang="en-US" dirty="0"/>
              <a:t> Overview (2 of 3)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data clumped or spread out?</a:t>
            </a:r>
          </a:p>
          <a:p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13685"/>
            <a:ext cx="5334000" cy="35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05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Dispersion</a:t>
            </a:r>
            <a:r>
              <a:rPr lang="en-US" dirty="0"/>
              <a:t> Overview (3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431" y="1446946"/>
            <a:ext cx="8229600" cy="4525963"/>
          </a:xfrm>
        </p:spPr>
        <p:txBody>
          <a:bodyPr/>
          <a:lstStyle/>
          <a:p>
            <a:r>
              <a:rPr lang="en-US" dirty="0"/>
              <a:t>Is data clumped or spread out?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8031" y="2285146"/>
            <a:ext cx="5602288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90431" y="6247546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</a:t>
            </a:r>
            <a:r>
              <a:rPr lang="en-US" dirty="0">
                <a:hlinkClick r:id="rId4"/>
              </a:rPr>
              <a:t>Motion and Scene Complexity for Streaming Video Games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723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Some Measures of </a:t>
            </a:r>
            <a:r>
              <a:rPr lang="en-US" dirty="0">
                <a:solidFill>
                  <a:srgbClr val="0070C0"/>
                </a:solidFill>
              </a:rPr>
              <a:t>Dispersion</a:t>
            </a:r>
            <a:r>
              <a:rPr lang="en-US" dirty="0"/>
              <a:t>?</a:t>
            </a: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429" y="1704475"/>
            <a:ext cx="3203232" cy="235208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3" y="1704475"/>
            <a:ext cx="3505200" cy="2352087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343400"/>
            <a:ext cx="3505200" cy="237586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1809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9AF4-4B1B-487E-97AD-2F699326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867400" cy="1143000"/>
          </a:xfrm>
        </p:spPr>
        <p:txBody>
          <a:bodyPr/>
          <a:lstStyle/>
          <a:p>
            <a:r>
              <a:rPr lang="en-US" dirty="0"/>
              <a:t>Breakout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26841-E91A-4E62-A61F-BAD517419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Set A:  2  4  6  8  10</a:t>
            </a:r>
          </a:p>
          <a:p>
            <a:pPr marL="0" indent="0" algn="ctr">
              <a:buNone/>
            </a:pPr>
            <a:r>
              <a:rPr lang="da-DK" dirty="0"/>
              <a:t>Set B:  2  9  9  10 10</a:t>
            </a:r>
          </a:p>
          <a:p>
            <a:r>
              <a:rPr lang="en-US" dirty="0"/>
              <a:t>Different ways to report </a:t>
            </a:r>
            <a:r>
              <a:rPr lang="en-US" i="1" dirty="0"/>
              <a:t>dispersion </a:t>
            </a:r>
            <a:r>
              <a:rPr lang="en-US" dirty="0"/>
              <a:t>with </a:t>
            </a:r>
            <a:r>
              <a:rPr lang="en-US" b="1" dirty="0"/>
              <a:t>one</a:t>
            </a:r>
            <a:r>
              <a:rPr lang="en-US" dirty="0"/>
              <a:t> number?</a:t>
            </a:r>
          </a:p>
          <a:p>
            <a:r>
              <a:rPr lang="en-US" dirty="0"/>
              <a:t>What are </a:t>
            </a:r>
            <a:r>
              <a:rPr lang="en-US" dirty="0">
                <a:solidFill>
                  <a:srgbClr val="008000"/>
                </a:solidFill>
              </a:rPr>
              <a:t>pros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cons</a:t>
            </a:r>
            <a:r>
              <a:rPr lang="en-US" dirty="0"/>
              <a:t> of each?</a:t>
            </a:r>
          </a:p>
          <a:p>
            <a:r>
              <a:rPr lang="en-US" dirty="0"/>
              <a:t>Icebreaker, Groupwork, Questions</a:t>
            </a:r>
          </a:p>
          <a:p>
            <a:pPr marL="0" indent="0" algn="ctr">
              <a:buNone/>
            </a:pPr>
            <a:r>
              <a:rPr lang="en-US" sz="2200" dirty="0">
                <a:hlinkClick r:id="rId2"/>
              </a:rPr>
              <a:t>https://web.cs.wpi.edu/~imgd2905/d20/breakout/breakout-3.html</a:t>
            </a:r>
            <a:endParaRPr lang="en-US" sz="2200" dirty="0"/>
          </a:p>
        </p:txBody>
      </p:sp>
      <p:pic>
        <p:nvPicPr>
          <p:cNvPr id="1032" name="Picture 8" descr="Atari Breakout Game - Play online at Y8.com">
            <a:extLst>
              <a:ext uri="{FF2B5EF4-FFF2-40B4-BE49-F238E27FC236}">
                <a16:creationId xmlns:a16="http://schemas.microsoft.com/office/drawing/2014/main" id="{84507E63-C71A-4BD5-A6C9-56875E9D6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3350"/>
            <a:ext cx="23812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26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724400" y="3657600"/>
            <a:ext cx="4153762" cy="3115322"/>
            <a:chOff x="4704919" y="3577231"/>
            <a:chExt cx="4153762" cy="3115322"/>
          </a:xfrm>
        </p:grpSpPr>
        <p:grpSp>
          <p:nvGrpSpPr>
            <p:cNvPr id="21" name="Group 20"/>
            <p:cNvGrpSpPr/>
            <p:nvPr/>
          </p:nvGrpSpPr>
          <p:grpSpPr>
            <a:xfrm>
              <a:off x="4704919" y="3577231"/>
              <a:ext cx="4153762" cy="3115322"/>
              <a:chOff x="4419600" y="3610446"/>
              <a:chExt cx="4153762" cy="311532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9600" y="3610446"/>
                <a:ext cx="4153762" cy="3115322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7302558" y="5476910"/>
                <a:ext cx="6359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Max</a:t>
                </a: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7735161" y="5817234"/>
                <a:ext cx="175782" cy="31637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5575837" y="5501763"/>
                <a:ext cx="5982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Min</a:t>
                </a: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6020661" y="5877020"/>
                <a:ext cx="266857" cy="25658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7924800" y="4114800"/>
                <a:ext cx="0" cy="2057400"/>
              </a:xfrm>
              <a:prstGeom prst="line">
                <a:avLst/>
              </a:prstGeom>
              <a:ln w="190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>
              <a:off x="5603423" y="4222924"/>
              <a:ext cx="1728037" cy="646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Range = 96 – 69 </a:t>
              </a:r>
            </a:p>
            <a:p>
              <a:r>
                <a:rPr lang="en-US" dirty="0">
                  <a:solidFill>
                    <a:srgbClr val="C00000"/>
                  </a:solidFill>
                </a:rPr>
                <a:t>            = 27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836"/>
            <a:ext cx="8229600" cy="1143000"/>
          </a:xfrm>
        </p:spPr>
        <p:txBody>
          <a:bodyPr/>
          <a:lstStyle/>
          <a:p>
            <a:r>
              <a:rPr lang="en-US" dirty="0"/>
              <a:t>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4195"/>
            <a:ext cx="8229600" cy="3048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Difference between smallest and largest value</a:t>
            </a:r>
          </a:p>
          <a:p>
            <a:r>
              <a:rPr lang="en-US" dirty="0"/>
              <a:t>Somewhat obvious, but doesn’t tell you much about “clumping”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Minimum may be zero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Maximum can be from outlier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Event not related to phenomena studied (e.g., 0 on project)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Maximum gets larger with # samples, so no “stable” point</a:t>
            </a:r>
          </a:p>
          <a:p>
            <a:r>
              <a:rPr lang="en-US" dirty="0"/>
              <a:t>In Excel, </a:t>
            </a:r>
            <a:r>
              <a:rPr lang="en-US" dirty="0">
                <a:latin typeface="Consolas" panose="020B0609020204030204" pitchFamily="49" charset="0"/>
              </a:rPr>
              <a:t>=MAX(array)-MIN(array)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3216326"/>
            <a:ext cx="1766047" cy="83396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81361" y="4577957"/>
            <a:ext cx="3743325" cy="1321434"/>
            <a:chOff x="-1467568" y="4993153"/>
            <a:chExt cx="3743325" cy="132143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67568" y="4993153"/>
              <a:ext cx="3743325" cy="109537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625194" y="6083755"/>
              <a:ext cx="205857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http://idolosol.com/images/range-3.jpg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2442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1"/>
            <a:ext cx="8229600" cy="1143000"/>
          </a:xfrm>
        </p:spPr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2766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Compute 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 of sample</a:t>
            </a:r>
          </a:p>
          <a:p>
            <a:r>
              <a:rPr lang="en-US" dirty="0"/>
              <a:t>Compute how far each value in sample is from </a:t>
            </a:r>
            <a:r>
              <a:rPr lang="en-US" dirty="0">
                <a:solidFill>
                  <a:srgbClr val="008000"/>
                </a:solidFill>
              </a:rPr>
              <a:t>mean</a:t>
            </a:r>
          </a:p>
          <a:p>
            <a:pPr lvl="1"/>
            <a:r>
              <a:rPr lang="en-US" dirty="0"/>
              <a:t>Some can be less than 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, some greater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So </a:t>
            </a:r>
            <a:r>
              <a:rPr lang="en-US" u="sng" dirty="0">
                <a:sym typeface="Wingdings" panose="05000000000000000000" pitchFamily="2" charset="2"/>
              </a:rPr>
              <a:t>square </a:t>
            </a:r>
            <a:r>
              <a:rPr lang="en-US" dirty="0">
                <a:sym typeface="Wingdings" panose="05000000000000000000" pitchFamily="2" charset="2"/>
              </a:rPr>
              <a:t>this difference (why square?)</a:t>
            </a:r>
          </a:p>
          <a:p>
            <a:r>
              <a:rPr lang="en-US" dirty="0">
                <a:sym typeface="Wingdings" panose="05000000000000000000" pitchFamily="2" charset="2"/>
              </a:rPr>
              <a:t>Divide by number of sample values – 1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The “-1” corrects “bias” when trying to estimate </a:t>
            </a:r>
            <a:r>
              <a:rPr lang="en-US" i="1" dirty="0">
                <a:sym typeface="Wingdings" panose="05000000000000000000" pitchFamily="2" charset="2"/>
              </a:rPr>
              <a:t>population variance </a:t>
            </a:r>
            <a:r>
              <a:rPr lang="en-US" dirty="0">
                <a:sym typeface="Wingdings" panose="05000000000000000000" pitchFamily="2" charset="2"/>
              </a:rPr>
              <a:t>using </a:t>
            </a:r>
            <a:r>
              <a:rPr lang="en-US" i="1" dirty="0">
                <a:sym typeface="Wingdings" panose="05000000000000000000" pitchFamily="2" charset="2"/>
              </a:rPr>
              <a:t>sample variance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257800"/>
            <a:ext cx="6506308" cy="1392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4222" y="4774168"/>
            <a:ext cx="13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“sum up all”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5030" y="4774168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“mean”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181598" y="5099613"/>
            <a:ext cx="158753" cy="3163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730999" y="5143500"/>
            <a:ext cx="50801" cy="2153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758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92"/>
            <a:ext cx="8229600" cy="1143000"/>
          </a:xfrm>
        </p:spPr>
        <p:txBody>
          <a:bodyPr/>
          <a:lstStyle/>
          <a:p>
            <a:r>
              <a:rPr lang="en-US" dirty="0"/>
              <a:t>Variance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Sample kills in </a:t>
            </a:r>
            <a:r>
              <a:rPr lang="en-US" i="1" dirty="0"/>
              <a:t>League of Legends </a:t>
            </a:r>
            <a:r>
              <a:rPr lang="en-US" dirty="0"/>
              <a:t>match</a:t>
            </a:r>
          </a:p>
          <a:p>
            <a:pPr lvl="1"/>
            <a:r>
              <a:rPr lang="en-US" dirty="0"/>
              <a:t>12, 20, 16, 18, 19</a:t>
            </a:r>
          </a:p>
          <a:p>
            <a:pPr lvl="1"/>
            <a:r>
              <a:rPr lang="en-US" dirty="0"/>
              <a:t>What is sample variance?</a:t>
            </a:r>
          </a:p>
          <a:p>
            <a:pPr lvl="1"/>
            <a:endParaRPr lang="en-US" sz="1300" dirty="0"/>
          </a:p>
          <a:p>
            <a:r>
              <a:rPr lang="en-US" dirty="0"/>
              <a:t>First, 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 = 85 / 5 = 17</a:t>
            </a:r>
          </a:p>
          <a:p>
            <a:pPr marL="0" indent="0">
              <a:buNone/>
            </a:pPr>
            <a:r>
              <a:rPr lang="en-US" u="sng" dirty="0"/>
              <a:t>Kills</a:t>
            </a:r>
            <a:r>
              <a:rPr lang="en-US" dirty="0"/>
              <a:t>		</a:t>
            </a:r>
            <a:r>
              <a:rPr lang="en-US" u="sng" dirty="0"/>
              <a:t>X – </a:t>
            </a:r>
            <a:r>
              <a:rPr lang="en-US" u="sng" dirty="0">
                <a:solidFill>
                  <a:srgbClr val="008000"/>
                </a:solidFill>
              </a:rPr>
              <a:t>mean</a:t>
            </a:r>
            <a:r>
              <a:rPr lang="en-US" dirty="0"/>
              <a:t>		</a:t>
            </a:r>
            <a:r>
              <a:rPr lang="en-US" u="sng" dirty="0"/>
              <a:t>(X – </a:t>
            </a:r>
            <a:r>
              <a:rPr lang="en-US" u="sng" dirty="0">
                <a:solidFill>
                  <a:srgbClr val="008000"/>
                </a:solidFill>
              </a:rPr>
              <a:t>mean</a:t>
            </a:r>
            <a:r>
              <a:rPr lang="en-US" u="sng" dirty="0"/>
              <a:t>)</a:t>
            </a:r>
            <a:r>
              <a:rPr lang="en-US" u="sng" baseline="30000" dirty="0"/>
              <a:t>2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12		-5			25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20		 3			 9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16		-1			 1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18		 1			 1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19		 2			 4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= (25 + 9 + 1 + 1 + 4) / (5 – 1) = 40 / 4 = </a:t>
            </a:r>
            <a:r>
              <a:rPr lang="en-US" dirty="0">
                <a:solidFill>
                  <a:srgbClr val="0070C0"/>
                </a:solidFill>
              </a:rPr>
              <a:t>10 kills squared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Excel, =VAR(array)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715000"/>
            <a:ext cx="1766047" cy="8339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5624151"/>
            <a:ext cx="1981200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“Larger” means “more spread”</a:t>
            </a:r>
          </a:p>
          <a:p>
            <a:pPr algn="ctr"/>
            <a:r>
              <a:rPr lang="en-US" sz="2000" dirty="0"/>
              <a:t>… but units odd</a:t>
            </a:r>
          </a:p>
        </p:txBody>
      </p:sp>
    </p:spTree>
    <p:extLst>
      <p:ext uri="{BB962C8B-B14F-4D97-AF65-F5344CB8AC3E}">
        <p14:creationId xmlns:p14="http://schemas.microsoft.com/office/powerpoint/2010/main" val="2712257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Deviation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48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Square-root of variance</a:t>
            </a:r>
          </a:p>
          <a:p>
            <a:r>
              <a:rPr lang="en-US" dirty="0"/>
              <a:t>Usually, use standard deviation instead of variance</a:t>
            </a:r>
          </a:p>
          <a:p>
            <a:pPr lvl="1"/>
            <a:r>
              <a:rPr lang="en-US" dirty="0"/>
              <a:t>Why? </a:t>
            </a:r>
            <a:r>
              <a:rPr lang="en-US" dirty="0">
                <a:sym typeface="Wingdings" panose="05000000000000000000" pitchFamily="2" charset="2"/>
              </a:rPr>
              <a:t> Same </a:t>
            </a:r>
            <a:r>
              <a:rPr lang="en-US" i="1" dirty="0">
                <a:sym typeface="Wingdings" panose="05000000000000000000" pitchFamily="2" charset="2"/>
              </a:rPr>
              <a:t>units</a:t>
            </a:r>
            <a:r>
              <a:rPr lang="en-US" dirty="0">
                <a:sym typeface="Wingdings" panose="05000000000000000000" pitchFamily="2" charset="2"/>
              </a:rPr>
              <a:t> as data (e.g., “kills” in previous example)</a:t>
            </a:r>
          </a:p>
          <a:p>
            <a:r>
              <a:rPr lang="en-US" dirty="0">
                <a:sym typeface="Wingdings" panose="05000000000000000000" pitchFamily="2" charset="2"/>
              </a:rPr>
              <a:t>Can compare standard deviation to mean (</a:t>
            </a:r>
            <a:r>
              <a:rPr lang="en-US" i="1" dirty="0">
                <a:sym typeface="Wingdings" panose="05000000000000000000" pitchFamily="2" charset="2"/>
              </a:rPr>
              <a:t>coefficient of variation</a:t>
            </a:r>
            <a:r>
              <a:rPr lang="en-US" dirty="0">
                <a:sym typeface="Wingdings" panose="05000000000000000000" pitchFamily="2" charset="2"/>
              </a:rPr>
              <a:t>, next)</a:t>
            </a:r>
          </a:p>
          <a:p>
            <a:r>
              <a:rPr lang="en-US" dirty="0">
                <a:sym typeface="Wingdings" panose="05000000000000000000" pitchFamily="2" charset="2"/>
              </a:rPr>
              <a:t>But first:</a:t>
            </a:r>
          </a:p>
          <a:p>
            <a:pPr lvl="1"/>
            <a:r>
              <a:rPr lang="en-US" sz="2200" dirty="0">
                <a:solidFill>
                  <a:srgbClr val="0070C0"/>
                </a:solidFill>
                <a:sym typeface="Wingdings" panose="05000000000000000000" pitchFamily="2" charset="2"/>
              </a:rPr>
              <a:t>Mendenhall’s Empirical Rule</a:t>
            </a:r>
          </a:p>
          <a:p>
            <a:pPr lvl="1"/>
            <a:r>
              <a:rPr lang="en-US" sz="2200" dirty="0">
                <a:solidFill>
                  <a:srgbClr val="0070C0"/>
                </a:solidFill>
                <a:sym typeface="Wingdings" panose="05000000000000000000" pitchFamily="2" charset="2"/>
              </a:rPr>
              <a:t>Z-score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734238"/>
            <a:ext cx="3778018" cy="20885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68861"/>
            <a:ext cx="4313671" cy="210026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410200" y="1097261"/>
            <a:ext cx="2610196" cy="1371600"/>
            <a:chOff x="5410200" y="1097261"/>
            <a:chExt cx="2610196" cy="1371600"/>
          </a:xfrm>
        </p:grpSpPr>
        <p:pic>
          <p:nvPicPr>
            <p:cNvPr id="8" name="Content Placeholder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1097261"/>
              <a:ext cx="2610196" cy="13716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562600" y="1635369"/>
              <a:ext cx="28565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2677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Mendenhall’s Empirical Rule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About </a:t>
            </a:r>
            <a:r>
              <a:rPr lang="en-US" dirty="0">
                <a:solidFill>
                  <a:srgbClr val="0070C0"/>
                </a:solidFill>
              </a:rPr>
              <a:t>68% data </a:t>
            </a:r>
            <a:r>
              <a:rPr lang="en-US" dirty="0"/>
              <a:t>within one standard deviation of </a:t>
            </a:r>
            <a:r>
              <a:rPr lang="en-US" dirty="0">
                <a:solidFill>
                  <a:srgbClr val="008000"/>
                </a:solidFill>
              </a:rPr>
              <a:t>mean</a:t>
            </a:r>
          </a:p>
          <a:p>
            <a:pPr lvl="1"/>
            <a:r>
              <a:rPr lang="en-US" dirty="0"/>
              <a:t>interval between 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-</a:t>
            </a:r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/>
              <a:t> and </a:t>
            </a:r>
            <a:r>
              <a:rPr lang="en-US" dirty="0" err="1">
                <a:solidFill>
                  <a:srgbClr val="008000"/>
                </a:solidFill>
              </a:rPr>
              <a:t>mean</a:t>
            </a:r>
            <a:r>
              <a:rPr lang="en-US" dirty="0" err="1"/>
              <a:t>+</a:t>
            </a:r>
            <a:r>
              <a:rPr lang="en-US" dirty="0" err="1">
                <a:solidFill>
                  <a:srgbClr val="C00000"/>
                </a:solidFill>
              </a:rPr>
              <a:t>s</a:t>
            </a:r>
            <a:r>
              <a:rPr lang="en-US" dirty="0"/>
              <a:t> contains about 68% of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About </a:t>
            </a:r>
            <a:r>
              <a:rPr lang="en-US" dirty="0">
                <a:solidFill>
                  <a:srgbClr val="0070C0"/>
                </a:solidFill>
              </a:rPr>
              <a:t>95%</a:t>
            </a:r>
            <a:r>
              <a:rPr lang="en-US" dirty="0"/>
              <a:t> within 2 standard deviations of mean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Almost all</a:t>
            </a:r>
            <a:r>
              <a:rPr lang="en-US" dirty="0"/>
              <a:t> data within 3 standard deviations of mean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57400"/>
            <a:ext cx="4038600" cy="2591663"/>
          </a:xfrm>
        </p:spPr>
      </p:pic>
      <p:sp>
        <p:nvSpPr>
          <p:cNvPr id="6" name="Rectangle 5"/>
          <p:cNvSpPr/>
          <p:nvPr/>
        </p:nvSpPr>
        <p:spPr>
          <a:xfrm>
            <a:off x="4738077" y="4700820"/>
            <a:ext cx="40112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https://mathbitsnotebook.com/Algebra1/StatisticsData/normalgrapha.jpg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7EC2C1-66A9-4B23-A9A9-975345C53C91}"/>
              </a:ext>
            </a:extLst>
          </p:cNvPr>
          <p:cNvSpPr/>
          <p:nvPr/>
        </p:nvSpPr>
        <p:spPr>
          <a:xfrm>
            <a:off x="4724401" y="4970566"/>
            <a:ext cx="40249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Rule assumes normal (“Bell curve”) distribution</a:t>
            </a:r>
          </a:p>
        </p:txBody>
      </p:sp>
    </p:spTree>
    <p:extLst>
      <p:ext uri="{BB962C8B-B14F-4D97-AF65-F5344CB8AC3E}">
        <p14:creationId xmlns:p14="http://schemas.microsoft.com/office/powerpoint/2010/main" val="3304413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Data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/>
              <a:t>With lots of playtesting, there is a lot of data</a:t>
            </a:r>
          </a:p>
          <a:p>
            <a:pPr lvl="1"/>
            <a:r>
              <a:rPr lang="en-US" dirty="0"/>
              <a:t>This is a good thing!</a:t>
            </a:r>
          </a:p>
          <a:p>
            <a:r>
              <a:rPr lang="en-US" dirty="0"/>
              <a:t>But raw data is often just a pile of numbers</a:t>
            </a:r>
          </a:p>
          <a:p>
            <a:pPr lvl="1"/>
            <a:r>
              <a:rPr lang="en-US" dirty="0"/>
              <a:t>Rarely of interest</a:t>
            </a:r>
          </a:p>
          <a:p>
            <a:pPr lvl="1"/>
            <a:r>
              <a:rPr lang="en-US" dirty="0"/>
              <a:t>Or even sensible</a:t>
            </a:r>
          </a:p>
          <a:p>
            <a:r>
              <a:rPr lang="en-US" dirty="0">
                <a:solidFill>
                  <a:srgbClr val="008000"/>
                </a:solidFill>
              </a:rPr>
              <a:t>Q: </a:t>
            </a:r>
            <a:r>
              <a:rPr lang="en-US" dirty="0"/>
              <a:t>How to summarize all this information?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20" y="2348706"/>
            <a:ext cx="4038600" cy="3028950"/>
          </a:xfrm>
        </p:spPr>
      </p:pic>
      <p:sp>
        <p:nvSpPr>
          <p:cNvPr id="11" name="TextBox 10"/>
          <p:cNvSpPr txBox="1"/>
          <p:nvPr/>
        </p:nvSpPr>
        <p:spPr>
          <a:xfrm>
            <a:off x="5066665" y="5377656"/>
            <a:ext cx="39592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Measures of </a:t>
            </a:r>
            <a:r>
              <a:rPr lang="en-US" sz="2400" dirty="0">
                <a:solidFill>
                  <a:srgbClr val="0070C0"/>
                </a:solidFill>
              </a:rPr>
              <a:t>central tendency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pPr algn="ctr"/>
            <a:r>
              <a:rPr lang="en-US" sz="2400" dirty="0"/>
              <a:t>Examples? </a:t>
            </a:r>
            <a:r>
              <a:rPr lang="en-US" sz="2400" dirty="0">
                <a:solidFill>
                  <a:srgbClr val="008000"/>
                </a:solidFill>
              </a:rPr>
              <a:t>Pros </a:t>
            </a:r>
            <a:r>
              <a:rPr lang="en-US" sz="2400" dirty="0"/>
              <a:t>and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Cons</a:t>
            </a:r>
            <a:r>
              <a:rPr lang="en-US" sz="2400" dirty="0"/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1800" y="2895600"/>
            <a:ext cx="533400" cy="457200"/>
          </a:xfrm>
          <a:prstGeom prst="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74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Z-Score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876800" cy="2392363"/>
          </a:xfrm>
        </p:spPr>
        <p:txBody>
          <a:bodyPr>
            <a:normAutofit/>
          </a:bodyPr>
          <a:lstStyle/>
          <a:p>
            <a:r>
              <a:rPr lang="en-US" dirty="0"/>
              <a:t>Measure of how “far” from center (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) single data point is</a:t>
            </a:r>
          </a:p>
          <a:p>
            <a:pPr lvl="1" algn="ctr"/>
            <a:r>
              <a:rPr lang="en-US" i="1" dirty="0"/>
              <a:t>Not</a:t>
            </a:r>
            <a:r>
              <a:rPr lang="en-US" dirty="0"/>
              <a:t> measure of dispersion for whole data set</a:t>
            </a:r>
          </a:p>
          <a:p>
            <a:pPr lvl="1" algn="ctr"/>
            <a:endParaRPr lang="en-US" dirty="0"/>
          </a:p>
          <a:p>
            <a:pPr lvl="1"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3955926"/>
            <a:ext cx="2590800" cy="230832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Example</a:t>
            </a:r>
          </a:p>
          <a:p>
            <a:r>
              <a:rPr lang="en-US" sz="2000" dirty="0"/>
              <a:t>Mean		469</a:t>
            </a:r>
          </a:p>
          <a:p>
            <a:r>
              <a:rPr lang="en-US" sz="2000" dirty="0" err="1"/>
              <a:t>Std</a:t>
            </a:r>
            <a:r>
              <a:rPr lang="en-US" sz="2000" dirty="0"/>
              <a:t> dev		119</a:t>
            </a:r>
          </a:p>
          <a:p>
            <a:r>
              <a:rPr lang="en-US" sz="2000" dirty="0">
                <a:solidFill>
                  <a:srgbClr val="0070C0"/>
                </a:solidFill>
              </a:rPr>
              <a:t>X</a:t>
            </a:r>
            <a:r>
              <a:rPr lang="en-US" sz="2000" dirty="0"/>
              <a:t>		650</a:t>
            </a:r>
          </a:p>
          <a:p>
            <a:endParaRPr lang="en-US" sz="2000" dirty="0"/>
          </a:p>
          <a:p>
            <a:r>
              <a:rPr lang="en-US" sz="2000" dirty="0"/>
              <a:t>Z-score for </a:t>
            </a:r>
            <a:r>
              <a:rPr lang="en-US" sz="2000" dirty="0">
                <a:solidFill>
                  <a:srgbClr val="0070C0"/>
                </a:solidFill>
              </a:rPr>
              <a:t>X</a:t>
            </a:r>
            <a:r>
              <a:rPr lang="en-US" sz="2000" dirty="0"/>
              <a:t>?</a:t>
            </a:r>
          </a:p>
          <a:p>
            <a:r>
              <a:rPr lang="en-US" sz="2000" dirty="0"/>
              <a:t>(650 – 469)/119	</a:t>
            </a:r>
            <a:r>
              <a:rPr lang="en-US" sz="2000" dirty="0">
                <a:solidFill>
                  <a:srgbClr val="008000"/>
                </a:solidFill>
              </a:rPr>
              <a:t>1.52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28600" y="3890120"/>
            <a:ext cx="5717684" cy="2439937"/>
            <a:chOff x="228600" y="3917058"/>
            <a:chExt cx="5717684" cy="243993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917058"/>
              <a:ext cx="5717684" cy="220910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449142" y="6126163"/>
              <a:ext cx="32766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https://www.animatedsoftware.com/pics/stats/sgzscor2.gif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65031"/>
            <a:ext cx="29051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532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of Variation (CV)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3527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Size of </a:t>
            </a:r>
            <a:r>
              <a:rPr lang="en-US" dirty="0">
                <a:solidFill>
                  <a:srgbClr val="0070C0"/>
                </a:solidFill>
              </a:rPr>
              <a:t>standard deviation </a:t>
            </a:r>
            <a:r>
              <a:rPr lang="en-US" dirty="0"/>
              <a:t>relative to </a:t>
            </a:r>
            <a:r>
              <a:rPr lang="en-US" dirty="0">
                <a:solidFill>
                  <a:srgbClr val="008000"/>
                </a:solidFill>
              </a:rPr>
              <a:t>mean</a:t>
            </a:r>
          </a:p>
          <a:p>
            <a:pPr lvl="1"/>
            <a:r>
              <a:rPr lang="en-US" dirty="0"/>
              <a:t>e.g., large </a:t>
            </a:r>
            <a:r>
              <a:rPr lang="en-US" dirty="0" err="1"/>
              <a:t>sd</a:t>
            </a:r>
            <a:r>
              <a:rPr lang="en-US" dirty="0"/>
              <a:t> &amp; large mean, not so spread</a:t>
            </a:r>
          </a:p>
          <a:p>
            <a:pPr lvl="1"/>
            <a:r>
              <a:rPr lang="en-US" dirty="0"/>
              <a:t>but large </a:t>
            </a:r>
            <a:r>
              <a:rPr lang="en-US" dirty="0" err="1"/>
              <a:t>sd</a:t>
            </a:r>
            <a:r>
              <a:rPr lang="en-US" dirty="0"/>
              <a:t> &amp; small mean, more spread</a:t>
            </a:r>
          </a:p>
          <a:p>
            <a:r>
              <a:rPr lang="en-US" dirty="0">
                <a:solidFill>
                  <a:srgbClr val="0070C0"/>
                </a:solidFill>
              </a:rPr>
              <a:t>Standard deviation </a:t>
            </a:r>
            <a:r>
              <a:rPr lang="en-US" dirty="0"/>
              <a:t>divided by </a:t>
            </a:r>
            <a:r>
              <a:rPr lang="en-US" dirty="0">
                <a:solidFill>
                  <a:srgbClr val="008000"/>
                </a:solidFill>
              </a:rPr>
              <a:t>mean</a:t>
            </a:r>
          </a:p>
          <a:p>
            <a:pPr lvl="1"/>
            <a:r>
              <a:rPr lang="en-US" dirty="0"/>
              <a:t>Can do this since same units!</a:t>
            </a:r>
          </a:p>
          <a:p>
            <a:r>
              <a:rPr lang="en-US" dirty="0"/>
              <a:t>CV is “unit-less”, so measure of spread independent of quantity</a:t>
            </a:r>
          </a:p>
          <a:p>
            <a:pPr lvl="1"/>
            <a:r>
              <a:rPr lang="en-US" dirty="0"/>
              <a:t>E.g. seconds, clicks, spaces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154" y="2057400"/>
            <a:ext cx="2209800" cy="7465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0" y="1472625"/>
            <a:ext cx="3493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/>
              <a:t>Shown as percent (multiply by 100)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AB0898-9080-4D34-8CEB-82A2A9717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073" y="3260473"/>
            <a:ext cx="3190327" cy="12239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BB6938-F52F-4679-B0F4-E789B24BE56E}"/>
              </a:ext>
            </a:extLst>
          </p:cNvPr>
          <p:cNvSpPr/>
          <p:nvPr/>
        </p:nvSpPr>
        <p:spPr>
          <a:xfrm>
            <a:off x="5491436" y="4483579"/>
            <a:ext cx="2895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http://images.slideplayer.com/35/10391754/slides/slide_59.jpg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EF794A-1682-4DFA-80AA-D33B80615D71}"/>
              </a:ext>
            </a:extLst>
          </p:cNvPr>
          <p:cNvGrpSpPr/>
          <p:nvPr/>
        </p:nvGrpSpPr>
        <p:grpSpPr>
          <a:xfrm>
            <a:off x="232047" y="4940954"/>
            <a:ext cx="8454753" cy="1800225"/>
            <a:chOff x="79647" y="4953000"/>
            <a:chExt cx="8454753" cy="18002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A8C51A4-F42F-411C-8C0B-D3C86C41E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4953000"/>
              <a:ext cx="8229600" cy="180022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8DFB3C-1A18-4D48-8D7A-A55612A1C1EE}"/>
                </a:ext>
              </a:extLst>
            </p:cNvPr>
            <p:cNvSpPr/>
            <p:nvPr/>
          </p:nvSpPr>
          <p:spPr>
            <a:xfrm>
              <a:off x="79647" y="5501692"/>
              <a:ext cx="105990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/>
                <a:t>http://goo.gl/wrfVtH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0B0E3DA-675B-4643-87CB-4F0CEC26721B}"/>
              </a:ext>
            </a:extLst>
          </p:cNvPr>
          <p:cNvSpPr txBox="1"/>
          <p:nvPr/>
        </p:nvSpPr>
        <p:spPr>
          <a:xfrm>
            <a:off x="2585693" y="4889300"/>
            <a:ext cx="38202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What is the relative CV for each curve?</a:t>
            </a:r>
          </a:p>
        </p:txBody>
      </p:sp>
    </p:spTree>
    <p:extLst>
      <p:ext uri="{BB962C8B-B14F-4D97-AF65-F5344CB8AC3E}">
        <p14:creationId xmlns:p14="http://schemas.microsoft.com/office/powerpoint/2010/main" val="2136275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Semi-Interquartile Range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35562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½ distance between </a:t>
            </a:r>
            <a:r>
              <a:rPr lang="en-US" altLang="en-US" dirty="0">
                <a:solidFill>
                  <a:srgbClr val="0070C0"/>
                </a:solidFill>
              </a:rPr>
              <a:t>Q3</a:t>
            </a:r>
            <a:r>
              <a:rPr lang="en-US" altLang="en-US" dirty="0"/>
              <a:t> (75</a:t>
            </a:r>
            <a:r>
              <a:rPr lang="en-US" altLang="en-US" baseline="30000" dirty="0"/>
              <a:t>th</a:t>
            </a:r>
            <a:r>
              <a:rPr lang="en-US" altLang="en-US" dirty="0"/>
              <a:t> percentile) and </a:t>
            </a:r>
            <a:r>
              <a:rPr lang="en-US" altLang="en-US" dirty="0">
                <a:solidFill>
                  <a:srgbClr val="008000"/>
                </a:solidFill>
              </a:rPr>
              <a:t>Q1</a:t>
            </a:r>
            <a:r>
              <a:rPr lang="en-US" altLang="en-US" dirty="0"/>
              <a:t> (25</a:t>
            </a:r>
            <a:r>
              <a:rPr lang="en-US" altLang="en-US" baseline="30000" dirty="0"/>
              <a:t>th</a:t>
            </a:r>
            <a:r>
              <a:rPr lang="en-US" altLang="en-US" dirty="0"/>
              <a:t> percentile)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u="sng" dirty="0"/>
              <a:t>Guideline</a:t>
            </a:r>
            <a:r>
              <a:rPr lang="en-US" altLang="en-US" dirty="0"/>
              <a:t>: use semi-interquartile (SIQR) for index of dispersion whenever using </a:t>
            </a:r>
            <a:r>
              <a:rPr lang="en-US" altLang="en-US" dirty="0">
                <a:solidFill>
                  <a:srgbClr val="0070C0"/>
                </a:solidFill>
              </a:rPr>
              <a:t>median</a:t>
            </a:r>
            <a:r>
              <a:rPr lang="en-US" altLang="en-US" dirty="0"/>
              <a:t> as index of central tendency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2057400" y="2530989"/>
            <a:ext cx="4572000" cy="2266838"/>
            <a:chOff x="1828800" y="4343400"/>
            <a:chExt cx="4572000" cy="2266838"/>
          </a:xfrm>
        </p:grpSpPr>
        <p:sp>
          <p:nvSpPr>
            <p:cNvPr id="10" name="TextBox 9"/>
            <p:cNvSpPr txBox="1"/>
            <p:nvPr/>
          </p:nvSpPr>
          <p:spPr>
            <a:xfrm>
              <a:off x="3514315" y="5779241"/>
              <a:ext cx="12009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>
                  <a:solidFill>
                    <a:srgbClr val="0070C0"/>
                  </a:solidFill>
                </a:rPr>
                <a:t>Q3</a:t>
              </a:r>
              <a:r>
                <a:rPr lang="en-US" sz="2400" u="sng" dirty="0"/>
                <a:t> – </a:t>
              </a:r>
              <a:r>
                <a:rPr lang="en-US" sz="2400" u="sng" dirty="0">
                  <a:solidFill>
                    <a:srgbClr val="008000"/>
                  </a:solidFill>
                </a:rPr>
                <a:t>Q1</a:t>
              </a:r>
            </a:p>
            <a:p>
              <a:r>
                <a:rPr lang="en-US" sz="2400" dirty="0"/>
                <a:t>      2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828800" y="4343400"/>
              <a:ext cx="4572000" cy="1375402"/>
              <a:chOff x="1828800" y="4343400"/>
              <a:chExt cx="4572000" cy="1375402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828800" y="4343400"/>
                <a:ext cx="4572000" cy="1375402"/>
                <a:chOff x="2514600" y="4225316"/>
                <a:chExt cx="4572000" cy="1375402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024188" y="4225316"/>
                  <a:ext cx="3552825" cy="1238250"/>
                </a:xfrm>
                <a:prstGeom prst="rect">
                  <a:avLst/>
                </a:prstGeom>
              </p:spPr>
            </p:pic>
            <p:sp>
              <p:nvSpPr>
                <p:cNvPr id="7" name="Rectangle 6"/>
                <p:cNvSpPr/>
                <p:nvPr/>
              </p:nvSpPr>
              <p:spPr>
                <a:xfrm>
                  <a:off x="2514600" y="5369886"/>
                  <a:ext cx="4572000" cy="230832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900" dirty="0">
                      <a:solidFill>
                        <a:schemeClr val="bg1">
                          <a:lumMod val="50000"/>
                        </a:schemeClr>
                      </a:solidFill>
                    </a:rPr>
                    <a:t>http://www.bbc.co.uk/staticarchive/9629000486ef4b1a40efa565c162cb779e0bd82c.png</a:t>
                  </a:r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>
                <a:off x="4935135" y="5169658"/>
                <a:ext cx="196434" cy="12480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4533912" y="4861777"/>
                <a:ext cx="45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Q3</a:t>
                </a: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H="1">
                <a:off x="3036094" y="5183175"/>
                <a:ext cx="171468" cy="13888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3150406" y="4861777"/>
                <a:ext cx="45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8000"/>
                    </a:solidFill>
                  </a:rPr>
                  <a:t>Q1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8434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/>
              <a:t>Index of Dispersion Example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64770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First, sort.  Then, compute:</a:t>
            </a:r>
          </a:p>
          <a:p>
            <a:pPr lvl="1"/>
            <a:r>
              <a:rPr lang="en-US" altLang="en-US" dirty="0"/>
              <a:t>Mean = 4.4</a:t>
            </a:r>
          </a:p>
          <a:p>
            <a:pPr lvl="1"/>
            <a:r>
              <a:rPr lang="en-US" altLang="en-US" dirty="0"/>
              <a:t>Min = 1.9, Max = 5.9</a:t>
            </a:r>
          </a:p>
          <a:p>
            <a:pPr lvl="1"/>
            <a:r>
              <a:rPr lang="en-US" altLang="en-US" dirty="0"/>
              <a:t>Median = [16 / 2] = 8</a:t>
            </a:r>
            <a:r>
              <a:rPr lang="en-US" altLang="en-US" baseline="30000" dirty="0"/>
              <a:t>th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008000"/>
                </a:solidFill>
              </a:rPr>
              <a:t>4.5</a:t>
            </a:r>
          </a:p>
          <a:p>
            <a:pPr lvl="1"/>
            <a:r>
              <a:rPr lang="en-US" altLang="en-US" dirty="0"/>
              <a:t>Q1 = 16 / 4 = 8</a:t>
            </a:r>
            <a:r>
              <a:rPr lang="en-US" altLang="en-US" baseline="30000" dirty="0"/>
              <a:t>th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C00000"/>
                </a:solidFill>
              </a:rPr>
              <a:t>4.1</a:t>
            </a:r>
          </a:p>
          <a:p>
            <a:pPr lvl="1"/>
            <a:r>
              <a:rPr lang="en-US" altLang="en-US" dirty="0"/>
              <a:t>Q3 = 3 * 16 / 4 = 12</a:t>
            </a:r>
            <a:r>
              <a:rPr lang="en-US" altLang="en-US" baseline="30000" dirty="0"/>
              <a:t>th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0070C0"/>
                </a:solidFill>
              </a:rPr>
              <a:t>5.1</a:t>
            </a:r>
          </a:p>
          <a:p>
            <a:endParaRPr lang="en-US" altLang="en-US" i="1" dirty="0"/>
          </a:p>
          <a:p>
            <a:r>
              <a:rPr lang="en-US" altLang="en-US" i="1" dirty="0"/>
              <a:t>SIQR</a:t>
            </a:r>
            <a:r>
              <a:rPr lang="en-US" altLang="en-US" dirty="0"/>
              <a:t> = (Q3 - Q1) / 2 	= 0.5</a:t>
            </a:r>
          </a:p>
          <a:p>
            <a:r>
              <a:rPr lang="en-US" altLang="en-US" i="1" dirty="0"/>
              <a:t>Variance</a:t>
            </a:r>
            <a:r>
              <a:rPr lang="en-US" altLang="en-US" dirty="0"/>
              <a:t> 			= 0.96</a:t>
            </a:r>
          </a:p>
          <a:p>
            <a:r>
              <a:rPr lang="en-US" altLang="en-US" i="1" dirty="0" err="1"/>
              <a:t>Stddev</a:t>
            </a:r>
            <a:r>
              <a:rPr lang="en-US" altLang="en-US" dirty="0"/>
              <a:t> 			= 0.98</a:t>
            </a:r>
          </a:p>
          <a:p>
            <a:r>
              <a:rPr lang="en-US" altLang="en-US" i="1" dirty="0"/>
              <a:t>CV </a:t>
            </a:r>
            <a:r>
              <a:rPr lang="en-US" altLang="en-US" dirty="0"/>
              <a:t>=</a:t>
            </a:r>
            <a:r>
              <a:rPr lang="en-US" altLang="en-US" i="1" dirty="0"/>
              <a:t> </a:t>
            </a:r>
            <a:r>
              <a:rPr lang="en-US" altLang="en-US" dirty="0" err="1"/>
              <a:t>stddev</a:t>
            </a:r>
            <a:r>
              <a:rPr lang="en-US" altLang="en-US" dirty="0"/>
              <a:t>/mean	= 0.22</a:t>
            </a:r>
          </a:p>
          <a:p>
            <a:r>
              <a:rPr lang="en-US" altLang="en-US" i="1" dirty="0"/>
              <a:t>Range</a:t>
            </a:r>
            <a:r>
              <a:rPr lang="en-US" altLang="en-US" dirty="0"/>
              <a:t> = max – min  	= 4</a:t>
            </a:r>
          </a:p>
        </p:txBody>
      </p:sp>
      <p:grpSp>
        <p:nvGrpSpPr>
          <p:cNvPr id="343048" name="Group 8"/>
          <p:cNvGrpSpPr>
            <a:grpSpLocks/>
          </p:cNvGrpSpPr>
          <p:nvPr/>
        </p:nvGrpSpPr>
        <p:grpSpPr bwMode="auto">
          <a:xfrm>
            <a:off x="654050" y="1066800"/>
            <a:ext cx="1227138" cy="5724525"/>
            <a:chOff x="412" y="672"/>
            <a:chExt cx="773" cy="3606"/>
          </a:xfrm>
        </p:grpSpPr>
        <p:sp>
          <p:nvSpPr>
            <p:cNvPr id="343044" name="Text Box 4"/>
            <p:cNvSpPr txBox="1">
              <a:spLocks noChangeArrowheads="1"/>
            </p:cNvSpPr>
            <p:nvPr/>
          </p:nvSpPr>
          <p:spPr bwMode="auto">
            <a:xfrm>
              <a:off x="639" y="1118"/>
              <a:ext cx="323" cy="3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1.9</a:t>
              </a:r>
            </a:p>
            <a:p>
              <a:r>
                <a:rPr lang="en-US" altLang="en-US" sz="2000" dirty="0"/>
                <a:t>2.7</a:t>
              </a:r>
            </a:p>
            <a:p>
              <a:r>
                <a:rPr lang="en-US" altLang="en-US" sz="2000" dirty="0"/>
                <a:t>3.9</a:t>
              </a:r>
            </a:p>
            <a:p>
              <a:r>
                <a:rPr lang="en-US" altLang="en-US" sz="2000" b="1" dirty="0">
                  <a:solidFill>
                    <a:srgbClr val="C00000"/>
                  </a:solidFill>
                </a:rPr>
                <a:t>4.1</a:t>
              </a:r>
            </a:p>
            <a:p>
              <a:r>
                <a:rPr lang="en-US" altLang="en-US" sz="2000" dirty="0"/>
                <a:t>4.2</a:t>
              </a:r>
            </a:p>
            <a:p>
              <a:r>
                <a:rPr lang="en-US" altLang="en-US" sz="2000" dirty="0"/>
                <a:t>4.2</a:t>
              </a:r>
            </a:p>
            <a:p>
              <a:r>
                <a:rPr lang="en-US" altLang="en-US" sz="2000" dirty="0"/>
                <a:t>4.4</a:t>
              </a:r>
            </a:p>
            <a:p>
              <a:r>
                <a:rPr lang="en-US" altLang="en-US" sz="2000" b="1" dirty="0">
                  <a:solidFill>
                    <a:srgbClr val="008000"/>
                  </a:solidFill>
                </a:rPr>
                <a:t>4.5</a:t>
              </a:r>
            </a:p>
            <a:p>
              <a:r>
                <a:rPr lang="en-US" altLang="en-US" sz="2000" dirty="0"/>
                <a:t>4.5</a:t>
              </a:r>
            </a:p>
            <a:p>
              <a:r>
                <a:rPr lang="en-US" altLang="en-US" sz="2000" dirty="0"/>
                <a:t>4.8</a:t>
              </a:r>
            </a:p>
            <a:p>
              <a:r>
                <a:rPr lang="en-US" altLang="en-US" sz="2000" dirty="0"/>
                <a:t>4.9</a:t>
              </a:r>
            </a:p>
            <a:p>
              <a:r>
                <a:rPr lang="en-US" altLang="en-US" sz="2000" b="1" dirty="0">
                  <a:solidFill>
                    <a:srgbClr val="0070C0"/>
                  </a:solidFill>
                </a:rPr>
                <a:t>5.1</a:t>
              </a:r>
            </a:p>
            <a:p>
              <a:r>
                <a:rPr lang="en-US" altLang="en-US" sz="2000" dirty="0"/>
                <a:t>5.1</a:t>
              </a:r>
            </a:p>
            <a:p>
              <a:r>
                <a:rPr lang="en-US" altLang="en-US" sz="2000" dirty="0"/>
                <a:t>5.3</a:t>
              </a:r>
            </a:p>
            <a:p>
              <a:r>
                <a:rPr lang="en-US" altLang="en-US" sz="2000" dirty="0"/>
                <a:t>5.6</a:t>
              </a:r>
            </a:p>
            <a:p>
              <a:r>
                <a:rPr lang="en-US" altLang="en-US" sz="2000" dirty="0"/>
                <a:t>5.9</a:t>
              </a:r>
            </a:p>
          </p:txBody>
        </p:sp>
        <p:sp>
          <p:nvSpPr>
            <p:cNvPr id="343047" name="Text Box 7"/>
            <p:cNvSpPr txBox="1">
              <a:spLocks noChangeArrowheads="1"/>
            </p:cNvSpPr>
            <p:nvPr/>
          </p:nvSpPr>
          <p:spPr bwMode="auto">
            <a:xfrm>
              <a:off x="412" y="672"/>
              <a:ext cx="773" cy="4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000" dirty="0">
                  <a:latin typeface="Comic Sans MS" panose="030F0702030302020204" pitchFamily="66" charset="0"/>
                </a:rPr>
                <a:t>(</a:t>
              </a:r>
              <a:r>
                <a:rPr lang="en-US" altLang="en-US" sz="2000" dirty="0"/>
                <a:t>sorted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)</a:t>
              </a:r>
            </a:p>
            <a:p>
              <a:pPr algn="ctr"/>
              <a:r>
                <a:rPr lang="en-US" altLang="en-US" sz="2000" dirty="0"/>
                <a:t>Lap Times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490610"/>
      </p:ext>
    </p:extLst>
  </p:cSld>
  <p:clrMapOvr>
    <a:masterClrMapping/>
  </p:clrMapOvr>
  <p:transition>
    <p:cover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9AF4-4B1B-487E-97AD-2F699326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867400" cy="1143000"/>
          </a:xfrm>
        </p:spPr>
        <p:txBody>
          <a:bodyPr/>
          <a:lstStyle/>
          <a:p>
            <a:r>
              <a:rPr lang="en-US" dirty="0"/>
              <a:t>Breakout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26841-E91A-4E62-A61F-BAD517419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Group of 3!</a:t>
            </a:r>
          </a:p>
          <a:p>
            <a:r>
              <a:rPr lang="en-US" dirty="0"/>
              <a:t>Rank </a:t>
            </a:r>
            <a:r>
              <a:rPr lang="en-US" i="1" dirty="0"/>
              <a:t>measures of dispersion</a:t>
            </a:r>
            <a:r>
              <a:rPr lang="en-US" dirty="0"/>
              <a:t> by sensitivity) to outliers</a:t>
            </a:r>
          </a:p>
          <a:p>
            <a:pPr lvl="1"/>
            <a:r>
              <a:rPr lang="en-US" dirty="0"/>
              <a:t>Variance</a:t>
            </a:r>
          </a:p>
          <a:p>
            <a:pPr lvl="1"/>
            <a:r>
              <a:rPr lang="en-US" dirty="0"/>
              <a:t>Range</a:t>
            </a:r>
          </a:p>
          <a:p>
            <a:pPr lvl="1"/>
            <a:r>
              <a:rPr lang="en-US" dirty="0"/>
              <a:t>Standard Deviation</a:t>
            </a:r>
          </a:p>
          <a:p>
            <a:pPr lvl="1"/>
            <a:r>
              <a:rPr lang="en-US" dirty="0"/>
              <a:t>Coefficient of Variation</a:t>
            </a:r>
          </a:p>
          <a:p>
            <a:pPr lvl="1"/>
            <a:r>
              <a:rPr lang="en-US" dirty="0"/>
              <a:t>Semi-interquartile Range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sz="2200" dirty="0">
                <a:hlinkClick r:id="rId2"/>
              </a:rPr>
              <a:t>https://web.cs.wpi.edu/~imgd2905/d20/breakout/breakout-4.html</a:t>
            </a:r>
            <a:endParaRPr lang="en-US" sz="2200" dirty="0"/>
          </a:p>
        </p:txBody>
      </p:sp>
      <p:pic>
        <p:nvPicPr>
          <p:cNvPr id="1032" name="Picture 8" descr="Atari Breakout Game - Play online at Y8.com">
            <a:extLst>
              <a:ext uri="{FF2B5EF4-FFF2-40B4-BE49-F238E27FC236}">
                <a16:creationId xmlns:a16="http://schemas.microsoft.com/office/drawing/2014/main" id="{84507E63-C71A-4BD5-A6C9-56875E9D6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3350"/>
            <a:ext cx="23812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81D8876-672B-40F5-84F5-63333FA96D42}"/>
              </a:ext>
            </a:extLst>
          </p:cNvPr>
          <p:cNvGrpSpPr/>
          <p:nvPr/>
        </p:nvGrpSpPr>
        <p:grpSpPr>
          <a:xfrm>
            <a:off x="5334000" y="3048000"/>
            <a:ext cx="3200400" cy="1752600"/>
            <a:chOff x="2439988" y="4343082"/>
            <a:chExt cx="4114800" cy="2348002"/>
          </a:xfrm>
        </p:grpSpPr>
        <p:pic>
          <p:nvPicPr>
            <p:cNvPr id="6" name="Picture 2" descr="Image result for measure of dispersion outliers">
              <a:extLst>
                <a:ext uri="{FF2B5EF4-FFF2-40B4-BE49-F238E27FC236}">
                  <a16:creationId xmlns:a16="http://schemas.microsoft.com/office/drawing/2014/main" id="{EB6AC125-1601-475E-AEDF-659A4BAE0F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988" y="4343082"/>
              <a:ext cx="4114800" cy="224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5C0143-C8FB-4678-B250-9DF8507833D0}"/>
                </a:ext>
              </a:extLst>
            </p:cNvPr>
            <p:cNvSpPr/>
            <p:nvPr/>
          </p:nvSpPr>
          <p:spPr>
            <a:xfrm>
              <a:off x="2744788" y="6475640"/>
              <a:ext cx="35052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http://www.a-levelmathstutor.com/images/statistics/outliers-graph01.jpg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55595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Ranking of Affect by Outliers?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 of Dispersion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Variance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Range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Standard Deviation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Coefficient of Variation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Semi-interquartile Range</a:t>
            </a: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Most to Least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635125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6000" dirty="0"/>
              <a:t>?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4858CE-D0E2-4E49-8C39-532E0300B600}"/>
              </a:ext>
            </a:extLst>
          </p:cNvPr>
          <p:cNvGrpSpPr/>
          <p:nvPr/>
        </p:nvGrpSpPr>
        <p:grpSpPr>
          <a:xfrm>
            <a:off x="2439988" y="4509998"/>
            <a:ext cx="4114800" cy="2348002"/>
            <a:chOff x="2439988" y="4343082"/>
            <a:chExt cx="4114800" cy="2348002"/>
          </a:xfrm>
        </p:grpSpPr>
        <p:pic>
          <p:nvPicPr>
            <p:cNvPr id="11" name="Picture 2" descr="Image result for measure of dispersion outliers">
              <a:extLst>
                <a:ext uri="{FF2B5EF4-FFF2-40B4-BE49-F238E27FC236}">
                  <a16:creationId xmlns:a16="http://schemas.microsoft.com/office/drawing/2014/main" id="{03D909C8-E712-441F-AE3E-A5E79F1DCF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988" y="4343082"/>
              <a:ext cx="4114800" cy="224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859152-16DD-40D2-B221-1121C0F65991}"/>
                </a:ext>
              </a:extLst>
            </p:cNvPr>
            <p:cNvSpPr/>
            <p:nvPr/>
          </p:nvSpPr>
          <p:spPr>
            <a:xfrm>
              <a:off x="2744788" y="6475640"/>
              <a:ext cx="35052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http://www.a-levelmathstutor.com/images/statistics/outliers-graph01.jpg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5745225"/>
      </p:ext>
    </p:extLst>
  </p:cSld>
  <p:clrMapOvr>
    <a:masterClrMapping/>
  </p:clrMapOvr>
  <p:transition>
    <p:cover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Ranking of Affect by Outliers?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 of Dispersion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Variance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Range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Standard Deviation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Coefficient of Variation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Semi-interquartile Range</a:t>
            </a: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Most to Least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22775" cy="3951288"/>
          </a:xfrm>
        </p:spPr>
        <p:txBody>
          <a:bodyPr/>
          <a:lstStyle/>
          <a:p>
            <a:r>
              <a:rPr lang="en-US" dirty="0"/>
              <a:t>Range		</a:t>
            </a:r>
            <a:r>
              <a:rPr lang="en-US" altLang="en-US" dirty="0">
                <a:solidFill>
                  <a:srgbClr val="C00000"/>
                </a:solidFill>
              </a:rPr>
              <a:t> susceptible</a:t>
            </a:r>
            <a:endParaRPr lang="en-US" dirty="0"/>
          </a:p>
          <a:p>
            <a:r>
              <a:rPr lang="en-US" dirty="0"/>
              <a:t>Variance</a:t>
            </a:r>
          </a:p>
          <a:p>
            <a:pPr lvl="1"/>
            <a:r>
              <a:rPr lang="en-US" dirty="0"/>
              <a:t>Standard Deviation</a:t>
            </a:r>
          </a:p>
          <a:p>
            <a:pPr lvl="1"/>
            <a:r>
              <a:rPr lang="en-US" dirty="0"/>
              <a:t>Coefficient of Variation</a:t>
            </a:r>
          </a:p>
          <a:p>
            <a:r>
              <a:rPr lang="en-US" dirty="0"/>
              <a:t>SIQR		</a:t>
            </a:r>
            <a:r>
              <a:rPr lang="en-US" altLang="en-US" dirty="0">
                <a:solidFill>
                  <a:srgbClr val="009900"/>
                </a:solidFill>
              </a:rPr>
              <a:t> resistant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B8C9B4B-2308-4C40-AB2B-2B3B0D0218B3}"/>
              </a:ext>
            </a:extLst>
          </p:cNvPr>
          <p:cNvGrpSpPr/>
          <p:nvPr/>
        </p:nvGrpSpPr>
        <p:grpSpPr>
          <a:xfrm>
            <a:off x="457200" y="4420100"/>
            <a:ext cx="4114800" cy="2348002"/>
            <a:chOff x="2439988" y="4343082"/>
            <a:chExt cx="4114800" cy="2348002"/>
          </a:xfrm>
        </p:grpSpPr>
        <p:pic>
          <p:nvPicPr>
            <p:cNvPr id="8" name="Picture 2" descr="Image result for measure of dispersion outliers">
              <a:extLst>
                <a:ext uri="{FF2B5EF4-FFF2-40B4-BE49-F238E27FC236}">
                  <a16:creationId xmlns:a16="http://schemas.microsoft.com/office/drawing/2014/main" id="{64AF48A4-ED75-460C-A86A-6039B33D48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988" y="4343082"/>
              <a:ext cx="4114800" cy="224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EDAC1B-9F78-4DF8-BCD4-3543175919A6}"/>
                </a:ext>
              </a:extLst>
            </p:cNvPr>
            <p:cNvSpPr/>
            <p:nvPr/>
          </p:nvSpPr>
          <p:spPr>
            <a:xfrm>
              <a:off x="2744788" y="6475640"/>
              <a:ext cx="35052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http://www.a-levelmathstutor.com/images/statistics/outliers-graph01.jpg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DF0A6A1-0650-408A-A16B-068227282B85}"/>
              </a:ext>
            </a:extLst>
          </p:cNvPr>
          <p:cNvSpPr/>
          <p:nvPr/>
        </p:nvSpPr>
        <p:spPr>
          <a:xfrm>
            <a:off x="4876800" y="4519380"/>
            <a:ext cx="4114800" cy="2031325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Only for </a:t>
            </a:r>
            <a:r>
              <a:rPr lang="en-US" altLang="en-US" sz="2000" dirty="0">
                <a:solidFill>
                  <a:srgbClr val="0070C0"/>
                </a:solidFill>
              </a:rPr>
              <a:t>quantitative</a:t>
            </a:r>
            <a:r>
              <a:rPr lang="en-US" altLang="en-US" sz="2000" dirty="0"/>
              <a:t> data!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rgbClr val="0070C0"/>
                </a:solidFill>
              </a:rPr>
              <a:t>categorical </a:t>
            </a:r>
            <a:r>
              <a:rPr lang="en-US" altLang="en-US" sz="2000" dirty="0"/>
              <a:t>can’t quantify spread since no ‘distance’ 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Instead, give categories for given percentile of samples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e.g., “90% of samples are in 3 categories”</a:t>
            </a:r>
          </a:p>
        </p:txBody>
      </p:sp>
    </p:spTree>
    <p:extLst>
      <p:ext uri="{BB962C8B-B14F-4D97-AF65-F5344CB8AC3E}">
        <p14:creationId xmlns:p14="http://schemas.microsoft.com/office/powerpoint/2010/main" val="156341042"/>
      </p:ext>
    </p:extLst>
  </p:cSld>
  <p:clrMapOvr>
    <a:masterClrMapping/>
  </p:clrMapOvr>
  <p:transition>
    <p:cover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Depicting Dispersion in Charts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Histogram				(next unit)	</a:t>
            </a:r>
          </a:p>
          <a:p>
            <a:r>
              <a:rPr lang="en-US" dirty="0"/>
              <a:t>Cumulative distribution		(next unit)</a:t>
            </a:r>
          </a:p>
          <a:p>
            <a:r>
              <a:rPr lang="en-US" dirty="0">
                <a:solidFill>
                  <a:srgbClr val="008000"/>
                </a:solidFill>
              </a:rPr>
              <a:t>Box-and-Whiskers</a:t>
            </a:r>
            <a:r>
              <a:rPr lang="en-US" dirty="0"/>
              <a:t>			</a:t>
            </a:r>
          </a:p>
          <a:p>
            <a:r>
              <a:rPr lang="en-US" dirty="0">
                <a:solidFill>
                  <a:srgbClr val="008000"/>
                </a:solidFill>
              </a:rPr>
              <a:t>Error Bars</a:t>
            </a:r>
            <a:r>
              <a:rPr lang="en-US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6598565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347"/>
            <a:ext cx="5410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Box-and-Whiskers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95400"/>
            <a:ext cx="4538153" cy="501287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Way of showing variation</a:t>
            </a:r>
          </a:p>
          <a:p>
            <a:r>
              <a:rPr lang="en-US" dirty="0"/>
              <a:t>Highlight middle 50% (interquartile range, IQR)</a:t>
            </a:r>
          </a:p>
          <a:p>
            <a:pPr lvl="1"/>
            <a:r>
              <a:rPr lang="en-US" dirty="0"/>
              <a:t>“Box”</a:t>
            </a:r>
          </a:p>
          <a:p>
            <a:r>
              <a:rPr lang="en-US" dirty="0"/>
              <a:t>Lines go to smallest non-outlier</a:t>
            </a:r>
          </a:p>
          <a:p>
            <a:pPr lvl="1"/>
            <a:r>
              <a:rPr lang="en-US" dirty="0"/>
              <a:t>“Whiskers”</a:t>
            </a:r>
          </a:p>
          <a:p>
            <a:r>
              <a:rPr lang="en-US" dirty="0"/>
              <a:t>Points indicate </a:t>
            </a:r>
            <a:r>
              <a:rPr lang="en-US" dirty="0">
                <a:solidFill>
                  <a:srgbClr val="C00000"/>
                </a:solidFill>
              </a:rPr>
              <a:t>outliers</a:t>
            </a:r>
          </a:p>
          <a:p>
            <a:r>
              <a:rPr lang="en-US" dirty="0"/>
              <a:t>Middle line shows </a:t>
            </a:r>
            <a:r>
              <a:rPr lang="en-US" dirty="0">
                <a:solidFill>
                  <a:srgbClr val="0070C0"/>
                </a:solidFill>
              </a:rPr>
              <a:t>median</a:t>
            </a:r>
          </a:p>
          <a:p>
            <a:r>
              <a:rPr lang="en-US" dirty="0"/>
              <a:t>Sometimes with </a:t>
            </a:r>
            <a:r>
              <a:rPr lang="en-US" dirty="0">
                <a:solidFill>
                  <a:srgbClr val="008000"/>
                </a:solidFill>
              </a:rPr>
              <a:t>mean</a:t>
            </a:r>
          </a:p>
          <a:p>
            <a:r>
              <a:rPr lang="en-US" dirty="0">
                <a:solidFill>
                  <a:srgbClr val="C00000"/>
                </a:solidFill>
              </a:rPr>
              <a:t>Outlier</a:t>
            </a:r>
            <a:r>
              <a:rPr lang="en-US" dirty="0"/>
              <a:t>?  </a:t>
            </a:r>
            <a:r>
              <a:rPr lang="en-US" dirty="0">
                <a:sym typeface="Wingdings" panose="05000000000000000000" pitchFamily="2" charset="2"/>
              </a:rPr>
              <a:t> Data value “way out there”, “far” from the rest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Formally, 1.5+ IQRs away from quartile</a:t>
            </a:r>
            <a:endParaRPr lang="en-US" dirty="0"/>
          </a:p>
          <a:p>
            <a:r>
              <a:rPr lang="en-US" dirty="0"/>
              <a:t>Available in Excel</a:t>
            </a:r>
          </a:p>
        </p:txBody>
      </p:sp>
      <p:sp>
        <p:nvSpPr>
          <p:cNvPr id="6" name="Rectangle 5"/>
          <p:cNvSpPr/>
          <p:nvPr/>
        </p:nvSpPr>
        <p:spPr>
          <a:xfrm>
            <a:off x="881790" y="6243436"/>
            <a:ext cx="2149948" cy="369332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en-US" dirty="0"/>
              <a:t>Also called “boxplot”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867400" y="228600"/>
            <a:ext cx="2629267" cy="2617546"/>
            <a:chOff x="5486400" y="2286000"/>
            <a:chExt cx="2629267" cy="2617546"/>
          </a:xfrm>
        </p:grpSpPr>
        <p:sp>
          <p:nvSpPr>
            <p:cNvPr id="13" name="Rectangle 12"/>
            <p:cNvSpPr/>
            <p:nvPr/>
          </p:nvSpPr>
          <p:spPr>
            <a:xfrm>
              <a:off x="5571106" y="4534214"/>
              <a:ext cx="24598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http://support.sas.com/documentation/cdl/en/vaug/65747/HTML/default/images/boxplot.png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2286000"/>
              <a:ext cx="2629267" cy="2248214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97" y="5393838"/>
            <a:ext cx="1766047" cy="83396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5298209" y="3048000"/>
            <a:ext cx="3462847" cy="3749434"/>
            <a:chOff x="5181600" y="3316528"/>
            <a:chExt cx="3462847" cy="374943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3316528"/>
              <a:ext cx="3462847" cy="342534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5389023" y="6696630"/>
              <a:ext cx="3048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https://support.office.com/en-us/article/Create-a-box-and-whisker-chart-62f4219f-db4b-4754-aca8-4743f6190f0d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43097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75" y="108797"/>
            <a:ext cx="8229600" cy="1143000"/>
          </a:xfrm>
        </p:spPr>
        <p:txBody>
          <a:bodyPr/>
          <a:lstStyle/>
          <a:p>
            <a:r>
              <a:rPr lang="en-US" dirty="0"/>
              <a:t>Error Bars </a:t>
            </a:r>
            <a:r>
              <a:rPr lang="en-US"/>
              <a:t>for Columns </a:t>
            </a:r>
            <a:r>
              <a:rPr lang="en-US" dirty="0"/>
              <a:t>and Points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2514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Line through graph point parallel to axis with “caps”</a:t>
            </a:r>
          </a:p>
          <a:p>
            <a:r>
              <a:rPr lang="en-US" dirty="0"/>
              <a:t>Denotes uncertainty (variation) in value</a:t>
            </a:r>
          </a:p>
          <a:p>
            <a:r>
              <a:rPr lang="en-US" dirty="0"/>
              <a:t>Excel: click “+” </a:t>
            </a:r>
            <a:r>
              <a:rPr lang="en-US" dirty="0">
                <a:sym typeface="Wingdings" panose="05000000000000000000" pitchFamily="2" charset="2"/>
              </a:rPr>
              <a:t> “Error Bars”  “type”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22860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Often:</a:t>
            </a:r>
          </a:p>
          <a:p>
            <a:pPr lvl="1"/>
            <a:r>
              <a:rPr lang="en-US" dirty="0"/>
              <a:t>1 standard deviation</a:t>
            </a:r>
          </a:p>
          <a:p>
            <a:r>
              <a:rPr lang="en-US" dirty="0"/>
              <a:t>Can be (discuss later):</a:t>
            </a:r>
          </a:p>
          <a:p>
            <a:pPr lvl="1"/>
            <a:r>
              <a:rPr lang="en-US" dirty="0"/>
              <a:t>1 standard error</a:t>
            </a:r>
          </a:p>
          <a:p>
            <a:pPr lvl="1"/>
            <a:r>
              <a:rPr lang="en-US" dirty="0"/>
              <a:t>1 confidence interval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188396" y="3687764"/>
            <a:ext cx="4580952" cy="2952528"/>
            <a:chOff x="3810000" y="2667000"/>
            <a:chExt cx="4580952" cy="29525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2667000"/>
              <a:ext cx="4580952" cy="275238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195476" y="5386463"/>
              <a:ext cx="3810000" cy="233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http://www.excel-easy.com/examples/images/error-bars/error-bars.png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8600" y="3863181"/>
            <a:ext cx="3733800" cy="2254637"/>
            <a:chOff x="165176" y="3657600"/>
            <a:chExt cx="3733800" cy="225463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66" y="3657600"/>
              <a:ext cx="3131820" cy="224028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65176" y="5681405"/>
              <a:ext cx="37338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https://s3.amazonaws.com/cdn.graphpad.com/faq/804/images/804b.jpg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 rot="5400000">
            <a:off x="7796613" y="2153287"/>
            <a:ext cx="1545359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State clearly!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824" y="2853797"/>
            <a:ext cx="1766047" cy="8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91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9AF4-4B1B-487E-97AD-2F699326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867400" cy="1143000"/>
          </a:xfrm>
        </p:spPr>
        <p:txBody>
          <a:bodyPr/>
          <a:lstStyle/>
          <a:p>
            <a:r>
              <a:rPr lang="en-US" dirty="0"/>
              <a:t>Breakout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26841-E91A-4E62-A61F-BAD517419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4  3  7  8  3  4  22  3  5  3  2  3</a:t>
            </a:r>
          </a:p>
          <a:p>
            <a:r>
              <a:rPr lang="en-US" dirty="0"/>
              <a:t>Different for </a:t>
            </a:r>
            <a:r>
              <a:rPr lang="en-US" i="1" dirty="0"/>
              <a:t>central tendency</a:t>
            </a:r>
            <a:r>
              <a:rPr lang="en-US" dirty="0"/>
              <a:t> with </a:t>
            </a:r>
            <a:r>
              <a:rPr lang="en-US" b="1" dirty="0"/>
              <a:t>one</a:t>
            </a:r>
            <a:r>
              <a:rPr lang="en-US" dirty="0"/>
              <a:t> number?</a:t>
            </a:r>
          </a:p>
          <a:p>
            <a:r>
              <a:rPr lang="en-US" dirty="0"/>
              <a:t>What are </a:t>
            </a:r>
            <a:r>
              <a:rPr lang="en-US" i="1" dirty="0"/>
              <a:t>pros</a:t>
            </a:r>
            <a:r>
              <a:rPr lang="en-US" dirty="0"/>
              <a:t> and </a:t>
            </a:r>
            <a:r>
              <a:rPr lang="en-US" i="1" dirty="0"/>
              <a:t>cons</a:t>
            </a:r>
            <a:r>
              <a:rPr lang="en-US" dirty="0"/>
              <a:t> of each?</a:t>
            </a:r>
          </a:p>
          <a:p>
            <a:r>
              <a:rPr lang="en-US" dirty="0"/>
              <a:t>Icebreaker, Groupwork, Questions</a:t>
            </a:r>
          </a:p>
          <a:p>
            <a:pPr marL="0" indent="0" algn="ctr">
              <a:buNone/>
            </a:pPr>
            <a:r>
              <a:rPr lang="en-US" sz="2200">
                <a:hlinkClick r:id="rId2"/>
              </a:rPr>
              <a:t>https://web.cs.wpi.edu/~imgd2905/d20/breakout/breakout-2.html</a:t>
            </a:r>
            <a:endParaRPr lang="en-US" sz="2200" dirty="0"/>
          </a:p>
        </p:txBody>
      </p:sp>
      <p:pic>
        <p:nvPicPr>
          <p:cNvPr id="1032" name="Picture 8" descr="Atari Breakout Game - Play online at Y8.com">
            <a:extLst>
              <a:ext uri="{FF2B5EF4-FFF2-40B4-BE49-F238E27FC236}">
                <a16:creationId xmlns:a16="http://schemas.microsoft.com/office/drawing/2014/main" id="{84507E63-C71A-4BD5-A6C9-56875E9D6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3350"/>
            <a:ext cx="23812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43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2154"/>
            <a:ext cx="8229600" cy="517964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Also called the “</a:t>
            </a:r>
            <a:r>
              <a:rPr lang="en-US" dirty="0">
                <a:solidFill>
                  <a:srgbClr val="0070C0"/>
                </a:solidFill>
              </a:rPr>
              <a:t>arithmetic mean</a:t>
            </a:r>
            <a:r>
              <a:rPr lang="en-US" dirty="0"/>
              <a:t>” or “</a:t>
            </a:r>
            <a:r>
              <a:rPr lang="en-US" dirty="0">
                <a:solidFill>
                  <a:srgbClr val="0070C0"/>
                </a:solidFill>
              </a:rPr>
              <a:t>average</a:t>
            </a:r>
            <a:r>
              <a:rPr lang="en-US" dirty="0"/>
              <a:t>”</a:t>
            </a:r>
          </a:p>
          <a:p>
            <a:r>
              <a:rPr lang="en-US" dirty="0"/>
              <a:t>In Excel, </a:t>
            </a:r>
            <a:r>
              <a:rPr lang="en-US" dirty="0">
                <a:latin typeface="Consolas" panose="020B0609020204030204" pitchFamily="49" charset="0"/>
              </a:rPr>
              <a:t>=AVERAGE(range)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=AVERAGEIF() </a:t>
            </a:r>
            <a:r>
              <a:rPr lang="en-US" dirty="0"/>
              <a:t>– averages if numbers meet certain condition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95400" y="990600"/>
            <a:ext cx="5562600" cy="3200400"/>
            <a:chOff x="3276600" y="990600"/>
            <a:chExt cx="4876800" cy="28911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990600"/>
              <a:ext cx="4876800" cy="27066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810000" y="3635519"/>
              <a:ext cx="38100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http://www.cdn.sciencebuddies.org/Files/463/9/MeanEquation.jpg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77" y="164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 of Central Tendency: </a:t>
            </a:r>
            <a:r>
              <a:rPr lang="en-US" dirty="0">
                <a:solidFill>
                  <a:srgbClr val="0070C0"/>
                </a:solidFill>
              </a:rPr>
              <a:t>Mean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84" y="5105400"/>
            <a:ext cx="1766047" cy="8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16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Measure of Central Tendency: </a:t>
            </a:r>
            <a:r>
              <a:rPr lang="en-US" dirty="0">
                <a:solidFill>
                  <a:srgbClr val="008000"/>
                </a:solidFill>
              </a:rPr>
              <a:t>Median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/>
              <a:t>Sort values low to high and take middle value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4775" y="2209800"/>
            <a:ext cx="4953000" cy="2957185"/>
            <a:chOff x="381000" y="2209800"/>
            <a:chExt cx="4953000" cy="29571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2209800"/>
              <a:ext cx="4953000" cy="269557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71500" y="4905375"/>
              <a:ext cx="4572000" cy="2616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65000"/>
                    </a:schemeClr>
                  </a:solidFill>
                </a:rPr>
                <a:t>https://betterexplained.com/wp-content/uploads/average/median.png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81600" y="2687515"/>
            <a:ext cx="3324225" cy="933695"/>
            <a:chOff x="5486400" y="2490788"/>
            <a:chExt cx="3324225" cy="9336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2490788"/>
              <a:ext cx="3324225" cy="762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638800" y="3193651"/>
              <a:ext cx="3048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</a:rPr>
                <a:t>https://www.mathsisfun.com/definitions/images/median.gif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60131" y="4164955"/>
            <a:ext cx="4076700" cy="1109752"/>
            <a:chOff x="4860131" y="4164955"/>
            <a:chExt cx="4076700" cy="110975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131" y="4164955"/>
              <a:ext cx="4076700" cy="95098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879181" y="5059263"/>
              <a:ext cx="40386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http://www.nedarc.org/statisticalHelp/basicStatistics/measuresOfCenter/images/median.gif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05000" y="5883480"/>
            <a:ext cx="4499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 Excel, </a:t>
            </a:r>
            <a:r>
              <a:rPr lang="en-US" sz="2800" dirty="0">
                <a:latin typeface="Consolas" panose="020B0609020204030204" pitchFamily="49" charset="0"/>
              </a:rPr>
              <a:t>=MEDIAN(range)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976" y="5779848"/>
            <a:ext cx="1766047" cy="8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50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Measure of Central Tendency: </a:t>
            </a:r>
            <a:r>
              <a:rPr lang="en-US" dirty="0">
                <a:solidFill>
                  <a:srgbClr val="C00000"/>
                </a:solidFill>
              </a:rPr>
              <a:t>Mode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370284" y="1718204"/>
            <a:ext cx="4800600" cy="4525963"/>
          </a:xfrm>
        </p:spPr>
        <p:txBody>
          <a:bodyPr>
            <a:normAutofit/>
          </a:bodyPr>
          <a:lstStyle/>
          <a:p>
            <a:r>
              <a:rPr lang="en-US" dirty="0"/>
              <a:t>Number which occurs most frequently</a:t>
            </a:r>
          </a:p>
          <a:p>
            <a:r>
              <a:rPr lang="en-US" dirty="0"/>
              <a:t>Not too useful in many cases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Best use for </a:t>
            </a:r>
            <a:r>
              <a:rPr lang="en-US" dirty="0">
                <a:solidFill>
                  <a:srgbClr val="0070C0"/>
                </a:solidFill>
              </a:rPr>
              <a:t>categorical data</a:t>
            </a:r>
          </a:p>
          <a:p>
            <a:pPr lvl="1"/>
            <a:r>
              <a:rPr lang="en-US" dirty="0"/>
              <a:t>e.g., most popular Hero group in Heroes of the Storm</a:t>
            </a:r>
            <a:endParaRPr lang="en-US" i="1" dirty="0"/>
          </a:p>
          <a:p>
            <a:pPr lvl="1"/>
            <a:endParaRPr lang="en-US" dirty="0"/>
          </a:p>
          <a:p>
            <a:r>
              <a:rPr lang="en-US" dirty="0"/>
              <a:t>In Excel, </a:t>
            </a:r>
            <a:r>
              <a:rPr lang="en-US" dirty="0">
                <a:latin typeface="Consolas" panose="020B0609020204030204" pitchFamily="49" charset="0"/>
              </a:rPr>
              <a:t>=MODE()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7974"/>
            <a:ext cx="2057400" cy="1425238"/>
          </a:xfrm>
          <a:prstGeom prst="rect">
            <a:avLst/>
          </a:prstGeom>
        </p:spPr>
      </p:pic>
      <p:pic>
        <p:nvPicPr>
          <p:cNvPr id="14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436366"/>
            <a:ext cx="2600325" cy="195024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224462" y="5386610"/>
            <a:ext cx="373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http://pad3.whstatic.com/images/thumb/c/cd/Find-the-Mode-of-a-Set-of-Numbers-Step-7.jpg/aid130521-v4-728px-Find-the-Mode-of-a-Set-of-Numbers-Step-7.jpg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846048"/>
            <a:ext cx="1766047" cy="8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01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441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Depiction: </a:t>
            </a:r>
            <a:r>
              <a:rPr lang="en-US" altLang="en-US" dirty="0">
                <a:solidFill>
                  <a:srgbClr val="0070C0"/>
                </a:solidFill>
              </a:rPr>
              <a:t>Mean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008000"/>
                </a:solidFill>
              </a:rPr>
              <a:t>Median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C00000"/>
                </a:solidFill>
              </a:rPr>
              <a:t>Mode</a:t>
            </a:r>
            <a:r>
              <a:rPr lang="en-US" altLang="en-US" dirty="0"/>
              <a:t>?</a:t>
            </a:r>
          </a:p>
        </p:txBody>
      </p:sp>
      <p:grpSp>
        <p:nvGrpSpPr>
          <p:cNvPr id="323599" name="Group 15"/>
          <p:cNvGrpSpPr>
            <a:grpSpLocks/>
          </p:cNvGrpSpPr>
          <p:nvPr/>
        </p:nvGrpSpPr>
        <p:grpSpPr bwMode="auto">
          <a:xfrm>
            <a:off x="1143000" y="1522412"/>
            <a:ext cx="1981200" cy="2422525"/>
            <a:chOff x="720" y="912"/>
            <a:chExt cx="1248" cy="1526"/>
          </a:xfrm>
        </p:grpSpPr>
        <p:sp>
          <p:nvSpPr>
            <p:cNvPr id="323600" name="Line 16"/>
            <p:cNvSpPr>
              <a:spLocks noChangeShapeType="1"/>
            </p:cNvSpPr>
            <p:nvPr/>
          </p:nvSpPr>
          <p:spPr bwMode="auto">
            <a:xfrm>
              <a:off x="720" y="912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01" name="Line 17"/>
            <p:cNvSpPr>
              <a:spLocks noChangeShapeType="1"/>
            </p:cNvSpPr>
            <p:nvPr/>
          </p:nvSpPr>
          <p:spPr bwMode="auto">
            <a:xfrm>
              <a:off x="720" y="2160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03" name="Freeform 19"/>
            <p:cNvSpPr>
              <a:spLocks/>
            </p:cNvSpPr>
            <p:nvPr/>
          </p:nvSpPr>
          <p:spPr bwMode="auto">
            <a:xfrm>
              <a:off x="768" y="1264"/>
              <a:ext cx="480" cy="800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04" name="Freeform 20"/>
            <p:cNvSpPr>
              <a:spLocks/>
            </p:cNvSpPr>
            <p:nvPr/>
          </p:nvSpPr>
          <p:spPr bwMode="auto">
            <a:xfrm flipH="1">
              <a:off x="1248" y="1248"/>
              <a:ext cx="480" cy="800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05" name="Line 21"/>
            <p:cNvSpPr>
              <a:spLocks noChangeShapeType="1"/>
            </p:cNvSpPr>
            <p:nvPr/>
          </p:nvSpPr>
          <p:spPr bwMode="auto">
            <a:xfrm>
              <a:off x="1248" y="1296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07" name="Text Box 23"/>
            <p:cNvSpPr txBox="1">
              <a:spLocks noChangeArrowheads="1"/>
            </p:cNvSpPr>
            <p:nvPr/>
          </p:nvSpPr>
          <p:spPr bwMode="auto">
            <a:xfrm>
              <a:off x="1104" y="2205"/>
              <a:ext cx="27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(a)</a:t>
              </a:r>
            </a:p>
          </p:txBody>
        </p:sp>
      </p:grpSp>
      <p:grpSp>
        <p:nvGrpSpPr>
          <p:cNvPr id="323617" name="Group 33"/>
          <p:cNvGrpSpPr>
            <a:grpSpLocks/>
          </p:cNvGrpSpPr>
          <p:nvPr/>
        </p:nvGrpSpPr>
        <p:grpSpPr bwMode="auto">
          <a:xfrm>
            <a:off x="6477000" y="1522413"/>
            <a:ext cx="1981200" cy="2428875"/>
            <a:chOff x="4080" y="959"/>
            <a:chExt cx="1248" cy="1530"/>
          </a:xfrm>
        </p:grpSpPr>
        <p:sp>
          <p:nvSpPr>
            <p:cNvPr id="323587" name="Line 3"/>
            <p:cNvSpPr>
              <a:spLocks noChangeShapeType="1"/>
            </p:cNvSpPr>
            <p:nvPr/>
          </p:nvSpPr>
          <p:spPr bwMode="auto">
            <a:xfrm>
              <a:off x="4080" y="959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589" name="Line 5"/>
            <p:cNvSpPr>
              <a:spLocks noChangeShapeType="1"/>
            </p:cNvSpPr>
            <p:nvPr/>
          </p:nvSpPr>
          <p:spPr bwMode="auto">
            <a:xfrm>
              <a:off x="4080" y="2207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592" name="Freeform 8"/>
            <p:cNvSpPr>
              <a:spLocks/>
            </p:cNvSpPr>
            <p:nvPr/>
          </p:nvSpPr>
          <p:spPr bwMode="auto">
            <a:xfrm>
              <a:off x="4176" y="1584"/>
              <a:ext cx="288" cy="465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594" name="Line 10"/>
            <p:cNvSpPr>
              <a:spLocks noChangeShapeType="1"/>
            </p:cNvSpPr>
            <p:nvPr/>
          </p:nvSpPr>
          <p:spPr bwMode="auto">
            <a:xfrm>
              <a:off x="4464" y="163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596" name="Text Box 12"/>
            <p:cNvSpPr txBox="1">
              <a:spLocks noChangeArrowheads="1"/>
            </p:cNvSpPr>
            <p:nvPr/>
          </p:nvSpPr>
          <p:spPr bwMode="auto">
            <a:xfrm>
              <a:off x="4608" y="2256"/>
              <a:ext cx="28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(b)</a:t>
              </a:r>
            </a:p>
          </p:txBody>
        </p:sp>
        <p:sp>
          <p:nvSpPr>
            <p:cNvPr id="323608" name="Freeform 24"/>
            <p:cNvSpPr>
              <a:spLocks/>
            </p:cNvSpPr>
            <p:nvPr/>
          </p:nvSpPr>
          <p:spPr bwMode="auto">
            <a:xfrm flipH="1">
              <a:off x="4464" y="1584"/>
              <a:ext cx="288" cy="465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09" name="Freeform 25"/>
            <p:cNvSpPr>
              <a:spLocks/>
            </p:cNvSpPr>
            <p:nvPr/>
          </p:nvSpPr>
          <p:spPr bwMode="auto">
            <a:xfrm>
              <a:off x="4752" y="1584"/>
              <a:ext cx="288" cy="465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10" name="Freeform 26"/>
            <p:cNvSpPr>
              <a:spLocks/>
            </p:cNvSpPr>
            <p:nvPr/>
          </p:nvSpPr>
          <p:spPr bwMode="auto">
            <a:xfrm flipH="1">
              <a:off x="5040" y="1584"/>
              <a:ext cx="288" cy="465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11" name="Line 27"/>
            <p:cNvSpPr>
              <a:spLocks noChangeShapeType="1"/>
            </p:cNvSpPr>
            <p:nvPr/>
          </p:nvSpPr>
          <p:spPr bwMode="auto">
            <a:xfrm>
              <a:off x="5040" y="163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13" name="Line 29"/>
            <p:cNvSpPr>
              <a:spLocks noChangeShapeType="1"/>
            </p:cNvSpPr>
            <p:nvPr/>
          </p:nvSpPr>
          <p:spPr bwMode="auto">
            <a:xfrm>
              <a:off x="47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3625" name="Text Box 41"/>
          <p:cNvSpPr txBox="1">
            <a:spLocks noChangeArrowheads="1"/>
          </p:cNvSpPr>
          <p:nvPr/>
        </p:nvSpPr>
        <p:spPr bwMode="auto">
          <a:xfrm>
            <a:off x="1828800" y="6248400"/>
            <a:ext cx="447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(d)</a:t>
            </a:r>
          </a:p>
        </p:txBody>
      </p:sp>
      <p:sp>
        <p:nvSpPr>
          <p:cNvPr id="323619" name="Line 35"/>
          <p:cNvSpPr>
            <a:spLocks noChangeShapeType="1"/>
          </p:cNvSpPr>
          <p:nvPr/>
        </p:nvSpPr>
        <p:spPr bwMode="auto">
          <a:xfrm>
            <a:off x="1143000" y="41910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20" name="Line 36"/>
          <p:cNvSpPr>
            <a:spLocks noChangeShapeType="1"/>
          </p:cNvSpPr>
          <p:nvPr/>
        </p:nvSpPr>
        <p:spPr bwMode="auto">
          <a:xfrm>
            <a:off x="1143000" y="6172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21" name="Text Box 37"/>
          <p:cNvSpPr txBox="1">
            <a:spLocks noChangeArrowheads="1"/>
          </p:cNvSpPr>
          <p:nvPr/>
        </p:nvSpPr>
        <p:spPr bwMode="auto">
          <a:xfrm rot="16200000">
            <a:off x="267349" y="5105049"/>
            <a:ext cx="1130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frequency</a:t>
            </a:r>
            <a:endParaRPr lang="en-US" altLang="en-US" sz="1800" i="1" dirty="0"/>
          </a:p>
        </p:txBody>
      </p:sp>
      <p:grpSp>
        <p:nvGrpSpPr>
          <p:cNvPr id="323663" name="Group 79"/>
          <p:cNvGrpSpPr>
            <a:grpSpLocks/>
          </p:cNvGrpSpPr>
          <p:nvPr/>
        </p:nvGrpSpPr>
        <p:grpSpPr bwMode="auto">
          <a:xfrm>
            <a:off x="3848100" y="2667000"/>
            <a:ext cx="1981200" cy="2427288"/>
            <a:chOff x="2640" y="1728"/>
            <a:chExt cx="1248" cy="1529"/>
          </a:xfrm>
        </p:grpSpPr>
        <p:sp>
          <p:nvSpPr>
            <p:cNvPr id="323641" name="Text Box 57"/>
            <p:cNvSpPr txBox="1">
              <a:spLocks noChangeArrowheads="1"/>
            </p:cNvSpPr>
            <p:nvPr/>
          </p:nvSpPr>
          <p:spPr bwMode="auto">
            <a:xfrm>
              <a:off x="3072" y="3024"/>
              <a:ext cx="2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/>
                <a:t>(c)</a:t>
              </a:r>
            </a:p>
          </p:txBody>
        </p:sp>
        <p:sp>
          <p:nvSpPr>
            <p:cNvPr id="323642" name="Line 58"/>
            <p:cNvSpPr>
              <a:spLocks noChangeShapeType="1"/>
            </p:cNvSpPr>
            <p:nvPr/>
          </p:nvSpPr>
          <p:spPr bwMode="auto">
            <a:xfrm>
              <a:off x="2640" y="1728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43" name="Line 59"/>
            <p:cNvSpPr>
              <a:spLocks noChangeShapeType="1"/>
            </p:cNvSpPr>
            <p:nvPr/>
          </p:nvSpPr>
          <p:spPr bwMode="auto">
            <a:xfrm>
              <a:off x="2640" y="2976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47" name="Line 63"/>
            <p:cNvSpPr>
              <a:spLocks noChangeShapeType="1"/>
            </p:cNvSpPr>
            <p:nvPr/>
          </p:nvSpPr>
          <p:spPr bwMode="auto">
            <a:xfrm flipV="1">
              <a:off x="2832" y="259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48" name="Line 64"/>
            <p:cNvSpPr>
              <a:spLocks noChangeShapeType="1"/>
            </p:cNvSpPr>
            <p:nvPr/>
          </p:nvSpPr>
          <p:spPr bwMode="auto">
            <a:xfrm>
              <a:off x="2832" y="2592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49" name="Line 65"/>
            <p:cNvSpPr>
              <a:spLocks noChangeShapeType="1"/>
            </p:cNvSpPr>
            <p:nvPr/>
          </p:nvSpPr>
          <p:spPr bwMode="auto">
            <a:xfrm flipV="1">
              <a:off x="3648" y="259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50" name="Line 66"/>
            <p:cNvSpPr>
              <a:spLocks noChangeShapeType="1"/>
            </p:cNvSpPr>
            <p:nvPr/>
          </p:nvSpPr>
          <p:spPr bwMode="auto">
            <a:xfrm>
              <a:off x="3216" y="259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3652" name="Freeform 68"/>
          <p:cNvSpPr>
            <a:spLocks/>
          </p:cNvSpPr>
          <p:nvPr/>
        </p:nvSpPr>
        <p:spPr bwMode="auto">
          <a:xfrm>
            <a:off x="1295400" y="4775200"/>
            <a:ext cx="1676400" cy="1244600"/>
          </a:xfrm>
          <a:custGeom>
            <a:avLst/>
            <a:gdLst>
              <a:gd name="T0" fmla="*/ 0 w 1056"/>
              <a:gd name="T1" fmla="*/ 784 h 784"/>
              <a:gd name="T2" fmla="*/ 144 w 1056"/>
              <a:gd name="T3" fmla="*/ 112 h 784"/>
              <a:gd name="T4" fmla="*/ 288 w 1056"/>
              <a:gd name="T5" fmla="*/ 112 h 784"/>
              <a:gd name="T6" fmla="*/ 480 w 1056"/>
              <a:gd name="T7" fmla="*/ 352 h 784"/>
              <a:gd name="T8" fmla="*/ 816 w 1056"/>
              <a:gd name="T9" fmla="*/ 640 h 784"/>
              <a:gd name="T10" fmla="*/ 1056 w 1056"/>
              <a:gd name="T11" fmla="*/ 784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6" h="784">
                <a:moveTo>
                  <a:pt x="0" y="784"/>
                </a:moveTo>
                <a:cubicBezTo>
                  <a:pt x="48" y="504"/>
                  <a:pt x="96" y="224"/>
                  <a:pt x="144" y="112"/>
                </a:cubicBezTo>
                <a:cubicBezTo>
                  <a:pt x="192" y="0"/>
                  <a:pt x="232" y="72"/>
                  <a:pt x="288" y="112"/>
                </a:cubicBezTo>
                <a:cubicBezTo>
                  <a:pt x="344" y="152"/>
                  <a:pt x="392" y="264"/>
                  <a:pt x="480" y="352"/>
                </a:cubicBezTo>
                <a:cubicBezTo>
                  <a:pt x="568" y="440"/>
                  <a:pt x="720" y="568"/>
                  <a:pt x="816" y="640"/>
                </a:cubicBezTo>
                <a:cubicBezTo>
                  <a:pt x="912" y="712"/>
                  <a:pt x="1000" y="760"/>
                  <a:pt x="1056" y="78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54" name="Line 70"/>
          <p:cNvSpPr>
            <a:spLocks noChangeShapeType="1"/>
          </p:cNvSpPr>
          <p:nvPr/>
        </p:nvSpPr>
        <p:spPr bwMode="auto">
          <a:xfrm>
            <a:off x="1600200" y="48768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55" name="Line 71"/>
          <p:cNvSpPr>
            <a:spLocks noChangeShapeType="1"/>
          </p:cNvSpPr>
          <p:nvPr/>
        </p:nvSpPr>
        <p:spPr bwMode="auto">
          <a:xfrm>
            <a:off x="1981200" y="52578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56" name="Line 72"/>
          <p:cNvSpPr>
            <a:spLocks noChangeShapeType="1"/>
          </p:cNvSpPr>
          <p:nvPr/>
        </p:nvSpPr>
        <p:spPr bwMode="auto">
          <a:xfrm>
            <a:off x="2362200" y="5638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57" name="Freeform 73"/>
          <p:cNvSpPr>
            <a:spLocks/>
          </p:cNvSpPr>
          <p:nvPr/>
        </p:nvSpPr>
        <p:spPr bwMode="auto">
          <a:xfrm>
            <a:off x="2971800" y="6019800"/>
            <a:ext cx="457200" cy="88900"/>
          </a:xfrm>
          <a:custGeom>
            <a:avLst/>
            <a:gdLst>
              <a:gd name="T0" fmla="*/ 0 w 288"/>
              <a:gd name="T1" fmla="*/ 0 h 56"/>
              <a:gd name="T2" fmla="*/ 96 w 288"/>
              <a:gd name="T3" fmla="*/ 48 h 56"/>
              <a:gd name="T4" fmla="*/ 288 w 288"/>
              <a:gd name="T5" fmla="*/ 4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" h="56">
                <a:moveTo>
                  <a:pt x="0" y="0"/>
                </a:moveTo>
                <a:cubicBezTo>
                  <a:pt x="24" y="20"/>
                  <a:pt x="48" y="40"/>
                  <a:pt x="96" y="48"/>
                </a:cubicBezTo>
                <a:cubicBezTo>
                  <a:pt x="144" y="56"/>
                  <a:pt x="216" y="52"/>
                  <a:pt x="288" y="4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64" name="Text Box 80"/>
          <p:cNvSpPr txBox="1">
            <a:spLocks noChangeArrowheads="1"/>
          </p:cNvSpPr>
          <p:nvPr/>
        </p:nvSpPr>
        <p:spPr bwMode="auto">
          <a:xfrm>
            <a:off x="7162800" y="6172200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(e)</a:t>
            </a:r>
          </a:p>
        </p:txBody>
      </p:sp>
      <p:sp>
        <p:nvSpPr>
          <p:cNvPr id="323665" name="Line 81"/>
          <p:cNvSpPr>
            <a:spLocks noChangeShapeType="1"/>
          </p:cNvSpPr>
          <p:nvPr/>
        </p:nvSpPr>
        <p:spPr bwMode="auto">
          <a:xfrm>
            <a:off x="6477000" y="41148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66" name="Line 82"/>
          <p:cNvSpPr>
            <a:spLocks noChangeShapeType="1"/>
          </p:cNvSpPr>
          <p:nvPr/>
        </p:nvSpPr>
        <p:spPr bwMode="auto">
          <a:xfrm>
            <a:off x="6477000" y="6096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3680" name="Group 96"/>
          <p:cNvGrpSpPr>
            <a:grpSpLocks/>
          </p:cNvGrpSpPr>
          <p:nvPr/>
        </p:nvGrpSpPr>
        <p:grpSpPr bwMode="auto">
          <a:xfrm flipH="1">
            <a:off x="6600825" y="4622800"/>
            <a:ext cx="2133600" cy="1397000"/>
            <a:chOff x="4176" y="2960"/>
            <a:chExt cx="1344" cy="880"/>
          </a:xfrm>
        </p:grpSpPr>
        <p:sp>
          <p:nvSpPr>
            <p:cNvPr id="323670" name="Line 86"/>
            <p:cNvSpPr>
              <a:spLocks noChangeShapeType="1"/>
            </p:cNvSpPr>
            <p:nvPr/>
          </p:nvSpPr>
          <p:spPr bwMode="auto">
            <a:xfrm>
              <a:off x="4368" y="3024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71" name="Line 87"/>
            <p:cNvSpPr>
              <a:spLocks noChangeShapeType="1"/>
            </p:cNvSpPr>
            <p:nvPr/>
          </p:nvSpPr>
          <p:spPr bwMode="auto">
            <a:xfrm>
              <a:off x="4608" y="3264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72" name="Line 88"/>
            <p:cNvSpPr>
              <a:spLocks noChangeShapeType="1"/>
            </p:cNvSpPr>
            <p:nvPr/>
          </p:nvSpPr>
          <p:spPr bwMode="auto">
            <a:xfrm>
              <a:off x="4848" y="350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3679" name="Group 95"/>
            <p:cNvGrpSpPr>
              <a:grpSpLocks/>
            </p:cNvGrpSpPr>
            <p:nvPr/>
          </p:nvGrpSpPr>
          <p:grpSpPr bwMode="auto">
            <a:xfrm>
              <a:off x="4176" y="2960"/>
              <a:ext cx="1344" cy="840"/>
              <a:chOff x="4176" y="2960"/>
              <a:chExt cx="1344" cy="840"/>
            </a:xfrm>
          </p:grpSpPr>
          <p:sp>
            <p:nvSpPr>
              <p:cNvPr id="323668" name="Freeform 84"/>
              <p:cNvSpPr>
                <a:spLocks/>
              </p:cNvSpPr>
              <p:nvPr/>
            </p:nvSpPr>
            <p:spPr bwMode="auto">
              <a:xfrm>
                <a:off x="4176" y="2960"/>
                <a:ext cx="1056" cy="784"/>
              </a:xfrm>
              <a:custGeom>
                <a:avLst/>
                <a:gdLst>
                  <a:gd name="T0" fmla="*/ 0 w 1056"/>
                  <a:gd name="T1" fmla="*/ 784 h 784"/>
                  <a:gd name="T2" fmla="*/ 144 w 1056"/>
                  <a:gd name="T3" fmla="*/ 112 h 784"/>
                  <a:gd name="T4" fmla="*/ 288 w 1056"/>
                  <a:gd name="T5" fmla="*/ 112 h 784"/>
                  <a:gd name="T6" fmla="*/ 480 w 1056"/>
                  <a:gd name="T7" fmla="*/ 352 h 784"/>
                  <a:gd name="T8" fmla="*/ 816 w 1056"/>
                  <a:gd name="T9" fmla="*/ 640 h 784"/>
                  <a:gd name="T10" fmla="*/ 1056 w 1056"/>
                  <a:gd name="T11" fmla="*/ 784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6" h="784">
                    <a:moveTo>
                      <a:pt x="0" y="784"/>
                    </a:moveTo>
                    <a:cubicBezTo>
                      <a:pt x="48" y="504"/>
                      <a:pt x="96" y="224"/>
                      <a:pt x="144" y="112"/>
                    </a:cubicBezTo>
                    <a:cubicBezTo>
                      <a:pt x="192" y="0"/>
                      <a:pt x="232" y="72"/>
                      <a:pt x="288" y="112"/>
                    </a:cubicBezTo>
                    <a:cubicBezTo>
                      <a:pt x="344" y="152"/>
                      <a:pt x="392" y="264"/>
                      <a:pt x="480" y="352"/>
                    </a:cubicBezTo>
                    <a:cubicBezTo>
                      <a:pt x="568" y="440"/>
                      <a:pt x="720" y="568"/>
                      <a:pt x="816" y="640"/>
                    </a:cubicBezTo>
                    <a:cubicBezTo>
                      <a:pt x="912" y="712"/>
                      <a:pt x="1000" y="760"/>
                      <a:pt x="1056" y="78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73" name="Freeform 89"/>
              <p:cNvSpPr>
                <a:spLocks/>
              </p:cNvSpPr>
              <p:nvPr/>
            </p:nvSpPr>
            <p:spPr bwMode="auto">
              <a:xfrm>
                <a:off x="5232" y="3744"/>
                <a:ext cx="288" cy="56"/>
              </a:xfrm>
              <a:custGeom>
                <a:avLst/>
                <a:gdLst>
                  <a:gd name="T0" fmla="*/ 0 w 288"/>
                  <a:gd name="T1" fmla="*/ 0 h 56"/>
                  <a:gd name="T2" fmla="*/ 96 w 288"/>
                  <a:gd name="T3" fmla="*/ 48 h 56"/>
                  <a:gd name="T4" fmla="*/ 288 w 288"/>
                  <a:gd name="T5" fmla="*/ 4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8" h="56">
                    <a:moveTo>
                      <a:pt x="0" y="0"/>
                    </a:moveTo>
                    <a:cubicBezTo>
                      <a:pt x="24" y="20"/>
                      <a:pt x="48" y="40"/>
                      <a:pt x="96" y="48"/>
                    </a:cubicBezTo>
                    <a:cubicBezTo>
                      <a:pt x="144" y="56"/>
                      <a:pt x="216" y="52"/>
                      <a:pt x="288" y="4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1" name="Text Box 37"/>
          <p:cNvSpPr txBox="1">
            <a:spLocks noChangeArrowheads="1"/>
          </p:cNvSpPr>
          <p:nvPr/>
        </p:nvSpPr>
        <p:spPr bwMode="auto">
          <a:xfrm rot="16200000">
            <a:off x="267349" y="2369333"/>
            <a:ext cx="1130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frequency</a:t>
            </a:r>
            <a:endParaRPr lang="en-US" altLang="en-US" sz="1800" i="1" dirty="0"/>
          </a:p>
        </p:txBody>
      </p:sp>
      <p:sp>
        <p:nvSpPr>
          <p:cNvPr id="72" name="Text Box 37"/>
          <p:cNvSpPr txBox="1">
            <a:spLocks noChangeArrowheads="1"/>
          </p:cNvSpPr>
          <p:nvPr/>
        </p:nvSpPr>
        <p:spPr bwMode="auto">
          <a:xfrm rot="16200000">
            <a:off x="5677806" y="5000730"/>
            <a:ext cx="1130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frequency</a:t>
            </a:r>
            <a:endParaRPr lang="en-US" altLang="en-US" sz="1800" i="1" dirty="0"/>
          </a:p>
        </p:txBody>
      </p:sp>
      <p:sp>
        <p:nvSpPr>
          <p:cNvPr id="73" name="Text Box 37"/>
          <p:cNvSpPr txBox="1">
            <a:spLocks noChangeArrowheads="1"/>
          </p:cNvSpPr>
          <p:nvPr/>
        </p:nvSpPr>
        <p:spPr bwMode="auto">
          <a:xfrm rot="16200000">
            <a:off x="5677806" y="2265014"/>
            <a:ext cx="1130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frequency</a:t>
            </a:r>
            <a:endParaRPr lang="en-US" altLang="en-US" sz="1800" i="1" dirty="0"/>
          </a:p>
        </p:txBody>
      </p:sp>
      <p:sp>
        <p:nvSpPr>
          <p:cNvPr id="74" name="Text Box 37"/>
          <p:cNvSpPr txBox="1">
            <a:spLocks noChangeArrowheads="1"/>
          </p:cNvSpPr>
          <p:nvPr/>
        </p:nvSpPr>
        <p:spPr bwMode="auto">
          <a:xfrm rot="16200000">
            <a:off x="3086451" y="3502775"/>
            <a:ext cx="1130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frequency</a:t>
            </a:r>
            <a:endParaRPr lang="en-US" alt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01035534"/>
      </p:ext>
    </p:extLst>
  </p:cSld>
  <p:clrMapOvr>
    <a:masterClrMapping/>
  </p:clrMapOvr>
  <p:transition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2" y="104410"/>
            <a:ext cx="8229598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Depiction: </a:t>
            </a:r>
            <a:r>
              <a:rPr lang="en-US" altLang="en-US" dirty="0">
                <a:solidFill>
                  <a:srgbClr val="0070C0"/>
                </a:solidFill>
              </a:rPr>
              <a:t>Mean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008000"/>
                </a:solidFill>
              </a:rPr>
              <a:t>Median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C00000"/>
                </a:solidFill>
              </a:rPr>
              <a:t>Mode</a:t>
            </a:r>
            <a:r>
              <a:rPr lang="en-US" altLang="en-US" dirty="0"/>
              <a:t>?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</a:p>
        </p:txBody>
      </p:sp>
      <p:grpSp>
        <p:nvGrpSpPr>
          <p:cNvPr id="323599" name="Group 15"/>
          <p:cNvGrpSpPr>
            <a:grpSpLocks/>
          </p:cNvGrpSpPr>
          <p:nvPr/>
        </p:nvGrpSpPr>
        <p:grpSpPr bwMode="auto">
          <a:xfrm>
            <a:off x="1143000" y="1447800"/>
            <a:ext cx="1981200" cy="2497138"/>
            <a:chOff x="720" y="865"/>
            <a:chExt cx="1248" cy="1573"/>
          </a:xfrm>
        </p:grpSpPr>
        <p:sp>
          <p:nvSpPr>
            <p:cNvPr id="323600" name="Line 16"/>
            <p:cNvSpPr>
              <a:spLocks noChangeShapeType="1"/>
            </p:cNvSpPr>
            <p:nvPr/>
          </p:nvSpPr>
          <p:spPr bwMode="auto">
            <a:xfrm>
              <a:off x="720" y="912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01" name="Line 17"/>
            <p:cNvSpPr>
              <a:spLocks noChangeShapeType="1"/>
            </p:cNvSpPr>
            <p:nvPr/>
          </p:nvSpPr>
          <p:spPr bwMode="auto">
            <a:xfrm>
              <a:off x="720" y="2160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03" name="Freeform 19"/>
            <p:cNvSpPr>
              <a:spLocks/>
            </p:cNvSpPr>
            <p:nvPr/>
          </p:nvSpPr>
          <p:spPr bwMode="auto">
            <a:xfrm>
              <a:off x="768" y="1264"/>
              <a:ext cx="480" cy="800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04" name="Freeform 20"/>
            <p:cNvSpPr>
              <a:spLocks/>
            </p:cNvSpPr>
            <p:nvPr/>
          </p:nvSpPr>
          <p:spPr bwMode="auto">
            <a:xfrm flipH="1">
              <a:off x="1248" y="1248"/>
              <a:ext cx="480" cy="800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05" name="Line 21"/>
            <p:cNvSpPr>
              <a:spLocks noChangeShapeType="1"/>
            </p:cNvSpPr>
            <p:nvPr/>
          </p:nvSpPr>
          <p:spPr bwMode="auto">
            <a:xfrm>
              <a:off x="1248" y="1296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06" name="Text Box 22"/>
            <p:cNvSpPr txBox="1">
              <a:spLocks noChangeArrowheads="1"/>
            </p:cNvSpPr>
            <p:nvPr/>
          </p:nvSpPr>
          <p:spPr bwMode="auto">
            <a:xfrm>
              <a:off x="988" y="865"/>
              <a:ext cx="581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70C0"/>
                  </a:solidFill>
                </a:rPr>
                <a:t>mean</a:t>
              </a:r>
            </a:p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9900"/>
                  </a:solidFill>
                </a:rPr>
                <a:t>median</a:t>
              </a:r>
            </a:p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C00000"/>
                  </a:solidFill>
                </a:rPr>
                <a:t>mode</a:t>
              </a:r>
            </a:p>
          </p:txBody>
        </p:sp>
        <p:sp>
          <p:nvSpPr>
            <p:cNvPr id="323607" name="Text Box 23"/>
            <p:cNvSpPr txBox="1">
              <a:spLocks noChangeArrowheads="1"/>
            </p:cNvSpPr>
            <p:nvPr/>
          </p:nvSpPr>
          <p:spPr bwMode="auto">
            <a:xfrm>
              <a:off x="1104" y="2205"/>
              <a:ext cx="27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(a)</a:t>
              </a:r>
            </a:p>
          </p:txBody>
        </p:sp>
      </p:grpSp>
      <p:grpSp>
        <p:nvGrpSpPr>
          <p:cNvPr id="323617" name="Group 33"/>
          <p:cNvGrpSpPr>
            <a:grpSpLocks/>
          </p:cNvGrpSpPr>
          <p:nvPr/>
        </p:nvGrpSpPr>
        <p:grpSpPr bwMode="auto">
          <a:xfrm>
            <a:off x="6477000" y="1522413"/>
            <a:ext cx="1981200" cy="2428875"/>
            <a:chOff x="4080" y="959"/>
            <a:chExt cx="1248" cy="1530"/>
          </a:xfrm>
        </p:grpSpPr>
        <p:sp>
          <p:nvSpPr>
            <p:cNvPr id="323587" name="Line 3"/>
            <p:cNvSpPr>
              <a:spLocks noChangeShapeType="1"/>
            </p:cNvSpPr>
            <p:nvPr/>
          </p:nvSpPr>
          <p:spPr bwMode="auto">
            <a:xfrm>
              <a:off x="4080" y="959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589" name="Line 5"/>
            <p:cNvSpPr>
              <a:spLocks noChangeShapeType="1"/>
            </p:cNvSpPr>
            <p:nvPr/>
          </p:nvSpPr>
          <p:spPr bwMode="auto">
            <a:xfrm>
              <a:off x="4080" y="2207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592" name="Freeform 8"/>
            <p:cNvSpPr>
              <a:spLocks/>
            </p:cNvSpPr>
            <p:nvPr/>
          </p:nvSpPr>
          <p:spPr bwMode="auto">
            <a:xfrm>
              <a:off x="4176" y="1584"/>
              <a:ext cx="288" cy="465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594" name="Line 10"/>
            <p:cNvSpPr>
              <a:spLocks noChangeShapeType="1"/>
            </p:cNvSpPr>
            <p:nvPr/>
          </p:nvSpPr>
          <p:spPr bwMode="auto">
            <a:xfrm>
              <a:off x="4464" y="163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595" name="Text Box 11"/>
            <p:cNvSpPr txBox="1">
              <a:spLocks noChangeArrowheads="1"/>
            </p:cNvSpPr>
            <p:nvPr/>
          </p:nvSpPr>
          <p:spPr bwMode="auto">
            <a:xfrm>
              <a:off x="4464" y="1392"/>
              <a:ext cx="58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70C0"/>
                  </a:solidFill>
                </a:rPr>
                <a:t>mean</a:t>
              </a:r>
            </a:p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9900"/>
                  </a:solidFill>
                </a:rPr>
                <a:t>median</a:t>
              </a:r>
            </a:p>
          </p:txBody>
        </p:sp>
        <p:sp>
          <p:nvSpPr>
            <p:cNvPr id="323596" name="Text Box 12"/>
            <p:cNvSpPr txBox="1">
              <a:spLocks noChangeArrowheads="1"/>
            </p:cNvSpPr>
            <p:nvPr/>
          </p:nvSpPr>
          <p:spPr bwMode="auto">
            <a:xfrm>
              <a:off x="4608" y="2256"/>
              <a:ext cx="28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(b)</a:t>
              </a:r>
            </a:p>
          </p:txBody>
        </p:sp>
        <p:sp>
          <p:nvSpPr>
            <p:cNvPr id="323608" name="Freeform 24"/>
            <p:cNvSpPr>
              <a:spLocks/>
            </p:cNvSpPr>
            <p:nvPr/>
          </p:nvSpPr>
          <p:spPr bwMode="auto">
            <a:xfrm flipH="1">
              <a:off x="4464" y="1584"/>
              <a:ext cx="288" cy="465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09" name="Freeform 25"/>
            <p:cNvSpPr>
              <a:spLocks/>
            </p:cNvSpPr>
            <p:nvPr/>
          </p:nvSpPr>
          <p:spPr bwMode="auto">
            <a:xfrm>
              <a:off x="4752" y="1584"/>
              <a:ext cx="288" cy="465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10" name="Freeform 26"/>
            <p:cNvSpPr>
              <a:spLocks/>
            </p:cNvSpPr>
            <p:nvPr/>
          </p:nvSpPr>
          <p:spPr bwMode="auto">
            <a:xfrm flipH="1">
              <a:off x="5040" y="1584"/>
              <a:ext cx="288" cy="465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11" name="Line 27"/>
            <p:cNvSpPr>
              <a:spLocks noChangeShapeType="1"/>
            </p:cNvSpPr>
            <p:nvPr/>
          </p:nvSpPr>
          <p:spPr bwMode="auto">
            <a:xfrm>
              <a:off x="5040" y="163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13" name="Line 29"/>
            <p:cNvSpPr>
              <a:spLocks noChangeShapeType="1"/>
            </p:cNvSpPr>
            <p:nvPr/>
          </p:nvSpPr>
          <p:spPr bwMode="auto">
            <a:xfrm>
              <a:off x="47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14" name="Text Box 30"/>
            <p:cNvSpPr txBox="1">
              <a:spLocks noChangeArrowheads="1"/>
            </p:cNvSpPr>
            <p:nvPr/>
          </p:nvSpPr>
          <p:spPr bwMode="auto">
            <a:xfrm>
              <a:off x="4497" y="1008"/>
              <a:ext cx="515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C00000"/>
                  </a:solidFill>
                </a:rPr>
                <a:t>modes</a:t>
              </a:r>
            </a:p>
          </p:txBody>
        </p:sp>
        <p:sp>
          <p:nvSpPr>
            <p:cNvPr id="323615" name="Line 31"/>
            <p:cNvSpPr>
              <a:spLocks noChangeShapeType="1"/>
            </p:cNvSpPr>
            <p:nvPr/>
          </p:nvSpPr>
          <p:spPr bwMode="auto">
            <a:xfrm flipH="1">
              <a:off x="4464" y="1152"/>
              <a:ext cx="14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16" name="Line 32"/>
            <p:cNvSpPr>
              <a:spLocks noChangeShapeType="1"/>
            </p:cNvSpPr>
            <p:nvPr/>
          </p:nvSpPr>
          <p:spPr bwMode="auto">
            <a:xfrm>
              <a:off x="4896" y="1152"/>
              <a:ext cx="14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3625" name="Text Box 41"/>
          <p:cNvSpPr txBox="1">
            <a:spLocks noChangeArrowheads="1"/>
          </p:cNvSpPr>
          <p:nvPr/>
        </p:nvSpPr>
        <p:spPr bwMode="auto">
          <a:xfrm>
            <a:off x="1828800" y="6248400"/>
            <a:ext cx="447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(d)</a:t>
            </a:r>
          </a:p>
        </p:txBody>
      </p:sp>
      <p:sp>
        <p:nvSpPr>
          <p:cNvPr id="323619" name="Line 35"/>
          <p:cNvSpPr>
            <a:spLocks noChangeShapeType="1"/>
          </p:cNvSpPr>
          <p:nvPr/>
        </p:nvSpPr>
        <p:spPr bwMode="auto">
          <a:xfrm>
            <a:off x="1143000" y="41910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20" name="Line 36"/>
          <p:cNvSpPr>
            <a:spLocks noChangeShapeType="1"/>
          </p:cNvSpPr>
          <p:nvPr/>
        </p:nvSpPr>
        <p:spPr bwMode="auto">
          <a:xfrm>
            <a:off x="1143000" y="6172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21" name="Text Box 37"/>
          <p:cNvSpPr txBox="1">
            <a:spLocks noChangeArrowheads="1"/>
          </p:cNvSpPr>
          <p:nvPr/>
        </p:nvSpPr>
        <p:spPr bwMode="auto">
          <a:xfrm rot="16200000">
            <a:off x="267349" y="5105049"/>
            <a:ext cx="1130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frequency</a:t>
            </a:r>
            <a:endParaRPr lang="en-US" altLang="en-US" sz="1800" i="1" dirty="0"/>
          </a:p>
        </p:txBody>
      </p:sp>
      <p:grpSp>
        <p:nvGrpSpPr>
          <p:cNvPr id="323663" name="Group 79"/>
          <p:cNvGrpSpPr>
            <a:grpSpLocks/>
          </p:cNvGrpSpPr>
          <p:nvPr/>
        </p:nvGrpSpPr>
        <p:grpSpPr bwMode="auto">
          <a:xfrm>
            <a:off x="3848100" y="2667000"/>
            <a:ext cx="1981200" cy="2427288"/>
            <a:chOff x="2640" y="1728"/>
            <a:chExt cx="1248" cy="1529"/>
          </a:xfrm>
        </p:grpSpPr>
        <p:sp>
          <p:nvSpPr>
            <p:cNvPr id="323641" name="Text Box 57"/>
            <p:cNvSpPr txBox="1">
              <a:spLocks noChangeArrowheads="1"/>
            </p:cNvSpPr>
            <p:nvPr/>
          </p:nvSpPr>
          <p:spPr bwMode="auto">
            <a:xfrm>
              <a:off x="3072" y="3024"/>
              <a:ext cx="2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/>
                <a:t>(c)</a:t>
              </a:r>
            </a:p>
          </p:txBody>
        </p:sp>
        <p:sp>
          <p:nvSpPr>
            <p:cNvPr id="323642" name="Line 58"/>
            <p:cNvSpPr>
              <a:spLocks noChangeShapeType="1"/>
            </p:cNvSpPr>
            <p:nvPr/>
          </p:nvSpPr>
          <p:spPr bwMode="auto">
            <a:xfrm>
              <a:off x="2640" y="1728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43" name="Line 59"/>
            <p:cNvSpPr>
              <a:spLocks noChangeShapeType="1"/>
            </p:cNvSpPr>
            <p:nvPr/>
          </p:nvSpPr>
          <p:spPr bwMode="auto">
            <a:xfrm>
              <a:off x="2640" y="2976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45" name="Text Box 61"/>
            <p:cNvSpPr txBox="1">
              <a:spLocks noChangeArrowheads="1"/>
            </p:cNvSpPr>
            <p:nvPr/>
          </p:nvSpPr>
          <p:spPr bwMode="auto">
            <a:xfrm>
              <a:off x="2928" y="2292"/>
              <a:ext cx="58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70C0"/>
                  </a:solidFill>
                </a:rPr>
                <a:t>mean</a:t>
              </a:r>
            </a:p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9900"/>
                  </a:solidFill>
                </a:rPr>
                <a:t>median</a:t>
              </a:r>
            </a:p>
          </p:txBody>
        </p:sp>
        <p:sp>
          <p:nvSpPr>
            <p:cNvPr id="323646" name="Text Box 62"/>
            <p:cNvSpPr txBox="1">
              <a:spLocks noChangeArrowheads="1"/>
            </p:cNvSpPr>
            <p:nvPr/>
          </p:nvSpPr>
          <p:spPr bwMode="auto">
            <a:xfrm>
              <a:off x="2888" y="2016"/>
              <a:ext cx="645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C00000"/>
                  </a:solidFill>
                </a:rPr>
                <a:t>no</a:t>
              </a:r>
              <a:r>
                <a:rPr lang="en-US" altLang="en-US" sz="1800" dirty="0">
                  <a:solidFill>
                    <a:srgbClr val="009900"/>
                  </a:solidFill>
                </a:rPr>
                <a:t> </a:t>
              </a:r>
              <a:r>
                <a:rPr lang="en-US" altLang="en-US" sz="1800" dirty="0">
                  <a:solidFill>
                    <a:srgbClr val="C00000"/>
                  </a:solidFill>
                </a:rPr>
                <a:t>mode</a:t>
              </a:r>
            </a:p>
          </p:txBody>
        </p:sp>
        <p:sp>
          <p:nvSpPr>
            <p:cNvPr id="323647" name="Line 63"/>
            <p:cNvSpPr>
              <a:spLocks noChangeShapeType="1"/>
            </p:cNvSpPr>
            <p:nvPr/>
          </p:nvSpPr>
          <p:spPr bwMode="auto">
            <a:xfrm flipV="1">
              <a:off x="2832" y="259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48" name="Line 64"/>
            <p:cNvSpPr>
              <a:spLocks noChangeShapeType="1"/>
            </p:cNvSpPr>
            <p:nvPr/>
          </p:nvSpPr>
          <p:spPr bwMode="auto">
            <a:xfrm>
              <a:off x="2832" y="2592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49" name="Line 65"/>
            <p:cNvSpPr>
              <a:spLocks noChangeShapeType="1"/>
            </p:cNvSpPr>
            <p:nvPr/>
          </p:nvSpPr>
          <p:spPr bwMode="auto">
            <a:xfrm flipV="1">
              <a:off x="3648" y="259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50" name="Line 66"/>
            <p:cNvSpPr>
              <a:spLocks noChangeShapeType="1"/>
            </p:cNvSpPr>
            <p:nvPr/>
          </p:nvSpPr>
          <p:spPr bwMode="auto">
            <a:xfrm>
              <a:off x="3216" y="259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3652" name="Freeform 68"/>
          <p:cNvSpPr>
            <a:spLocks/>
          </p:cNvSpPr>
          <p:nvPr/>
        </p:nvSpPr>
        <p:spPr bwMode="auto">
          <a:xfrm>
            <a:off x="1295400" y="4775200"/>
            <a:ext cx="1676400" cy="1244600"/>
          </a:xfrm>
          <a:custGeom>
            <a:avLst/>
            <a:gdLst>
              <a:gd name="T0" fmla="*/ 0 w 1056"/>
              <a:gd name="T1" fmla="*/ 784 h 784"/>
              <a:gd name="T2" fmla="*/ 144 w 1056"/>
              <a:gd name="T3" fmla="*/ 112 h 784"/>
              <a:gd name="T4" fmla="*/ 288 w 1056"/>
              <a:gd name="T5" fmla="*/ 112 h 784"/>
              <a:gd name="T6" fmla="*/ 480 w 1056"/>
              <a:gd name="T7" fmla="*/ 352 h 784"/>
              <a:gd name="T8" fmla="*/ 816 w 1056"/>
              <a:gd name="T9" fmla="*/ 640 h 784"/>
              <a:gd name="T10" fmla="*/ 1056 w 1056"/>
              <a:gd name="T11" fmla="*/ 784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6" h="784">
                <a:moveTo>
                  <a:pt x="0" y="784"/>
                </a:moveTo>
                <a:cubicBezTo>
                  <a:pt x="48" y="504"/>
                  <a:pt x="96" y="224"/>
                  <a:pt x="144" y="112"/>
                </a:cubicBezTo>
                <a:cubicBezTo>
                  <a:pt x="192" y="0"/>
                  <a:pt x="232" y="72"/>
                  <a:pt x="288" y="112"/>
                </a:cubicBezTo>
                <a:cubicBezTo>
                  <a:pt x="344" y="152"/>
                  <a:pt x="392" y="264"/>
                  <a:pt x="480" y="352"/>
                </a:cubicBezTo>
                <a:cubicBezTo>
                  <a:pt x="568" y="440"/>
                  <a:pt x="720" y="568"/>
                  <a:pt x="816" y="640"/>
                </a:cubicBezTo>
                <a:cubicBezTo>
                  <a:pt x="912" y="712"/>
                  <a:pt x="1000" y="760"/>
                  <a:pt x="1056" y="78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53" name="Text Box 69"/>
          <p:cNvSpPr txBox="1">
            <a:spLocks noChangeArrowheads="1"/>
          </p:cNvSpPr>
          <p:nvPr/>
        </p:nvSpPr>
        <p:spPr bwMode="auto">
          <a:xfrm>
            <a:off x="1531433" y="4343400"/>
            <a:ext cx="728084" cy="29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1800" dirty="0">
                <a:solidFill>
                  <a:srgbClr val="C00000"/>
                </a:solidFill>
              </a:rPr>
              <a:t>mode</a:t>
            </a:r>
          </a:p>
        </p:txBody>
      </p:sp>
      <p:sp>
        <p:nvSpPr>
          <p:cNvPr id="323654" name="Line 70"/>
          <p:cNvSpPr>
            <a:spLocks noChangeShapeType="1"/>
          </p:cNvSpPr>
          <p:nvPr/>
        </p:nvSpPr>
        <p:spPr bwMode="auto">
          <a:xfrm>
            <a:off x="1600200" y="48768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55" name="Line 71"/>
          <p:cNvSpPr>
            <a:spLocks noChangeShapeType="1"/>
          </p:cNvSpPr>
          <p:nvPr/>
        </p:nvSpPr>
        <p:spPr bwMode="auto">
          <a:xfrm>
            <a:off x="1981200" y="52578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56" name="Line 72"/>
          <p:cNvSpPr>
            <a:spLocks noChangeShapeType="1"/>
          </p:cNvSpPr>
          <p:nvPr/>
        </p:nvSpPr>
        <p:spPr bwMode="auto">
          <a:xfrm>
            <a:off x="2362200" y="5638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57" name="Freeform 73"/>
          <p:cNvSpPr>
            <a:spLocks/>
          </p:cNvSpPr>
          <p:nvPr/>
        </p:nvSpPr>
        <p:spPr bwMode="auto">
          <a:xfrm>
            <a:off x="2971800" y="6019800"/>
            <a:ext cx="457200" cy="88900"/>
          </a:xfrm>
          <a:custGeom>
            <a:avLst/>
            <a:gdLst>
              <a:gd name="T0" fmla="*/ 0 w 288"/>
              <a:gd name="T1" fmla="*/ 0 h 56"/>
              <a:gd name="T2" fmla="*/ 96 w 288"/>
              <a:gd name="T3" fmla="*/ 48 h 56"/>
              <a:gd name="T4" fmla="*/ 288 w 288"/>
              <a:gd name="T5" fmla="*/ 4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" h="56">
                <a:moveTo>
                  <a:pt x="0" y="0"/>
                </a:moveTo>
                <a:cubicBezTo>
                  <a:pt x="24" y="20"/>
                  <a:pt x="48" y="40"/>
                  <a:pt x="96" y="48"/>
                </a:cubicBezTo>
                <a:cubicBezTo>
                  <a:pt x="144" y="56"/>
                  <a:pt x="216" y="52"/>
                  <a:pt x="288" y="4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58" name="Text Box 74"/>
          <p:cNvSpPr txBox="1">
            <a:spLocks noChangeArrowheads="1"/>
          </p:cNvSpPr>
          <p:nvPr/>
        </p:nvSpPr>
        <p:spPr bwMode="auto">
          <a:xfrm>
            <a:off x="2122488" y="4876800"/>
            <a:ext cx="9223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1800" dirty="0">
                <a:solidFill>
                  <a:srgbClr val="009900"/>
                </a:solidFill>
              </a:rPr>
              <a:t>median</a:t>
            </a:r>
          </a:p>
        </p:txBody>
      </p:sp>
      <p:sp>
        <p:nvSpPr>
          <p:cNvPr id="323659" name="Text Box 75"/>
          <p:cNvSpPr txBox="1">
            <a:spLocks noChangeArrowheads="1"/>
          </p:cNvSpPr>
          <p:nvPr/>
        </p:nvSpPr>
        <p:spPr bwMode="auto">
          <a:xfrm>
            <a:off x="2832443" y="5334000"/>
            <a:ext cx="716863" cy="29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1800" dirty="0">
                <a:solidFill>
                  <a:srgbClr val="0070C0"/>
                </a:solidFill>
              </a:rPr>
              <a:t>mean</a:t>
            </a:r>
          </a:p>
        </p:txBody>
      </p:sp>
      <p:sp>
        <p:nvSpPr>
          <p:cNvPr id="323660" name="Line 76"/>
          <p:cNvSpPr>
            <a:spLocks noChangeShapeType="1"/>
          </p:cNvSpPr>
          <p:nvPr/>
        </p:nvSpPr>
        <p:spPr bwMode="auto">
          <a:xfrm flipH="1">
            <a:off x="1600200" y="45720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61" name="Line 77"/>
          <p:cNvSpPr>
            <a:spLocks noChangeShapeType="1"/>
          </p:cNvSpPr>
          <p:nvPr/>
        </p:nvSpPr>
        <p:spPr bwMode="auto">
          <a:xfrm flipH="1">
            <a:off x="1981200" y="5105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62" name="Line 78"/>
          <p:cNvSpPr>
            <a:spLocks noChangeShapeType="1"/>
          </p:cNvSpPr>
          <p:nvPr/>
        </p:nvSpPr>
        <p:spPr bwMode="auto">
          <a:xfrm flipH="1">
            <a:off x="2362200" y="55626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64" name="Text Box 80"/>
          <p:cNvSpPr txBox="1">
            <a:spLocks noChangeArrowheads="1"/>
          </p:cNvSpPr>
          <p:nvPr/>
        </p:nvSpPr>
        <p:spPr bwMode="auto">
          <a:xfrm>
            <a:off x="7162800" y="6172200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(e)</a:t>
            </a:r>
          </a:p>
        </p:txBody>
      </p:sp>
      <p:sp>
        <p:nvSpPr>
          <p:cNvPr id="323665" name="Line 81"/>
          <p:cNvSpPr>
            <a:spLocks noChangeShapeType="1"/>
          </p:cNvSpPr>
          <p:nvPr/>
        </p:nvSpPr>
        <p:spPr bwMode="auto">
          <a:xfrm>
            <a:off x="6477000" y="41148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66" name="Line 82"/>
          <p:cNvSpPr>
            <a:spLocks noChangeShapeType="1"/>
          </p:cNvSpPr>
          <p:nvPr/>
        </p:nvSpPr>
        <p:spPr bwMode="auto">
          <a:xfrm>
            <a:off x="6477000" y="6096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3680" name="Group 96"/>
          <p:cNvGrpSpPr>
            <a:grpSpLocks/>
          </p:cNvGrpSpPr>
          <p:nvPr/>
        </p:nvGrpSpPr>
        <p:grpSpPr bwMode="auto">
          <a:xfrm flipH="1">
            <a:off x="6480175" y="4191000"/>
            <a:ext cx="2254250" cy="1828800"/>
            <a:chOff x="4176" y="2688"/>
            <a:chExt cx="1420" cy="1152"/>
          </a:xfrm>
        </p:grpSpPr>
        <p:sp>
          <p:nvSpPr>
            <p:cNvPr id="323669" name="Text Box 85"/>
            <p:cNvSpPr txBox="1">
              <a:spLocks noChangeArrowheads="1"/>
            </p:cNvSpPr>
            <p:nvPr/>
          </p:nvSpPr>
          <p:spPr bwMode="auto">
            <a:xfrm>
              <a:off x="4325" y="2688"/>
              <a:ext cx="459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C00000"/>
                  </a:solidFill>
                </a:rPr>
                <a:t>mode</a:t>
              </a:r>
            </a:p>
          </p:txBody>
        </p:sp>
        <p:sp>
          <p:nvSpPr>
            <p:cNvPr id="323670" name="Line 86"/>
            <p:cNvSpPr>
              <a:spLocks noChangeShapeType="1"/>
            </p:cNvSpPr>
            <p:nvPr/>
          </p:nvSpPr>
          <p:spPr bwMode="auto">
            <a:xfrm>
              <a:off x="4368" y="3024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71" name="Line 87"/>
            <p:cNvSpPr>
              <a:spLocks noChangeShapeType="1"/>
            </p:cNvSpPr>
            <p:nvPr/>
          </p:nvSpPr>
          <p:spPr bwMode="auto">
            <a:xfrm>
              <a:off x="4608" y="3264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72" name="Line 88"/>
            <p:cNvSpPr>
              <a:spLocks noChangeShapeType="1"/>
            </p:cNvSpPr>
            <p:nvPr/>
          </p:nvSpPr>
          <p:spPr bwMode="auto">
            <a:xfrm>
              <a:off x="4848" y="350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3679" name="Group 95"/>
            <p:cNvGrpSpPr>
              <a:grpSpLocks/>
            </p:cNvGrpSpPr>
            <p:nvPr/>
          </p:nvGrpSpPr>
          <p:grpSpPr bwMode="auto">
            <a:xfrm>
              <a:off x="4176" y="2960"/>
              <a:ext cx="1344" cy="840"/>
              <a:chOff x="4176" y="2960"/>
              <a:chExt cx="1344" cy="840"/>
            </a:xfrm>
          </p:grpSpPr>
          <p:sp>
            <p:nvSpPr>
              <p:cNvPr id="323668" name="Freeform 84"/>
              <p:cNvSpPr>
                <a:spLocks/>
              </p:cNvSpPr>
              <p:nvPr/>
            </p:nvSpPr>
            <p:spPr bwMode="auto">
              <a:xfrm>
                <a:off x="4176" y="2960"/>
                <a:ext cx="1056" cy="784"/>
              </a:xfrm>
              <a:custGeom>
                <a:avLst/>
                <a:gdLst>
                  <a:gd name="T0" fmla="*/ 0 w 1056"/>
                  <a:gd name="T1" fmla="*/ 784 h 784"/>
                  <a:gd name="T2" fmla="*/ 144 w 1056"/>
                  <a:gd name="T3" fmla="*/ 112 h 784"/>
                  <a:gd name="T4" fmla="*/ 288 w 1056"/>
                  <a:gd name="T5" fmla="*/ 112 h 784"/>
                  <a:gd name="T6" fmla="*/ 480 w 1056"/>
                  <a:gd name="T7" fmla="*/ 352 h 784"/>
                  <a:gd name="T8" fmla="*/ 816 w 1056"/>
                  <a:gd name="T9" fmla="*/ 640 h 784"/>
                  <a:gd name="T10" fmla="*/ 1056 w 1056"/>
                  <a:gd name="T11" fmla="*/ 784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6" h="784">
                    <a:moveTo>
                      <a:pt x="0" y="784"/>
                    </a:moveTo>
                    <a:cubicBezTo>
                      <a:pt x="48" y="504"/>
                      <a:pt x="96" y="224"/>
                      <a:pt x="144" y="112"/>
                    </a:cubicBezTo>
                    <a:cubicBezTo>
                      <a:pt x="192" y="0"/>
                      <a:pt x="232" y="72"/>
                      <a:pt x="288" y="112"/>
                    </a:cubicBezTo>
                    <a:cubicBezTo>
                      <a:pt x="344" y="152"/>
                      <a:pt x="392" y="264"/>
                      <a:pt x="480" y="352"/>
                    </a:cubicBezTo>
                    <a:cubicBezTo>
                      <a:pt x="568" y="440"/>
                      <a:pt x="720" y="568"/>
                      <a:pt x="816" y="640"/>
                    </a:cubicBezTo>
                    <a:cubicBezTo>
                      <a:pt x="912" y="712"/>
                      <a:pt x="1000" y="760"/>
                      <a:pt x="1056" y="78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73" name="Freeform 89"/>
              <p:cNvSpPr>
                <a:spLocks/>
              </p:cNvSpPr>
              <p:nvPr/>
            </p:nvSpPr>
            <p:spPr bwMode="auto">
              <a:xfrm>
                <a:off x="5232" y="3744"/>
                <a:ext cx="288" cy="56"/>
              </a:xfrm>
              <a:custGeom>
                <a:avLst/>
                <a:gdLst>
                  <a:gd name="T0" fmla="*/ 0 w 288"/>
                  <a:gd name="T1" fmla="*/ 0 h 56"/>
                  <a:gd name="T2" fmla="*/ 96 w 288"/>
                  <a:gd name="T3" fmla="*/ 48 h 56"/>
                  <a:gd name="T4" fmla="*/ 288 w 288"/>
                  <a:gd name="T5" fmla="*/ 4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8" h="56">
                    <a:moveTo>
                      <a:pt x="0" y="0"/>
                    </a:moveTo>
                    <a:cubicBezTo>
                      <a:pt x="24" y="20"/>
                      <a:pt x="48" y="40"/>
                      <a:pt x="96" y="48"/>
                    </a:cubicBezTo>
                    <a:cubicBezTo>
                      <a:pt x="144" y="56"/>
                      <a:pt x="216" y="52"/>
                      <a:pt x="288" y="4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3674" name="Text Box 90"/>
            <p:cNvSpPr txBox="1">
              <a:spLocks noChangeArrowheads="1"/>
            </p:cNvSpPr>
            <p:nvPr/>
          </p:nvSpPr>
          <p:spPr bwMode="auto">
            <a:xfrm>
              <a:off x="4697" y="3024"/>
              <a:ext cx="58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>
                  <a:solidFill>
                    <a:srgbClr val="009900"/>
                  </a:solidFill>
                </a:rPr>
                <a:t>median</a:t>
              </a:r>
            </a:p>
          </p:txBody>
        </p:sp>
        <p:sp>
          <p:nvSpPr>
            <p:cNvPr id="323675" name="Text Box 91"/>
            <p:cNvSpPr txBox="1">
              <a:spLocks noChangeArrowheads="1"/>
            </p:cNvSpPr>
            <p:nvPr/>
          </p:nvSpPr>
          <p:spPr bwMode="auto">
            <a:xfrm>
              <a:off x="5144" y="3312"/>
              <a:ext cx="452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70C0"/>
                  </a:solidFill>
                </a:rPr>
                <a:t>mean</a:t>
              </a:r>
            </a:p>
          </p:txBody>
        </p:sp>
        <p:sp>
          <p:nvSpPr>
            <p:cNvPr id="323676" name="Line 92"/>
            <p:cNvSpPr>
              <a:spLocks noChangeShapeType="1"/>
            </p:cNvSpPr>
            <p:nvPr/>
          </p:nvSpPr>
          <p:spPr bwMode="auto">
            <a:xfrm flipH="1">
              <a:off x="4368" y="2832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77" name="Line 93"/>
            <p:cNvSpPr>
              <a:spLocks noChangeShapeType="1"/>
            </p:cNvSpPr>
            <p:nvPr/>
          </p:nvSpPr>
          <p:spPr bwMode="auto">
            <a:xfrm flipH="1">
              <a:off x="4608" y="316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78" name="Line 94"/>
            <p:cNvSpPr>
              <a:spLocks noChangeShapeType="1"/>
            </p:cNvSpPr>
            <p:nvPr/>
          </p:nvSpPr>
          <p:spPr bwMode="auto">
            <a:xfrm flipH="1">
              <a:off x="4848" y="345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" name="Text Box 37"/>
          <p:cNvSpPr txBox="1">
            <a:spLocks noChangeArrowheads="1"/>
          </p:cNvSpPr>
          <p:nvPr/>
        </p:nvSpPr>
        <p:spPr bwMode="auto">
          <a:xfrm rot="16200000">
            <a:off x="267349" y="2369333"/>
            <a:ext cx="1130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frequency</a:t>
            </a:r>
            <a:endParaRPr lang="en-US" altLang="en-US" sz="1800" i="1" dirty="0"/>
          </a:p>
        </p:txBody>
      </p:sp>
      <p:sp>
        <p:nvSpPr>
          <p:cNvPr id="72" name="Text Box 37"/>
          <p:cNvSpPr txBox="1">
            <a:spLocks noChangeArrowheads="1"/>
          </p:cNvSpPr>
          <p:nvPr/>
        </p:nvSpPr>
        <p:spPr bwMode="auto">
          <a:xfrm rot="16200000">
            <a:off x="5677806" y="5000730"/>
            <a:ext cx="1130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frequency</a:t>
            </a:r>
            <a:endParaRPr lang="en-US" altLang="en-US" sz="1800" i="1" dirty="0"/>
          </a:p>
        </p:txBody>
      </p:sp>
      <p:sp>
        <p:nvSpPr>
          <p:cNvPr id="73" name="Text Box 37"/>
          <p:cNvSpPr txBox="1">
            <a:spLocks noChangeArrowheads="1"/>
          </p:cNvSpPr>
          <p:nvPr/>
        </p:nvSpPr>
        <p:spPr bwMode="auto">
          <a:xfrm rot="16200000">
            <a:off x="5677806" y="2265014"/>
            <a:ext cx="1130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frequency</a:t>
            </a:r>
            <a:endParaRPr lang="en-US" altLang="en-US" sz="1800" i="1" dirty="0"/>
          </a:p>
        </p:txBody>
      </p:sp>
      <p:sp>
        <p:nvSpPr>
          <p:cNvPr id="74" name="Text Box 37"/>
          <p:cNvSpPr txBox="1">
            <a:spLocks noChangeArrowheads="1"/>
          </p:cNvSpPr>
          <p:nvPr/>
        </p:nvSpPr>
        <p:spPr bwMode="auto">
          <a:xfrm rot="16200000">
            <a:off x="3086451" y="3502775"/>
            <a:ext cx="1130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frequency</a:t>
            </a:r>
            <a:endParaRPr lang="en-US" alt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723294249"/>
      </p:ext>
    </p:extLst>
  </p:cSld>
  <p:clrMapOvr>
    <a:masterClrMapping/>
  </p:clrMapOvr>
  <p:transition>
    <p:cover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8785</TotalTime>
  <Words>2373</Words>
  <Application>Microsoft Office PowerPoint</Application>
  <PresentationFormat>On-screen Show (4:3)</PresentationFormat>
  <Paragraphs>381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Comic Sans MS</vt:lpstr>
      <vt:lpstr>Consolas</vt:lpstr>
      <vt:lpstr>Office Theme</vt:lpstr>
      <vt:lpstr>Descriptive Statistics</vt:lpstr>
      <vt:lpstr>Summarizing Data</vt:lpstr>
      <vt:lpstr>Summarizing Data</vt:lpstr>
      <vt:lpstr>Breakout 2</vt:lpstr>
      <vt:lpstr>Measure of Central Tendency: Mean</vt:lpstr>
      <vt:lpstr>Measure of Central Tendency: Median</vt:lpstr>
      <vt:lpstr>Measure of Central Tendency: Mode</vt:lpstr>
      <vt:lpstr>Depiction: Mean, Median, Mode?</vt:lpstr>
      <vt:lpstr>Depiction: Mean, Median, Mode? </vt:lpstr>
      <vt:lpstr>Which to Use, Mean, Median, Mode?</vt:lpstr>
      <vt:lpstr>Which to Use, Mean, Median, Mode?</vt:lpstr>
      <vt:lpstr>Other Measures of Position</vt:lpstr>
      <vt:lpstr>Other Measures of Position</vt:lpstr>
      <vt:lpstr>Trimmed Mean</vt:lpstr>
      <vt:lpstr>Quartiles</vt:lpstr>
      <vt:lpstr>Percentiles</vt:lpstr>
      <vt:lpstr>Summarizing Data, Part 2</vt:lpstr>
      <vt:lpstr>Summarizing Data, Part 2</vt:lpstr>
      <vt:lpstr>Summarizing Data, Part 2</vt:lpstr>
      <vt:lpstr>Dispersion Overview (1 of 3)</vt:lpstr>
      <vt:lpstr>Dispersion Overview (2 of 3)</vt:lpstr>
      <vt:lpstr>Dispersion Overview (3 of 3)</vt:lpstr>
      <vt:lpstr>What are Some Measures of Dispersion?</vt:lpstr>
      <vt:lpstr>Breakout 3</vt:lpstr>
      <vt:lpstr>Range</vt:lpstr>
      <vt:lpstr>Variance</vt:lpstr>
      <vt:lpstr>Variance Example</vt:lpstr>
      <vt:lpstr>Standard Deviation</vt:lpstr>
      <vt:lpstr>Mendenhall’s Empirical Rule</vt:lpstr>
      <vt:lpstr>Z-Score</vt:lpstr>
      <vt:lpstr>Coefficient of Variation (CV)</vt:lpstr>
      <vt:lpstr>Semi-Interquartile Range</vt:lpstr>
      <vt:lpstr>Index of Dispersion Example</vt:lpstr>
      <vt:lpstr>Breakout 4</vt:lpstr>
      <vt:lpstr>Ranking of Affect by Outliers? </vt:lpstr>
      <vt:lpstr>Ranking of Affect by Outliers? </vt:lpstr>
      <vt:lpstr>Depicting Dispersion in Charts</vt:lpstr>
      <vt:lpstr>Box-and-Whiskers Chart</vt:lpstr>
      <vt:lpstr>Error Bars for Columns and Points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Mark Claypool</cp:lastModifiedBy>
  <cp:revision>280</cp:revision>
  <cp:lastPrinted>2020-04-02T12:52:57Z</cp:lastPrinted>
  <dcterms:created xsi:type="dcterms:W3CDTF">2012-01-13T01:01:36Z</dcterms:created>
  <dcterms:modified xsi:type="dcterms:W3CDTF">2020-04-03T12:23:56Z</dcterms:modified>
</cp:coreProperties>
</file>