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78" r:id="rId4"/>
    <p:sldId id="260" r:id="rId5"/>
    <p:sldId id="281" r:id="rId6"/>
    <p:sldId id="280" r:id="rId7"/>
    <p:sldId id="261" r:id="rId8"/>
    <p:sldId id="262" r:id="rId9"/>
    <p:sldId id="263" r:id="rId10"/>
    <p:sldId id="264" r:id="rId11"/>
    <p:sldId id="270" r:id="rId12"/>
    <p:sldId id="279" r:id="rId13"/>
    <p:sldId id="276" r:id="rId14"/>
    <p:sldId id="267" r:id="rId15"/>
    <p:sldId id="272" r:id="rId16"/>
    <p:sldId id="277" r:id="rId17"/>
    <p:sldId id="271" r:id="rId18"/>
    <p:sldId id="282" r:id="rId19"/>
    <p:sldId id="268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9479B-D9D5-4FFD-B675-6B7AC2ABE92C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5A070-04F7-44B3-9AB4-31642ABA5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74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021" indent="-286161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647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505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364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224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082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3941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1800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19C83FB-F7BD-4BB3-8405-B1C1E302277A}" type="slidenum">
              <a:rPr lang="en-US" sz="1400"/>
              <a:pPr/>
              <a:t>2</a:t>
            </a:fld>
            <a:endParaRPr lang="en-US" sz="14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2313"/>
            <a:ext cx="6400800" cy="3600450"/>
          </a:xfrm>
          <a:ln w="12700"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32" y="4561327"/>
            <a:ext cx="5365540" cy="43180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51" tIns="48626" rIns="97251" bIns="4862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91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021" indent="-286161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647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505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364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224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082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3941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1800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D9CB5EF-34BD-4075-8171-98B5E3F82104}" type="slidenum">
              <a:rPr lang="en-US" sz="1400"/>
              <a:pPr/>
              <a:t>3</a:t>
            </a:fld>
            <a:endParaRPr lang="en-US" sz="14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2313"/>
            <a:ext cx="6400800" cy="3600450"/>
          </a:xfrm>
          <a:ln w="12700"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32" y="4561327"/>
            <a:ext cx="5365540" cy="43180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51" tIns="48626" rIns="97251" bIns="4862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53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021" indent="-286161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647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505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364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224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082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3941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1800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A71633E-189C-4C30-9E69-9795816FA1D7}" type="slidenum">
              <a:rPr lang="en-US" sz="1400"/>
              <a:pPr/>
              <a:t>7</a:t>
            </a:fld>
            <a:endParaRPr lang="en-US" sz="14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2313"/>
            <a:ext cx="6400800" cy="3600450"/>
          </a:xfrm>
          <a:ln w="12700"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32" y="4561327"/>
            <a:ext cx="5365540" cy="43180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51" tIns="48626" rIns="97251" bIns="4862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32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021" indent="-286161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647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505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364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224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082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3941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1800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8A2DEA2-DE43-4AAB-AC5C-D6ADC4DEA71A}" type="slidenum">
              <a:rPr lang="en-US" sz="1400"/>
              <a:pPr/>
              <a:t>19</a:t>
            </a:fld>
            <a:endParaRPr lang="en-US" sz="14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2313"/>
            <a:ext cx="6400800" cy="3600450"/>
          </a:xfrm>
          <a:ln w="12700"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32" y="4561327"/>
            <a:ext cx="5365540" cy="43180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51" tIns="48626" rIns="97251" bIns="48626"/>
          <a:lstStyle/>
          <a:p>
            <a:pPr defTabSz="965001">
              <a:spcBef>
                <a:spcPct val="0"/>
              </a:spcBef>
            </a:pPr>
            <a:endParaRPr lang="en-US" sz="2500"/>
          </a:p>
        </p:txBody>
      </p:sp>
    </p:spTree>
    <p:extLst>
      <p:ext uri="{BB962C8B-B14F-4D97-AF65-F5344CB8AC3E}">
        <p14:creationId xmlns:p14="http://schemas.microsoft.com/office/powerpoint/2010/main" val="2863374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66B3E-4D37-459E-ADF6-2FC220B09C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64382" y="1191635"/>
            <a:ext cx="6151418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CF8F79-6105-4E1B-AF0D-E0EF4EB9E0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64382" y="4149436"/>
            <a:ext cx="6151418" cy="117763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C6E9F-B0F6-47D3-869F-E03F31E78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9DD9-3901-49BB-8DE4-FC7523A4FE2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F71D4-43DE-46DF-833D-B1DB0F730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E6F33-ECC1-4512-86B5-E4C0C2CDA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2EB0-E49B-44D2-AE20-BF949302D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88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2DBD7-3290-4F91-A326-400F029E8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391"/>
            <a:ext cx="10016836" cy="1325563"/>
          </a:xfrm>
        </p:spPr>
        <p:txBody>
          <a:bodyPr/>
          <a:lstStyle>
            <a:lvl1pPr algn="r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9726F-6305-451A-94A2-6A9D51518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9964" y="1641423"/>
            <a:ext cx="5694218" cy="4535540"/>
          </a:xfrm>
        </p:spPr>
        <p:txBody>
          <a:bodyPr/>
          <a:lstStyle>
            <a:lvl2pPr>
              <a:buFont typeface="Calibri" panose="020F0502020204030204" pitchFamily="34" charset="0"/>
              <a:buChar char="‒"/>
              <a:defRPr/>
            </a:lvl2pPr>
            <a:lvl3pPr>
              <a:buFont typeface="Calibri" panose="020F0502020204030204" pitchFamily="34" charset="0"/>
              <a:buChar char="₊"/>
              <a:defRPr/>
            </a:lvl3pPr>
            <a:lvl4pPr>
              <a:buFont typeface="Calibri" panose="020F0502020204030204" pitchFamily="34" charset="0"/>
              <a:buChar char="›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0DB3C-505A-40D9-8912-5CBDC40F8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9DD9-3901-49BB-8DE4-FC7523A4FE2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4EBC9-A5D3-41AE-9BEE-AEE0A754E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536CC-7341-4A89-84A4-778CD43F9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2EB0-E49B-44D2-AE20-BF949302D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52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AB784-F8B0-4E62-9727-27EEC8498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16836" cy="1325563"/>
          </a:xfrm>
        </p:spPr>
        <p:txBody>
          <a:bodyPr/>
          <a:lstStyle>
            <a:lvl1pPr algn="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7EEC9-455B-4233-B88B-60B8D2B8A6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33800" y="1847850"/>
            <a:ext cx="41148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3D5695-D1C2-45E9-B5EE-09CE570F0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28709" y="1847850"/>
            <a:ext cx="41148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E2825C-79D6-425D-AAD8-A60B5DCC5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9DD9-3901-49BB-8DE4-FC7523A4FE2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64AACB-5D3A-49FF-B662-8731B915E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E884C-035F-4C76-9B0F-A7315655F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2EB0-E49B-44D2-AE20-BF949302D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49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83173-FC51-4BB6-87F3-20BEC9D26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022176" cy="1325563"/>
          </a:xfrm>
        </p:spPr>
        <p:txBody>
          <a:bodyPr/>
          <a:lstStyle>
            <a:lvl1pPr algn="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797B2-8296-4CF8-B14B-88A261E87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1293" y="1690688"/>
            <a:ext cx="3889414" cy="82391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9F9E92-F13C-4712-9A16-87DE774359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51293" y="2514600"/>
            <a:ext cx="388941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F971FE-4CA8-467B-98AC-4492E2B035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153399" y="1690688"/>
            <a:ext cx="3908569" cy="82391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BA28D5-2B8D-4F90-B360-DF646B47C9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53399" y="2514600"/>
            <a:ext cx="3908569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245E65-C8AA-489B-9CAD-80E596CCC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9DD9-3901-49BB-8DE4-FC7523A4FE2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B47D74-73A5-425A-A2EB-BAF38C637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9B4668-85CC-4718-A69A-0F56822A5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2EB0-E49B-44D2-AE20-BF949302D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77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68750-5CD9-42A1-9587-249CE2324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44545" cy="1325563"/>
          </a:xfrm>
        </p:spPr>
        <p:txBody>
          <a:bodyPr/>
          <a:lstStyle>
            <a:lvl1pPr algn="r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9B9E4B-0FBD-417E-A1B4-FBBA44A04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9DD9-3901-49BB-8DE4-FC7523A4FE2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FC7DA9-58E4-4DAC-B168-6B9EDD9B5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FC3276-2337-4731-8F2A-2F288B8BF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2EB0-E49B-44D2-AE20-BF949302D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85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59F9CF-E0B2-4B3C-87B3-D147E1B2B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9DD9-3901-49BB-8DE4-FC7523A4FE2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EE92AB-A182-4C0D-AAFD-166484FFD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079339-7D3E-422A-9C6C-4818EEA3F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2EB0-E49B-44D2-AE20-BF949302D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16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6CFAEB-661E-4D76-8425-FB1A6765E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840"/>
            <a:ext cx="99941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BDDEFC-9EFD-4B9D-BDED-454923BE1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0" y="1555751"/>
            <a:ext cx="5971310" cy="51657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CE4D9-DD60-4077-AD99-FF30F22C5F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E9DD9-3901-49BB-8DE4-FC7523A4FE2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3F5A9-80E9-465E-8930-300208C60D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ED1B79-13C5-422E-8526-9BDA1D8626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92EB0-E49B-44D2-AE20-BF949302D56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13F2C6B-C4F6-4B85-BB85-CAC2059B6644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025464" y="407591"/>
            <a:ext cx="1157792" cy="688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4842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pi.edu/~imgd3000/a13/timeline.html" TargetMode="External"/><Relationship Id="rId2" Type="http://schemas.openxmlformats.org/officeDocument/2006/relationships/hyperlink" Target="http://www.cs.wpi.edu/~imgd2905/d21/timeline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pi.edu/~imgd2905/d2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mailto:claypool@cs.wpi.edu" TargetMode="External"/><Relationship Id="rId4" Type="http://schemas.openxmlformats.org/officeDocument/2006/relationships/hyperlink" Target="https://wpi.zoom.us/j/542948614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64382" y="1191635"/>
            <a:ext cx="6151418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Data Analysis for Game Development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64382" y="4149436"/>
            <a:ext cx="6151418" cy="1969424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Administrative</a:t>
            </a:r>
          </a:p>
          <a:p>
            <a:endParaRPr lang="en-US" sz="4000" dirty="0">
              <a:solidFill>
                <a:srgbClr val="0070C0"/>
              </a:solidFill>
            </a:endParaRPr>
          </a:p>
          <a:p>
            <a:r>
              <a:rPr lang="en-US" sz="4000" dirty="0">
                <a:solidFill>
                  <a:srgbClr val="00B0F0"/>
                </a:solidFill>
              </a:rPr>
              <a:t>IMGD 2905</a:t>
            </a:r>
          </a:p>
          <a:p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755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9"/>
          <p:cNvSpPr>
            <a:spLocks noGrp="1" noChangeArrowheads="1"/>
          </p:cNvSpPr>
          <p:nvPr>
            <p:ph type="title"/>
          </p:nvPr>
        </p:nvSpPr>
        <p:spPr>
          <a:xfrm>
            <a:off x="792480" y="37465"/>
            <a:ext cx="10016836" cy="1325563"/>
          </a:xfrm>
        </p:spPr>
        <p:txBody>
          <a:bodyPr/>
          <a:lstStyle/>
          <a:p>
            <a:r>
              <a:rPr lang="en-US" dirty="0"/>
              <a:t>Course Structure</a:t>
            </a:r>
          </a:p>
        </p:txBody>
      </p:sp>
      <p:sp>
        <p:nvSpPr>
          <p:cNvPr id="11267" name="Rectangle 10"/>
          <p:cNvSpPr>
            <a:spLocks noGrp="1" noChangeArrowheads="1"/>
          </p:cNvSpPr>
          <p:nvPr>
            <p:ph idx="1"/>
          </p:nvPr>
        </p:nvSpPr>
        <p:spPr>
          <a:xfrm>
            <a:off x="6289964" y="1485900"/>
            <a:ext cx="5694218" cy="5006975"/>
          </a:xfrm>
        </p:spPr>
        <p:txBody>
          <a:bodyPr>
            <a:normAutofit/>
          </a:bodyPr>
          <a:lstStyle/>
          <a:p>
            <a:r>
              <a:rPr lang="en-US" dirty="0"/>
              <a:t>Prerequisites</a:t>
            </a:r>
          </a:p>
          <a:p>
            <a:pPr lvl="1"/>
            <a:r>
              <a:rPr lang="en-US" dirty="0"/>
              <a:t>College algebra</a:t>
            </a:r>
          </a:p>
          <a:p>
            <a:pPr lvl="1"/>
            <a:r>
              <a:rPr lang="en-US" dirty="0"/>
              <a:t>No {</a:t>
            </a:r>
            <a:r>
              <a:rPr lang="en-US" dirty="0">
                <a:solidFill>
                  <a:srgbClr val="00B0F0"/>
                </a:solidFill>
              </a:rPr>
              <a:t>programming</a:t>
            </a:r>
            <a:r>
              <a:rPr lang="en-US" dirty="0"/>
              <a:t>, </a:t>
            </a:r>
            <a:r>
              <a:rPr lang="en-US" dirty="0">
                <a:solidFill>
                  <a:srgbClr val="00B0F0"/>
                </a:solidFill>
              </a:rPr>
              <a:t>stats</a:t>
            </a:r>
            <a:r>
              <a:rPr lang="en-US" dirty="0"/>
              <a:t>, </a:t>
            </a:r>
            <a:r>
              <a:rPr lang="en-US" dirty="0">
                <a:solidFill>
                  <a:srgbClr val="00B0F0"/>
                </a:solidFill>
              </a:rPr>
              <a:t>probability</a:t>
            </a:r>
            <a:r>
              <a:rPr lang="en-US" dirty="0"/>
              <a:t>} expected</a:t>
            </a:r>
          </a:p>
          <a:p>
            <a:pPr lvl="1"/>
            <a:r>
              <a:rPr lang="en-US" dirty="0"/>
              <a:t>No </a:t>
            </a:r>
            <a:r>
              <a:rPr lang="en-US" dirty="0">
                <a:solidFill>
                  <a:srgbClr val="00B0F0"/>
                </a:solidFill>
              </a:rPr>
              <a:t>game analytics </a:t>
            </a:r>
            <a:r>
              <a:rPr lang="en-US" dirty="0"/>
              <a:t>experience required</a:t>
            </a:r>
          </a:p>
          <a:p>
            <a:r>
              <a:rPr lang="en-US" dirty="0"/>
              <a:t>Grading</a:t>
            </a:r>
          </a:p>
          <a:p>
            <a:pPr lvl="1"/>
            <a:r>
              <a:rPr lang="en-US" dirty="0"/>
              <a:t>Projects (</a:t>
            </a:r>
            <a:r>
              <a:rPr lang="en-US" dirty="0">
                <a:solidFill>
                  <a:srgbClr val="92D050"/>
                </a:solidFill>
              </a:rPr>
              <a:t>60%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Homework (</a:t>
            </a:r>
            <a:r>
              <a:rPr lang="en-US" dirty="0">
                <a:solidFill>
                  <a:srgbClr val="92D050"/>
                </a:solidFill>
              </a:rPr>
              <a:t>30%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Participation (</a:t>
            </a:r>
            <a:r>
              <a:rPr lang="en-US" dirty="0">
                <a:solidFill>
                  <a:srgbClr val="92D050"/>
                </a:solidFill>
              </a:rPr>
              <a:t>10%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On the Canvas</a:t>
            </a:r>
            <a:r>
              <a:rPr lang="en-US" i="1" dirty="0"/>
              <a:t> </a:t>
            </a:r>
            <a:r>
              <a:rPr lang="en-US" dirty="0"/>
              <a:t>Website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BFFD4A7-DD6E-4A50-905A-DD18775CD012}"/>
              </a:ext>
            </a:extLst>
          </p:cNvPr>
          <p:cNvGrpSpPr/>
          <p:nvPr/>
        </p:nvGrpSpPr>
        <p:grpSpPr>
          <a:xfrm>
            <a:off x="10942320" y="132556"/>
            <a:ext cx="1249680" cy="1135379"/>
            <a:chOff x="6553200" y="3124200"/>
            <a:chExt cx="2514600" cy="2046681"/>
          </a:xfrm>
        </p:grpSpPr>
        <p:pic>
          <p:nvPicPr>
            <p:cNvPr id="3076" name="Picture 4" descr="Related image">
              <a:extLst>
                <a:ext uri="{FF2B5EF4-FFF2-40B4-BE49-F238E27FC236}">
                  <a16:creationId xmlns:a16="http://schemas.microsoft.com/office/drawing/2014/main" id="{75C5CCE5-084E-4A4D-9914-3A9B413EFC4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7208" y="3124200"/>
              <a:ext cx="1866585" cy="18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B26F6637-E71C-4612-B3EA-5136DF07CD80}"/>
                </a:ext>
              </a:extLst>
            </p:cNvPr>
            <p:cNvSpPr/>
            <p:nvPr/>
          </p:nvSpPr>
          <p:spPr>
            <a:xfrm>
              <a:off x="6553200" y="4986215"/>
              <a:ext cx="2514600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1">
                      <a:lumMod val="65000"/>
                    </a:schemeClr>
                  </a:solidFill>
                </a:rPr>
                <a:t>http://idwbi.com/wp-content/uploads/2017/01/database-Schema.png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976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omputer&#10;&#10;Description automatically generated with low confidence">
            <a:extLst>
              <a:ext uri="{FF2B5EF4-FFF2-40B4-BE49-F238E27FC236}">
                <a16:creationId xmlns:a16="http://schemas.microsoft.com/office/drawing/2014/main" id="{3B120E36-C172-415F-884E-B4E044B6C5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089" y="368544"/>
            <a:ext cx="1485911" cy="8572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1160" y="1255343"/>
            <a:ext cx="6667500" cy="560265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4</a:t>
            </a:r>
            <a:r>
              <a:rPr lang="en-US" dirty="0"/>
              <a:t> projects, </a:t>
            </a:r>
            <a:r>
              <a:rPr lang="en-US" dirty="0">
                <a:solidFill>
                  <a:srgbClr val="92D050"/>
                </a:solidFill>
              </a:rPr>
              <a:t>60% </a:t>
            </a:r>
            <a:r>
              <a:rPr lang="en-US" dirty="0"/>
              <a:t>of grade total</a:t>
            </a:r>
          </a:p>
          <a:p>
            <a:pPr lvl="1"/>
            <a:r>
              <a:rPr lang="en-US" dirty="0"/>
              <a:t>Last project slightly larger</a:t>
            </a:r>
          </a:p>
          <a:p>
            <a:r>
              <a:rPr lang="en-US" dirty="0"/>
              <a:t>Do analysis on actual game data!</a:t>
            </a:r>
          </a:p>
          <a:p>
            <a:r>
              <a:rPr lang="en-US" dirty="0"/>
              <a:t>Use game analytics pipeline</a:t>
            </a:r>
          </a:p>
          <a:p>
            <a:pPr lvl="1"/>
            <a:r>
              <a:rPr lang="en-US" dirty="0"/>
              <a:t>Typical flow for game (and other) analytics</a:t>
            </a:r>
          </a:p>
          <a:p>
            <a:pPr lvl="1"/>
            <a:r>
              <a:rPr lang="en-US" dirty="0"/>
              <a:t>Common tools used for analytics</a:t>
            </a:r>
          </a:p>
          <a:p>
            <a:r>
              <a:rPr lang="en-US" dirty="0"/>
              <a:t>Multiple instances of analysis</a:t>
            </a:r>
          </a:p>
          <a:p>
            <a:pPr lvl="1"/>
            <a:r>
              <a:rPr lang="en-US" dirty="0"/>
              <a:t>Apply, become skilled w/methods of synthesis, interpretation, dissemination</a:t>
            </a:r>
          </a:p>
          <a:p>
            <a:r>
              <a:rPr lang="en-US" dirty="0">
                <a:solidFill>
                  <a:srgbClr val="00B0F0"/>
                </a:solidFill>
              </a:rPr>
              <a:t>Project 1 </a:t>
            </a:r>
            <a:r>
              <a:rPr lang="en-US" dirty="0"/>
              <a:t>– today!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835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A4B21-A9E1-488D-8BFC-7028AAD20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44CB2-4261-45BB-98BE-3415C78E0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9440" y="1641423"/>
            <a:ext cx="5034742" cy="4535540"/>
          </a:xfrm>
        </p:spPr>
        <p:txBody>
          <a:bodyPr/>
          <a:lstStyle/>
          <a:p>
            <a:r>
              <a:rPr lang="en-US" dirty="0"/>
              <a:t>Written problem set</a:t>
            </a:r>
          </a:p>
          <a:p>
            <a:r>
              <a:rPr lang="en-US" dirty="0"/>
              <a:t>From book, Web, made up</a:t>
            </a:r>
          </a:p>
          <a:p>
            <a:r>
              <a:rPr lang="en-US" dirty="0"/>
              <a:t>Solve with pencil and paper</a:t>
            </a:r>
          </a:p>
          <a:p>
            <a:r>
              <a:rPr lang="en-US" dirty="0"/>
              <a:t>Or calculators</a:t>
            </a:r>
          </a:p>
          <a:p>
            <a:r>
              <a:rPr lang="en-US" dirty="0"/>
              <a:t>Or Excel</a:t>
            </a:r>
          </a:p>
        </p:txBody>
      </p:sp>
      <p:pic>
        <p:nvPicPr>
          <p:cNvPr id="1026" name="Picture 2" descr="Image result for written homework">
            <a:extLst>
              <a:ext uri="{FF2B5EF4-FFF2-40B4-BE49-F238E27FC236}">
                <a16:creationId xmlns:a16="http://schemas.microsoft.com/office/drawing/2014/main" id="{14B4D2E7-858C-4336-A2AE-98410A50F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2060" y="4649744"/>
            <a:ext cx="3200400" cy="2140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1688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08E4C-E01E-4341-901E-8B07CB811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FBAFF-A9C0-4983-AE90-5FB35077F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Showing up to class matters</a:t>
            </a:r>
          </a:p>
          <a:p>
            <a:pPr lvl="1"/>
            <a:r>
              <a:rPr lang="en-US" dirty="0"/>
              <a:t>Come to class!</a:t>
            </a:r>
          </a:p>
          <a:p>
            <a:r>
              <a:rPr lang="en-US" dirty="0"/>
              <a:t>Being engaged in class matters</a:t>
            </a:r>
          </a:p>
          <a:p>
            <a:pPr lvl="1"/>
            <a:r>
              <a:rPr lang="en-US" dirty="0"/>
              <a:t>Don’t multi-task!</a:t>
            </a:r>
          </a:p>
          <a:p>
            <a:r>
              <a:rPr lang="en-US" dirty="0"/>
              <a:t>Ask questions, answer questions</a:t>
            </a:r>
          </a:p>
          <a:p>
            <a:r>
              <a:rPr lang="en-US" dirty="0"/>
              <a:t>Playtesting/user studies is </a:t>
            </a:r>
            <a:r>
              <a:rPr lang="en-US" dirty="0">
                <a:solidFill>
                  <a:srgbClr val="92D050"/>
                </a:solidFill>
              </a:rPr>
              <a:t>2%</a:t>
            </a:r>
          </a:p>
          <a:p>
            <a:r>
              <a:rPr lang="en-US" dirty="0">
                <a:solidFill>
                  <a:srgbClr val="92D050"/>
                </a:solidFill>
              </a:rPr>
              <a:t>10% </a:t>
            </a:r>
            <a:r>
              <a:rPr lang="en-US" dirty="0"/>
              <a:t>of your grade</a:t>
            </a:r>
          </a:p>
          <a:p>
            <a:pPr lvl="1"/>
            <a:r>
              <a:rPr lang="en-US" dirty="0"/>
              <a:t>But much bigger indirect effect!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5818E561-182D-4351-A103-6DF19506ED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430" y="203355"/>
            <a:ext cx="1071570" cy="1071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141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B3790E0C-E357-40BB-9749-7536EC9F00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826" y="134391"/>
            <a:ext cx="1628787" cy="1104908"/>
          </a:xfrm>
          <a:prstGeom prst="rect">
            <a:avLst/>
          </a:prstGeom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34391"/>
            <a:ext cx="9433560" cy="1325563"/>
          </a:xfrm>
        </p:spPr>
        <p:txBody>
          <a:bodyPr/>
          <a:lstStyle/>
          <a:p>
            <a:r>
              <a:rPr lang="en-US" dirty="0"/>
              <a:t>Slides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812280" y="1641423"/>
            <a:ext cx="5171902" cy="4535540"/>
          </a:xfrm>
        </p:spPr>
        <p:txBody>
          <a:bodyPr>
            <a:normAutofit/>
          </a:bodyPr>
          <a:lstStyle/>
          <a:p>
            <a:r>
              <a:rPr lang="en-US" dirty="0"/>
              <a:t>On the class Web page</a:t>
            </a:r>
          </a:p>
          <a:p>
            <a:r>
              <a:rPr lang="en-US" dirty="0">
                <a:solidFill>
                  <a:srgbClr val="92D050"/>
                </a:solidFill>
              </a:rPr>
              <a:t>PowerPoint</a:t>
            </a:r>
            <a:r>
              <a:rPr lang="en-US" dirty="0"/>
              <a:t> and </a:t>
            </a:r>
            <a:r>
              <a:rPr lang="en-US" dirty="0">
                <a:solidFill>
                  <a:srgbClr val="92D050"/>
                </a:solidFill>
              </a:rPr>
              <a:t>PDF</a:t>
            </a:r>
          </a:p>
          <a:p>
            <a:r>
              <a:rPr lang="en-US" dirty="0"/>
              <a:t>Caution!  Don’t rely upon slides alone! Use them as supplementary material</a:t>
            </a:r>
          </a:p>
          <a:p>
            <a:pPr lvl="1"/>
            <a:r>
              <a:rPr lang="en-US" dirty="0"/>
              <a:t>(come to class)</a:t>
            </a:r>
          </a:p>
        </p:txBody>
      </p:sp>
    </p:spTree>
    <p:extLst>
      <p:ext uri="{BB962C8B-B14F-4D97-AF65-F5344CB8AC3E}">
        <p14:creationId xmlns:p14="http://schemas.microsoft.com/office/powerpoint/2010/main" val="3152660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4391"/>
            <a:ext cx="9425940" cy="1325563"/>
          </a:xfrm>
        </p:spPr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i="1" dirty="0"/>
              <a:t>Tentative</a:t>
            </a:r>
            <a:r>
              <a:rPr lang="en-US" sz="3600" dirty="0"/>
              <a:t> timeline for dates for exams and projects</a:t>
            </a:r>
          </a:p>
          <a:p>
            <a:pPr lvl="1"/>
            <a:r>
              <a:rPr lang="en-US" sz="3200" dirty="0"/>
              <a:t>In order to help you plan</a:t>
            </a:r>
          </a:p>
          <a:p>
            <a:pPr lvl="1"/>
            <a:endParaRPr lang="en-US" sz="3200" dirty="0"/>
          </a:p>
          <a:p>
            <a:pPr marL="0" indent="0">
              <a:buNone/>
            </a:pPr>
            <a:r>
              <a:rPr lang="en-US" sz="3600" dirty="0">
                <a:hlinkClick r:id="rId2"/>
              </a:rPr>
              <a:t>http://www.cs.wpi.edu/~imgd2905/d21/timeline.html</a:t>
            </a:r>
            <a:r>
              <a:rPr lang="en-US" sz="3600" dirty="0"/>
              <a:t> </a:t>
            </a:r>
          </a:p>
          <a:p>
            <a:endParaRPr lang="en-US" sz="3600" dirty="0"/>
          </a:p>
          <a:p>
            <a:r>
              <a:rPr lang="en-US" sz="3600" dirty="0"/>
              <a:t>Will notify if update</a:t>
            </a:r>
            <a:endParaRPr lang="en-US" sz="3600" dirty="0">
              <a:hlinkClick r:id="rId3"/>
            </a:endParaRP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62371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D4CD9-B528-41E6-9529-16A8B0861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This Class?</a:t>
            </a:r>
          </a:p>
        </p:txBody>
      </p:sp>
    </p:spTree>
    <p:extLst>
      <p:ext uri="{BB962C8B-B14F-4D97-AF65-F5344CB8AC3E}">
        <p14:creationId xmlns:p14="http://schemas.microsoft.com/office/powerpoint/2010/main" val="4160345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This Class?</a:t>
            </a:r>
            <a:br>
              <a:rPr lang="en-US" dirty="0"/>
            </a:br>
            <a:r>
              <a:rPr lang="en-US" dirty="0"/>
              <a:t>(1 of 2 )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216140" y="1831974"/>
            <a:ext cx="4512647" cy="885111"/>
          </a:xfrm>
        </p:spPr>
        <p:txBody>
          <a:bodyPr>
            <a:normAutofit/>
          </a:bodyPr>
          <a:lstStyle/>
          <a:p>
            <a:r>
              <a:rPr lang="en-US" sz="3600" dirty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216140" y="2655886"/>
            <a:ext cx="4512647" cy="3958273"/>
          </a:xfrm>
        </p:spPr>
        <p:txBody>
          <a:bodyPr>
            <a:normAutofit/>
          </a:bodyPr>
          <a:lstStyle/>
          <a:p>
            <a:r>
              <a:rPr lang="en-US" sz="2800" dirty="0"/>
              <a:t>Gain proficiency using </a:t>
            </a:r>
            <a:r>
              <a:rPr lang="en-US" sz="2800" dirty="0">
                <a:solidFill>
                  <a:srgbClr val="00B0F0"/>
                </a:solidFill>
              </a:rPr>
              <a:t>modern tools </a:t>
            </a:r>
            <a:r>
              <a:rPr lang="en-US" sz="2800" dirty="0"/>
              <a:t>for </a:t>
            </a:r>
            <a:r>
              <a:rPr lang="en-US" sz="2800" dirty="0">
                <a:solidFill>
                  <a:srgbClr val="92D050"/>
                </a:solidFill>
              </a:rPr>
              <a:t>data acquisition </a:t>
            </a:r>
            <a:r>
              <a:rPr lang="en-US" sz="2800" dirty="0"/>
              <a:t>and </a:t>
            </a:r>
            <a:r>
              <a:rPr lang="en-US" sz="2800" dirty="0">
                <a:solidFill>
                  <a:srgbClr val="92D050"/>
                </a:solidFill>
              </a:rPr>
              <a:t>analysis</a:t>
            </a:r>
          </a:p>
          <a:p>
            <a:r>
              <a:rPr lang="en-US" sz="2800" dirty="0"/>
              <a:t>Understand basic </a:t>
            </a:r>
            <a:r>
              <a:rPr lang="en-US" sz="2800" dirty="0">
                <a:solidFill>
                  <a:srgbClr val="92D050"/>
                </a:solidFill>
              </a:rPr>
              <a:t>probability</a:t>
            </a:r>
            <a:r>
              <a:rPr lang="en-US" sz="2800" dirty="0"/>
              <a:t> and </a:t>
            </a:r>
            <a:r>
              <a:rPr lang="en-US" sz="2800" dirty="0">
                <a:solidFill>
                  <a:srgbClr val="92D050"/>
                </a:solidFill>
              </a:rPr>
              <a:t>statistics</a:t>
            </a:r>
            <a:r>
              <a:rPr lang="en-US" sz="2800" dirty="0"/>
              <a:t> as it applies to </a:t>
            </a:r>
            <a:r>
              <a:rPr lang="en-US" sz="2800" dirty="0">
                <a:solidFill>
                  <a:srgbClr val="92D050"/>
                </a:solidFill>
              </a:rPr>
              <a:t>data analysis</a:t>
            </a:r>
          </a:p>
          <a:p>
            <a:r>
              <a:rPr lang="en-US" sz="2800" dirty="0"/>
              <a:t>Develop skills for </a:t>
            </a:r>
            <a:r>
              <a:rPr lang="en-US" sz="2800" dirty="0">
                <a:solidFill>
                  <a:srgbClr val="00B0F0"/>
                </a:solidFill>
              </a:rPr>
              <a:t>presenting</a:t>
            </a:r>
            <a:r>
              <a:rPr lang="en-US" sz="2800" dirty="0"/>
              <a:t> game data analysis both orally and in written form</a:t>
            </a:r>
          </a:p>
        </p:txBody>
      </p:sp>
    </p:spTree>
    <p:extLst>
      <p:ext uri="{BB962C8B-B14F-4D97-AF65-F5344CB8AC3E}">
        <p14:creationId xmlns:p14="http://schemas.microsoft.com/office/powerpoint/2010/main" val="17094817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This Class?</a:t>
            </a:r>
            <a:br>
              <a:rPr lang="en-US" dirty="0"/>
            </a:br>
            <a:r>
              <a:rPr lang="en-US" dirty="0"/>
              <a:t>(2 of 2 )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43643" y="1553528"/>
            <a:ext cx="3908569" cy="823912"/>
          </a:xfrm>
        </p:spPr>
        <p:txBody>
          <a:bodyPr>
            <a:normAutofit/>
          </a:bodyPr>
          <a:lstStyle/>
          <a:p>
            <a:r>
              <a:rPr lang="en-US" sz="3600" dirty="0"/>
              <a:t>Objectives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9440" y="2514600"/>
            <a:ext cx="5112529" cy="4267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Use </a:t>
            </a:r>
            <a:r>
              <a:rPr lang="en-US" dirty="0">
                <a:solidFill>
                  <a:srgbClr val="00B0F0"/>
                </a:solidFill>
              </a:rPr>
              <a:t>spreadsheet </a:t>
            </a:r>
            <a:r>
              <a:rPr lang="en-US" dirty="0"/>
              <a:t>to </a:t>
            </a:r>
            <a:r>
              <a:rPr lang="en-US" dirty="0">
                <a:solidFill>
                  <a:srgbClr val="92D050"/>
                </a:solidFill>
              </a:rPr>
              <a:t>analyze</a:t>
            </a:r>
            <a:r>
              <a:rPr lang="en-US" dirty="0"/>
              <a:t> and visualize game data</a:t>
            </a:r>
          </a:p>
          <a:p>
            <a:r>
              <a:rPr lang="en-US" dirty="0"/>
              <a:t>Use </a:t>
            </a:r>
            <a:r>
              <a:rPr lang="en-US" dirty="0">
                <a:solidFill>
                  <a:srgbClr val="00B0F0"/>
                </a:solidFill>
              </a:rPr>
              <a:t>scripting language </a:t>
            </a:r>
            <a:r>
              <a:rPr lang="en-US" dirty="0"/>
              <a:t>to extract and clean data recorded from  game</a:t>
            </a:r>
          </a:p>
          <a:p>
            <a:r>
              <a:rPr lang="en-US" dirty="0"/>
              <a:t>Apply </a:t>
            </a:r>
            <a:r>
              <a:rPr lang="en-US" dirty="0">
                <a:solidFill>
                  <a:srgbClr val="92D050"/>
                </a:solidFill>
              </a:rPr>
              <a:t>summary statistics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to game data</a:t>
            </a:r>
          </a:p>
          <a:p>
            <a:r>
              <a:rPr lang="en-US" dirty="0"/>
              <a:t>Compute </a:t>
            </a:r>
            <a:r>
              <a:rPr lang="en-US" dirty="0">
                <a:solidFill>
                  <a:srgbClr val="92D050"/>
                </a:solidFill>
              </a:rPr>
              <a:t>probability distributions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for game data</a:t>
            </a:r>
          </a:p>
          <a:p>
            <a:r>
              <a:rPr lang="en-US" dirty="0"/>
              <a:t>Write </a:t>
            </a:r>
            <a:r>
              <a:rPr lang="en-US" dirty="0">
                <a:solidFill>
                  <a:srgbClr val="00B0F0"/>
                </a:solidFill>
              </a:rPr>
              <a:t>reports</a:t>
            </a:r>
            <a:r>
              <a:rPr lang="en-US" dirty="0"/>
              <a:t> with graphs and tables illustrating </a:t>
            </a:r>
            <a:r>
              <a:rPr lang="en-US" dirty="0">
                <a:solidFill>
                  <a:srgbClr val="92D050"/>
                </a:solidFill>
              </a:rPr>
              <a:t>analysis</a:t>
            </a:r>
            <a:r>
              <a:rPr lang="en-US" dirty="0"/>
              <a:t> of game data</a:t>
            </a:r>
          </a:p>
          <a:p>
            <a:r>
              <a:rPr lang="en-US" dirty="0">
                <a:solidFill>
                  <a:srgbClr val="00B0F0"/>
                </a:solidFill>
              </a:rPr>
              <a:t>Present</a:t>
            </a:r>
            <a:r>
              <a:rPr lang="en-US" dirty="0"/>
              <a:t> game dataset report  using appropriate visual aids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179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This Class? </a:t>
            </a:r>
            <a:br>
              <a:rPr lang="en-US" dirty="0"/>
            </a:br>
            <a:r>
              <a:rPr lang="en-US" dirty="0"/>
              <a:t>–  Other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idx="1"/>
          </p:nvPr>
        </p:nvSpPr>
        <p:spPr>
          <a:xfrm>
            <a:off x="6289964" y="1641423"/>
            <a:ext cx="5694218" cy="5082186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WPI IMGD requirements</a:t>
            </a:r>
          </a:p>
          <a:p>
            <a:pPr lvl="1">
              <a:lnSpc>
                <a:spcPct val="90000"/>
              </a:lnSpc>
            </a:pPr>
            <a:r>
              <a:rPr lang="en-US" sz="2600" dirty="0" err="1"/>
              <a:t>Gotta</a:t>
            </a:r>
            <a:r>
              <a:rPr lang="en-US" sz="2600" dirty="0"/>
              <a:t> take </a:t>
            </a:r>
            <a:r>
              <a:rPr lang="en-US" sz="2600" dirty="0">
                <a:solidFill>
                  <a:srgbClr val="92D050"/>
                </a:solidFill>
              </a:rPr>
              <a:t>Math/Quantitative Science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92D050"/>
                </a:solidFill>
              </a:rPr>
              <a:t>Statistics</a:t>
            </a:r>
            <a:r>
              <a:rPr lang="en-US" dirty="0"/>
              <a:t> and </a:t>
            </a:r>
            <a:r>
              <a:rPr lang="en-US" dirty="0">
                <a:solidFill>
                  <a:srgbClr val="92D050"/>
                </a:solidFill>
              </a:rPr>
              <a:t>Probability</a:t>
            </a:r>
            <a:r>
              <a:rPr lang="en-US" dirty="0"/>
              <a:t> useful for game design and development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92D050"/>
                </a:solidFill>
              </a:rPr>
              <a:t>Game Analytics </a:t>
            </a:r>
            <a:r>
              <a:rPr lang="en-US" dirty="0"/>
              <a:t>similar to other forms of analytics (e.g., Data Science)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B0F0"/>
                </a:solidFill>
              </a:rPr>
              <a:t>Fun</a:t>
            </a:r>
            <a:r>
              <a:rPr lang="en-US" dirty="0"/>
              <a:t>!</a:t>
            </a:r>
          </a:p>
          <a:p>
            <a:pPr>
              <a:lnSpc>
                <a:spcPct val="90000"/>
              </a:lnSpc>
            </a:pPr>
            <a:r>
              <a:rPr lang="en-US" dirty="0"/>
              <a:t>Game analysis increasingly important (</a:t>
            </a:r>
            <a:r>
              <a:rPr lang="en-US" dirty="0">
                <a:solidFill>
                  <a:srgbClr val="FF99FF"/>
                </a:solidFill>
              </a:rPr>
              <a:t>jobs</a:t>
            </a:r>
            <a:r>
              <a:rPr lang="en-US" dirty="0"/>
              <a:t>!)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256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43205"/>
            <a:ext cx="10016836" cy="1325563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en-US" sz="4800" dirty="0"/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7703820" y="1825625"/>
            <a:ext cx="4280362" cy="4351338"/>
          </a:xfrm>
          <a:noFill/>
        </p:spPr>
        <p:txBody>
          <a:bodyPr vert="horz" lIns="92075" tIns="46038" rIns="92075" bIns="46038" rtlCol="0">
            <a:normAutofit/>
          </a:bodyPr>
          <a:lstStyle/>
          <a:p>
            <a:r>
              <a:rPr lang="en-US" sz="4000" dirty="0"/>
              <a:t>Background</a:t>
            </a:r>
          </a:p>
          <a:p>
            <a:r>
              <a:rPr lang="en-US" sz="4000" dirty="0"/>
              <a:t>Admin Stuff</a:t>
            </a:r>
          </a:p>
          <a:p>
            <a:r>
              <a:rPr lang="en-US" sz="4000" dirty="0"/>
              <a:t>Motivation</a:t>
            </a:r>
          </a:p>
          <a:p>
            <a:r>
              <a:rPr lang="en-US" sz="4000" dirty="0"/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26453739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598" y="198438"/>
            <a:ext cx="2057400" cy="1143000"/>
          </a:xfrm>
        </p:spPr>
        <p:txBody>
          <a:bodyPr/>
          <a:lstStyle/>
          <a:p>
            <a:r>
              <a:rPr lang="en-US" dirty="0">
                <a:solidFill>
                  <a:srgbClr val="FF99FF"/>
                </a:solidFill>
              </a:rPr>
              <a:t>Jobs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16511" y="1767840"/>
            <a:ext cx="4038600" cy="49530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3400" dirty="0">
                <a:solidFill>
                  <a:srgbClr val="00B0F0"/>
                </a:solidFill>
              </a:rPr>
              <a:t>Duties</a:t>
            </a:r>
          </a:p>
          <a:p>
            <a:pPr lvl="1"/>
            <a:r>
              <a:rPr lang="en-US" dirty="0"/>
              <a:t>Advise, define implement gameplay data to ensure understanding of player experience</a:t>
            </a:r>
          </a:p>
          <a:p>
            <a:pPr lvl="1"/>
            <a:r>
              <a:rPr lang="en-US" dirty="0"/>
              <a:t>Provide insights that impact game design and improve quality</a:t>
            </a:r>
          </a:p>
          <a:p>
            <a:pPr lvl="1"/>
            <a:r>
              <a:rPr lang="en-US" dirty="0"/>
              <a:t>Create and maintain player segmentation that allows understanding of engagement and spending</a:t>
            </a:r>
          </a:p>
          <a:p>
            <a:pPr lvl="1"/>
            <a:r>
              <a:rPr lang="en-US" dirty="0"/>
              <a:t>Mine data sets and develop dashboard for live service teams, game developers </a:t>
            </a:r>
          </a:p>
          <a:p>
            <a:pPr lvl="1"/>
            <a:r>
              <a:rPr lang="en-US" dirty="0"/>
              <a:t>Devise and implement A/B experiments to test acquisition, engagement</a:t>
            </a:r>
          </a:p>
          <a:p>
            <a:pPr lvl="1"/>
            <a:r>
              <a:rPr lang="en-US" dirty="0"/>
              <a:t>Present finding and provide recommendations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36951" y="1767840"/>
            <a:ext cx="4038600" cy="49530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3400" dirty="0">
                <a:solidFill>
                  <a:srgbClr val="92D050"/>
                </a:solidFill>
              </a:rPr>
              <a:t>Requirements</a:t>
            </a:r>
            <a:endParaRPr lang="en-US" dirty="0">
              <a:solidFill>
                <a:srgbClr val="92D050"/>
              </a:solidFill>
            </a:endParaRPr>
          </a:p>
          <a:p>
            <a:pPr lvl="1"/>
            <a:r>
              <a:rPr lang="en-US" sz="2600" dirty="0"/>
              <a:t>BS/BA degree Stats, Math, Econ, CS or related</a:t>
            </a:r>
          </a:p>
          <a:p>
            <a:pPr lvl="1"/>
            <a:r>
              <a:rPr lang="en-US" sz="2600" dirty="0"/>
              <a:t>Experience with SQL</a:t>
            </a:r>
          </a:p>
          <a:p>
            <a:pPr lvl="1"/>
            <a:r>
              <a:rPr lang="en-US" sz="2600" dirty="0"/>
              <a:t>Experience with data visualization packages</a:t>
            </a:r>
          </a:p>
          <a:p>
            <a:pPr lvl="1"/>
            <a:r>
              <a:rPr lang="en-US" sz="2600" dirty="0"/>
              <a:t>Experience with statistical software</a:t>
            </a:r>
          </a:p>
          <a:p>
            <a:pPr lvl="1"/>
            <a:r>
              <a:rPr lang="en-US" sz="2600" dirty="0"/>
              <a:t>Experience with Amazon cloud services</a:t>
            </a:r>
          </a:p>
          <a:p>
            <a:pPr lvl="1"/>
            <a:r>
              <a:rPr lang="en-US" sz="2600" dirty="0"/>
              <a:t>Have created and presented visualizations and insights to various business groups</a:t>
            </a:r>
          </a:p>
          <a:p>
            <a:pPr lvl="1"/>
            <a:r>
              <a:rPr lang="en-US" sz="2600" dirty="0"/>
              <a:t>Passion for video games preferred</a:t>
            </a:r>
          </a:p>
          <a:p>
            <a:endParaRPr lang="en-US" dirty="0"/>
          </a:p>
        </p:txBody>
      </p:sp>
      <p:pic>
        <p:nvPicPr>
          <p:cNvPr id="4098" name="Picture 2" descr="Sony Interactive Entertain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8860" y="5625889"/>
            <a:ext cx="1198064" cy="71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7164524" y="204432"/>
            <a:ext cx="3962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Game Play Data Analyst, Sony Interactive Entertainment</a:t>
            </a:r>
          </a:p>
        </p:txBody>
      </p:sp>
    </p:spTree>
    <p:extLst>
      <p:ext uri="{BB962C8B-B14F-4D97-AF65-F5344CB8AC3E}">
        <p14:creationId xmlns:p14="http://schemas.microsoft.com/office/powerpoint/2010/main" val="7949113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4040" y="274320"/>
            <a:ext cx="2971800" cy="1143000"/>
          </a:xfrm>
        </p:spPr>
        <p:txBody>
          <a:bodyPr/>
          <a:lstStyle/>
          <a:p>
            <a:r>
              <a:rPr lang="en-US" dirty="0">
                <a:solidFill>
                  <a:srgbClr val="FF99FF"/>
                </a:solidFill>
              </a:rPr>
              <a:t>Jobs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6780" y="1592580"/>
            <a:ext cx="3909060" cy="48768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00B0F0"/>
                </a:solidFill>
              </a:rPr>
              <a:t>Duties</a:t>
            </a:r>
          </a:p>
          <a:p>
            <a:pPr lvl="1" fontAlgn="base"/>
            <a:r>
              <a:rPr lang="en-US" dirty="0"/>
              <a:t>Aggregate and analyze petabytes of game data from various sources </a:t>
            </a:r>
          </a:p>
          <a:p>
            <a:pPr lvl="1" fontAlgn="base"/>
            <a:r>
              <a:rPr lang="en-US" dirty="0"/>
              <a:t>Prep data for deeper analysis and/or reporting</a:t>
            </a:r>
          </a:p>
          <a:p>
            <a:pPr lvl="1" fontAlgn="base"/>
            <a:r>
              <a:rPr lang="en-US" dirty="0"/>
              <a:t>Organize collected data into reliable intel that informs Rioters to improve player experience</a:t>
            </a:r>
          </a:p>
          <a:p>
            <a:pPr lvl="1" fontAlgn="base"/>
            <a:r>
              <a:rPr lang="en-US" dirty="0"/>
              <a:t>Work with decision-makers to understand goals, identify opportunities, and inform decisions across company</a:t>
            </a:r>
          </a:p>
          <a:p>
            <a:pPr lvl="1" fontAlgn="base"/>
            <a:r>
              <a:rPr lang="en-US" dirty="0"/>
              <a:t>Create awesome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00060" y="1592580"/>
            <a:ext cx="4038600" cy="48768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92D050"/>
                </a:solidFill>
              </a:rPr>
              <a:t>Requirements</a:t>
            </a:r>
          </a:p>
          <a:p>
            <a:pPr lvl="1"/>
            <a:r>
              <a:rPr lang="en-US" dirty="0"/>
              <a:t>BS/BA degree Stats, Math, Econ, CS or related</a:t>
            </a:r>
          </a:p>
          <a:p>
            <a:pPr lvl="2"/>
            <a:r>
              <a:rPr lang="en-US" dirty="0"/>
              <a:t>Graduate degree preferred</a:t>
            </a:r>
          </a:p>
          <a:p>
            <a:pPr lvl="1"/>
            <a:r>
              <a:rPr lang="en-US" dirty="0"/>
              <a:t>Business savvy</a:t>
            </a:r>
          </a:p>
          <a:p>
            <a:pPr lvl="1"/>
            <a:r>
              <a:rPr lang="en-US" dirty="0"/>
              <a:t>Technically adept</a:t>
            </a:r>
          </a:p>
          <a:p>
            <a:pPr lvl="2"/>
            <a:r>
              <a:rPr lang="en-US" dirty="0"/>
              <a:t>SQL, Python</a:t>
            </a:r>
          </a:p>
          <a:p>
            <a:pPr lvl="2"/>
            <a:r>
              <a:rPr lang="en-US" dirty="0"/>
              <a:t>Excel, PowerPoint</a:t>
            </a:r>
          </a:p>
          <a:p>
            <a:pPr lvl="1"/>
            <a:r>
              <a:rPr lang="en-US" dirty="0"/>
              <a:t>Communicator</a:t>
            </a:r>
          </a:p>
          <a:p>
            <a:pPr lvl="2"/>
            <a:r>
              <a:rPr lang="en-US" dirty="0"/>
              <a:t>Reports clear, and concise</a:t>
            </a:r>
          </a:p>
          <a:p>
            <a:pPr lvl="2"/>
            <a:r>
              <a:rPr lang="en-US" dirty="0"/>
              <a:t>Presentations to variety of audiences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8923020" y="402253"/>
            <a:ext cx="1905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Analyst, Riot Games</a:t>
            </a:r>
          </a:p>
        </p:txBody>
      </p:sp>
      <p:pic>
        <p:nvPicPr>
          <p:cNvPr id="5122" name="Picture 2" descr="Image result for riot game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9820" y="5610733"/>
            <a:ext cx="1409700" cy="1094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239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69716"/>
            <a:ext cx="10016836" cy="1325563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en-US" dirty="0"/>
              <a:t>Professor Background</a:t>
            </a:r>
            <a:br>
              <a:rPr lang="en-US" dirty="0"/>
            </a:br>
            <a:r>
              <a:rPr lang="en-US" dirty="0"/>
              <a:t>(Who am I?)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096000" y="1482550"/>
            <a:ext cx="5974080" cy="5305734"/>
          </a:xfrm>
          <a:noFill/>
        </p:spPr>
        <p:txBody>
          <a:bodyPr vert="horz" lIns="92075" tIns="46038" rIns="92075" bIns="46038" rtlCol="0">
            <a:normAutofit lnSpcReduction="10000"/>
          </a:bodyPr>
          <a:lstStyle/>
          <a:p>
            <a:r>
              <a:rPr lang="en-US" dirty="0"/>
              <a:t>Mark Claypool (professor, “Mark”)</a:t>
            </a:r>
          </a:p>
          <a:p>
            <a:pPr lvl="1"/>
            <a:r>
              <a:rPr lang="en-US" dirty="0"/>
              <a:t>Professor, Computer Science</a:t>
            </a:r>
          </a:p>
          <a:p>
            <a:pPr lvl="1"/>
            <a:r>
              <a:rPr lang="en-US" dirty="0"/>
              <a:t>Director, Interactive Media and Game Development</a:t>
            </a:r>
          </a:p>
          <a:p>
            <a:r>
              <a:rPr lang="en-US" dirty="0"/>
              <a:t>Research interests</a:t>
            </a:r>
          </a:p>
          <a:p>
            <a:pPr lvl="1"/>
            <a:r>
              <a:rPr lang="en-US" dirty="0"/>
              <a:t>Multimedia performance</a:t>
            </a:r>
          </a:p>
          <a:p>
            <a:pPr lvl="1"/>
            <a:r>
              <a:rPr lang="en-US" dirty="0"/>
              <a:t>Congestion control (protocols, AQM)</a:t>
            </a:r>
          </a:p>
          <a:p>
            <a:pPr lvl="1"/>
            <a:r>
              <a:rPr lang="en-US" dirty="0"/>
              <a:t>Wireless networking</a:t>
            </a:r>
            <a:endParaRPr lang="en-US" b="1" dirty="0"/>
          </a:p>
          <a:p>
            <a:pPr lvl="1"/>
            <a:r>
              <a:rPr lang="en-US" dirty="0"/>
              <a:t>Network games</a:t>
            </a:r>
          </a:p>
          <a:p>
            <a:r>
              <a:rPr lang="en-US" dirty="0"/>
              <a:t>Currently playing</a:t>
            </a:r>
          </a:p>
          <a:p>
            <a:endParaRPr lang="en-US" i="1" dirty="0"/>
          </a:p>
        </p:txBody>
      </p:sp>
      <p:pic>
        <p:nvPicPr>
          <p:cNvPr id="1026" name="Picture 2" descr="Image result for league of legends logo">
            <a:extLst>
              <a:ext uri="{FF2B5EF4-FFF2-40B4-BE49-F238E27FC236}">
                <a16:creationId xmlns:a16="http://schemas.microsoft.com/office/drawing/2014/main" id="{D5B3B1AD-6B91-46DE-AB28-F41DB26AB5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5968" y="3299091"/>
            <a:ext cx="944112" cy="94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eam fight tactics logo">
            <a:extLst>
              <a:ext uri="{FF2B5EF4-FFF2-40B4-BE49-F238E27FC236}">
                <a16:creationId xmlns:a16="http://schemas.microsoft.com/office/drawing/2014/main" id="{A56361A0-757C-4660-A842-B8794F5F6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402" y="5702433"/>
            <a:ext cx="209550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stadia logo">
            <a:extLst>
              <a:ext uri="{FF2B5EF4-FFF2-40B4-BE49-F238E27FC236}">
                <a16:creationId xmlns:a16="http://schemas.microsoft.com/office/drawing/2014/main" id="{8517D837-49CB-4384-ACF9-AA89400FE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4980" y="4918067"/>
            <a:ext cx="1625100" cy="597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535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 Background</a:t>
            </a:r>
            <a:br>
              <a:rPr lang="en-US" dirty="0"/>
            </a:br>
            <a:r>
              <a:rPr lang="en-US" dirty="0"/>
              <a:t>(Who are you?) 1 of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8520" y="2065021"/>
            <a:ext cx="4038600" cy="4144963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tx1"/>
              </a:buClr>
              <a:buSzPct val="85000"/>
              <a:buFont typeface="+mj-lt"/>
              <a:buAutoNum type="arabicPeriod"/>
            </a:pPr>
            <a:r>
              <a:rPr lang="en-US" sz="3600" dirty="0">
                <a:solidFill>
                  <a:srgbClr val="00B0F0"/>
                </a:solidFill>
              </a:rPr>
              <a:t>Year?</a:t>
            </a:r>
          </a:p>
          <a:p>
            <a:pPr marL="514350" indent="-514350">
              <a:buClr>
                <a:schemeClr val="tx1"/>
              </a:buClr>
              <a:buSzPct val="85000"/>
              <a:buFont typeface="+mj-lt"/>
              <a:buAutoNum type="arabicPeriod"/>
            </a:pPr>
            <a:r>
              <a:rPr lang="en-US" sz="3600" dirty="0">
                <a:solidFill>
                  <a:srgbClr val="00B0F0"/>
                </a:solidFill>
              </a:rPr>
              <a:t>Major? </a:t>
            </a:r>
          </a:p>
          <a:p>
            <a:pPr marL="914400" lvl="1" indent="-514350">
              <a:buClr>
                <a:srgbClr val="92D050"/>
              </a:buClr>
              <a:buSzPct val="85000"/>
              <a:buFont typeface="+mj-lt"/>
              <a:buAutoNum type="alphaLcPeriod"/>
            </a:pPr>
            <a:r>
              <a:rPr lang="en-US" sz="3200" dirty="0"/>
              <a:t>IMGD Art or Tech</a:t>
            </a:r>
          </a:p>
          <a:p>
            <a:pPr marL="914400" lvl="1" indent="-514350">
              <a:buClr>
                <a:srgbClr val="92D050"/>
              </a:buClr>
              <a:buSzPct val="85000"/>
              <a:buFont typeface="+mj-lt"/>
              <a:buAutoNum type="alphaLcPeriod"/>
            </a:pPr>
            <a:r>
              <a:rPr lang="en-US" sz="3200" dirty="0"/>
              <a:t>Other</a:t>
            </a:r>
          </a:p>
          <a:p>
            <a:pPr marL="514350" indent="-514350">
              <a:buClr>
                <a:schemeClr val="tx1"/>
              </a:buClr>
              <a:buSzPct val="85000"/>
              <a:buFont typeface="+mj-lt"/>
              <a:buAutoNum type="arabicPeriod"/>
            </a:pPr>
            <a:r>
              <a:rPr lang="en-US" sz="3600" dirty="0">
                <a:solidFill>
                  <a:srgbClr val="00B0F0"/>
                </a:solidFill>
              </a:rPr>
              <a:t>Background? </a:t>
            </a:r>
          </a:p>
          <a:p>
            <a:pPr marL="914400" lvl="1" indent="-514350">
              <a:buClr>
                <a:srgbClr val="92D050"/>
              </a:buClr>
              <a:buSzPct val="85000"/>
              <a:buFont typeface="+mj-lt"/>
              <a:buAutoNum type="alphaLcPeriod"/>
            </a:pPr>
            <a:r>
              <a:rPr lang="en-US" sz="3200" dirty="0"/>
              <a:t>Statistics</a:t>
            </a:r>
          </a:p>
          <a:p>
            <a:pPr marL="914400" lvl="1" indent="-514350">
              <a:buClr>
                <a:srgbClr val="92D050"/>
              </a:buClr>
              <a:buSzPct val="85000"/>
              <a:buFont typeface="+mj-lt"/>
              <a:buAutoNum type="alphaLcPeriod"/>
            </a:pPr>
            <a:r>
              <a:rPr lang="en-US" sz="3200" dirty="0"/>
              <a:t>Probability</a:t>
            </a:r>
          </a:p>
          <a:p>
            <a:pPr marL="514350" indent="-514350">
              <a:buClr>
                <a:schemeClr val="tx1"/>
              </a:buClr>
              <a:buSzPct val="85000"/>
              <a:buFont typeface="+mj-lt"/>
              <a:buAutoNum type="arabicPeriod"/>
            </a:pPr>
            <a:endParaRPr lang="en-US" sz="3600" dirty="0"/>
          </a:p>
          <a:p>
            <a:pPr marL="914400" lvl="1" indent="-514350">
              <a:buSzPct val="85000"/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48644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 Background</a:t>
            </a:r>
            <a:br>
              <a:rPr lang="en-US" dirty="0"/>
            </a:br>
            <a:r>
              <a:rPr lang="en-US" dirty="0"/>
              <a:t>(Who are you?) 2 of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918960" y="2125981"/>
            <a:ext cx="4968240" cy="4144963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tx1"/>
              </a:buClr>
              <a:buSzPct val="85000"/>
              <a:buFont typeface="+mj-lt"/>
              <a:buAutoNum type="arabicPeriod" startAt="4"/>
            </a:pPr>
            <a:r>
              <a:rPr lang="en-US" sz="3600" dirty="0">
                <a:solidFill>
                  <a:srgbClr val="00B0F0"/>
                </a:solidFill>
              </a:rPr>
              <a:t>Tools?</a:t>
            </a:r>
          </a:p>
          <a:p>
            <a:pPr marL="914400" lvl="1" indent="-514350">
              <a:buClr>
                <a:srgbClr val="92D050"/>
              </a:buClr>
              <a:buSzPct val="85000"/>
              <a:buFont typeface="+mj-lt"/>
              <a:buAutoNum type="alphaLcPeriod"/>
            </a:pPr>
            <a:r>
              <a:rPr lang="en-US" sz="3200" dirty="0"/>
              <a:t>Python</a:t>
            </a:r>
          </a:p>
          <a:p>
            <a:pPr marL="914400" lvl="1" indent="-514350">
              <a:buClr>
                <a:srgbClr val="92D050"/>
              </a:buClr>
              <a:buSzPct val="85000"/>
              <a:buFont typeface="+mj-lt"/>
              <a:buAutoNum type="alphaLcPeriod"/>
            </a:pPr>
            <a:r>
              <a:rPr lang="en-US" sz="3200" dirty="0"/>
              <a:t>Excel</a:t>
            </a:r>
          </a:p>
          <a:p>
            <a:pPr marL="514350" indent="-514350">
              <a:buClr>
                <a:schemeClr val="tx1"/>
              </a:buClr>
              <a:buSzPct val="85000"/>
              <a:buFont typeface="+mj-lt"/>
              <a:buAutoNum type="arabicPeriod" startAt="4"/>
            </a:pPr>
            <a:r>
              <a:rPr lang="en-US" sz="3600" dirty="0">
                <a:solidFill>
                  <a:srgbClr val="00B0F0"/>
                </a:solidFill>
              </a:rPr>
              <a:t>Platform of Choice?</a:t>
            </a:r>
          </a:p>
          <a:p>
            <a:pPr marL="914400" lvl="1" indent="-514350">
              <a:buClr>
                <a:srgbClr val="92D050"/>
              </a:buClr>
              <a:buSzPct val="85000"/>
              <a:buFont typeface="+mj-lt"/>
              <a:buAutoNum type="alphaLcPeriod"/>
            </a:pPr>
            <a:r>
              <a:rPr lang="en-US" sz="3200" dirty="0"/>
              <a:t>Windows</a:t>
            </a:r>
          </a:p>
          <a:p>
            <a:pPr marL="914400" lvl="1" indent="-514350">
              <a:buClr>
                <a:srgbClr val="92D050"/>
              </a:buClr>
              <a:buSzPct val="85000"/>
              <a:buFont typeface="+mj-lt"/>
              <a:buAutoNum type="alphaLcPeriod"/>
            </a:pPr>
            <a:r>
              <a:rPr lang="en-US" sz="3200" dirty="0"/>
              <a:t>Linux</a:t>
            </a:r>
          </a:p>
          <a:p>
            <a:pPr marL="914400" lvl="1" indent="-514350">
              <a:buClr>
                <a:srgbClr val="92D050"/>
              </a:buClr>
              <a:buSzPct val="85000"/>
              <a:buFont typeface="+mj-lt"/>
              <a:buAutoNum type="alphaLcPeriod"/>
            </a:pPr>
            <a:r>
              <a:rPr lang="en-US" sz="3200" dirty="0"/>
              <a:t>Mac</a:t>
            </a:r>
          </a:p>
          <a:p>
            <a:pPr marL="400050" lvl="1" indent="0">
              <a:buClr>
                <a:schemeClr val="tx1"/>
              </a:buClr>
              <a:buSzPct val="85000"/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84013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18EF1-BB92-408B-B88B-1B767B9C9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Classes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182A39C-98B6-43BF-896E-8FFD59B07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2180" y="1459954"/>
            <a:ext cx="5964382" cy="509292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Meet during regular time slot</a:t>
            </a:r>
          </a:p>
          <a:p>
            <a:pPr lvl="1"/>
            <a:r>
              <a:rPr lang="en-US" dirty="0"/>
              <a:t>Zoom</a:t>
            </a:r>
          </a:p>
          <a:p>
            <a:r>
              <a:rPr lang="en-US" dirty="0"/>
              <a:t>Ask </a:t>
            </a:r>
            <a:r>
              <a:rPr lang="en-US" dirty="0">
                <a:solidFill>
                  <a:srgbClr val="92D050"/>
                </a:solidFill>
              </a:rPr>
              <a:t>questions</a:t>
            </a:r>
            <a:r>
              <a:rPr lang="en-US" dirty="0"/>
              <a:t>, provide updates, …</a:t>
            </a:r>
          </a:p>
          <a:p>
            <a:r>
              <a:rPr lang="en-US" dirty="0">
                <a:solidFill>
                  <a:srgbClr val="00B0F0"/>
                </a:solidFill>
              </a:rPr>
              <a:t>Lectures</a:t>
            </a:r>
            <a:r>
              <a:rPr lang="en-US" dirty="0"/>
              <a:t>, but in small chunks</a:t>
            </a:r>
          </a:p>
          <a:p>
            <a:r>
              <a:rPr lang="en-US" dirty="0">
                <a:solidFill>
                  <a:srgbClr val="FFC000"/>
                </a:solidFill>
              </a:rPr>
              <a:t>Group work </a:t>
            </a:r>
            <a:r>
              <a:rPr lang="en-US" dirty="0"/>
              <a:t>(Zoom breakout rooms)</a:t>
            </a:r>
          </a:p>
          <a:p>
            <a:r>
              <a:rPr lang="en-US" dirty="0"/>
              <a:t>…</a:t>
            </a:r>
          </a:p>
          <a:p>
            <a:r>
              <a:rPr lang="en-US" dirty="0"/>
              <a:t>Let’s be flexible!  We’ll see how this goes, what’s going well, what is not and adjust!</a:t>
            </a:r>
          </a:p>
        </p:txBody>
      </p:sp>
    </p:spTree>
    <p:extLst>
      <p:ext uri="{BB962C8B-B14F-4D97-AF65-F5344CB8AC3E}">
        <p14:creationId xmlns:p14="http://schemas.microsoft.com/office/powerpoint/2010/main" val="268430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Syllabus  Stuff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idx="1"/>
          </p:nvPr>
        </p:nvSpPr>
        <p:spPr>
          <a:xfrm>
            <a:off x="5151120" y="1523048"/>
            <a:ext cx="6888480" cy="4983162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>
                <a:hlinkClick r:id="rId3"/>
              </a:rPr>
              <a:t>www.cs.wpi.edu/~imgd2905/d21</a:t>
            </a:r>
            <a:endParaRPr lang="en-US" sz="3600" dirty="0"/>
          </a:p>
          <a:p>
            <a:pPr lvl="1"/>
            <a:r>
              <a:rPr lang="en-US" sz="3200" dirty="0"/>
              <a:t>Linked from Canvas Web page</a:t>
            </a:r>
          </a:p>
          <a:p>
            <a:r>
              <a:rPr lang="en-US" sz="3600" dirty="0"/>
              <a:t>Class:   </a:t>
            </a:r>
            <a:r>
              <a:rPr lang="en-US" sz="3600" dirty="0">
                <a:solidFill>
                  <a:srgbClr val="92D050"/>
                </a:solidFill>
              </a:rPr>
              <a:t>M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92D050"/>
                </a:solidFill>
              </a:rPr>
              <a:t>T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92D050"/>
                </a:solidFill>
              </a:rPr>
              <a:t>Th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92D050"/>
                </a:solidFill>
              </a:rPr>
              <a:t>F</a:t>
            </a:r>
            <a:r>
              <a:rPr lang="en-US" sz="3600" dirty="0"/>
              <a:t>    10-10:50am</a:t>
            </a:r>
          </a:p>
          <a:p>
            <a:pPr lvl="1"/>
            <a:r>
              <a:rPr lang="en-US" sz="3200" dirty="0">
                <a:hlinkClick r:id="rId4"/>
              </a:rPr>
              <a:t>https://wpi.zoom.us/j/542948614</a:t>
            </a:r>
            <a:r>
              <a:rPr lang="en-US" sz="3200" dirty="0"/>
              <a:t> </a:t>
            </a:r>
          </a:p>
          <a:p>
            <a:r>
              <a:rPr lang="en-US" sz="3600" dirty="0"/>
              <a:t>Office hours (Zoom): </a:t>
            </a:r>
            <a:r>
              <a:rPr lang="en-US" sz="3600" dirty="0">
                <a:solidFill>
                  <a:srgbClr val="92D050"/>
                </a:solidFill>
              </a:rPr>
              <a:t>TBA</a:t>
            </a:r>
            <a:endParaRPr lang="en-US" sz="3600" dirty="0"/>
          </a:p>
          <a:p>
            <a:pPr lvl="1"/>
            <a:r>
              <a:rPr lang="en-US" sz="3200" dirty="0"/>
              <a:t>Or by appointment</a:t>
            </a:r>
          </a:p>
          <a:p>
            <a:r>
              <a:rPr lang="en-US" sz="3600" dirty="0"/>
              <a:t>Email</a:t>
            </a:r>
          </a:p>
          <a:p>
            <a:pPr lvl="1"/>
            <a:r>
              <a:rPr lang="en-US" sz="3200" dirty="0">
                <a:hlinkClick r:id="rId5"/>
              </a:rPr>
              <a:t>claypool@cs.wpi.edu</a:t>
            </a:r>
            <a:r>
              <a:rPr lang="en-US" sz="3200" dirty="0"/>
              <a:t> (me)</a:t>
            </a:r>
          </a:p>
          <a:p>
            <a:r>
              <a:rPr lang="en-US" sz="3600" dirty="0"/>
              <a:t>Discord server</a:t>
            </a:r>
          </a:p>
          <a:p>
            <a:pPr lvl="1"/>
            <a:r>
              <a:rPr lang="en-US" sz="3200" dirty="0"/>
              <a:t>Invite code on Canvas page</a:t>
            </a:r>
          </a:p>
        </p:txBody>
      </p:sp>
      <p:pic>
        <p:nvPicPr>
          <p:cNvPr id="1026" name="Picture 2" descr="Discord Icon of Flat style - Available in SVG, PNG, EPS, AI &amp; Icon fonts">
            <a:extLst>
              <a:ext uri="{FF2B5EF4-FFF2-40B4-BE49-F238E27FC236}">
                <a16:creationId xmlns:a16="http://schemas.microsoft.com/office/drawing/2014/main" id="{F7A8C38C-06C9-452F-B8B2-62C976FCCA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5140" y="5120322"/>
            <a:ext cx="1294448" cy="1294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838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06780" y="30638"/>
            <a:ext cx="9654540" cy="1325563"/>
          </a:xfrm>
        </p:spPr>
        <p:txBody>
          <a:bodyPr/>
          <a:lstStyle/>
          <a:p>
            <a:r>
              <a:rPr lang="en-US" dirty="0"/>
              <a:t>Text Book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149686" y="5641128"/>
            <a:ext cx="5935634" cy="118623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Unfortunate name, but good content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depth to provide foundation for analytics</a:t>
            </a:r>
          </a:p>
          <a:p>
            <a:r>
              <a:rPr lang="en-US" dirty="0"/>
              <a:t>Good examples, but not game-centric</a:t>
            </a:r>
          </a:p>
        </p:txBody>
      </p:sp>
      <p:pic>
        <p:nvPicPr>
          <p:cNvPr id="2050" name="Picture 2" descr="https://www.pearsonhighered.com/assets/bigcovers/0/1/3/3/01333826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1441" y="1203007"/>
            <a:ext cx="3265516" cy="4274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647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" y="123330"/>
            <a:ext cx="9791701" cy="1325563"/>
          </a:xfrm>
        </p:spPr>
        <p:txBody>
          <a:bodyPr/>
          <a:lstStyle/>
          <a:p>
            <a:r>
              <a:rPr lang="en-US" dirty="0"/>
              <a:t>Class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556" y="1448893"/>
            <a:ext cx="41148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Data analysis tools and pipeline</a:t>
            </a:r>
          </a:p>
          <a:p>
            <a:r>
              <a:rPr lang="en-US" dirty="0"/>
              <a:t>Statistics</a:t>
            </a:r>
          </a:p>
          <a:p>
            <a:r>
              <a:rPr lang="en-US" dirty="0"/>
              <a:t>Visualizing and presenting data</a:t>
            </a:r>
          </a:p>
          <a:p>
            <a:r>
              <a:rPr lang="en-US" dirty="0"/>
              <a:t>Probability</a:t>
            </a:r>
          </a:p>
          <a:p>
            <a:r>
              <a:rPr lang="en-US" dirty="0"/>
              <a:t>Hypothesis testing</a:t>
            </a:r>
          </a:p>
          <a:p>
            <a:r>
              <a:rPr lang="en-US" dirty="0"/>
              <a:t>Regression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556" y="5203920"/>
            <a:ext cx="3268980" cy="15296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Apply topics to </a:t>
            </a:r>
            <a:r>
              <a:rPr lang="en-US" dirty="0">
                <a:solidFill>
                  <a:srgbClr val="92D050"/>
                </a:solidFill>
              </a:rPr>
              <a:t>game data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Commercial and custom</a:t>
            </a:r>
          </a:p>
        </p:txBody>
      </p:sp>
      <p:pic>
        <p:nvPicPr>
          <p:cNvPr id="3074" name="Picture 2" descr="Image result for perlenspie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0240" y="3091887"/>
            <a:ext cx="876364" cy="766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gaming.corsair.com/~/media/gaming/rgb%20profile/cuprofile%20files/2016/12/23/profile%20images/league-of-legends-6c6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256" y="2161095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hearthstone logo">
            <a:extLst>
              <a:ext uri="{FF2B5EF4-FFF2-40B4-BE49-F238E27FC236}">
                <a16:creationId xmlns:a16="http://schemas.microsoft.com/office/drawing/2014/main" id="{6907D193-DF46-4266-9FD6-37B749A948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8197" y="4158633"/>
            <a:ext cx="868407" cy="86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57C2D7EE-3AB5-4481-BD89-9D54E2BAE8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6476" y="5268900"/>
            <a:ext cx="1155065" cy="86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025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877</Words>
  <Application>Microsoft Office PowerPoint</Application>
  <PresentationFormat>Widescreen</PresentationFormat>
  <Paragraphs>174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Office Theme</vt:lpstr>
      <vt:lpstr>Data Analysis for Game Development</vt:lpstr>
      <vt:lpstr>Outline</vt:lpstr>
      <vt:lpstr>Professor Background (Who am I?)</vt:lpstr>
      <vt:lpstr>Student Background (Who are you?) 1 of 2</vt:lpstr>
      <vt:lpstr>Student Background (Who are you?) 2 of 2</vt:lpstr>
      <vt:lpstr>Online Classes</vt:lpstr>
      <vt:lpstr>Syllabus  Stuff</vt:lpstr>
      <vt:lpstr>Text Book</vt:lpstr>
      <vt:lpstr>Class Topics</vt:lpstr>
      <vt:lpstr>Course Structure</vt:lpstr>
      <vt:lpstr>Projects</vt:lpstr>
      <vt:lpstr>Homework</vt:lpstr>
      <vt:lpstr>Participation</vt:lpstr>
      <vt:lpstr>Slides</vt:lpstr>
      <vt:lpstr>Timeline</vt:lpstr>
      <vt:lpstr>Why This Class?</vt:lpstr>
      <vt:lpstr>Why This Class? (1 of 2 )</vt:lpstr>
      <vt:lpstr>Why This Class? (2 of 2 )</vt:lpstr>
      <vt:lpstr>Why This Class?  –  Other</vt:lpstr>
      <vt:lpstr>Jobs</vt:lpstr>
      <vt:lpstr>Jobs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Claypool, Mark L.</dc:creator>
  <cp:lastModifiedBy>Claypool, Mark L.</cp:lastModifiedBy>
  <cp:revision>20</cp:revision>
  <dcterms:created xsi:type="dcterms:W3CDTF">2020-09-23T12:06:09Z</dcterms:created>
  <dcterms:modified xsi:type="dcterms:W3CDTF">2021-03-24T13:13:04Z</dcterms:modified>
</cp:coreProperties>
</file>