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9" r:id="rId4"/>
    <p:sldId id="283" r:id="rId5"/>
    <p:sldId id="282" r:id="rId6"/>
    <p:sldId id="284" r:id="rId7"/>
    <p:sldId id="276" r:id="rId8"/>
    <p:sldId id="270" r:id="rId9"/>
    <p:sldId id="285" r:id="rId10"/>
    <p:sldId id="286" r:id="rId11"/>
    <p:sldId id="271" r:id="rId12"/>
    <p:sldId id="287" r:id="rId13"/>
    <p:sldId id="278" r:id="rId14"/>
    <p:sldId id="273" r:id="rId15"/>
    <p:sldId id="288" r:id="rId16"/>
    <p:sldId id="275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9479B-D9D5-4FFD-B675-6B7AC2ABE92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5A070-04F7-44B3-9AB4-31642ABA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92E2E-0F41-414E-8919-02066B7C2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1195" y="549768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1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641423"/>
            <a:ext cx="5694218" cy="4535540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₊"/>
              <a:defRPr/>
            </a:lvl3pPr>
            <a:lvl4pPr>
              <a:buFont typeface="Calibri" panose="020F0502020204030204" pitchFamily="34" charset="0"/>
              <a:buChar char="›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50800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08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4EB06D5-69B6-4826-9F0E-A7D4263A2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8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40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555751"/>
            <a:ext cx="5971310" cy="516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F2C6B-C4F6-4B85-BB85-CAC2059B66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66320" y="40759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1778013"/>
            <a:ext cx="521208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Fundamentals of </a:t>
            </a:r>
            <a:br>
              <a:rPr lang="en-US" sz="4800" dirty="0"/>
            </a:br>
            <a:r>
              <a:rPr lang="en-US" sz="4800" dirty="0"/>
              <a:t>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5640" y="236537"/>
            <a:ext cx="45720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B0F0"/>
              </a:solidFill>
            </a:endParaRPr>
          </a:p>
          <a:p>
            <a:r>
              <a:rPr lang="en-US" sz="3600" dirty="0">
                <a:solidFill>
                  <a:srgbClr val="00B0F0"/>
                </a:solidFill>
              </a:rPr>
              <a:t>IMGD 2905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26995" y="3429000"/>
            <a:ext cx="1769291" cy="2839383"/>
            <a:chOff x="5638800" y="3427273"/>
            <a:chExt cx="1769291" cy="2839383"/>
          </a:xfrm>
        </p:grpSpPr>
        <p:pic>
          <p:nvPicPr>
            <p:cNvPr id="5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</a:rPr>
                <a:t>Chapter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2DEF-681F-4CC7-8D57-7C82E5A0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755C-CC80-414F-8451-4270CB97E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8920" y="1555568"/>
            <a:ext cx="5593080" cy="52262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2D05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Time, Deaths/fails, Fun</a:t>
            </a:r>
            <a:endParaRPr lang="en-US" dirty="0"/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FFFF00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solidFill>
                  <a:srgbClr val="FFFF00"/>
                </a:solidFill>
              </a:rPr>
              <a:t>Koopas</a:t>
            </a:r>
            <a:r>
              <a:rPr lang="en-US" dirty="0">
                <a:solidFill>
                  <a:srgbClr val="FFFF00"/>
                </a:solidFill>
              </a:rPr>
              <a:t>, platforms, experience, age 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B0F0"/>
                </a:solidFill>
              </a:rPr>
              <a:t>variables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Time spent getting coins, Number of jumps</a:t>
            </a:r>
            <a:endParaRPr lang="en-US" dirty="0"/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FF99FF"/>
                </a:solidFill>
              </a:rPr>
              <a:t>observations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10s, 12 jumps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85E78-057C-4227-9CEA-106D77BDFBCB}"/>
              </a:ext>
            </a:extLst>
          </p:cNvPr>
          <p:cNvGrpSpPr>
            <a:grpSpLocks noChangeAspect="1"/>
          </p:cNvGrpSpPr>
          <p:nvPr/>
        </p:nvGrpSpPr>
        <p:grpSpPr>
          <a:xfrm>
            <a:off x="153729" y="106680"/>
            <a:ext cx="2789006" cy="1704046"/>
            <a:chOff x="5029200" y="1784738"/>
            <a:chExt cx="3762375" cy="2298762"/>
          </a:xfrm>
        </p:grpSpPr>
        <p:pic>
          <p:nvPicPr>
            <p:cNvPr id="3074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5C4A00DA-234D-498E-9F13-774E296C5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3FBF76-F654-4983-BC71-E7A427ED24F4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ADD02-4DF4-458D-8AB3-AC6F9146F87E}"/>
              </a:ext>
            </a:extLst>
          </p:cNvPr>
          <p:cNvGrpSpPr/>
          <p:nvPr/>
        </p:nvGrpSpPr>
        <p:grpSpPr>
          <a:xfrm>
            <a:off x="3259918" y="118806"/>
            <a:ext cx="2231331" cy="1741763"/>
            <a:chOff x="5280824" y="4265934"/>
            <a:chExt cx="3259125" cy="2385700"/>
          </a:xfrm>
        </p:grpSpPr>
        <p:pic>
          <p:nvPicPr>
            <p:cNvPr id="3080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DEFBFE76-3F4D-432A-8135-2E3CF70F8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98CF3E-87CD-47E8-8F71-E5CD5415F5D2}"/>
                </a:ext>
              </a:extLst>
            </p:cNvPr>
            <p:cNvSpPr/>
            <p:nvPr/>
          </p:nvSpPr>
          <p:spPr>
            <a:xfrm>
              <a:off x="6142234" y="6398696"/>
              <a:ext cx="1510656" cy="2529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https://tinyurl.com/s8tcprt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32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Even 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1372856"/>
            <a:ext cx="6797040" cy="534798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Parameter</a:t>
            </a:r>
            <a:r>
              <a:rPr lang="en-US" dirty="0"/>
              <a:t> – measure of dependent variable for </a:t>
            </a:r>
            <a:r>
              <a:rPr lang="en-US" dirty="0">
                <a:solidFill>
                  <a:srgbClr val="FF0000"/>
                </a:solidFill>
              </a:rPr>
              <a:t>population</a:t>
            </a:r>
          </a:p>
          <a:p>
            <a:pPr lvl="1"/>
            <a:r>
              <a:rPr lang="en-US" dirty="0"/>
              <a:t>e.g., average crashes in </a:t>
            </a:r>
            <a:r>
              <a:rPr lang="en-US" i="1" dirty="0"/>
              <a:t>Mario Cart </a:t>
            </a:r>
            <a:r>
              <a:rPr lang="en-US" dirty="0"/>
              <a:t>level for everyone</a:t>
            </a:r>
          </a:p>
          <a:p>
            <a:pPr lvl="1"/>
            <a:r>
              <a:rPr lang="en-US" dirty="0"/>
              <a:t>Usually what we want to know, but can’t get easily</a:t>
            </a:r>
          </a:p>
          <a:p>
            <a:r>
              <a:rPr lang="en-US" dirty="0">
                <a:solidFill>
                  <a:srgbClr val="00B0F0"/>
                </a:solidFill>
              </a:rPr>
              <a:t>Statistic</a:t>
            </a:r>
            <a:r>
              <a:rPr lang="en-US" dirty="0"/>
              <a:t> – measure of dependent variable in </a:t>
            </a:r>
            <a:r>
              <a:rPr lang="en-US" dirty="0">
                <a:solidFill>
                  <a:srgbClr val="FF0000"/>
                </a:solidFill>
              </a:rPr>
              <a:t>sample</a:t>
            </a:r>
          </a:p>
          <a:p>
            <a:pPr lvl="1"/>
            <a:r>
              <a:rPr lang="en-US" dirty="0"/>
              <a:t>e.g., average crashes in Mario Cart level for IMGD 2905 class</a:t>
            </a:r>
          </a:p>
          <a:p>
            <a:r>
              <a:rPr lang="en-US" dirty="0">
                <a:solidFill>
                  <a:srgbClr val="92D050"/>
                </a:solidFill>
              </a:rPr>
              <a:t>Statistics </a:t>
            </a:r>
            <a:r>
              <a:rPr lang="en-US" dirty="0"/>
              <a:t>– set of numerical methods for getting information about population based on data from sample, usually to get information about population parameters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00A1B-DA47-486D-9688-40B4F58BFE07}"/>
              </a:ext>
            </a:extLst>
          </p:cNvPr>
          <p:cNvSpPr/>
          <p:nvPr/>
        </p:nvSpPr>
        <p:spPr>
          <a:xfrm>
            <a:off x="5242560" y="4709160"/>
            <a:ext cx="6797040" cy="1836420"/>
          </a:xfrm>
          <a:custGeom>
            <a:avLst/>
            <a:gdLst>
              <a:gd name="connsiteX0" fmla="*/ 0 w 6797040"/>
              <a:gd name="connsiteY0" fmla="*/ 0 h 1836420"/>
              <a:gd name="connsiteX1" fmla="*/ 702361 w 6797040"/>
              <a:gd name="connsiteY1" fmla="*/ 0 h 1836420"/>
              <a:gd name="connsiteX2" fmla="*/ 1132840 w 6797040"/>
              <a:gd name="connsiteY2" fmla="*/ 0 h 1836420"/>
              <a:gd name="connsiteX3" fmla="*/ 1767230 w 6797040"/>
              <a:gd name="connsiteY3" fmla="*/ 0 h 1836420"/>
              <a:gd name="connsiteX4" fmla="*/ 2401621 w 6797040"/>
              <a:gd name="connsiteY4" fmla="*/ 0 h 1836420"/>
              <a:gd name="connsiteX5" fmla="*/ 2832100 w 6797040"/>
              <a:gd name="connsiteY5" fmla="*/ 0 h 1836420"/>
              <a:gd name="connsiteX6" fmla="*/ 3398520 w 6797040"/>
              <a:gd name="connsiteY6" fmla="*/ 0 h 1836420"/>
              <a:gd name="connsiteX7" fmla="*/ 4100881 w 6797040"/>
              <a:gd name="connsiteY7" fmla="*/ 0 h 1836420"/>
              <a:gd name="connsiteX8" fmla="*/ 4803242 w 6797040"/>
              <a:gd name="connsiteY8" fmla="*/ 0 h 1836420"/>
              <a:gd name="connsiteX9" fmla="*/ 5369662 w 6797040"/>
              <a:gd name="connsiteY9" fmla="*/ 0 h 1836420"/>
              <a:gd name="connsiteX10" fmla="*/ 5732170 w 6797040"/>
              <a:gd name="connsiteY10" fmla="*/ 0 h 1836420"/>
              <a:gd name="connsiteX11" fmla="*/ 6162650 w 6797040"/>
              <a:gd name="connsiteY11" fmla="*/ 0 h 1836420"/>
              <a:gd name="connsiteX12" fmla="*/ 6797040 w 6797040"/>
              <a:gd name="connsiteY12" fmla="*/ 0 h 1836420"/>
              <a:gd name="connsiteX13" fmla="*/ 6797040 w 6797040"/>
              <a:gd name="connsiteY13" fmla="*/ 459105 h 1836420"/>
              <a:gd name="connsiteX14" fmla="*/ 6797040 w 6797040"/>
              <a:gd name="connsiteY14" fmla="*/ 899846 h 1836420"/>
              <a:gd name="connsiteX15" fmla="*/ 6797040 w 6797040"/>
              <a:gd name="connsiteY15" fmla="*/ 1377315 h 1836420"/>
              <a:gd name="connsiteX16" fmla="*/ 6797040 w 6797040"/>
              <a:gd name="connsiteY16" fmla="*/ 1836420 h 1836420"/>
              <a:gd name="connsiteX17" fmla="*/ 6162650 w 6797040"/>
              <a:gd name="connsiteY17" fmla="*/ 1836420 h 1836420"/>
              <a:gd name="connsiteX18" fmla="*/ 5596230 w 6797040"/>
              <a:gd name="connsiteY18" fmla="*/ 1836420 h 1836420"/>
              <a:gd name="connsiteX19" fmla="*/ 5233721 w 6797040"/>
              <a:gd name="connsiteY19" fmla="*/ 1836420 h 1836420"/>
              <a:gd name="connsiteX20" fmla="*/ 4667301 w 6797040"/>
              <a:gd name="connsiteY20" fmla="*/ 1836420 h 1836420"/>
              <a:gd name="connsiteX21" fmla="*/ 4032910 w 6797040"/>
              <a:gd name="connsiteY21" fmla="*/ 1836420 h 1836420"/>
              <a:gd name="connsiteX22" fmla="*/ 3534461 w 6797040"/>
              <a:gd name="connsiteY22" fmla="*/ 1836420 h 1836420"/>
              <a:gd name="connsiteX23" fmla="*/ 3036011 w 6797040"/>
              <a:gd name="connsiteY23" fmla="*/ 1836420 h 1836420"/>
              <a:gd name="connsiteX24" fmla="*/ 2469591 w 6797040"/>
              <a:gd name="connsiteY24" fmla="*/ 1836420 h 1836420"/>
              <a:gd name="connsiteX25" fmla="*/ 2039112 w 6797040"/>
              <a:gd name="connsiteY25" fmla="*/ 1836420 h 1836420"/>
              <a:gd name="connsiteX26" fmla="*/ 1540662 w 6797040"/>
              <a:gd name="connsiteY26" fmla="*/ 1836420 h 1836420"/>
              <a:gd name="connsiteX27" fmla="*/ 838302 w 6797040"/>
              <a:gd name="connsiteY27" fmla="*/ 1836420 h 1836420"/>
              <a:gd name="connsiteX28" fmla="*/ 0 w 6797040"/>
              <a:gd name="connsiteY28" fmla="*/ 1836420 h 1836420"/>
              <a:gd name="connsiteX29" fmla="*/ 0 w 6797040"/>
              <a:gd name="connsiteY29" fmla="*/ 1358951 h 1836420"/>
              <a:gd name="connsiteX30" fmla="*/ 0 w 6797040"/>
              <a:gd name="connsiteY30" fmla="*/ 881482 h 1836420"/>
              <a:gd name="connsiteX31" fmla="*/ 0 w 6797040"/>
              <a:gd name="connsiteY31" fmla="*/ 0 h 18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97040" h="1836420" extrusionOk="0">
                <a:moveTo>
                  <a:pt x="0" y="0"/>
                </a:moveTo>
                <a:cubicBezTo>
                  <a:pt x="336620" y="-16216"/>
                  <a:pt x="501250" y="47611"/>
                  <a:pt x="702361" y="0"/>
                </a:cubicBezTo>
                <a:cubicBezTo>
                  <a:pt x="903472" y="-47611"/>
                  <a:pt x="994932" y="43702"/>
                  <a:pt x="1132840" y="0"/>
                </a:cubicBezTo>
                <a:cubicBezTo>
                  <a:pt x="1270748" y="-43702"/>
                  <a:pt x="1566347" y="71317"/>
                  <a:pt x="1767230" y="0"/>
                </a:cubicBezTo>
                <a:cubicBezTo>
                  <a:pt x="1968113" y="-71317"/>
                  <a:pt x="2216713" y="5342"/>
                  <a:pt x="2401621" y="0"/>
                </a:cubicBezTo>
                <a:cubicBezTo>
                  <a:pt x="2586529" y="-5342"/>
                  <a:pt x="2628741" y="29712"/>
                  <a:pt x="2832100" y="0"/>
                </a:cubicBezTo>
                <a:cubicBezTo>
                  <a:pt x="3035459" y="-29712"/>
                  <a:pt x="3202300" y="26009"/>
                  <a:pt x="3398520" y="0"/>
                </a:cubicBezTo>
                <a:cubicBezTo>
                  <a:pt x="3594740" y="-26009"/>
                  <a:pt x="3852767" y="83950"/>
                  <a:pt x="4100881" y="0"/>
                </a:cubicBezTo>
                <a:cubicBezTo>
                  <a:pt x="4348995" y="-83950"/>
                  <a:pt x="4478714" y="12788"/>
                  <a:pt x="4803242" y="0"/>
                </a:cubicBezTo>
                <a:cubicBezTo>
                  <a:pt x="5127770" y="-12788"/>
                  <a:pt x="5196421" y="31229"/>
                  <a:pt x="5369662" y="0"/>
                </a:cubicBezTo>
                <a:cubicBezTo>
                  <a:pt x="5542903" y="-31229"/>
                  <a:pt x="5600951" y="39344"/>
                  <a:pt x="5732170" y="0"/>
                </a:cubicBezTo>
                <a:cubicBezTo>
                  <a:pt x="5863389" y="-39344"/>
                  <a:pt x="6019626" y="42601"/>
                  <a:pt x="6162650" y="0"/>
                </a:cubicBezTo>
                <a:cubicBezTo>
                  <a:pt x="6305674" y="-42601"/>
                  <a:pt x="6611151" y="57944"/>
                  <a:pt x="6797040" y="0"/>
                </a:cubicBezTo>
                <a:cubicBezTo>
                  <a:pt x="6828564" y="221918"/>
                  <a:pt x="6758532" y="251922"/>
                  <a:pt x="6797040" y="459105"/>
                </a:cubicBezTo>
                <a:cubicBezTo>
                  <a:pt x="6835548" y="666289"/>
                  <a:pt x="6790120" y="721309"/>
                  <a:pt x="6797040" y="899846"/>
                </a:cubicBezTo>
                <a:cubicBezTo>
                  <a:pt x="6803960" y="1078383"/>
                  <a:pt x="6789633" y="1151923"/>
                  <a:pt x="6797040" y="1377315"/>
                </a:cubicBezTo>
                <a:cubicBezTo>
                  <a:pt x="6804447" y="1602707"/>
                  <a:pt x="6764387" y="1728428"/>
                  <a:pt x="6797040" y="1836420"/>
                </a:cubicBezTo>
                <a:cubicBezTo>
                  <a:pt x="6613798" y="1898697"/>
                  <a:pt x="6397958" y="1798514"/>
                  <a:pt x="6162650" y="1836420"/>
                </a:cubicBezTo>
                <a:cubicBezTo>
                  <a:pt x="5927342" y="1874326"/>
                  <a:pt x="5775166" y="1774562"/>
                  <a:pt x="5596230" y="1836420"/>
                </a:cubicBezTo>
                <a:cubicBezTo>
                  <a:pt x="5417294" y="1898278"/>
                  <a:pt x="5406501" y="1833800"/>
                  <a:pt x="5233721" y="1836420"/>
                </a:cubicBezTo>
                <a:cubicBezTo>
                  <a:pt x="5060941" y="1839040"/>
                  <a:pt x="4918149" y="1820614"/>
                  <a:pt x="4667301" y="1836420"/>
                </a:cubicBezTo>
                <a:cubicBezTo>
                  <a:pt x="4416453" y="1852226"/>
                  <a:pt x="4253076" y="1775881"/>
                  <a:pt x="4032910" y="1836420"/>
                </a:cubicBezTo>
                <a:cubicBezTo>
                  <a:pt x="3812744" y="1896959"/>
                  <a:pt x="3772953" y="1830412"/>
                  <a:pt x="3534461" y="1836420"/>
                </a:cubicBezTo>
                <a:cubicBezTo>
                  <a:pt x="3295969" y="1842428"/>
                  <a:pt x="3240030" y="1798539"/>
                  <a:pt x="3036011" y="1836420"/>
                </a:cubicBezTo>
                <a:cubicBezTo>
                  <a:pt x="2831992" y="1874301"/>
                  <a:pt x="2631810" y="1823852"/>
                  <a:pt x="2469591" y="1836420"/>
                </a:cubicBezTo>
                <a:cubicBezTo>
                  <a:pt x="2307372" y="1848988"/>
                  <a:pt x="2243684" y="1796084"/>
                  <a:pt x="2039112" y="1836420"/>
                </a:cubicBezTo>
                <a:cubicBezTo>
                  <a:pt x="1834540" y="1876756"/>
                  <a:pt x="1783698" y="1814813"/>
                  <a:pt x="1540662" y="1836420"/>
                </a:cubicBezTo>
                <a:cubicBezTo>
                  <a:pt x="1297626" y="1858027"/>
                  <a:pt x="1065811" y="1753473"/>
                  <a:pt x="838302" y="1836420"/>
                </a:cubicBezTo>
                <a:cubicBezTo>
                  <a:pt x="610793" y="1919367"/>
                  <a:pt x="187048" y="1802667"/>
                  <a:pt x="0" y="1836420"/>
                </a:cubicBezTo>
                <a:cubicBezTo>
                  <a:pt x="-9707" y="1644213"/>
                  <a:pt x="41402" y="1534696"/>
                  <a:pt x="0" y="1358951"/>
                </a:cubicBezTo>
                <a:cubicBezTo>
                  <a:pt x="-41402" y="1183206"/>
                  <a:pt x="29273" y="1112713"/>
                  <a:pt x="0" y="881482"/>
                </a:cubicBezTo>
                <a:cubicBezTo>
                  <a:pt x="-29273" y="650251"/>
                  <a:pt x="104009" y="2552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0330727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Even More Key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5256" y="1184388"/>
            <a:ext cx="6331116" cy="1015663"/>
          </a:xfrm>
          <a:custGeom>
            <a:avLst/>
            <a:gdLst>
              <a:gd name="connsiteX0" fmla="*/ 0 w 6331116"/>
              <a:gd name="connsiteY0" fmla="*/ 0 h 1015663"/>
              <a:gd name="connsiteX1" fmla="*/ 575556 w 6331116"/>
              <a:gd name="connsiteY1" fmla="*/ 0 h 1015663"/>
              <a:gd name="connsiteX2" fmla="*/ 961179 w 6331116"/>
              <a:gd name="connsiteY2" fmla="*/ 0 h 1015663"/>
              <a:gd name="connsiteX3" fmla="*/ 1536735 w 6331116"/>
              <a:gd name="connsiteY3" fmla="*/ 0 h 1015663"/>
              <a:gd name="connsiteX4" fmla="*/ 2112291 w 6331116"/>
              <a:gd name="connsiteY4" fmla="*/ 0 h 1015663"/>
              <a:gd name="connsiteX5" fmla="*/ 2497913 w 6331116"/>
              <a:gd name="connsiteY5" fmla="*/ 0 h 1015663"/>
              <a:gd name="connsiteX6" fmla="*/ 3073469 w 6331116"/>
              <a:gd name="connsiteY6" fmla="*/ 0 h 1015663"/>
              <a:gd name="connsiteX7" fmla="*/ 3522403 w 6331116"/>
              <a:gd name="connsiteY7" fmla="*/ 0 h 1015663"/>
              <a:gd name="connsiteX8" fmla="*/ 4161270 w 6331116"/>
              <a:gd name="connsiteY8" fmla="*/ 0 h 1015663"/>
              <a:gd name="connsiteX9" fmla="*/ 4673515 w 6331116"/>
              <a:gd name="connsiteY9" fmla="*/ 0 h 1015663"/>
              <a:gd name="connsiteX10" fmla="*/ 5312382 w 6331116"/>
              <a:gd name="connsiteY10" fmla="*/ 0 h 1015663"/>
              <a:gd name="connsiteX11" fmla="*/ 5824627 w 6331116"/>
              <a:gd name="connsiteY11" fmla="*/ 0 h 1015663"/>
              <a:gd name="connsiteX12" fmla="*/ 6331116 w 6331116"/>
              <a:gd name="connsiteY12" fmla="*/ 0 h 1015663"/>
              <a:gd name="connsiteX13" fmla="*/ 6331116 w 6331116"/>
              <a:gd name="connsiteY13" fmla="*/ 497675 h 1015663"/>
              <a:gd name="connsiteX14" fmla="*/ 6331116 w 6331116"/>
              <a:gd name="connsiteY14" fmla="*/ 1015663 h 1015663"/>
              <a:gd name="connsiteX15" fmla="*/ 5945493 w 6331116"/>
              <a:gd name="connsiteY15" fmla="*/ 1015663 h 1015663"/>
              <a:gd name="connsiteX16" fmla="*/ 5369937 w 6331116"/>
              <a:gd name="connsiteY16" fmla="*/ 1015663 h 1015663"/>
              <a:gd name="connsiteX17" fmla="*/ 4857693 w 6331116"/>
              <a:gd name="connsiteY17" fmla="*/ 1015663 h 1015663"/>
              <a:gd name="connsiteX18" fmla="*/ 4282137 w 6331116"/>
              <a:gd name="connsiteY18" fmla="*/ 1015663 h 1015663"/>
              <a:gd name="connsiteX19" fmla="*/ 3643269 w 6331116"/>
              <a:gd name="connsiteY19" fmla="*/ 1015663 h 1015663"/>
              <a:gd name="connsiteX20" fmla="*/ 3257647 w 6331116"/>
              <a:gd name="connsiteY20" fmla="*/ 1015663 h 1015663"/>
              <a:gd name="connsiteX21" fmla="*/ 2555469 w 6331116"/>
              <a:gd name="connsiteY21" fmla="*/ 1015663 h 1015663"/>
              <a:gd name="connsiteX22" fmla="*/ 1853290 w 6331116"/>
              <a:gd name="connsiteY22" fmla="*/ 1015663 h 1015663"/>
              <a:gd name="connsiteX23" fmla="*/ 1467668 w 6331116"/>
              <a:gd name="connsiteY23" fmla="*/ 1015663 h 1015663"/>
              <a:gd name="connsiteX24" fmla="*/ 892112 w 6331116"/>
              <a:gd name="connsiteY24" fmla="*/ 1015663 h 1015663"/>
              <a:gd name="connsiteX25" fmla="*/ 0 w 6331116"/>
              <a:gd name="connsiteY25" fmla="*/ 1015663 h 1015663"/>
              <a:gd name="connsiteX26" fmla="*/ 0 w 6331116"/>
              <a:gd name="connsiteY26" fmla="*/ 538301 h 1015663"/>
              <a:gd name="connsiteX27" fmla="*/ 0 w 6331116"/>
              <a:gd name="connsiteY27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1116" h="1015663" fill="none" extrusionOk="0">
                <a:moveTo>
                  <a:pt x="0" y="0"/>
                </a:moveTo>
                <a:cubicBezTo>
                  <a:pt x="142238" y="-26380"/>
                  <a:pt x="404066" y="187"/>
                  <a:pt x="575556" y="0"/>
                </a:cubicBezTo>
                <a:cubicBezTo>
                  <a:pt x="747046" y="-187"/>
                  <a:pt x="860670" y="27870"/>
                  <a:pt x="961179" y="0"/>
                </a:cubicBezTo>
                <a:cubicBezTo>
                  <a:pt x="1061688" y="-27870"/>
                  <a:pt x="1294780" y="46174"/>
                  <a:pt x="1536735" y="0"/>
                </a:cubicBezTo>
                <a:cubicBezTo>
                  <a:pt x="1778690" y="-46174"/>
                  <a:pt x="1927321" y="57882"/>
                  <a:pt x="2112291" y="0"/>
                </a:cubicBezTo>
                <a:cubicBezTo>
                  <a:pt x="2297261" y="-57882"/>
                  <a:pt x="2366340" y="8980"/>
                  <a:pt x="2497913" y="0"/>
                </a:cubicBezTo>
                <a:cubicBezTo>
                  <a:pt x="2629486" y="-8980"/>
                  <a:pt x="2838095" y="60845"/>
                  <a:pt x="3073469" y="0"/>
                </a:cubicBezTo>
                <a:cubicBezTo>
                  <a:pt x="3308843" y="-60845"/>
                  <a:pt x="3422913" y="23575"/>
                  <a:pt x="3522403" y="0"/>
                </a:cubicBezTo>
                <a:cubicBezTo>
                  <a:pt x="3621893" y="-23575"/>
                  <a:pt x="3894842" y="47023"/>
                  <a:pt x="4161270" y="0"/>
                </a:cubicBezTo>
                <a:cubicBezTo>
                  <a:pt x="4427698" y="-47023"/>
                  <a:pt x="4435321" y="34978"/>
                  <a:pt x="4673515" y="0"/>
                </a:cubicBezTo>
                <a:cubicBezTo>
                  <a:pt x="4911710" y="-34978"/>
                  <a:pt x="5144520" y="46658"/>
                  <a:pt x="5312382" y="0"/>
                </a:cubicBezTo>
                <a:cubicBezTo>
                  <a:pt x="5480244" y="-46658"/>
                  <a:pt x="5578690" y="52806"/>
                  <a:pt x="5824627" y="0"/>
                </a:cubicBezTo>
                <a:cubicBezTo>
                  <a:pt x="6070565" y="-52806"/>
                  <a:pt x="6211979" y="50843"/>
                  <a:pt x="6331116" y="0"/>
                </a:cubicBezTo>
                <a:cubicBezTo>
                  <a:pt x="6344262" y="118887"/>
                  <a:pt x="6323377" y="333138"/>
                  <a:pt x="6331116" y="497675"/>
                </a:cubicBezTo>
                <a:cubicBezTo>
                  <a:pt x="6338855" y="662212"/>
                  <a:pt x="6328211" y="815947"/>
                  <a:pt x="6331116" y="1015663"/>
                </a:cubicBezTo>
                <a:cubicBezTo>
                  <a:pt x="6165933" y="1029980"/>
                  <a:pt x="6056636" y="1001065"/>
                  <a:pt x="5945493" y="1015663"/>
                </a:cubicBezTo>
                <a:cubicBezTo>
                  <a:pt x="5834350" y="1030261"/>
                  <a:pt x="5500377" y="985285"/>
                  <a:pt x="5369937" y="1015663"/>
                </a:cubicBezTo>
                <a:cubicBezTo>
                  <a:pt x="5239497" y="1046041"/>
                  <a:pt x="5090978" y="995543"/>
                  <a:pt x="4857693" y="1015663"/>
                </a:cubicBezTo>
                <a:cubicBezTo>
                  <a:pt x="4624408" y="1035783"/>
                  <a:pt x="4496257" y="1000198"/>
                  <a:pt x="4282137" y="1015663"/>
                </a:cubicBezTo>
                <a:cubicBezTo>
                  <a:pt x="4068017" y="1031128"/>
                  <a:pt x="3897972" y="997666"/>
                  <a:pt x="3643269" y="1015663"/>
                </a:cubicBezTo>
                <a:cubicBezTo>
                  <a:pt x="3388566" y="1033660"/>
                  <a:pt x="3430276" y="975056"/>
                  <a:pt x="3257647" y="1015663"/>
                </a:cubicBezTo>
                <a:cubicBezTo>
                  <a:pt x="3085018" y="1056270"/>
                  <a:pt x="2807623" y="1006338"/>
                  <a:pt x="2555469" y="1015663"/>
                </a:cubicBezTo>
                <a:cubicBezTo>
                  <a:pt x="2303315" y="1024988"/>
                  <a:pt x="2071828" y="949405"/>
                  <a:pt x="1853290" y="1015663"/>
                </a:cubicBezTo>
                <a:cubicBezTo>
                  <a:pt x="1634752" y="1081921"/>
                  <a:pt x="1653906" y="1004082"/>
                  <a:pt x="1467668" y="1015663"/>
                </a:cubicBezTo>
                <a:cubicBezTo>
                  <a:pt x="1281430" y="1027244"/>
                  <a:pt x="1096477" y="1006177"/>
                  <a:pt x="892112" y="1015663"/>
                </a:cubicBezTo>
                <a:cubicBezTo>
                  <a:pt x="687747" y="1025149"/>
                  <a:pt x="314766" y="956102"/>
                  <a:pt x="0" y="1015663"/>
                </a:cubicBezTo>
                <a:cubicBezTo>
                  <a:pt x="-10518" y="845512"/>
                  <a:pt x="42745" y="767160"/>
                  <a:pt x="0" y="538301"/>
                </a:cubicBezTo>
                <a:cubicBezTo>
                  <a:pt x="-42745" y="309442"/>
                  <a:pt x="57982" y="107786"/>
                  <a:pt x="0" y="0"/>
                </a:cubicBezTo>
                <a:close/>
              </a:path>
              <a:path w="6331116" h="1015663" stroke="0" extrusionOk="0">
                <a:moveTo>
                  <a:pt x="0" y="0"/>
                </a:moveTo>
                <a:cubicBezTo>
                  <a:pt x="168927" y="-4864"/>
                  <a:pt x="226743" y="51301"/>
                  <a:pt x="448934" y="0"/>
                </a:cubicBezTo>
                <a:cubicBezTo>
                  <a:pt x="671125" y="-51301"/>
                  <a:pt x="722601" y="23354"/>
                  <a:pt x="834556" y="0"/>
                </a:cubicBezTo>
                <a:cubicBezTo>
                  <a:pt x="946511" y="-23354"/>
                  <a:pt x="1054109" y="28162"/>
                  <a:pt x="1220179" y="0"/>
                </a:cubicBezTo>
                <a:cubicBezTo>
                  <a:pt x="1386249" y="-28162"/>
                  <a:pt x="1605636" y="59672"/>
                  <a:pt x="1732424" y="0"/>
                </a:cubicBezTo>
                <a:cubicBezTo>
                  <a:pt x="1859212" y="-59672"/>
                  <a:pt x="2253267" y="51454"/>
                  <a:pt x="2434602" y="0"/>
                </a:cubicBezTo>
                <a:cubicBezTo>
                  <a:pt x="2615937" y="-51454"/>
                  <a:pt x="2648821" y="174"/>
                  <a:pt x="2820224" y="0"/>
                </a:cubicBezTo>
                <a:cubicBezTo>
                  <a:pt x="2991627" y="-174"/>
                  <a:pt x="3263475" y="54217"/>
                  <a:pt x="3522403" y="0"/>
                </a:cubicBezTo>
                <a:cubicBezTo>
                  <a:pt x="3781331" y="-54217"/>
                  <a:pt x="3936126" y="936"/>
                  <a:pt x="4161270" y="0"/>
                </a:cubicBezTo>
                <a:cubicBezTo>
                  <a:pt x="4386414" y="-936"/>
                  <a:pt x="4461344" y="6686"/>
                  <a:pt x="4673515" y="0"/>
                </a:cubicBezTo>
                <a:cubicBezTo>
                  <a:pt x="4885687" y="-6686"/>
                  <a:pt x="4962160" y="26798"/>
                  <a:pt x="5059137" y="0"/>
                </a:cubicBezTo>
                <a:cubicBezTo>
                  <a:pt x="5156114" y="-26798"/>
                  <a:pt x="5422117" y="43205"/>
                  <a:pt x="5571382" y="0"/>
                </a:cubicBezTo>
                <a:cubicBezTo>
                  <a:pt x="5720647" y="-43205"/>
                  <a:pt x="6017943" y="38667"/>
                  <a:pt x="6331116" y="0"/>
                </a:cubicBezTo>
                <a:cubicBezTo>
                  <a:pt x="6332636" y="228663"/>
                  <a:pt x="6285002" y="284577"/>
                  <a:pt x="6331116" y="477362"/>
                </a:cubicBezTo>
                <a:cubicBezTo>
                  <a:pt x="6377230" y="670147"/>
                  <a:pt x="6272803" y="874747"/>
                  <a:pt x="6331116" y="1015663"/>
                </a:cubicBezTo>
                <a:cubicBezTo>
                  <a:pt x="6165697" y="1042927"/>
                  <a:pt x="6045661" y="1004267"/>
                  <a:pt x="5818871" y="1015663"/>
                </a:cubicBezTo>
                <a:cubicBezTo>
                  <a:pt x="5592081" y="1027059"/>
                  <a:pt x="5568339" y="977878"/>
                  <a:pt x="5433249" y="1015663"/>
                </a:cubicBezTo>
                <a:cubicBezTo>
                  <a:pt x="5298159" y="1053448"/>
                  <a:pt x="5021845" y="963901"/>
                  <a:pt x="4731070" y="1015663"/>
                </a:cubicBezTo>
                <a:cubicBezTo>
                  <a:pt x="4440295" y="1067425"/>
                  <a:pt x="4294347" y="985505"/>
                  <a:pt x="4092203" y="1015663"/>
                </a:cubicBezTo>
                <a:cubicBezTo>
                  <a:pt x="3890059" y="1045821"/>
                  <a:pt x="3857393" y="970800"/>
                  <a:pt x="3706581" y="1015663"/>
                </a:cubicBezTo>
                <a:cubicBezTo>
                  <a:pt x="3555769" y="1060526"/>
                  <a:pt x="3427289" y="1007577"/>
                  <a:pt x="3320958" y="1015663"/>
                </a:cubicBezTo>
                <a:cubicBezTo>
                  <a:pt x="3214627" y="1023749"/>
                  <a:pt x="2941062" y="949980"/>
                  <a:pt x="2618780" y="1015663"/>
                </a:cubicBezTo>
                <a:cubicBezTo>
                  <a:pt x="2296498" y="1081346"/>
                  <a:pt x="2135946" y="984217"/>
                  <a:pt x="1916601" y="1015663"/>
                </a:cubicBezTo>
                <a:cubicBezTo>
                  <a:pt x="1697256" y="1047109"/>
                  <a:pt x="1550567" y="987935"/>
                  <a:pt x="1214423" y="1015663"/>
                </a:cubicBezTo>
                <a:cubicBezTo>
                  <a:pt x="878279" y="1043391"/>
                  <a:pt x="905245" y="990147"/>
                  <a:pt x="638867" y="1015663"/>
                </a:cubicBezTo>
                <a:cubicBezTo>
                  <a:pt x="372489" y="1041179"/>
                  <a:pt x="258264" y="1011797"/>
                  <a:pt x="0" y="1015663"/>
                </a:cubicBezTo>
                <a:cubicBezTo>
                  <a:pt x="-51050" y="793371"/>
                  <a:pt x="11392" y="751895"/>
                  <a:pt x="0" y="517988"/>
                </a:cubicBezTo>
                <a:cubicBezTo>
                  <a:pt x="-11392" y="284081"/>
                  <a:pt x="15598" y="22151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15010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dirty="0"/>
              <a:t>“</a:t>
            </a:r>
            <a:r>
              <a:rPr lang="en-US" sz="2000" dirty="0">
                <a:solidFill>
                  <a:srgbClr val="92D050"/>
                </a:solidFill>
              </a:rPr>
              <a:t>Statistics</a:t>
            </a:r>
            <a:r>
              <a:rPr lang="en-US" sz="2000" dirty="0"/>
              <a:t> - a branch of mathematics dealing with the collection, </a:t>
            </a:r>
            <a:r>
              <a:rPr lang="en-US" sz="2000" dirty="0">
                <a:solidFill>
                  <a:srgbClr val="92D050"/>
                </a:solidFill>
              </a:rPr>
              <a:t>analysis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92D050"/>
                </a:solidFill>
              </a:rPr>
              <a:t>interpretation</a:t>
            </a:r>
            <a:r>
              <a:rPr lang="en-US" sz="2000" dirty="0"/>
              <a:t>, and presentation of masses of numerical data.” -- Merriam-Webster dictionary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AD2CF2-13F9-4AE2-8841-E2BA4F4DFF6F}"/>
              </a:ext>
            </a:extLst>
          </p:cNvPr>
          <p:cNvGrpSpPr/>
          <p:nvPr/>
        </p:nvGrpSpPr>
        <p:grpSpPr>
          <a:xfrm>
            <a:off x="5133205" y="2378599"/>
            <a:ext cx="6735217" cy="4344255"/>
            <a:chOff x="5152376" y="2241439"/>
            <a:chExt cx="6735217" cy="4344255"/>
          </a:xfrm>
        </p:grpSpPr>
        <p:sp>
          <p:nvSpPr>
            <p:cNvPr id="5" name="Rectangle 4"/>
            <p:cNvSpPr/>
            <p:nvPr/>
          </p:nvSpPr>
          <p:spPr>
            <a:xfrm>
              <a:off x="6233984" y="6354862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</a:schemeClr>
                  </a:solidFill>
                </a:rPr>
                <a:t>https://qph.ec.quoracdn.net/main-qimg-058791361f10bc9a0339823e1e01d3ec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8D2C8C7-49DA-4259-9489-081AE3D7947E}"/>
                </a:ext>
              </a:extLst>
            </p:cNvPr>
            <p:cNvGrpSpPr/>
            <p:nvPr/>
          </p:nvGrpSpPr>
          <p:grpSpPr>
            <a:xfrm>
              <a:off x="5152376" y="2241439"/>
              <a:ext cx="6735217" cy="3998341"/>
              <a:chOff x="5152376" y="2241439"/>
              <a:chExt cx="6735217" cy="3998341"/>
            </a:xfrm>
          </p:grpSpPr>
          <p:pic>
            <p:nvPicPr>
              <p:cNvPr id="11" name="Picture 10" descr="A picture containing text, blackboard&#10;&#10;Description automatically generated">
                <a:extLst>
                  <a:ext uri="{FF2B5EF4-FFF2-40B4-BE49-F238E27FC236}">
                    <a16:creationId xmlns:a16="http://schemas.microsoft.com/office/drawing/2014/main" id="{BB18C6B0-F8B2-4D97-9CF4-A50959E0A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6900" y="2447240"/>
                <a:ext cx="5806592" cy="379254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CC3B0B-872D-4728-85D7-DCBCC3CC9F2C}"/>
                  </a:ext>
                </a:extLst>
              </p:cNvPr>
              <p:cNvSpPr txBox="1"/>
              <p:nvPr/>
            </p:nvSpPr>
            <p:spPr>
              <a:xfrm>
                <a:off x="5152376" y="2260908"/>
                <a:ext cx="370543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We want to know about this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1C1C05-0C9D-4AD9-A6F6-654B6019A0E7}"/>
                  </a:ext>
                </a:extLst>
              </p:cNvPr>
              <p:cNvSpPr txBox="1"/>
              <p:nvPr/>
            </p:nvSpPr>
            <p:spPr>
              <a:xfrm>
                <a:off x="9344984" y="2241439"/>
                <a:ext cx="218842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We have this to </a:t>
                </a:r>
              </a:p>
              <a:p>
                <a:pPr algn="ctr"/>
                <a:r>
                  <a:rPr lang="en-US" sz="2400" dirty="0"/>
                  <a:t>work with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76E596-406D-488D-8B20-CB694985BDB8}"/>
                  </a:ext>
                </a:extLst>
              </p:cNvPr>
              <p:cNvSpPr txBox="1"/>
              <p:nvPr/>
            </p:nvSpPr>
            <p:spPr>
              <a:xfrm>
                <a:off x="8115401" y="3032144"/>
                <a:ext cx="1309974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Random</a:t>
                </a:r>
              </a:p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selection</a:t>
                </a:r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EFB72154-D4EA-4502-B5AE-EA3F31F6702A}"/>
                  </a:ext>
                </a:extLst>
              </p:cNvPr>
              <p:cNvSpPr/>
              <p:nvPr/>
            </p:nvSpPr>
            <p:spPr>
              <a:xfrm>
                <a:off x="8256038" y="3926320"/>
                <a:ext cx="1028700" cy="579120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1D3B45-5F91-4802-A123-FF7561A6E732}"/>
                  </a:ext>
                </a:extLst>
              </p:cNvPr>
              <p:cNvSpPr txBox="1"/>
              <p:nvPr/>
            </p:nvSpPr>
            <p:spPr>
              <a:xfrm>
                <a:off x="5514238" y="5482477"/>
                <a:ext cx="149085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92D050"/>
                    </a:solidFill>
                  </a:rPr>
                  <a:t>Parameter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DD58AB-3996-4411-A84F-4F62A2A85874}"/>
                  </a:ext>
                </a:extLst>
              </p:cNvPr>
              <p:cNvSpPr txBox="1"/>
              <p:nvPr/>
            </p:nvSpPr>
            <p:spPr>
              <a:xfrm>
                <a:off x="10725608" y="5482477"/>
                <a:ext cx="116198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92D050"/>
                    </a:solidFill>
                  </a:rPr>
                  <a:t>Statistic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599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70" y="39853"/>
            <a:ext cx="10016836" cy="1325563"/>
          </a:xfrm>
        </p:spPr>
        <p:txBody>
          <a:bodyPr/>
          <a:lstStyle/>
          <a:p>
            <a:r>
              <a:rPr lang="en-US" dirty="0"/>
              <a:t>Sources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5560" y="1066801"/>
            <a:ext cx="5806440" cy="575134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Published</a:t>
            </a:r>
            <a:r>
              <a:rPr lang="en-US" sz="2800" dirty="0"/>
              <a:t> – generally made available from those that collected it</a:t>
            </a:r>
          </a:p>
          <a:p>
            <a:pPr lvl="1"/>
            <a:r>
              <a:rPr lang="en-US" sz="2000" dirty="0"/>
              <a:t>e.g., Riot’s </a:t>
            </a:r>
            <a:r>
              <a:rPr lang="en-US" sz="2000" i="1" dirty="0"/>
              <a:t>League of Legends </a:t>
            </a:r>
            <a:r>
              <a:rPr lang="en-US" sz="2000" dirty="0"/>
              <a:t>data</a:t>
            </a:r>
          </a:p>
          <a:p>
            <a:pPr lvl="1"/>
            <a:r>
              <a:rPr lang="en-US" sz="2000" dirty="0"/>
              <a:t>e.g., Metacritic’s reviews and ratings</a:t>
            </a:r>
          </a:p>
          <a:p>
            <a:pPr lvl="1"/>
            <a:r>
              <a:rPr lang="en-US" sz="2000" dirty="0"/>
              <a:t>e.g., HOTS Logs dataset on </a:t>
            </a:r>
            <a:r>
              <a:rPr lang="en-US" sz="2000" i="1" dirty="0"/>
              <a:t>Heroes of the Storm</a:t>
            </a:r>
          </a:p>
          <a:p>
            <a:r>
              <a:rPr lang="en-US" sz="2800" dirty="0">
                <a:solidFill>
                  <a:srgbClr val="00B0F0"/>
                </a:solidFill>
              </a:rPr>
              <a:t>Experiments</a:t>
            </a:r>
            <a:r>
              <a:rPr lang="en-US" sz="2800" dirty="0"/>
              <a:t> – multiple trials to collect data from sample</a:t>
            </a:r>
          </a:p>
          <a:p>
            <a:pPr lvl="1"/>
            <a:r>
              <a:rPr lang="en-US" sz="2000" dirty="0"/>
              <a:t>Can be in laboratory or “real world” setting</a:t>
            </a:r>
          </a:p>
          <a:p>
            <a:pPr lvl="1"/>
            <a:r>
              <a:rPr lang="en-US" sz="2000" dirty="0"/>
              <a:t>e.g., play shooter, add lag and play again</a:t>
            </a:r>
          </a:p>
          <a:p>
            <a:r>
              <a:rPr lang="en-US" sz="2800" dirty="0">
                <a:solidFill>
                  <a:srgbClr val="00B0F0"/>
                </a:solidFill>
              </a:rPr>
              <a:t>Survey</a:t>
            </a:r>
            <a:r>
              <a:rPr lang="en-US" sz="2800" dirty="0"/>
              <a:t> – ask people to answer questions</a:t>
            </a:r>
          </a:p>
          <a:p>
            <a:pPr lvl="1"/>
            <a:r>
              <a:rPr lang="en-US" sz="2000" dirty="0"/>
              <a:t>e.g., self-rating as gamer, difficulty with level, …</a:t>
            </a:r>
          </a:p>
          <a:p>
            <a:pPr lvl="1"/>
            <a:r>
              <a:rPr lang="en-US" sz="2000" dirty="0"/>
              <a:t>Ethical issues with stress and use of data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Institute Review Board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dirty="0"/>
              <a:t>IRB) for approval with human subjects</a:t>
            </a:r>
          </a:p>
        </p:txBody>
      </p:sp>
      <p:pic>
        <p:nvPicPr>
          <p:cNvPr id="4100" name="Picture 4" descr="Image result for riot 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27" y="121506"/>
            <a:ext cx="3034016" cy="10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14A18E-963E-415F-9756-BF85B2D325EB}"/>
              </a:ext>
            </a:extLst>
          </p:cNvPr>
          <p:cNvGrpSpPr/>
          <p:nvPr/>
        </p:nvGrpSpPr>
        <p:grpSpPr>
          <a:xfrm>
            <a:off x="89137" y="8230"/>
            <a:ext cx="1860382" cy="1695740"/>
            <a:chOff x="89137" y="8230"/>
            <a:chExt cx="1860382" cy="1695740"/>
          </a:xfrm>
        </p:grpSpPr>
        <p:pic>
          <p:nvPicPr>
            <p:cNvPr id="4102" name="Picture 6" descr="http://www.mayersmemorial.com/pictures/content/1222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4" y="8230"/>
              <a:ext cx="1635887" cy="13388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9137" y="1365416"/>
              <a:ext cx="18603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75000"/>
                    </a:schemeClr>
                  </a:solidFill>
                </a:rPr>
                <a:t>http://www.mayersmemorial.com/pictures/content/122253.jpg </a:t>
              </a:r>
            </a:p>
          </p:txBody>
        </p:sp>
      </p:grpSp>
      <p:pic>
        <p:nvPicPr>
          <p:cNvPr id="2050" name="Picture 2" descr="[Mazetool]">
            <a:extLst>
              <a:ext uri="{FF2B5EF4-FFF2-40B4-BE49-F238E27FC236}">
                <a16:creationId xmlns:a16="http://schemas.microsoft.com/office/drawing/2014/main" id="{FAB314F7-7C4F-468E-9300-7E9D4B5C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4" y="1722311"/>
            <a:ext cx="738186" cy="7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0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9052560" cy="1143000"/>
          </a:xfrm>
        </p:spPr>
        <p:txBody>
          <a:bodyPr/>
          <a:lstStyle/>
          <a:p>
            <a:r>
              <a:rPr lang="en-US" dirty="0"/>
              <a:t>Sampling Concepts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639" y="1454958"/>
            <a:ext cx="6212721" cy="540304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Sampling</a:t>
            </a:r>
            <a:r>
              <a:rPr lang="en-US" dirty="0"/>
              <a:t> – process by which members of population are selected for sample</a:t>
            </a:r>
          </a:p>
          <a:p>
            <a:pPr lvl="1"/>
            <a:r>
              <a:rPr lang="en-US" dirty="0"/>
              <a:t>e.g., choose ½ class based on seat, or choose ½ class based on alphabet</a:t>
            </a:r>
          </a:p>
          <a:p>
            <a:r>
              <a:rPr lang="en-US" dirty="0">
                <a:solidFill>
                  <a:srgbClr val="00B0F0"/>
                </a:solidFill>
              </a:rPr>
              <a:t>Probability sampling </a:t>
            </a:r>
            <a:r>
              <a:rPr lang="en-US" dirty="0"/>
              <a:t>– sampling considering likelihood of selection</a:t>
            </a:r>
          </a:p>
          <a:p>
            <a:pPr lvl="1"/>
            <a:r>
              <a:rPr lang="en-US" dirty="0"/>
              <a:t>e.g., survey for intended Champ, ask ½ class, but when tournament starts, result different.  Why? </a:t>
            </a:r>
            <a:r>
              <a:rPr lang="en-US" dirty="0">
                <a:sym typeface="Wingdings" panose="05000000000000000000" pitchFamily="2" charset="2"/>
              </a:rPr>
              <a:t> sample didn’t consider League players! (e.g., often similar analogy for voter polls)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voluntary polls/surveys</a:t>
            </a:r>
          </a:p>
          <a:p>
            <a:pPr lvl="1"/>
            <a:r>
              <a:rPr lang="en-US" dirty="0"/>
              <a:t>Use probability sampling whenever possible, but sometimes it is not (cost) or not known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39E3C-776E-42CD-AEA8-19B9B49104BE}"/>
              </a:ext>
            </a:extLst>
          </p:cNvPr>
          <p:cNvGrpSpPr/>
          <p:nvPr/>
        </p:nvGrpSpPr>
        <p:grpSpPr>
          <a:xfrm>
            <a:off x="0" y="28330"/>
            <a:ext cx="1400821" cy="1391139"/>
            <a:chOff x="478692" y="220784"/>
            <a:chExt cx="1400821" cy="13911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3E6EB4-03AA-442C-9036-94BB105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15" y="220784"/>
              <a:ext cx="1270174" cy="12507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9A289-9C5E-4CF3-8DC8-E54B4EEA8AC2}"/>
                </a:ext>
              </a:extLst>
            </p:cNvPr>
            <p:cNvSpPr/>
            <p:nvPr/>
          </p:nvSpPr>
          <p:spPr>
            <a:xfrm>
              <a:off x="478692" y="1388792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92153-019D-465A-AE66-E26C506962B8}"/>
              </a:ext>
            </a:extLst>
          </p:cNvPr>
          <p:cNvGrpSpPr/>
          <p:nvPr/>
        </p:nvGrpSpPr>
        <p:grpSpPr>
          <a:xfrm>
            <a:off x="1400820" y="28330"/>
            <a:ext cx="1400821" cy="1426628"/>
            <a:chOff x="7645301" y="220783"/>
            <a:chExt cx="1400821" cy="1426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2BBBE-4724-4C47-A922-36FF7855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662" y="220783"/>
              <a:ext cx="1270099" cy="12507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B5212-496B-46A3-93AB-7B57C0A42132}"/>
                </a:ext>
              </a:extLst>
            </p:cNvPr>
            <p:cNvSpPr/>
            <p:nvPr/>
          </p:nvSpPr>
          <p:spPr>
            <a:xfrm>
              <a:off x="7645301" y="1424280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21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9052560" cy="1143000"/>
          </a:xfrm>
        </p:spPr>
        <p:txBody>
          <a:bodyPr/>
          <a:lstStyle/>
          <a:p>
            <a:r>
              <a:rPr lang="en-US" dirty="0"/>
              <a:t>Sampling Concepts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454958"/>
            <a:ext cx="7142360" cy="54030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Sampling with replacement </a:t>
            </a:r>
            <a:r>
              <a:rPr lang="en-US" dirty="0"/>
              <a:t>– once sample, put back in pool</a:t>
            </a:r>
          </a:p>
          <a:p>
            <a:pPr lvl="1"/>
            <a:r>
              <a:rPr lang="en-US" dirty="0"/>
              <a:t>e.g., die roll to see which attack boss makes</a:t>
            </a:r>
          </a:p>
          <a:p>
            <a:r>
              <a:rPr lang="en-US" dirty="0">
                <a:solidFill>
                  <a:srgbClr val="00B0F0"/>
                </a:solidFill>
              </a:rPr>
              <a:t>Sampling without replacement </a:t>
            </a:r>
            <a:r>
              <a:rPr lang="en-US" dirty="0"/>
              <a:t>– once sample, won’t sample again</a:t>
            </a:r>
          </a:p>
          <a:p>
            <a:pPr lvl="1"/>
            <a:r>
              <a:rPr lang="en-US" dirty="0"/>
              <a:t>e.g., user survey – don’t allow to submit twice</a:t>
            </a:r>
          </a:p>
          <a:p>
            <a:pPr lvl="1"/>
            <a:r>
              <a:rPr lang="en-US" dirty="0"/>
              <a:t>e.g., deck of 52 cards for blackjack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39E3C-776E-42CD-AEA8-19B9B49104BE}"/>
              </a:ext>
            </a:extLst>
          </p:cNvPr>
          <p:cNvGrpSpPr/>
          <p:nvPr/>
        </p:nvGrpSpPr>
        <p:grpSpPr>
          <a:xfrm>
            <a:off x="0" y="28330"/>
            <a:ext cx="1400821" cy="1391139"/>
            <a:chOff x="478692" y="220784"/>
            <a:chExt cx="1400821" cy="13911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3E6EB4-03AA-442C-9036-94BB105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15" y="220784"/>
              <a:ext cx="1270174" cy="12507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9A289-9C5E-4CF3-8DC8-E54B4EEA8AC2}"/>
                </a:ext>
              </a:extLst>
            </p:cNvPr>
            <p:cNvSpPr/>
            <p:nvPr/>
          </p:nvSpPr>
          <p:spPr>
            <a:xfrm>
              <a:off x="478692" y="1388792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92153-019D-465A-AE66-E26C506962B8}"/>
              </a:ext>
            </a:extLst>
          </p:cNvPr>
          <p:cNvGrpSpPr/>
          <p:nvPr/>
        </p:nvGrpSpPr>
        <p:grpSpPr>
          <a:xfrm>
            <a:off x="1400820" y="28330"/>
            <a:ext cx="1400821" cy="1426628"/>
            <a:chOff x="7645301" y="220783"/>
            <a:chExt cx="1400821" cy="1426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2BBBE-4724-4C47-A922-36FF7855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662" y="220783"/>
              <a:ext cx="1270099" cy="12507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B5212-496B-46A3-93AB-7B57C0A42132}"/>
                </a:ext>
              </a:extLst>
            </p:cNvPr>
            <p:cNvSpPr/>
            <p:nvPr/>
          </p:nvSpPr>
          <p:spPr>
            <a:xfrm>
              <a:off x="7645301" y="1424280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92DCF-6C11-45AC-8287-0D7DB8FB8D48}"/>
              </a:ext>
            </a:extLst>
          </p:cNvPr>
          <p:cNvGrpSpPr/>
          <p:nvPr/>
        </p:nvGrpSpPr>
        <p:grpSpPr>
          <a:xfrm>
            <a:off x="10740962" y="5462774"/>
            <a:ext cx="1451038" cy="1239503"/>
            <a:chOff x="6637797" y="5625978"/>
            <a:chExt cx="1451038" cy="1239503"/>
          </a:xfrm>
        </p:grpSpPr>
        <p:pic>
          <p:nvPicPr>
            <p:cNvPr id="2050" name="Picture 2" descr="Image result for deck of cards blackjack">
              <a:extLst>
                <a:ext uri="{FF2B5EF4-FFF2-40B4-BE49-F238E27FC236}">
                  <a16:creationId xmlns:a16="http://schemas.microsoft.com/office/drawing/2014/main" id="{11862994-2658-458C-8D2D-4CD043724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14" y="5625978"/>
              <a:ext cx="1026605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A36936-1D5B-40E0-88F8-EEA28A48BB9D}"/>
                </a:ext>
              </a:extLst>
            </p:cNvPr>
            <p:cNvSpPr/>
            <p:nvPr/>
          </p:nvSpPr>
          <p:spPr>
            <a:xfrm>
              <a:off x="6637797" y="6650037"/>
              <a:ext cx="14510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https://tinyurl.com/y3ndyrom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40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4391"/>
            <a:ext cx="970788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Using Sample Data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5143500" y="1365112"/>
            <a:ext cx="6926580" cy="535849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Word “sample” comes from same root word as “example”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Similarly, one </a:t>
            </a:r>
            <a:r>
              <a:rPr lang="en-US" altLang="en-US" dirty="0">
                <a:solidFill>
                  <a:srgbClr val="00B0F0"/>
                </a:solidFill>
              </a:rPr>
              <a:t>sample</a:t>
            </a:r>
            <a:r>
              <a:rPr lang="en-US" altLang="en-US" dirty="0"/>
              <a:t> does not prove a theory, but rather is an </a:t>
            </a:r>
            <a:r>
              <a:rPr lang="en-US" altLang="en-US" dirty="0">
                <a:solidFill>
                  <a:srgbClr val="92D050"/>
                </a:solidFill>
              </a:rPr>
              <a:t>example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Basically, in general, definite statement </a:t>
            </a:r>
            <a:r>
              <a:rPr lang="en-US" altLang="en-US" i="1" dirty="0"/>
              <a:t>cannot</a:t>
            </a:r>
            <a:r>
              <a:rPr lang="en-US" altLang="en-US" dirty="0"/>
              <a:t> be made about characteristics of all systems</a:t>
            </a:r>
          </a:p>
          <a:p>
            <a:pPr lvl="1"/>
            <a:r>
              <a:rPr lang="en-US" altLang="en-US" dirty="0"/>
              <a:t>Not: “Without a doubt, all players ...”</a:t>
            </a:r>
          </a:p>
          <a:p>
            <a:pPr lvl="1"/>
            <a:r>
              <a:rPr lang="en-US" altLang="en-US" dirty="0"/>
              <a:t>Instead: “The sample suggests players …”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Instead, make </a:t>
            </a:r>
            <a:r>
              <a:rPr lang="en-US" altLang="en-US" b="1" dirty="0"/>
              <a:t>probabilistic statement </a:t>
            </a:r>
            <a:r>
              <a:rPr lang="en-US" altLang="en-US" dirty="0"/>
              <a:t>about range of most systems</a:t>
            </a:r>
          </a:p>
          <a:p>
            <a:pPr marL="0" indent="0"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That’s where </a:t>
            </a:r>
            <a:r>
              <a:rPr lang="en-US" altLang="en-US" dirty="0">
                <a:solidFill>
                  <a:srgbClr val="FF0000"/>
                </a:solidFill>
              </a:rPr>
              <a:t>statistics</a:t>
            </a:r>
            <a:r>
              <a:rPr lang="en-US" altLang="en-US" dirty="0"/>
              <a:t> come in!</a:t>
            </a:r>
          </a:p>
        </p:txBody>
      </p:sp>
    </p:spTree>
    <p:extLst>
      <p:ext uri="{BB962C8B-B14F-4D97-AF65-F5344CB8AC3E}">
        <p14:creationId xmlns:p14="http://schemas.microsoft.com/office/powerpoint/2010/main" val="155642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4391"/>
            <a:ext cx="903732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5692140" y="1590944"/>
            <a:ext cx="6248400" cy="3962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Statistics</a:t>
            </a:r>
            <a:r>
              <a:rPr lang="en-US" sz="3600" dirty="0"/>
              <a:t> – set of numerical methods for getting information about </a:t>
            </a:r>
            <a:r>
              <a:rPr lang="en-US" sz="3600" dirty="0">
                <a:solidFill>
                  <a:srgbClr val="00B0F0"/>
                </a:solidFill>
              </a:rPr>
              <a:t>population</a:t>
            </a:r>
            <a:r>
              <a:rPr lang="en-US" sz="3600" dirty="0"/>
              <a:t> based on data from </a:t>
            </a:r>
            <a:r>
              <a:rPr lang="en-US" sz="3600" dirty="0">
                <a:solidFill>
                  <a:srgbClr val="00B0F0"/>
                </a:solidFill>
              </a:rPr>
              <a:t>sample</a:t>
            </a:r>
            <a:r>
              <a:rPr lang="en-US" sz="3600" dirty="0"/>
              <a:t>, usually to get information about population </a:t>
            </a:r>
            <a:r>
              <a:rPr lang="en-US" sz="3600" dirty="0">
                <a:solidFill>
                  <a:srgbClr val="00B0F0"/>
                </a:solidFill>
              </a:rPr>
              <a:t>parameters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9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1003554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Why Do We </a:t>
            </a:r>
            <a:br>
              <a:rPr lang="en-US" altLang="en-US" dirty="0"/>
            </a:br>
            <a:r>
              <a:rPr lang="en-US" altLang="en-US" dirty="0"/>
              <a:t>Need Statistics?</a:t>
            </a:r>
          </a:p>
        </p:txBody>
      </p:sp>
      <p:pic>
        <p:nvPicPr>
          <p:cNvPr id="194564" name="Picture 4" descr="J0299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9582" y="2074597"/>
            <a:ext cx="1535113" cy="214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 rot="5400000">
            <a:off x="8324376" y="1599141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5973649" y="2052238"/>
            <a:ext cx="198163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445 446 397 226</a:t>
            </a:r>
          </a:p>
          <a:p>
            <a:pPr eaLnBrk="1" hangingPunct="1"/>
            <a:r>
              <a:rPr lang="en-US" altLang="en-US" dirty="0"/>
              <a:t>388 3445 188 1002</a:t>
            </a:r>
          </a:p>
          <a:p>
            <a:pPr eaLnBrk="1" hangingPunct="1"/>
            <a:r>
              <a:rPr lang="en-US" altLang="en-US" dirty="0"/>
              <a:t>47762 432 54 12</a:t>
            </a:r>
          </a:p>
          <a:p>
            <a:pPr eaLnBrk="1" hangingPunct="1"/>
            <a:r>
              <a:rPr lang="en-US" altLang="en-US" dirty="0"/>
              <a:t>98 345 2245 8839</a:t>
            </a:r>
          </a:p>
          <a:p>
            <a:pPr eaLnBrk="1" hangingPunct="1"/>
            <a:r>
              <a:rPr lang="en-US" altLang="en-US" dirty="0"/>
              <a:t>77492 472 565 999</a:t>
            </a:r>
          </a:p>
          <a:p>
            <a:pPr eaLnBrk="1" hangingPunct="1"/>
            <a:r>
              <a:rPr lang="en-US" altLang="en-US" dirty="0"/>
              <a:t>1 34 882 545 4022</a:t>
            </a:r>
          </a:p>
          <a:p>
            <a:pPr eaLnBrk="1" hangingPunct="1"/>
            <a:r>
              <a:rPr lang="en-US" altLang="en-US" dirty="0"/>
              <a:t>827 572 597 364</a:t>
            </a:r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 rot="10800000" flipH="1">
            <a:off x="8831581" y="4292335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6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0916840"/>
              </p:ext>
            </p:extLst>
          </p:nvPr>
        </p:nvGraphicFramePr>
        <p:xfrm>
          <a:off x="7581266" y="4800600"/>
          <a:ext cx="18208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164880" progId="Equation.3">
                  <p:embed/>
                </p:oleObj>
              </mc:Choice>
              <mc:Fallback>
                <p:oleObj name="Equation" r:id="rId3" imgW="380880" imgH="164880" progId="Equation.3">
                  <p:embed/>
                  <p:pic>
                    <p:nvPicPr>
                      <p:cNvPr id="1945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266" y="4800600"/>
                        <a:ext cx="182086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707880" y="1760539"/>
            <a:ext cx="249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800" dirty="0"/>
              <a:t>Aggregate data into meaningful information.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5858" y="569092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Ok, but what </a:t>
            </a:r>
            <a:r>
              <a:rPr lang="en-US" sz="2800" i="1" dirty="0"/>
              <a:t>are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statistics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First, some key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0E09C-5DF2-4980-ABA9-BC23058F7D00}"/>
              </a:ext>
            </a:extLst>
          </p:cNvPr>
          <p:cNvSpPr txBox="1"/>
          <p:nvPr/>
        </p:nvSpPr>
        <p:spPr>
          <a:xfrm>
            <a:off x="9845040" y="4670759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(meaningful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Info Here)</a:t>
            </a:r>
          </a:p>
        </p:txBody>
      </p:sp>
    </p:spTree>
    <p:extLst>
      <p:ext uri="{BB962C8B-B14F-4D97-AF65-F5344CB8AC3E}">
        <p14:creationId xmlns:p14="http://schemas.microsoft.com/office/powerpoint/2010/main" val="420272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93450"/>
            <a:ext cx="10016836" cy="1325563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2146" y="1306827"/>
            <a:ext cx="5202213" cy="1219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8315080" y="5779116"/>
            <a:ext cx="2423227" cy="58477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57150">
            <a:solidFill>
              <a:srgbClr val="7030A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99FF"/>
                </a:solidFill>
              </a:rPr>
              <a:t>Q: examples?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1D34564-CDC9-460F-93A5-5C25BEEED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2368820"/>
            <a:ext cx="3447628" cy="32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93450"/>
            <a:ext cx="10016836" cy="1325563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2146" y="1306827"/>
            <a:ext cx="5202213" cy="1219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9171792" y="5862936"/>
            <a:ext cx="2664704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99FF"/>
                </a:solidFill>
              </a:rPr>
              <a:t>Q: what to do?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1D34564-CDC9-460F-93A5-5C25BEEED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368820"/>
            <a:ext cx="3447628" cy="32661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A3F9D3-EC62-4BF3-9A5C-051286627FA3}"/>
              </a:ext>
            </a:extLst>
          </p:cNvPr>
          <p:cNvSpPr txBox="1">
            <a:spLocks/>
          </p:cNvSpPr>
          <p:nvPr/>
        </p:nvSpPr>
        <p:spPr>
          <a:xfrm>
            <a:off x="4983480" y="2368820"/>
            <a:ext cx="3703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e.g., every person in IMGD 2905 in D-term</a:t>
            </a:r>
          </a:p>
          <a:p>
            <a:r>
              <a:rPr lang="en-US" dirty="0"/>
              <a:t>e.g., every </a:t>
            </a:r>
            <a:r>
              <a:rPr lang="en-US" i="1" dirty="0"/>
              <a:t>League of Legends </a:t>
            </a:r>
            <a:r>
              <a:rPr lang="en-US" dirty="0"/>
              <a:t>player in the world</a:t>
            </a:r>
          </a:p>
          <a:p>
            <a:r>
              <a:rPr lang="en-US" dirty="0"/>
              <a:t>In many cases, </a:t>
            </a:r>
            <a:r>
              <a:rPr lang="en-US" i="1" dirty="0">
                <a:solidFill>
                  <a:srgbClr val="FF0000"/>
                </a:solidFill>
              </a:rPr>
              <a:t>impossible</a:t>
            </a:r>
            <a:r>
              <a:rPr lang="en-US" dirty="0"/>
              <a:t> to survey a population!</a:t>
            </a:r>
          </a:p>
          <a:p>
            <a:pPr lvl="1"/>
            <a:r>
              <a:rPr lang="en-US" dirty="0"/>
              <a:t>Typical for game analytics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want to understand/improve game for all</a:t>
            </a:r>
          </a:p>
        </p:txBody>
      </p:sp>
    </p:spTree>
    <p:extLst>
      <p:ext uri="{BB962C8B-B14F-4D97-AF65-F5344CB8AC3E}">
        <p14:creationId xmlns:p14="http://schemas.microsoft.com/office/powerpoint/2010/main" val="181103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99469" y="1219200"/>
            <a:ext cx="5637499" cy="171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in first row in IMGD 2905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203E0-5A29-49FE-9168-4B8BEBBF574A}"/>
              </a:ext>
            </a:extLst>
          </p:cNvPr>
          <p:cNvSpPr txBox="1"/>
          <p:nvPr/>
        </p:nvSpPr>
        <p:spPr>
          <a:xfrm>
            <a:off x="8197776" y="5429320"/>
            <a:ext cx="2652713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99FF"/>
                </a:solidFill>
              </a:rPr>
              <a:t>Q: Is sample same as population?</a:t>
            </a:r>
          </a:p>
          <a:p>
            <a:pPr algn="ctr"/>
            <a:r>
              <a:rPr lang="en-US" sz="2400" dirty="0">
                <a:solidFill>
                  <a:srgbClr val="FF99FF"/>
                </a:solidFill>
              </a:rPr>
              <a:t>Is it representative?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B2EE6A-9373-412E-9773-DADA9F7C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69" y="2634737"/>
            <a:ext cx="5637499" cy="25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689" y="5258049"/>
            <a:ext cx="7620391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Want </a:t>
            </a:r>
            <a:r>
              <a:rPr lang="en-US" i="1" dirty="0"/>
              <a:t>sample</a:t>
            </a:r>
            <a:r>
              <a:rPr lang="en-US" dirty="0"/>
              <a:t> to be representative of </a:t>
            </a:r>
            <a:r>
              <a:rPr lang="en-US" i="1" dirty="0"/>
              <a:t>population.  … </a:t>
            </a:r>
          </a:p>
          <a:p>
            <a:pPr lvl="1"/>
            <a:r>
              <a:rPr lang="en-US" dirty="0"/>
              <a:t>(e.g., poll: “did you finish chart for Project 2, Part 1?”)</a:t>
            </a:r>
          </a:p>
          <a:p>
            <a:r>
              <a:rPr lang="en-US" dirty="0"/>
              <a:t>But Is it? </a:t>
            </a:r>
            <a:r>
              <a:rPr lang="en-US" dirty="0">
                <a:sym typeface="Wingdings" panose="05000000000000000000" pitchFamily="2" charset="2"/>
              </a:rPr>
              <a:t> method to obtain sample is important! (We won’t talk much about this right now, however.)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99469" y="1219200"/>
            <a:ext cx="5637499" cy="171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in first row in IMGD 2905</a:t>
            </a:r>
          </a:p>
          <a:p>
            <a:pPr lvl="1"/>
            <a:endParaRPr lang="en-US" dirty="0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B2EE6A-9373-412E-9773-DADA9F7C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69" y="2634737"/>
            <a:ext cx="5637499" cy="25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CE9210C-807C-42EA-93E0-DEB4E436A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06" y="5096031"/>
            <a:ext cx="4548633" cy="148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237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Key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9E7C25-5616-4BEE-AAC5-404EC416BEEB}"/>
              </a:ext>
            </a:extLst>
          </p:cNvPr>
          <p:cNvSpPr/>
          <p:nvPr/>
        </p:nvSpPr>
        <p:spPr>
          <a:xfrm>
            <a:off x="1646766" y="6367918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https://www.coursepics.com/wp-content/uploads/2016/11/Independent-and-Dependent-Variable.jpg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1D2DEC9-5EB4-4FDE-9530-597664C9C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63" y="4100365"/>
            <a:ext cx="4494537" cy="26658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538" y="1190852"/>
            <a:ext cx="7602546" cy="34073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Variable</a:t>
            </a:r>
            <a:r>
              <a:rPr lang="en-US" dirty="0"/>
              <a:t> – characteristic of individuals in population analyzing</a:t>
            </a:r>
          </a:p>
          <a:p>
            <a:pPr lvl="1"/>
            <a:r>
              <a:rPr lang="en-US" dirty="0"/>
              <a:t>e.g., time in competitive mode in </a:t>
            </a:r>
            <a:r>
              <a:rPr lang="en-US" i="1" dirty="0" err="1"/>
              <a:t>Starcraft</a:t>
            </a:r>
            <a:r>
              <a:rPr lang="en-US" i="1" dirty="0"/>
              <a:t> 2</a:t>
            </a:r>
          </a:p>
          <a:p>
            <a:pPr lvl="1"/>
            <a:r>
              <a:rPr lang="en-US" dirty="0"/>
              <a:t>e.g., vehicle choice in </a:t>
            </a:r>
            <a:r>
              <a:rPr lang="en-US" i="1" dirty="0"/>
              <a:t>Grand Theft Auto </a:t>
            </a:r>
            <a:r>
              <a:rPr lang="en-US" dirty="0"/>
              <a:t>(GTA)</a:t>
            </a:r>
          </a:p>
          <a:p>
            <a:r>
              <a:rPr lang="en-US" dirty="0">
                <a:solidFill>
                  <a:srgbClr val="FF0000"/>
                </a:solidFill>
              </a:rPr>
              <a:t>Independent variable </a:t>
            </a:r>
            <a:r>
              <a:rPr lang="en-US" dirty="0"/>
              <a:t>is inherent in population (or world), versus </a:t>
            </a:r>
            <a:r>
              <a:rPr lang="en-US" dirty="0">
                <a:solidFill>
                  <a:srgbClr val="92D050"/>
                </a:solidFill>
              </a:rPr>
              <a:t>dependent variable </a:t>
            </a:r>
            <a:r>
              <a:rPr lang="en-US" dirty="0"/>
              <a:t>that want to assess</a:t>
            </a:r>
          </a:p>
        </p:txBody>
      </p:sp>
    </p:spTree>
    <p:extLst>
      <p:ext uri="{BB962C8B-B14F-4D97-AF65-F5344CB8AC3E}">
        <p14:creationId xmlns:p14="http://schemas.microsoft.com/office/powerpoint/2010/main" val="107714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80" y="1459954"/>
            <a:ext cx="7429500" cy="508399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B0F0"/>
                </a:solidFill>
              </a:rPr>
              <a:t>Observation</a:t>
            </a:r>
            <a:r>
              <a:rPr lang="en-US" dirty="0"/>
              <a:t> – all variable values for </a:t>
            </a:r>
            <a:r>
              <a:rPr lang="en-US" dirty="0">
                <a:solidFill>
                  <a:srgbClr val="FF0000"/>
                </a:solidFill>
              </a:rPr>
              <a:t>sample</a:t>
            </a:r>
          </a:p>
          <a:p>
            <a:pPr lvl="1"/>
            <a:r>
              <a:rPr lang="en-US" dirty="0"/>
              <a:t>e.g., </a:t>
            </a:r>
            <a:r>
              <a:rPr lang="en-US" i="1" dirty="0" err="1"/>
              <a:t>LoL</a:t>
            </a:r>
            <a:r>
              <a:rPr lang="en-US" i="1" dirty="0"/>
              <a:t> </a:t>
            </a:r>
            <a:r>
              <a:rPr lang="en-US" dirty="0"/>
              <a:t>competitive hours/week and Champion most played could be (2 observations)</a:t>
            </a:r>
          </a:p>
          <a:p>
            <a:pPr marL="914400" lvl="2" indent="0">
              <a:buNone/>
            </a:pPr>
            <a:r>
              <a:rPr lang="en-US" dirty="0"/>
              <a:t>“Player A: Leona, 2 hours”</a:t>
            </a:r>
          </a:p>
          <a:p>
            <a:pPr marL="914400" lvl="2" indent="0">
              <a:buNone/>
            </a:pPr>
            <a:r>
              <a:rPr lang="en-US" dirty="0"/>
              <a:t>“Player B: </a:t>
            </a:r>
            <a:r>
              <a:rPr lang="en-US" dirty="0" err="1"/>
              <a:t>Teemo</a:t>
            </a:r>
            <a:r>
              <a:rPr lang="en-US" dirty="0"/>
              <a:t>, 7.5 hours”</a:t>
            </a:r>
          </a:p>
          <a:p>
            <a:pPr lvl="1"/>
            <a:r>
              <a:rPr lang="en-US" dirty="0"/>
              <a:t>Can be continuous (time) or discrete (Champions)</a:t>
            </a:r>
          </a:p>
          <a:p>
            <a:r>
              <a:rPr lang="en-US" dirty="0"/>
              <a:t>Often, data in grid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Observation</a:t>
            </a:r>
            <a:r>
              <a:rPr lang="en-US" dirty="0"/>
              <a:t> in rows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pPr lvl="1"/>
            <a:r>
              <a:rPr lang="en-US" dirty="0"/>
              <a:t>Format works well for spreadsheet</a:t>
            </a:r>
          </a:p>
          <a:p>
            <a:pPr lvl="1"/>
            <a:r>
              <a:rPr lang="en-US" dirty="0"/>
              <a:t>Consider our project 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 err="1"/>
              <a:t>LoL</a:t>
            </a:r>
            <a:r>
              <a:rPr lang="en-US" i="1" dirty="0"/>
              <a:t> </a:t>
            </a:r>
            <a:r>
              <a:rPr lang="en-US" dirty="0"/>
              <a:t>data!</a:t>
            </a:r>
          </a:p>
        </p:txBody>
      </p:sp>
      <p:sp>
        <p:nvSpPr>
          <p:cNvPr id="6" name="Rectangle 5"/>
          <p:cNvSpPr/>
          <p:nvPr/>
        </p:nvSpPr>
        <p:spPr>
          <a:xfrm>
            <a:off x="8183880" y="4001949"/>
            <a:ext cx="4008120" cy="1200329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Player</a:t>
            </a: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u="sng" dirty="0">
                <a:latin typeface="Consolas" panose="020B0609020204030204" pitchFamily="49" charset="0"/>
              </a:rPr>
              <a:t>Hours</a:t>
            </a:r>
            <a:r>
              <a:rPr lang="en-US" sz="2400" dirty="0">
                <a:latin typeface="Consolas" panose="020B0609020204030204" pitchFamily="49" charset="0"/>
              </a:rPr>
              <a:t>	</a:t>
            </a:r>
            <a:r>
              <a:rPr lang="en-US" sz="2400" u="sng" dirty="0">
                <a:latin typeface="Consolas" panose="020B0609020204030204" pitchFamily="49" charset="0"/>
              </a:rPr>
              <a:t>Champ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A	   2		Leona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B	   7.5	</a:t>
            </a:r>
            <a:r>
              <a:rPr lang="en-US" sz="2400" dirty="0" err="1">
                <a:latin typeface="Consolas" panose="020B0609020204030204" pitchFamily="49" charset="0"/>
              </a:rPr>
              <a:t>Teemo</a:t>
            </a:r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3074" name="Picture 2" descr="Image result for teemo">
            <a:extLst>
              <a:ext uri="{FF2B5EF4-FFF2-40B4-BE49-F238E27FC236}">
                <a16:creationId xmlns:a16="http://schemas.microsoft.com/office/drawing/2014/main" id="{4446704A-A18D-408C-9963-36FC574B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61" y="225672"/>
            <a:ext cx="119468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3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2DEF-681F-4CC7-8D57-7C82E5A0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755C-CC80-414F-8451-4270CB97E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8920" y="1555568"/>
            <a:ext cx="5593080" cy="52262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2D05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FFFF00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B0F0"/>
                </a:solidFill>
              </a:rPr>
              <a:t>variables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pent getting coins, Number of jumps</a:t>
            </a:r>
            <a:endParaRPr lang="en-US" dirty="0"/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FF99FF"/>
                </a:solidFill>
              </a:rPr>
              <a:t>observations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85E78-057C-4227-9CEA-106D77BDFBCB}"/>
              </a:ext>
            </a:extLst>
          </p:cNvPr>
          <p:cNvGrpSpPr>
            <a:grpSpLocks noChangeAspect="1"/>
          </p:cNvGrpSpPr>
          <p:nvPr/>
        </p:nvGrpSpPr>
        <p:grpSpPr>
          <a:xfrm>
            <a:off x="153729" y="106680"/>
            <a:ext cx="2789006" cy="1704046"/>
            <a:chOff x="5029200" y="1784738"/>
            <a:chExt cx="3762375" cy="2298762"/>
          </a:xfrm>
        </p:grpSpPr>
        <p:pic>
          <p:nvPicPr>
            <p:cNvPr id="3074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5C4A00DA-234D-498E-9F13-774E296C5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3FBF76-F654-4983-BC71-E7A427ED24F4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ADD02-4DF4-458D-8AB3-AC6F9146F87E}"/>
              </a:ext>
            </a:extLst>
          </p:cNvPr>
          <p:cNvGrpSpPr/>
          <p:nvPr/>
        </p:nvGrpSpPr>
        <p:grpSpPr>
          <a:xfrm>
            <a:off x="3259918" y="118806"/>
            <a:ext cx="2231331" cy="1741763"/>
            <a:chOff x="5280824" y="4265934"/>
            <a:chExt cx="3259125" cy="2385700"/>
          </a:xfrm>
        </p:grpSpPr>
        <p:pic>
          <p:nvPicPr>
            <p:cNvPr id="3080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DEFBFE76-3F4D-432A-8135-2E3CF70F8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98CF3E-87CD-47E8-8F71-E5CD5415F5D2}"/>
                </a:ext>
              </a:extLst>
            </p:cNvPr>
            <p:cNvSpPr/>
            <p:nvPr/>
          </p:nvSpPr>
          <p:spPr>
            <a:xfrm>
              <a:off x="6142234" y="6398696"/>
              <a:ext cx="1510656" cy="2529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https://tinyurl.com/s8tcprt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46C81-65A5-45AB-8583-3B306774E6FB}"/>
              </a:ext>
            </a:extLst>
          </p:cNvPr>
          <p:cNvSpPr/>
          <p:nvPr/>
        </p:nvSpPr>
        <p:spPr>
          <a:xfrm>
            <a:off x="6873240" y="4922520"/>
            <a:ext cx="4770120" cy="632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2277C-D351-478B-BA95-23E8DB037872}"/>
              </a:ext>
            </a:extLst>
          </p:cNvPr>
          <p:cNvSpPr/>
          <p:nvPr/>
        </p:nvSpPr>
        <p:spPr>
          <a:xfrm>
            <a:off x="6766560" y="6042660"/>
            <a:ext cx="4770120" cy="632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1153</Words>
  <Application>Microsoft Office PowerPoint</Application>
  <PresentationFormat>Widescreen</PresentationFormat>
  <Paragraphs>149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Office Theme</vt:lpstr>
      <vt:lpstr>Equation</vt:lpstr>
      <vt:lpstr>Fundamentals of  Statistics</vt:lpstr>
      <vt:lpstr>Why Do We  Need Statistics?</vt:lpstr>
      <vt:lpstr>Key Words</vt:lpstr>
      <vt:lpstr>Key Words</vt:lpstr>
      <vt:lpstr>Key Words</vt:lpstr>
      <vt:lpstr>Key Words</vt:lpstr>
      <vt:lpstr>More Key Words</vt:lpstr>
      <vt:lpstr>More Key Words</vt:lpstr>
      <vt:lpstr>Putting It Together</vt:lpstr>
      <vt:lpstr>Putting It Together</vt:lpstr>
      <vt:lpstr>Even More Key Words</vt:lpstr>
      <vt:lpstr>Even More Key Words</vt:lpstr>
      <vt:lpstr>Sources of Data</vt:lpstr>
      <vt:lpstr>Sampling Concepts (1 of 2)</vt:lpstr>
      <vt:lpstr>Sampling Concepts (2 of 2)</vt:lpstr>
      <vt:lpstr>Using Sample Data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32</cp:revision>
  <cp:lastPrinted>2021-03-28T23:02:56Z</cp:lastPrinted>
  <dcterms:created xsi:type="dcterms:W3CDTF">2020-09-23T12:06:09Z</dcterms:created>
  <dcterms:modified xsi:type="dcterms:W3CDTF">2021-03-29T12:15:17Z</dcterms:modified>
</cp:coreProperties>
</file>