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11" r:id="rId3"/>
    <p:sldId id="322" r:id="rId4"/>
    <p:sldId id="337" r:id="rId5"/>
    <p:sldId id="336" r:id="rId6"/>
    <p:sldId id="325" r:id="rId7"/>
    <p:sldId id="283" r:id="rId8"/>
    <p:sldId id="324" r:id="rId9"/>
    <p:sldId id="328" r:id="rId10"/>
    <p:sldId id="287" r:id="rId11"/>
    <p:sldId id="286" r:id="rId12"/>
    <p:sldId id="307" r:id="rId13"/>
    <p:sldId id="302" r:id="rId14"/>
    <p:sldId id="329" r:id="rId15"/>
    <p:sldId id="330" r:id="rId16"/>
    <p:sldId id="299" r:id="rId17"/>
    <p:sldId id="338" r:id="rId18"/>
    <p:sldId id="331" r:id="rId19"/>
    <p:sldId id="304" r:id="rId20"/>
    <p:sldId id="285" r:id="rId21"/>
    <p:sldId id="332" r:id="rId22"/>
    <p:sldId id="300" r:id="rId23"/>
    <p:sldId id="308" r:id="rId24"/>
    <p:sldId id="333" r:id="rId25"/>
    <p:sldId id="309" r:id="rId26"/>
    <p:sldId id="313" r:id="rId27"/>
    <p:sldId id="314" r:id="rId28"/>
    <p:sldId id="321" r:id="rId29"/>
    <p:sldId id="323" r:id="rId30"/>
    <p:sldId id="315" r:id="rId31"/>
    <p:sldId id="334" r:id="rId32"/>
    <p:sldId id="316" r:id="rId33"/>
    <p:sldId id="335" r:id="rId34"/>
    <p:sldId id="270" r:id="rId35"/>
    <p:sldId id="339" r:id="rId36"/>
    <p:sldId id="271" r:id="rId37"/>
    <p:sldId id="320" r:id="rId38"/>
    <p:sldId id="273" r:id="rId39"/>
    <p:sldId id="274" r:id="rId40"/>
    <p:sldId id="282" r:id="rId41"/>
    <p:sldId id="326" r:id="rId42"/>
    <p:sldId id="341" r:id="rId43"/>
    <p:sldId id="293" r:id="rId44"/>
    <p:sldId id="342" r:id="rId45"/>
    <p:sldId id="310" r:id="rId46"/>
    <p:sldId id="303" r:id="rId47"/>
    <p:sldId id="340" r:id="rId48"/>
    <p:sldId id="27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1631" autoAdjust="0"/>
  </p:normalViewPr>
  <p:slideViewPr>
    <p:cSldViewPr snapToGrid="0">
      <p:cViewPr varScale="1">
        <p:scale>
          <a:sx n="47" d="100"/>
          <a:sy n="47" d="100"/>
        </p:scale>
        <p:origin x="14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9479B-D9D5-4FFD-B675-6B7AC2ABE92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5A070-04F7-44B3-9AB4-31642ABA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imgd2905/d17/samples/lol-rates.xlsx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mqp/onlive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iqp/tf2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lol-crawler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imgd2905/d17/samples/grades.xlsx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imgd2905/d17/samples/grades.xlsx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imgd2905/d17/samples/grades.xlsx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imgd2905/d19/samples/majors.xlsx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94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Demo: </a:t>
            </a:r>
            <a:r>
              <a:rPr lang="en-US" sz="1200" dirty="0">
                <a:hlinkClick r:id="rId3"/>
              </a:rPr>
              <a:t>lol-rates.xlsx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Select two of {win, pick, ban}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scatter plot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53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Samuel Jaffe, Brendan Stephen,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Nguyen.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Intelligent Simulation of Worldwide Application Distribution for OnLive's Server Network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 Qualifying Project E-project-033014-145824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Computer Science, Spring 2014. (Advisors Mark Claypool and David Finkel)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http://www.cs.wpi.edu/~claypool/mqp/onlive/</a:t>
            </a:r>
            <a:endParaRPr lang="en-US" dirty="0"/>
          </a:p>
          <a:p>
            <a:endParaRPr lang="en-US" dirty="0"/>
          </a:p>
          <a:p>
            <a:r>
              <a:rPr lang="en-US" dirty="0"/>
              <a:t>Figure 25: Failure Rate vs. Number of </a:t>
            </a:r>
            <a:r>
              <a:rPr lang="en-US" dirty="0" err="1"/>
              <a:t>AppHosts</a:t>
            </a:r>
            <a:r>
              <a:rPr lang="en-US" dirty="0"/>
              <a:t> with 1000 second average session length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Demo: lol-rates.xlsx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Select top line {win, pick, ban} + 3 row s (Ctrl-select) 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Other  Radar scatter plot</a:t>
            </a:r>
          </a:p>
          <a:p>
            <a:endParaRPr lang="en-US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1200" dirty="0"/>
              <a:t>Note: need to normalize data to scale Axes</a:t>
            </a:r>
          </a:p>
          <a:p>
            <a:r>
              <a:rPr lang="en-US" sz="1200" dirty="0"/>
              <a:t>Insert column E (“B Norm”)</a:t>
            </a:r>
          </a:p>
          <a:p>
            <a:r>
              <a:rPr lang="en-US" sz="1200" dirty="0"/>
              <a:t>=E2/MAX(E$2:E42)</a:t>
            </a:r>
          </a:p>
          <a:p>
            <a:r>
              <a:rPr lang="en-US" sz="1200" dirty="0"/>
              <a:t>Copy and paste down</a:t>
            </a:r>
          </a:p>
          <a:p>
            <a:endParaRPr lang="en-US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5A070-04F7-44B3-9AB4-31642ABA5B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9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60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Raj Jain, The Art of Computer Systems Performance Analysis,</a:t>
            </a:r>
            <a:r>
              <a:rPr lang="en-US" baseline="0" dirty="0"/>
              <a:t> Box 10.1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16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Raj Jain, The Art of Computer Systems Performance Analysis,</a:t>
            </a:r>
            <a:r>
              <a:rPr lang="en-US" baseline="0" dirty="0"/>
              <a:t> Box 10.1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2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1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Joseph Blackman, Stephen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Lafortune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Adam Myers.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Effects of Latency and Jitter on a First Person Shooter: Team Fortress 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Interactive Qualifying Project IQP-MLC-LJ15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Worcester Polytechnic Institute, Spring 2016. (Advisor Mark Claypool)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http://www.cs.wpi.edu/~claypool/iqp/tf2/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Figure 5.1: Age and Experience Distributions of Participants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Andrew La Manna, Lindsay O'Donnell, Tom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Paolillo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Mark Claypool.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Nerfs, Buffs and Bugs - Analysis of the Impact of Patching on League of Legends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2nd International Workshop on Collaboration and Gaming (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CoGames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Orlando, Florida, USA, October 31 - November 4, 2016. Online at: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http://www.cs.wpi.edu/~claypool/papers/lol-crawler/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4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Demo: </a:t>
            </a:r>
            <a:r>
              <a:rPr lang="en-US" sz="1200" dirty="0">
                <a:hlinkClick r:id="rId3"/>
              </a:rPr>
              <a:t>grades.xlsx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Select GPA data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Statistics Chart  Histogram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Can adjust bins, overflow/underflow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4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Demo: </a:t>
            </a:r>
            <a:r>
              <a:rPr lang="en-US" sz="1200" dirty="0">
                <a:hlinkClick r:id="rId3"/>
              </a:rPr>
              <a:t>grades.xlsx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Select GPA data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Statistics Chart  Histogram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Can adjust bins, overflow/underflow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1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Demo: </a:t>
            </a:r>
            <a:r>
              <a:rPr lang="en-US" sz="1200" dirty="0">
                <a:hlinkClick r:id="rId3"/>
              </a:rPr>
              <a:t>grades.xlsx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Select GPA data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Statistics Chart  Histogram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Can adjust bins, overflow/underflow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Demo: </a:t>
            </a:r>
            <a:r>
              <a:rPr lang="en-US" sz="1200" dirty="0">
                <a:hlinkClick r:id="rId3"/>
              </a:rPr>
              <a:t>majors.xlsx</a:t>
            </a:r>
            <a:endParaRPr lang="en-US" sz="1200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Sel. year and majors</a:t>
            </a:r>
          </a:p>
          <a:p>
            <a:r>
              <a:rPr lang="en-US" dirty="0">
                <a:solidFill>
                  <a:srgbClr val="0070C0"/>
                </a:solidFill>
              </a:rPr>
              <a:t>Insert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Line Chart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More Line Charts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5A070-04F7-44B3-9AB4-31642ABA5B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6B3E-4D37-459E-ADF6-2FC220B0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382" y="1191635"/>
            <a:ext cx="6151418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F8F79-6105-4E1B-AF0D-E0EF4EB9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4382" y="4149436"/>
            <a:ext cx="6151418" cy="1177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6E9F-B0F6-47D3-869F-E03F31E7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71D4-43DE-46DF-833D-B1DB0F73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6F33-ECC1-4512-86B5-E4C0C2CD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92E2E-0F41-414E-8919-02066B7C2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1195" y="5497681"/>
            <a:ext cx="1157792" cy="6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DBD7-3290-4F91-A326-400F029E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91"/>
            <a:ext cx="1001683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726F-6305-451A-94A2-6A9D515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4" y="1641423"/>
            <a:ext cx="5694218" cy="4535540"/>
          </a:xfrm>
        </p:spPr>
        <p:txBody>
          <a:bodyPr/>
          <a:lstStyle>
            <a:lvl2pPr>
              <a:buFont typeface="Calibri" panose="020F0502020204030204" pitchFamily="34" charset="0"/>
              <a:buChar char="‒"/>
              <a:defRPr/>
            </a:lvl2pPr>
            <a:lvl3pPr>
              <a:buFont typeface="Calibri" panose="020F0502020204030204" pitchFamily="34" charset="0"/>
              <a:buChar char="₊"/>
              <a:defRPr/>
            </a:lvl3pPr>
            <a:lvl4pPr>
              <a:buFont typeface="Calibri" panose="020F0502020204030204" pitchFamily="34" charset="0"/>
              <a:buChar char="›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DB3C-505A-40D9-8912-5CBDC40F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EBC9-A5D3-41AE-9BEE-AEE0A754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36CC-7341-4A89-84A4-778CD43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B784-F8B0-4E62-9727-27EEC849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6836" cy="1325563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EEC9-455B-4233-B88B-60B8D2B8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3800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5695-D1C2-45E9-B5EE-09CE570F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8709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2825C-79D6-425D-AAD8-A60B5DCC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AACB-5D3A-49FF-B662-8731B915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884C-035F-4C76-9B0F-A7315655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3173-FC51-4BB6-87F3-20BEC9D2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02217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797B2-8296-4CF8-B14B-88A261E8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293" y="1690688"/>
            <a:ext cx="3889414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F9E92-F13C-4712-9A16-87DE77435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293" y="2514600"/>
            <a:ext cx="38894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71FE-4CA8-467B-98AC-4492E2B03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9" y="1690688"/>
            <a:ext cx="3908569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A28D5-2B8D-4F90-B360-DF646B47C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9" y="2514600"/>
            <a:ext cx="39085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45E65-C8AA-489B-9CAD-80E596CC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47D74-73A5-425A-A2EB-BAF38C6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4668-85CC-4718-A69A-0F56822A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8750-5CD9-42A1-9587-249CE232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4545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B9E4B-0FBD-417E-A1B4-FBBA44A0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C7DA9-58E4-4DAC-B168-6B9EDD9B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C3276-2337-4731-8F2A-2F288B8B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9F9CF-E0B2-4B3C-87B3-D147E1B2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E92AB-A182-4C0D-AAFD-166484FF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9339-7D3E-422A-9C6C-4818EEA3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FAEB-661E-4D76-8425-FB1A6765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40"/>
            <a:ext cx="9994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DEFC-9EFD-4B9D-BDED-454923BE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555751"/>
            <a:ext cx="5971310" cy="516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E4D9-DD60-4077-AD99-FF30F22C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9DD9-3901-49BB-8DE4-FC7523A4FE2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5A9-80E9-465E-8930-300208C60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1B79-13C5-422E-8526-9BDA1D862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F2C6B-C4F6-4B85-BB85-CAC2059B66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66320" y="407591"/>
            <a:ext cx="1157792" cy="6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8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eb.cs.wpi.edu/~imgd2905/d18/samples/imgdpops.xlsx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iqp/tf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eb.cs.wpi.edu/~imgd2905/d17/imgdpops.xls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imgd2905/d19/samples/lol-patches.xls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wpi.edu/~claypool/mqp/onliv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hart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citation.cfm?id=281279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rumpexcel.com/heat-map-exce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icoleMarinsek/darkhorse-line-chart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eb.cs.wpi.edu/~imgd2905/d20/breakout/breakout-1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eb.cs.wpi.edu/~imgd2905/d21/samples/analysis-example.html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3061" y="2141220"/>
            <a:ext cx="4267200" cy="818619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Presenting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6160" y="388620"/>
            <a:ext cx="4267200" cy="1752600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0070C0"/>
              </a:solidFill>
            </a:endParaRPr>
          </a:p>
          <a:p>
            <a:r>
              <a:rPr lang="en-US" sz="4000" dirty="0">
                <a:solidFill>
                  <a:srgbClr val="00B0F0"/>
                </a:solidFill>
              </a:rPr>
              <a:t>IMGD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>
                <a:solidFill>
                  <a:srgbClr val="00B0F0"/>
                </a:solidFill>
              </a:rPr>
              <a:t>2905</a:t>
            </a:r>
          </a:p>
          <a:p>
            <a:endParaRPr lang="en-US" sz="40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25115" y="3412136"/>
            <a:ext cx="1813510" cy="2940068"/>
            <a:chOff x="5638800" y="3326588"/>
            <a:chExt cx="1813510" cy="2940068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950493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638800" y="3326588"/>
              <a:ext cx="1813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F0"/>
                  </a:solidFill>
                </a:rPr>
                <a:t>Chapter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249" y="1275064"/>
            <a:ext cx="2914817" cy="48996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Bar chart, arranged most to least frequent</a:t>
            </a:r>
          </a:p>
          <a:p>
            <a:r>
              <a:rPr lang="en-US" dirty="0"/>
              <a:t>Line showing cumulative percent</a:t>
            </a:r>
          </a:p>
          <a:p>
            <a:r>
              <a:rPr lang="en-US" dirty="0"/>
              <a:t>Helps identify most common, and by how much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8795" y="5994032"/>
            <a:ext cx="2457724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2"/>
              </a:rPr>
              <a:t>imgdpops.xlsx</a:t>
            </a:r>
            <a:r>
              <a:rPr lang="en-US" sz="2000" dirty="0"/>
              <a:t> 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1709" y="5287962"/>
            <a:ext cx="4810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Sort by column D (Data -&gt; Sort high to low)</a:t>
            </a:r>
          </a:p>
          <a:p>
            <a:r>
              <a:rPr lang="en-US" dirty="0"/>
              <a:t>New column E for percent [=D2/SUM(D$2:D$11)]</a:t>
            </a:r>
          </a:p>
          <a:p>
            <a:r>
              <a:rPr lang="en-US" dirty="0"/>
              <a:t>Note: $ “locks” value in (e.g., D$2 versus D2)</a:t>
            </a:r>
          </a:p>
          <a:p>
            <a:r>
              <a:rPr lang="en-US" dirty="0"/>
              <a:t>New column F for running [=SUM(E$2:E2)]</a:t>
            </a:r>
          </a:p>
          <a:p>
            <a:r>
              <a:rPr lang="en-US" dirty="0"/>
              <a:t>Select B, D and F. Insert “combo chart”</a:t>
            </a: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043B4B6-ED43-4C92-8C2B-941BE311E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11" y="443889"/>
            <a:ext cx="6441989" cy="4844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69054"/>
            <a:ext cx="10016836" cy="98658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Categorical: Pareto Chart</a:t>
            </a:r>
          </a:p>
        </p:txBody>
      </p:sp>
    </p:spTree>
    <p:extLst>
      <p:ext uri="{BB962C8B-B14F-4D97-AF65-F5344CB8AC3E}">
        <p14:creationId xmlns:p14="http://schemas.microsoft.com/office/powerpoint/2010/main" val="421584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0516"/>
            <a:ext cx="10016836" cy="1325563"/>
          </a:xfrm>
        </p:spPr>
        <p:txBody>
          <a:bodyPr/>
          <a:lstStyle/>
          <a:p>
            <a:r>
              <a:rPr lang="en-US" dirty="0"/>
              <a:t>Categorical: Pie Chart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41130" y="1641024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Wedge-shaped areas (“pie slices”) – represent count, amount or percent of each category from whole</a:t>
            </a:r>
          </a:p>
          <a:p>
            <a:r>
              <a:rPr lang="en-US" dirty="0"/>
              <a:t>Compare relative amounts at a glance</a:t>
            </a:r>
          </a:p>
          <a:p>
            <a:r>
              <a:rPr lang="en-US" dirty="0"/>
              <a:t>Best if </a:t>
            </a:r>
            <a:r>
              <a:rPr lang="en-US" dirty="0">
                <a:solidFill>
                  <a:srgbClr val="FF0000"/>
                </a:solidFill>
              </a:rPr>
              <a:t>few slices </a:t>
            </a:r>
            <a:r>
              <a:rPr lang="en-US" dirty="0"/>
              <a:t>since quantifying “size” of pie difficult</a:t>
            </a:r>
          </a:p>
          <a:p>
            <a:r>
              <a:rPr lang="en-US" dirty="0"/>
              <a:t>Comparing pies also difficult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267577" y="5669614"/>
            <a:ext cx="4572000" cy="870453"/>
            <a:chOff x="4191000" y="1235346"/>
            <a:chExt cx="4572000" cy="870453"/>
          </a:xfrm>
        </p:grpSpPr>
        <p:sp>
          <p:nvSpPr>
            <p:cNvPr id="7" name="Rectangle 6"/>
            <p:cNvSpPr/>
            <p:nvPr/>
          </p:nvSpPr>
          <p:spPr>
            <a:xfrm>
              <a:off x="4191000" y="123534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</a:rPr>
                <a:t>“The Effects of Latency and Jitter on a First Person Shooter: Team Fortress 2”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1600" y="1828800"/>
              <a:ext cx="27314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hlinkClick r:id="rId3"/>
                </a:rPr>
                <a:t>http://www.cs.wpi.edu/~claypool/iqp/tf2/</a:t>
              </a:r>
              <a:endParaRPr lang="en-US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31145" y="6139957"/>
            <a:ext cx="2457724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4"/>
              </a:rPr>
              <a:t>imgdpops.xlsx</a:t>
            </a:r>
            <a:r>
              <a:rPr lang="en-US" sz="2000" dirty="0"/>
              <a:t> </a:t>
            </a:r>
            <a:endParaRPr lang="en-US" sz="2000" dirty="0">
              <a:solidFill>
                <a:srgbClr val="008000"/>
              </a:solidFill>
            </a:endParaRPr>
          </a:p>
        </p:txBody>
      </p:sp>
      <p:pic>
        <p:nvPicPr>
          <p:cNvPr id="6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DD2A4172-BCF3-467E-B733-D0ACC90F1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6" y="1491512"/>
            <a:ext cx="4571999" cy="38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0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7980"/>
            <a:ext cx="10016836" cy="1325563"/>
          </a:xfrm>
        </p:spPr>
        <p:txBody>
          <a:bodyPr/>
          <a:lstStyle/>
          <a:p>
            <a:r>
              <a:rPr lang="en-US" dirty="0"/>
              <a:t>Cumulative Distribution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97458" y="2447925"/>
            <a:ext cx="2198542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Cumulative amount of data with value or less</a:t>
            </a:r>
          </a:p>
          <a:p>
            <a:r>
              <a:rPr lang="en-US" dirty="0"/>
              <a:t>Easy to see min, max, median</a:t>
            </a:r>
          </a:p>
          <a:p>
            <a:r>
              <a:rPr lang="en-US" dirty="0"/>
              <a:t>Compare shapes of distributions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6420" y="6295552"/>
            <a:ext cx="252319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Demo: </a:t>
            </a:r>
            <a:r>
              <a:rPr lang="en-US" sz="2000" dirty="0">
                <a:hlinkClick r:id="rId3"/>
              </a:rPr>
              <a:t>lol-patches.xlsx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2487" y="4982097"/>
            <a:ext cx="41066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column R (Bug Fixes)</a:t>
            </a:r>
          </a:p>
          <a:p>
            <a:r>
              <a:rPr lang="en-US" dirty="0"/>
              <a:t>Sort low to high</a:t>
            </a:r>
          </a:p>
          <a:p>
            <a:r>
              <a:rPr lang="en-US" dirty="0"/>
              <a:t>New column S for percent [=ROW()/164]</a:t>
            </a:r>
          </a:p>
          <a:p>
            <a:r>
              <a:rPr lang="en-US" dirty="0"/>
              <a:t>Select column </a:t>
            </a:r>
            <a:r>
              <a:rPr lang="en-US" dirty="0">
                <a:sym typeface="Wingdings" panose="05000000000000000000" pitchFamily="2" charset="2"/>
              </a:rPr>
              <a:t> p</a:t>
            </a:r>
            <a:r>
              <a:rPr lang="en-US" dirty="0"/>
              <a:t>aste down all</a:t>
            </a:r>
          </a:p>
          <a:p>
            <a:r>
              <a:rPr lang="en-US" dirty="0"/>
              <a:t>Select both column R and S</a:t>
            </a:r>
          </a:p>
          <a:p>
            <a:r>
              <a:rPr lang="en-US" dirty="0"/>
              <a:t>Insert </a:t>
            </a:r>
            <a:r>
              <a:rPr lang="en-US" dirty="0">
                <a:sym typeface="Wingdings" panose="05000000000000000000" pitchFamily="2" charset="2"/>
              </a:rPr>
              <a:t> Scatter plot with lines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6424763-957C-4FD7-8A3D-CBC713FEC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93" y="1005914"/>
            <a:ext cx="6050107" cy="427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7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762" y="11329"/>
            <a:ext cx="8229600" cy="1143000"/>
          </a:xfrm>
        </p:spPr>
        <p:txBody>
          <a:bodyPr/>
          <a:lstStyle/>
          <a:p>
            <a:r>
              <a:rPr lang="en-US" dirty="0"/>
              <a:t>Histogram (1 of 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9652" y="1682936"/>
            <a:ext cx="4213245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Gold Difference by Winning Team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CFD5F6-C012-40E3-AA6B-B2053D39B4C8}"/>
              </a:ext>
            </a:extLst>
          </p:cNvPr>
          <p:cNvGrpSpPr/>
          <p:nvPr/>
        </p:nvGrpSpPr>
        <p:grpSpPr>
          <a:xfrm>
            <a:off x="6096000" y="1561854"/>
            <a:ext cx="5954339" cy="4494108"/>
            <a:chOff x="6096000" y="1561854"/>
            <a:chExt cx="5954339" cy="4494108"/>
          </a:xfrm>
        </p:grpSpPr>
        <p:pic>
          <p:nvPicPr>
            <p:cNvPr id="1026" name="Picture 2" descr="LeagueMath --- Mapwide resources: Gold and XP">
              <a:extLst>
                <a:ext uri="{FF2B5EF4-FFF2-40B4-BE49-F238E27FC236}">
                  <a16:creationId xmlns:a16="http://schemas.microsoft.com/office/drawing/2014/main" id="{356DDAE2-6A7D-464C-9EFC-386A4F88C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61854"/>
              <a:ext cx="5954339" cy="4494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C806ED-7634-426F-B9D9-228908CCE745}"/>
                </a:ext>
              </a:extLst>
            </p:cNvPr>
            <p:cNvSpPr txBox="1"/>
            <p:nvPr/>
          </p:nvSpPr>
          <p:spPr>
            <a:xfrm>
              <a:off x="6514258" y="5326590"/>
              <a:ext cx="5498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10000               0                10000            20000           30000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65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762" y="11329"/>
            <a:ext cx="8229600" cy="1143000"/>
          </a:xfrm>
        </p:spPr>
        <p:txBody>
          <a:bodyPr/>
          <a:lstStyle/>
          <a:p>
            <a:r>
              <a:rPr lang="en-US" dirty="0"/>
              <a:t>Histogram (2 of 3)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3B80DF-FF41-4FAC-991B-1A6A3320813A}"/>
              </a:ext>
            </a:extLst>
          </p:cNvPr>
          <p:cNvGrpSpPr/>
          <p:nvPr/>
        </p:nvGrpSpPr>
        <p:grpSpPr>
          <a:xfrm>
            <a:off x="5813474" y="1971140"/>
            <a:ext cx="6197125" cy="4142705"/>
            <a:chOff x="5661274" y="1045916"/>
            <a:chExt cx="6197125" cy="414270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978774-9B92-4EC2-8C72-59EA7073CE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61274" y="1130505"/>
              <a:ext cx="6197125" cy="4058116"/>
              <a:chOff x="77774" y="3951294"/>
              <a:chExt cx="4411782" cy="288900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90600" y="4057064"/>
                <a:ext cx="154202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chemeClr val="bg1">
                        <a:lumMod val="65000"/>
                      </a:schemeClr>
                    </a:solidFill>
                  </a:rPr>
                  <a:t>http://www.leaguemath.com/early-vs-late-game-champions/ </a:t>
                </a:r>
              </a:p>
            </p:txBody>
          </p:sp>
          <p:pic>
            <p:nvPicPr>
              <p:cNvPr id="14338" name="Picture 2" descr="game duration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74" y="3951294"/>
                <a:ext cx="4411782" cy="2889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C806ED-7634-426F-B9D9-228908CCE745}"/>
                </a:ext>
              </a:extLst>
            </p:cNvPr>
            <p:cNvSpPr txBox="1"/>
            <p:nvPr/>
          </p:nvSpPr>
          <p:spPr>
            <a:xfrm>
              <a:off x="5780480" y="4734032"/>
              <a:ext cx="56316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10            2 0          30             40          50             60            70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57939" y="1045916"/>
              <a:ext cx="2303206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Game 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751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762" y="11329"/>
            <a:ext cx="8229600" cy="1143000"/>
          </a:xfrm>
        </p:spPr>
        <p:txBody>
          <a:bodyPr/>
          <a:lstStyle/>
          <a:p>
            <a:r>
              <a:rPr lang="en-US" dirty="0"/>
              <a:t>Histogram (3 of 3)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C8E541-865B-4C24-B78E-D630680FE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803" y="1552575"/>
            <a:ext cx="6058122" cy="1317312"/>
          </a:xfrm>
        </p:spPr>
        <p:txBody>
          <a:bodyPr>
            <a:normAutofit/>
          </a:bodyPr>
          <a:lstStyle/>
          <a:p>
            <a:r>
              <a:rPr lang="en-US" sz="2800" dirty="0"/>
              <a:t>Bar chart for grouped numerical data</a:t>
            </a:r>
          </a:p>
          <a:p>
            <a:pPr lvl="1"/>
            <a:r>
              <a:rPr lang="en-US" sz="2000" dirty="0"/>
              <a:t>No (or small) gaps </a:t>
            </a:r>
            <a:r>
              <a:rPr lang="en-US" sz="2000" dirty="0" err="1"/>
              <a:t>btwn</a:t>
            </a:r>
            <a:r>
              <a:rPr lang="en-US" sz="2000" dirty="0"/>
              <a:t> adjacent bars</a:t>
            </a:r>
          </a:p>
          <a:p>
            <a:endParaRPr lang="en-US" sz="2800" dirty="0"/>
          </a:p>
        </p:txBody>
      </p:sp>
      <p:pic>
        <p:nvPicPr>
          <p:cNvPr id="13" name="Picture 1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D4BDD63-E56B-4A4A-AB61-F98E8C55D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56" y="2984187"/>
            <a:ext cx="6719894" cy="35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6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-15886"/>
            <a:ext cx="10016836" cy="1325563"/>
          </a:xfrm>
        </p:spPr>
        <p:txBody>
          <a:bodyPr/>
          <a:lstStyle/>
          <a:p>
            <a:r>
              <a:rPr lang="en-US" altLang="en-US" dirty="0"/>
              <a:t>Stem and Leaf Display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7850" y="1158875"/>
            <a:ext cx="6534149" cy="14890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“Histogram-lite” for analysis w/out software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e.g., points on homework</a:t>
            </a:r>
            <a:r>
              <a:rPr lang="en-US" altLang="en-US" sz="2800" dirty="0"/>
              <a:t>		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3909C4-447E-4F6D-A0CC-7B0B2D8F1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57" y="2484438"/>
            <a:ext cx="7153285" cy="42013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B10E0D-983D-44F3-869E-B38BE431D07B}"/>
              </a:ext>
            </a:extLst>
          </p:cNvPr>
          <p:cNvSpPr/>
          <p:nvPr/>
        </p:nvSpPr>
        <p:spPr>
          <a:xfrm>
            <a:off x="5762625" y="3257550"/>
            <a:ext cx="6424617" cy="3428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94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-15886"/>
            <a:ext cx="10016836" cy="1325563"/>
          </a:xfrm>
        </p:spPr>
        <p:txBody>
          <a:bodyPr/>
          <a:lstStyle/>
          <a:p>
            <a:r>
              <a:rPr lang="en-US" altLang="en-US" dirty="0"/>
              <a:t>Stem and Leaf Display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3909C4-447E-4F6D-A0CC-7B0B2D8F1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57" y="2484438"/>
            <a:ext cx="7153285" cy="420132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55AA00D-685A-4B5D-964A-5FA8330B947A}"/>
              </a:ext>
            </a:extLst>
          </p:cNvPr>
          <p:cNvSpPr txBox="1">
            <a:spLocks noChangeArrowheads="1"/>
          </p:cNvSpPr>
          <p:nvPr/>
        </p:nvSpPr>
        <p:spPr>
          <a:xfrm>
            <a:off x="5657850" y="1158875"/>
            <a:ext cx="6534149" cy="1489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₊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/>
              <a:t>“Histogram-lite” for analysis w/out software</a:t>
            </a:r>
          </a:p>
          <a:p>
            <a:pPr lvl="1"/>
            <a:r>
              <a:rPr lang="en-US" altLang="en-US"/>
              <a:t>e.g., points on homework	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4021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708" y="107684"/>
            <a:ext cx="8229600" cy="1143000"/>
          </a:xfrm>
        </p:spPr>
        <p:txBody>
          <a:bodyPr/>
          <a:lstStyle/>
          <a:p>
            <a:r>
              <a:rPr lang="en-US" dirty="0"/>
              <a:t>Time Series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901" y="5619750"/>
            <a:ext cx="7577142" cy="1238250"/>
          </a:xfrm>
        </p:spPr>
        <p:txBody>
          <a:bodyPr>
            <a:normAutofit fontScale="92500"/>
          </a:bodyPr>
          <a:lstStyle/>
          <a:p>
            <a:r>
              <a:rPr lang="en-US" dirty="0"/>
              <a:t>Associate </a:t>
            </a:r>
            <a:r>
              <a:rPr lang="en-US" dirty="0">
                <a:solidFill>
                  <a:srgbClr val="92D050"/>
                </a:solidFill>
              </a:rPr>
              <a:t>data</a:t>
            </a:r>
            <a:r>
              <a:rPr lang="en-US" dirty="0"/>
              <a:t> with </a:t>
            </a:r>
            <a:r>
              <a:rPr lang="en-US" dirty="0">
                <a:solidFill>
                  <a:srgbClr val="00B0F0"/>
                </a:solidFill>
              </a:rPr>
              <a:t>date / time</a:t>
            </a:r>
          </a:p>
          <a:p>
            <a:r>
              <a:rPr lang="en-US" dirty="0"/>
              <a:t>Line graph with dates (</a:t>
            </a:r>
            <a:r>
              <a:rPr lang="en-US" u="sng" dirty="0"/>
              <a:t>proportionally spaced</a:t>
            </a:r>
            <a:r>
              <a:rPr lang="en-US" dirty="0"/>
              <a:t>!)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F287B539-2E37-4273-846D-3B0590E29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6" y="1137646"/>
            <a:ext cx="8482016" cy="434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46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708" y="107684"/>
            <a:ext cx="8229600" cy="1143000"/>
          </a:xfrm>
        </p:spPr>
        <p:txBody>
          <a:bodyPr/>
          <a:lstStyle/>
          <a:p>
            <a:r>
              <a:rPr lang="en-US" dirty="0"/>
              <a:t>Time Series Plot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35A4B241-FD22-4252-9AD2-6D00BCB00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1385881"/>
            <a:ext cx="8753049" cy="408996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10327-476F-4E23-9CA1-436D92F5104F}"/>
              </a:ext>
            </a:extLst>
          </p:cNvPr>
          <p:cNvSpPr txBox="1">
            <a:spLocks/>
          </p:cNvSpPr>
          <p:nvPr/>
        </p:nvSpPr>
        <p:spPr>
          <a:xfrm>
            <a:off x="4533901" y="5619750"/>
            <a:ext cx="7577142" cy="1238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₊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Associate </a:t>
            </a:r>
            <a:r>
              <a:rPr lang="en-US" dirty="0">
                <a:solidFill>
                  <a:srgbClr val="92D050"/>
                </a:solidFill>
              </a:rPr>
              <a:t>data</a:t>
            </a:r>
            <a:r>
              <a:rPr lang="en-US" dirty="0"/>
              <a:t> with </a:t>
            </a:r>
            <a:r>
              <a:rPr lang="en-US" dirty="0">
                <a:solidFill>
                  <a:srgbClr val="00B0F0"/>
                </a:solidFill>
              </a:rPr>
              <a:t>date / time</a:t>
            </a:r>
          </a:p>
          <a:p>
            <a:r>
              <a:rPr lang="en-US" dirty="0"/>
              <a:t>Line graph with dates (</a:t>
            </a:r>
            <a:r>
              <a:rPr lang="en-US" u="sng" dirty="0"/>
              <a:t>proportionally spaced</a:t>
            </a:r>
            <a:r>
              <a:rPr lang="en-US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237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2660" y="1641423"/>
            <a:ext cx="5941522" cy="4535540"/>
          </a:xfrm>
        </p:spPr>
        <p:txBody>
          <a:bodyPr/>
          <a:lstStyle/>
          <a:p>
            <a:r>
              <a:rPr lang="en-US" dirty="0"/>
              <a:t>Types of Charts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Game Analytics Examples</a:t>
            </a:r>
          </a:p>
          <a:p>
            <a:r>
              <a:rPr lang="en-US" dirty="0"/>
              <a:t>Guidelines for Charts</a:t>
            </a:r>
          </a:p>
        </p:txBody>
      </p:sp>
    </p:spTree>
    <p:extLst>
      <p:ext uri="{BB962C8B-B14F-4D97-AF65-F5344CB8AC3E}">
        <p14:creationId xmlns:p14="http://schemas.microsoft.com/office/powerpoint/2010/main" val="3283181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4821"/>
            <a:ext cx="8229600" cy="1143000"/>
          </a:xfrm>
        </p:spPr>
        <p:txBody>
          <a:bodyPr/>
          <a:lstStyle/>
          <a:p>
            <a:r>
              <a:rPr lang="en-US" dirty="0"/>
              <a:t>Scatter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0" y="1143000"/>
            <a:ext cx="2552700" cy="5630179"/>
          </a:xfrm>
        </p:spPr>
        <p:txBody>
          <a:bodyPr>
            <a:normAutofit/>
          </a:bodyPr>
          <a:lstStyle/>
          <a:p>
            <a:r>
              <a:rPr lang="en-US" dirty="0"/>
              <a:t>Two numerical variables, one on each axis</a:t>
            </a:r>
          </a:p>
          <a:p>
            <a:r>
              <a:rPr lang="en-US" dirty="0"/>
              <a:t>Reveal 2D patterns in relationship</a:t>
            </a:r>
          </a:p>
          <a:p>
            <a:r>
              <a:rPr lang="en-US" dirty="0"/>
              <a:t>Setup “right” models (later)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6610D07C-463C-4025-971D-92BA4DDEE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28" y="1313546"/>
            <a:ext cx="3542606" cy="50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5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4821"/>
            <a:ext cx="8229600" cy="1143000"/>
          </a:xfrm>
        </p:spPr>
        <p:txBody>
          <a:bodyPr/>
          <a:lstStyle/>
          <a:p>
            <a:r>
              <a:rPr lang="en-US" dirty="0"/>
              <a:t>Scatter Plot</a:t>
            </a:r>
          </a:p>
        </p:txBody>
      </p:sp>
      <p:pic>
        <p:nvPicPr>
          <p:cNvPr id="12" name="Picture 1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A990D8F-926C-4216-9952-5BACCC222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07" y="1073928"/>
            <a:ext cx="7165193" cy="4710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5550" y="6496179"/>
            <a:ext cx="3023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hlinkClick r:id="rId4"/>
              </a:rPr>
              <a:t>http://www.cs.wpi.edu/~claypool/mqp/onlive/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3162300" y="6126847"/>
            <a:ext cx="9029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</a:rPr>
              <a:t>“Intelligent Simulation of Worldwide Application Distribution for </a:t>
            </a:r>
            <a:r>
              <a:rPr lang="en-US" dirty="0" err="1">
                <a:latin typeface="Times New Roman" panose="02020603050405020304" pitchFamily="18" charset="0"/>
              </a:rPr>
              <a:t>OnLive's</a:t>
            </a:r>
            <a:r>
              <a:rPr lang="en-US" dirty="0">
                <a:latin typeface="Times New Roman" panose="02020603050405020304" pitchFamily="18" charset="0"/>
              </a:rPr>
              <a:t> Server Network”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58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4218"/>
            <a:ext cx="8229600" cy="94456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 dirty="0"/>
              <a:t>Radar Plot</a:t>
            </a:r>
          </a:p>
        </p:txBody>
      </p:sp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4AE815D2-48B9-43FB-A5DF-365AA904A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54" y="1279866"/>
            <a:ext cx="5301554" cy="5216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88392" y="1879721"/>
            <a:ext cx="1330816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PUBG game comparison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2416" y="5484959"/>
            <a:ext cx="4810865" cy="12920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sz="2400" dirty="0"/>
              <a:t>Aka “star charts” or “</a:t>
            </a:r>
            <a:r>
              <a:rPr lang="en-US" altLang="en-US" sz="2400" dirty="0" err="1"/>
              <a:t>kiviat</a:t>
            </a:r>
            <a:r>
              <a:rPr lang="en-US" altLang="en-US" sz="2400" dirty="0"/>
              <a:t> plots”</a:t>
            </a:r>
          </a:p>
          <a:p>
            <a:r>
              <a:rPr lang="en-US" altLang="en-US" sz="2400" dirty="0"/>
              <a:t>Good for quick visual comparison, especially when axes unequal</a:t>
            </a:r>
          </a:p>
        </p:txBody>
      </p:sp>
    </p:spTree>
    <p:extLst>
      <p:ext uri="{BB962C8B-B14F-4D97-AF65-F5344CB8AC3E}">
        <p14:creationId xmlns:p14="http://schemas.microsoft.com/office/powerpoint/2010/main" val="334784015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880" y="114300"/>
            <a:ext cx="8229600" cy="1143000"/>
          </a:xfrm>
        </p:spPr>
        <p:txBody>
          <a:bodyPr/>
          <a:lstStyle/>
          <a:p>
            <a:r>
              <a:rPr lang="en-US" dirty="0"/>
              <a:t>Many More Charts!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6492" y="1676400"/>
            <a:ext cx="2011729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Bubble</a:t>
            </a:r>
          </a:p>
          <a:p>
            <a:r>
              <a:rPr lang="en-US" dirty="0"/>
              <a:t>Waterfall</a:t>
            </a:r>
          </a:p>
          <a:p>
            <a:r>
              <a:rPr lang="en-US" dirty="0"/>
              <a:t>Tree</a:t>
            </a:r>
          </a:p>
          <a:p>
            <a:r>
              <a:rPr lang="en-US" dirty="0"/>
              <a:t>Gap</a:t>
            </a:r>
          </a:p>
          <a:p>
            <a:r>
              <a:rPr lang="en-US" dirty="0"/>
              <a:t>Polar</a:t>
            </a:r>
          </a:p>
          <a:p>
            <a:r>
              <a:rPr lang="en-US" dirty="0"/>
              <a:t>Violin</a:t>
            </a:r>
          </a:p>
          <a:p>
            <a:r>
              <a:rPr lang="en-US" dirty="0"/>
              <a:t>Candlestick</a:t>
            </a:r>
          </a:p>
          <a:p>
            <a:r>
              <a:rPr lang="en-US" dirty="0" err="1"/>
              <a:t>Kagi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018221" y="1676400"/>
            <a:ext cx="2011729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Gantt</a:t>
            </a:r>
          </a:p>
          <a:p>
            <a:r>
              <a:rPr lang="en-US" dirty="0"/>
              <a:t>Nolan</a:t>
            </a:r>
          </a:p>
          <a:p>
            <a:r>
              <a:rPr lang="en-US" dirty="0"/>
              <a:t>Pert</a:t>
            </a:r>
          </a:p>
          <a:p>
            <a:r>
              <a:rPr lang="en-US" dirty="0"/>
              <a:t>Smith</a:t>
            </a:r>
          </a:p>
          <a:p>
            <a:r>
              <a:rPr lang="en-US" dirty="0"/>
              <a:t>Skyline</a:t>
            </a:r>
          </a:p>
          <a:p>
            <a:r>
              <a:rPr lang="en-US" dirty="0"/>
              <a:t>Vowel</a:t>
            </a:r>
          </a:p>
          <a:p>
            <a:r>
              <a:rPr lang="en-US" dirty="0"/>
              <a:t>Nomogram</a:t>
            </a:r>
          </a:p>
          <a:p>
            <a:r>
              <a:rPr lang="en-US" dirty="0"/>
              <a:t>Natal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7226961" y="1186933"/>
            <a:ext cx="3582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https://en.wikipedia.org/wiki/Chart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2957" y="5410200"/>
            <a:ext cx="6745693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common chart effective for message,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Otherwise, learn/use other charts as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remember – may need to explain how to read</a:t>
            </a:r>
          </a:p>
        </p:txBody>
      </p:sp>
    </p:spTree>
    <p:extLst>
      <p:ext uri="{BB962C8B-B14F-4D97-AF65-F5344CB8AC3E}">
        <p14:creationId xmlns:p14="http://schemas.microsoft.com/office/powerpoint/2010/main" val="3783180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2660" y="1641423"/>
            <a:ext cx="5941522" cy="4535540"/>
          </a:xfrm>
        </p:spPr>
        <p:txBody>
          <a:bodyPr/>
          <a:lstStyle/>
          <a:p>
            <a:r>
              <a:rPr lang="en-US" dirty="0"/>
              <a:t>Types of Charts	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Examples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Guidelines for Charts</a:t>
            </a:r>
          </a:p>
        </p:txBody>
      </p:sp>
    </p:spTree>
    <p:extLst>
      <p:ext uri="{BB962C8B-B14F-4D97-AF65-F5344CB8AC3E}">
        <p14:creationId xmlns:p14="http://schemas.microsoft.com/office/powerpoint/2010/main" val="2885861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882" y="96291"/>
            <a:ext cx="10016836" cy="1325563"/>
          </a:xfrm>
        </p:spPr>
        <p:txBody>
          <a:bodyPr/>
          <a:lstStyle/>
          <a:p>
            <a:r>
              <a:rPr lang="en-US" dirty="0"/>
              <a:t>Game Analytics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1421854"/>
            <a:ext cx="6154882" cy="5436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Gunter </a:t>
            </a:r>
            <a:r>
              <a:rPr lang="en-US" sz="2800" dirty="0" err="1"/>
              <a:t>Wallner</a:t>
            </a:r>
            <a:r>
              <a:rPr lang="en-US" sz="2800" dirty="0"/>
              <a:t> and Simone </a:t>
            </a:r>
            <a:r>
              <a:rPr lang="en-US" sz="2800" dirty="0" err="1"/>
              <a:t>Kriglstein</a:t>
            </a:r>
            <a:r>
              <a:rPr lang="en-US" sz="2800" dirty="0"/>
              <a:t>. “An Introduction to Gameplay Data Visualization”, </a:t>
            </a:r>
            <a:r>
              <a:rPr lang="en-US" sz="2800" i="1" dirty="0"/>
              <a:t>Game Research Methods</a:t>
            </a:r>
            <a:r>
              <a:rPr lang="en-US" sz="2800" dirty="0"/>
              <a:t>, pages 231-250, ETC Press,  ISBN: 978-1-312-88473-1, 2015. </a:t>
            </a:r>
            <a:r>
              <a:rPr lang="en-US" sz="2400" dirty="0">
                <a:hlinkClick r:id="rId2"/>
              </a:rPr>
              <a:t>http://dl.acm.org/citation.cfm?id=2812792</a:t>
            </a:r>
            <a:r>
              <a:rPr lang="en-US" sz="2400" dirty="0"/>
              <a:t> </a:t>
            </a:r>
          </a:p>
          <a:p>
            <a:pPr marL="0" indent="0" algn="ctr">
              <a:buNone/>
            </a:pPr>
            <a:endParaRPr lang="en-US" sz="2800" dirty="0"/>
          </a:p>
          <a:p>
            <a:r>
              <a:rPr lang="en-US" dirty="0"/>
              <a:t>Player choices (e.g., build units)</a:t>
            </a:r>
          </a:p>
          <a:p>
            <a:r>
              <a:rPr lang="en-US" dirty="0"/>
              <a:t>Density of activities (e.g., where spend time on map)</a:t>
            </a:r>
          </a:p>
          <a:p>
            <a:r>
              <a:rPr lang="en-US" dirty="0"/>
              <a:t>Movement through levels</a:t>
            </a:r>
          </a:p>
        </p:txBody>
      </p:sp>
    </p:spTree>
    <p:extLst>
      <p:ext uri="{BB962C8B-B14F-4D97-AF65-F5344CB8AC3E}">
        <p14:creationId xmlns:p14="http://schemas.microsoft.com/office/powerpoint/2010/main" val="1577568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100" y="123162"/>
            <a:ext cx="8518954" cy="7159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Player Choices – Pie-Chart Overlay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911837"/>
            <a:ext cx="8604562" cy="5823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29401" y="6365506"/>
            <a:ext cx="344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(Custom game, comparative study)</a:t>
            </a:r>
          </a:p>
        </p:txBody>
      </p:sp>
    </p:spTree>
    <p:extLst>
      <p:ext uri="{BB962C8B-B14F-4D97-AF65-F5344CB8AC3E}">
        <p14:creationId xmlns:p14="http://schemas.microsoft.com/office/powerpoint/2010/main" val="2647363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858"/>
            <a:ext cx="10044545" cy="1325563"/>
          </a:xfrm>
        </p:spPr>
        <p:txBody>
          <a:bodyPr>
            <a:normAutofit/>
          </a:bodyPr>
          <a:lstStyle/>
          <a:p>
            <a:r>
              <a:rPr lang="en-US" dirty="0"/>
              <a:t>Player Location – </a:t>
            </a:r>
            <a:br>
              <a:rPr lang="en-US" dirty="0"/>
            </a:br>
            <a:r>
              <a:rPr lang="en-US" dirty="0"/>
              <a:t>Heat Map (1 of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E27B0-CA5D-40C0-9342-870A1F47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17" y="2119039"/>
            <a:ext cx="5849166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03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044545" cy="1325563"/>
          </a:xfrm>
        </p:spPr>
        <p:txBody>
          <a:bodyPr>
            <a:normAutofit/>
          </a:bodyPr>
          <a:lstStyle/>
          <a:p>
            <a:r>
              <a:rPr lang="en-US" dirty="0"/>
              <a:t>Player Location – </a:t>
            </a:r>
            <a:br>
              <a:rPr lang="en-US" dirty="0"/>
            </a:br>
            <a:r>
              <a:rPr lang="en-US" dirty="0"/>
              <a:t>Heat Map (2 of 2)</a:t>
            </a:r>
          </a:p>
        </p:txBody>
      </p:sp>
      <p:pic>
        <p:nvPicPr>
          <p:cNvPr id="1026" name="Picture 2" descr="ACB - Heatmmap F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716293"/>
            <a:ext cx="5562600" cy="477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05750" y="651848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</a:schemeClr>
                </a:solidFill>
              </a:rPr>
              <a:t>http://www.gamasutra.com/blogs/JonathanDankoff/20140320/213624/Game_Telemetry_with_DNA_Tracking_on_Assassins_Creed.php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24" y="3630553"/>
            <a:ext cx="1524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Assassin’s Creed</a:t>
            </a:r>
          </a:p>
          <a:p>
            <a:endParaRPr lang="en-US" sz="2000" dirty="0"/>
          </a:p>
          <a:p>
            <a:r>
              <a:rPr lang="en-US" sz="2000" dirty="0"/>
              <a:t>Where play testers failed</a:t>
            </a:r>
          </a:p>
          <a:p>
            <a:endParaRPr lang="en-US" sz="2000" dirty="0"/>
          </a:p>
          <a:p>
            <a:r>
              <a:rPr lang="en-US" sz="2000" dirty="0"/>
              <a:t>Result: Make red areas easier</a:t>
            </a:r>
          </a:p>
        </p:txBody>
      </p:sp>
    </p:spTree>
    <p:extLst>
      <p:ext uri="{BB962C8B-B14F-4D97-AF65-F5344CB8AC3E}">
        <p14:creationId xmlns:p14="http://schemas.microsoft.com/office/powerpoint/2010/main" val="3592410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94E596-7352-4592-8899-396A1D6C499B}"/>
              </a:ext>
            </a:extLst>
          </p:cNvPr>
          <p:cNvGrpSpPr>
            <a:grpSpLocks noChangeAspect="1"/>
          </p:cNvGrpSpPr>
          <p:nvPr/>
        </p:nvGrpSpPr>
        <p:grpSpPr>
          <a:xfrm>
            <a:off x="6250108" y="773237"/>
            <a:ext cx="5583350" cy="5491822"/>
            <a:chOff x="523875" y="1027906"/>
            <a:chExt cx="4722026" cy="4644617"/>
          </a:xfrm>
        </p:grpSpPr>
        <p:pic>
          <p:nvPicPr>
            <p:cNvPr id="6" name="Picture 5" descr="A picture containing text, scoreboard, cabinet&#10;&#10;Description automatically generated">
              <a:extLst>
                <a:ext uri="{FF2B5EF4-FFF2-40B4-BE49-F238E27FC236}">
                  <a16:creationId xmlns:a16="http://schemas.microsoft.com/office/drawing/2014/main" id="{29FE69A1-52F0-481E-A4DC-AA98A8DE0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75" y="1027906"/>
              <a:ext cx="4722026" cy="464461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1558C5-07F0-4A92-A9D6-5871E7EEA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4074" y="1795661"/>
              <a:ext cx="3038475" cy="377575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AB9161-5588-41A3-B599-850DBBF1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0"/>
            <a:ext cx="10044545" cy="998974"/>
          </a:xfrm>
        </p:spPr>
        <p:txBody>
          <a:bodyPr/>
          <a:lstStyle/>
          <a:p>
            <a:r>
              <a:rPr lang="en-US" dirty="0"/>
              <a:t>Note, Heat Map for Tables, Too!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0BA623-1BAA-43A9-BF91-D44DD67C22F3}"/>
              </a:ext>
            </a:extLst>
          </p:cNvPr>
          <p:cNvSpPr/>
          <p:nvPr/>
        </p:nvSpPr>
        <p:spPr>
          <a:xfrm>
            <a:off x="6362700" y="6392267"/>
            <a:ext cx="5754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Excel tutorial at: </a:t>
            </a:r>
            <a:r>
              <a:rPr lang="en-US" dirty="0">
                <a:hlinkClick r:id="rId4"/>
              </a:rPr>
              <a:t>https://trumpexcel.com/heat-map-excel/</a:t>
            </a:r>
            <a:r>
              <a:rPr lang="en-US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1061B-4DCF-4337-B3E5-A57EE32C051B}"/>
              </a:ext>
            </a:extLst>
          </p:cNvPr>
          <p:cNvSpPr txBox="1"/>
          <p:nvPr/>
        </p:nvSpPr>
        <p:spPr>
          <a:xfrm>
            <a:off x="2714626" y="6161434"/>
            <a:ext cx="3535482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means sales are low</a:t>
            </a:r>
          </a:p>
        </p:txBody>
      </p:sp>
    </p:spTree>
    <p:extLst>
      <p:ext uri="{BB962C8B-B14F-4D97-AF65-F5344CB8AC3E}">
        <p14:creationId xmlns:p14="http://schemas.microsoft.com/office/powerpoint/2010/main" val="292280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9820" y="108267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“Right” Chart Depends </a:t>
            </a:r>
            <a:br>
              <a:rPr lang="en-US" altLang="en-US" dirty="0"/>
            </a:br>
            <a:r>
              <a:rPr lang="en-US" altLang="en-US" dirty="0"/>
              <a:t>on </a:t>
            </a:r>
            <a:r>
              <a:rPr lang="en-US" altLang="en-US" dirty="0">
                <a:solidFill>
                  <a:srgbClr val="92D050"/>
                </a:solidFill>
              </a:rPr>
              <a:t>Variable</a:t>
            </a:r>
            <a:r>
              <a:rPr lang="en-US" altLang="en-US" dirty="0"/>
              <a:t> Type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1700" y="1713229"/>
            <a:ext cx="6103616" cy="37179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Variable</a:t>
            </a:r>
            <a:r>
              <a:rPr lang="en-US" dirty="0"/>
              <a:t> – characteristic of individuals in population analyzing</a:t>
            </a:r>
          </a:p>
        </p:txBody>
      </p:sp>
      <p:grpSp>
        <p:nvGrpSpPr>
          <p:cNvPr id="494617" name="Group 25"/>
          <p:cNvGrpSpPr>
            <a:grpSpLocks/>
          </p:cNvGrpSpPr>
          <p:nvPr/>
        </p:nvGrpSpPr>
        <p:grpSpPr bwMode="auto">
          <a:xfrm>
            <a:off x="4846320" y="5212080"/>
            <a:ext cx="7086600" cy="1447800"/>
            <a:chOff x="720" y="3408"/>
            <a:chExt cx="4464" cy="912"/>
          </a:xfrm>
        </p:grpSpPr>
        <p:sp>
          <p:nvSpPr>
            <p:cNvPr id="494596" name="Text Box 4"/>
            <p:cNvSpPr txBox="1">
              <a:spLocks noChangeArrowheads="1"/>
            </p:cNvSpPr>
            <p:nvPr/>
          </p:nvSpPr>
          <p:spPr bwMode="auto">
            <a:xfrm>
              <a:off x="2496" y="3408"/>
              <a:ext cx="1008" cy="23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Variables</a:t>
              </a:r>
            </a:p>
          </p:txBody>
        </p:sp>
        <p:sp>
          <p:nvSpPr>
            <p:cNvPr id="494598" name="Text Box 6"/>
            <p:cNvSpPr txBox="1">
              <a:spLocks noChangeArrowheads="1"/>
            </p:cNvSpPr>
            <p:nvPr/>
          </p:nvSpPr>
          <p:spPr bwMode="auto">
            <a:xfrm>
              <a:off x="1392" y="3744"/>
              <a:ext cx="1008" cy="2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Qualitative</a:t>
              </a:r>
            </a:p>
          </p:txBody>
        </p:sp>
        <p:sp>
          <p:nvSpPr>
            <p:cNvPr id="494599" name="Text Box 7"/>
            <p:cNvSpPr txBox="1">
              <a:spLocks noChangeArrowheads="1"/>
            </p:cNvSpPr>
            <p:nvPr/>
          </p:nvSpPr>
          <p:spPr bwMode="auto">
            <a:xfrm>
              <a:off x="720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Ordered</a:t>
              </a:r>
            </a:p>
          </p:txBody>
        </p:sp>
        <p:sp>
          <p:nvSpPr>
            <p:cNvPr id="494600" name="Text Box 8"/>
            <p:cNvSpPr txBox="1">
              <a:spLocks noChangeArrowheads="1"/>
            </p:cNvSpPr>
            <p:nvPr/>
          </p:nvSpPr>
          <p:spPr bwMode="auto">
            <a:xfrm>
              <a:off x="1872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Unordered</a:t>
              </a:r>
            </a:p>
          </p:txBody>
        </p:sp>
        <p:sp>
          <p:nvSpPr>
            <p:cNvPr id="494601" name="Text Box 9"/>
            <p:cNvSpPr txBox="1">
              <a:spLocks noChangeArrowheads="1"/>
            </p:cNvSpPr>
            <p:nvPr/>
          </p:nvSpPr>
          <p:spPr bwMode="auto">
            <a:xfrm>
              <a:off x="3072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Discrete</a:t>
              </a:r>
            </a:p>
          </p:txBody>
        </p:sp>
        <p:sp>
          <p:nvSpPr>
            <p:cNvPr id="494602" name="Text Box 10"/>
            <p:cNvSpPr txBox="1">
              <a:spLocks noChangeArrowheads="1"/>
            </p:cNvSpPr>
            <p:nvPr/>
          </p:nvSpPr>
          <p:spPr bwMode="auto">
            <a:xfrm>
              <a:off x="4176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Continuous</a:t>
              </a:r>
            </a:p>
          </p:txBody>
        </p:sp>
        <p:sp>
          <p:nvSpPr>
            <p:cNvPr id="494603" name="Text Box 11"/>
            <p:cNvSpPr txBox="1">
              <a:spLocks noChangeArrowheads="1"/>
            </p:cNvSpPr>
            <p:nvPr/>
          </p:nvSpPr>
          <p:spPr bwMode="auto">
            <a:xfrm>
              <a:off x="3600" y="3744"/>
              <a:ext cx="1008" cy="2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Quantitative</a:t>
              </a:r>
            </a:p>
          </p:txBody>
        </p:sp>
        <p:sp>
          <p:nvSpPr>
            <p:cNvPr id="494604" name="Line 12"/>
            <p:cNvSpPr>
              <a:spLocks noChangeShapeType="1"/>
            </p:cNvSpPr>
            <p:nvPr/>
          </p:nvSpPr>
          <p:spPr bwMode="auto">
            <a:xfrm>
              <a:off x="1824" y="369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5" name="Line 13"/>
            <p:cNvSpPr>
              <a:spLocks noChangeShapeType="1"/>
            </p:cNvSpPr>
            <p:nvPr/>
          </p:nvSpPr>
          <p:spPr bwMode="auto">
            <a:xfrm>
              <a:off x="4128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6" name="Line 14"/>
            <p:cNvSpPr>
              <a:spLocks noChangeShapeType="1"/>
            </p:cNvSpPr>
            <p:nvPr/>
          </p:nvSpPr>
          <p:spPr bwMode="auto">
            <a:xfrm>
              <a:off x="1824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7" name="Line 15"/>
            <p:cNvSpPr>
              <a:spLocks noChangeShapeType="1"/>
            </p:cNvSpPr>
            <p:nvPr/>
          </p:nvSpPr>
          <p:spPr bwMode="auto">
            <a:xfrm>
              <a:off x="2976" y="364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8" name="Line 16"/>
            <p:cNvSpPr>
              <a:spLocks noChangeShapeType="1"/>
            </p:cNvSpPr>
            <p:nvPr/>
          </p:nvSpPr>
          <p:spPr bwMode="auto">
            <a:xfrm>
              <a:off x="1248" y="403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9" name="Line 17"/>
            <p:cNvSpPr>
              <a:spLocks noChangeShapeType="1"/>
            </p:cNvSpPr>
            <p:nvPr/>
          </p:nvSpPr>
          <p:spPr bwMode="auto">
            <a:xfrm>
              <a:off x="1248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0" name="Line 18"/>
            <p:cNvSpPr>
              <a:spLocks noChangeShapeType="1"/>
            </p:cNvSpPr>
            <p:nvPr/>
          </p:nvSpPr>
          <p:spPr bwMode="auto">
            <a:xfrm>
              <a:off x="235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1" name="Line 19"/>
            <p:cNvSpPr>
              <a:spLocks noChangeShapeType="1"/>
            </p:cNvSpPr>
            <p:nvPr/>
          </p:nvSpPr>
          <p:spPr bwMode="auto">
            <a:xfrm>
              <a:off x="1824" y="39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2" name="Line 20"/>
            <p:cNvSpPr>
              <a:spLocks noChangeShapeType="1"/>
            </p:cNvSpPr>
            <p:nvPr/>
          </p:nvSpPr>
          <p:spPr bwMode="auto">
            <a:xfrm>
              <a:off x="3552" y="403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3" name="Line 21"/>
            <p:cNvSpPr>
              <a:spLocks noChangeShapeType="1"/>
            </p:cNvSpPr>
            <p:nvPr/>
          </p:nvSpPr>
          <p:spPr bwMode="auto">
            <a:xfrm>
              <a:off x="355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5" name="Line 23"/>
            <p:cNvSpPr>
              <a:spLocks noChangeShapeType="1"/>
            </p:cNvSpPr>
            <p:nvPr/>
          </p:nvSpPr>
          <p:spPr bwMode="auto">
            <a:xfrm>
              <a:off x="4608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6" name="Line 24"/>
            <p:cNvSpPr>
              <a:spLocks noChangeShapeType="1"/>
            </p:cNvSpPr>
            <p:nvPr/>
          </p:nvSpPr>
          <p:spPr bwMode="auto">
            <a:xfrm>
              <a:off x="4128" y="39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829E9C-BDF6-48C2-B78D-AA5728C45FEE}"/>
              </a:ext>
            </a:extLst>
          </p:cNvPr>
          <p:cNvSpPr/>
          <p:nvPr/>
        </p:nvSpPr>
        <p:spPr>
          <a:xfrm>
            <a:off x="4486275" y="5669280"/>
            <a:ext cx="7599041" cy="108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39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100" y="125542"/>
            <a:ext cx="5133975" cy="1143000"/>
          </a:xfrm>
        </p:spPr>
        <p:txBody>
          <a:bodyPr/>
          <a:lstStyle/>
          <a:p>
            <a:r>
              <a:rPr lang="en-US" dirty="0"/>
              <a:t>Movement (1 of 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1175" y="4505325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(game: </a:t>
            </a:r>
            <a:r>
              <a:rPr lang="en-US" i="1" dirty="0"/>
              <a:t>Infinite Mario</a:t>
            </a:r>
            <a:r>
              <a:rPr lang="en-US" dirty="0"/>
              <a:t>, clone of Super Mario Bros.)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1DE8D0-276A-4436-8472-DB43D26C3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87" y="1571403"/>
            <a:ext cx="8162825" cy="273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0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107950"/>
            <a:ext cx="9896475" cy="1325563"/>
          </a:xfrm>
        </p:spPr>
        <p:txBody>
          <a:bodyPr/>
          <a:lstStyle/>
          <a:p>
            <a:r>
              <a:rPr lang="en-US" dirty="0"/>
              <a:t>Movement (2 of 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31A39-E3C8-49C7-88EA-BD8ACFCBC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407" y="1299852"/>
            <a:ext cx="4372585" cy="4448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929F22-0514-482F-AC3F-907B726EF7CD}"/>
              </a:ext>
            </a:extLst>
          </p:cNvPr>
          <p:cNvSpPr txBox="1"/>
          <p:nvPr/>
        </p:nvSpPr>
        <p:spPr>
          <a:xfrm>
            <a:off x="7448550" y="6038849"/>
            <a:ext cx="386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(game: </a:t>
            </a:r>
            <a:r>
              <a:rPr lang="en-US" i="1" dirty="0"/>
              <a:t>World of Warcraft)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1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1" y="107950"/>
            <a:ext cx="9747302" cy="1325563"/>
          </a:xfrm>
        </p:spPr>
        <p:txBody>
          <a:bodyPr/>
          <a:lstStyle/>
          <a:p>
            <a:r>
              <a:rPr lang="en-US" dirty="0"/>
              <a:t>Movement (3 of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FCB54-8016-450B-B9D6-E7FC5A6EE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770" y="1186249"/>
            <a:ext cx="6480327" cy="5671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E89AC2-FB12-42A2-84DF-84DCA0625C5C}"/>
              </a:ext>
            </a:extLst>
          </p:cNvPr>
          <p:cNvSpPr txBox="1"/>
          <p:nvPr/>
        </p:nvSpPr>
        <p:spPr>
          <a:xfrm>
            <a:off x="10284673" y="6000669"/>
            <a:ext cx="190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(game: </a:t>
            </a:r>
            <a:r>
              <a:rPr lang="en-US" i="1" dirty="0"/>
              <a:t>World of</a:t>
            </a:r>
          </a:p>
          <a:p>
            <a:pPr algn="ctr"/>
            <a:r>
              <a:rPr lang="en-US" i="1" dirty="0"/>
              <a:t> Warcraft)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64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5514"/>
            <a:ext cx="10016836" cy="87577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42" y="840260"/>
            <a:ext cx="5941522" cy="4535540"/>
          </a:xfrm>
        </p:spPr>
        <p:txBody>
          <a:bodyPr/>
          <a:lstStyle/>
          <a:p>
            <a:r>
              <a:rPr lang="en-US" dirty="0"/>
              <a:t>Types of Charts	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Game Analytics Examples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Guidelines for Charts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/>
              <a:t>)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02CE5FC-DEA5-488D-B2E2-93089AFE7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2" y="2731684"/>
            <a:ext cx="6000758" cy="40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20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Guidelines for Good </a:t>
            </a:r>
            <a:br>
              <a:rPr lang="en-US" altLang="en-US" dirty="0"/>
            </a:br>
            <a:r>
              <a:rPr lang="en-US" altLang="en-US" dirty="0"/>
              <a:t>Charts (1 of 7)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Require minimum effort from reader</a:t>
            </a:r>
          </a:p>
          <a:p>
            <a:pPr lvl="1"/>
            <a:r>
              <a:rPr lang="en-US" altLang="en-US" dirty="0"/>
              <a:t>Perhaps </a:t>
            </a:r>
            <a:r>
              <a:rPr lang="en-US" altLang="en-US" i="1" dirty="0"/>
              <a:t>most</a:t>
            </a:r>
            <a:r>
              <a:rPr lang="en-US" altLang="en-US" dirty="0"/>
              <a:t> important metric</a:t>
            </a:r>
          </a:p>
          <a:p>
            <a:pPr lvl="1"/>
            <a:r>
              <a:rPr lang="en-US" altLang="en-US" dirty="0"/>
              <a:t>Given two, can pick one that takes less reader effort</a:t>
            </a:r>
          </a:p>
        </p:txBody>
      </p:sp>
      <p:grpSp>
        <p:nvGrpSpPr>
          <p:cNvPr id="495634" name="Group 18"/>
          <p:cNvGrpSpPr>
            <a:grpSpLocks/>
          </p:cNvGrpSpPr>
          <p:nvPr/>
        </p:nvGrpSpPr>
        <p:grpSpPr bwMode="auto">
          <a:xfrm>
            <a:off x="6447793" y="4025878"/>
            <a:ext cx="2286000" cy="2057400"/>
            <a:chOff x="1248" y="2736"/>
            <a:chExt cx="1440" cy="1296"/>
          </a:xfrm>
        </p:grpSpPr>
        <p:sp>
          <p:nvSpPr>
            <p:cNvPr id="495620" name="Line 4"/>
            <p:cNvSpPr>
              <a:spLocks noChangeShapeType="1"/>
            </p:cNvSpPr>
            <p:nvPr/>
          </p:nvSpPr>
          <p:spPr bwMode="auto">
            <a:xfrm>
              <a:off x="1248" y="278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1" name="Line 5"/>
            <p:cNvSpPr>
              <a:spLocks noChangeShapeType="1"/>
            </p:cNvSpPr>
            <p:nvPr/>
          </p:nvSpPr>
          <p:spPr bwMode="auto">
            <a:xfrm>
              <a:off x="1248" y="4032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2" name="Line 6"/>
            <p:cNvSpPr>
              <a:spLocks noChangeShapeType="1"/>
            </p:cNvSpPr>
            <p:nvPr/>
          </p:nvSpPr>
          <p:spPr bwMode="auto">
            <a:xfrm flipV="1">
              <a:off x="1344" y="2976"/>
              <a:ext cx="912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3" name="Line 7"/>
            <p:cNvSpPr>
              <a:spLocks noChangeShapeType="1"/>
            </p:cNvSpPr>
            <p:nvPr/>
          </p:nvSpPr>
          <p:spPr bwMode="auto">
            <a:xfrm flipV="1">
              <a:off x="1392" y="3552"/>
              <a:ext cx="110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624" name="Line 8"/>
            <p:cNvSpPr>
              <a:spLocks noChangeShapeType="1"/>
            </p:cNvSpPr>
            <p:nvPr/>
          </p:nvSpPr>
          <p:spPr bwMode="auto">
            <a:xfrm flipV="1">
              <a:off x="1440" y="3216"/>
              <a:ext cx="100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5633" name="Group 17"/>
            <p:cNvGrpSpPr>
              <a:grpSpLocks/>
            </p:cNvGrpSpPr>
            <p:nvPr/>
          </p:nvGrpSpPr>
          <p:grpSpPr bwMode="auto">
            <a:xfrm>
              <a:off x="1344" y="2736"/>
              <a:ext cx="480" cy="576"/>
              <a:chOff x="2832" y="2976"/>
              <a:chExt cx="480" cy="576"/>
            </a:xfrm>
          </p:grpSpPr>
          <p:grpSp>
            <p:nvGrpSpPr>
              <p:cNvPr id="495631" name="Group 15"/>
              <p:cNvGrpSpPr>
                <a:grpSpLocks/>
              </p:cNvGrpSpPr>
              <p:nvPr/>
            </p:nvGrpSpPr>
            <p:grpSpPr bwMode="auto">
              <a:xfrm>
                <a:off x="2880" y="2976"/>
                <a:ext cx="418" cy="548"/>
                <a:chOff x="2880" y="2976"/>
                <a:chExt cx="418" cy="548"/>
              </a:xfrm>
            </p:grpSpPr>
            <p:sp>
              <p:nvSpPr>
                <p:cNvPr id="49562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890" y="3129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626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90" y="3417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62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80" y="326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6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20" y="2976"/>
                  <a:ext cx="17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/>
                    <a:t>a</a:t>
                  </a:r>
                </a:p>
              </p:txBody>
            </p:sp>
            <p:sp>
              <p:nvSpPr>
                <p:cNvPr id="4956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110" y="3159"/>
                  <a:ext cx="184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/>
                    <a:t>b</a:t>
                  </a:r>
                </a:p>
              </p:txBody>
            </p:sp>
            <p:sp>
              <p:nvSpPr>
                <p:cNvPr id="49563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120" y="3312"/>
                  <a:ext cx="17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/>
                    <a:t>c</a:t>
                  </a:r>
                </a:p>
              </p:txBody>
            </p:sp>
          </p:grpSp>
          <p:sp>
            <p:nvSpPr>
              <p:cNvPr id="495632" name="Rectangle 16"/>
              <p:cNvSpPr>
                <a:spLocks noChangeArrowheads="1"/>
              </p:cNvSpPr>
              <p:nvPr/>
            </p:nvSpPr>
            <p:spPr bwMode="auto">
              <a:xfrm>
                <a:off x="2832" y="2976"/>
                <a:ext cx="480" cy="576"/>
              </a:xfrm>
              <a:prstGeom prst="rect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5635" name="Text Box 19"/>
          <p:cNvSpPr txBox="1">
            <a:spLocks noChangeArrowheads="1"/>
          </p:cNvSpPr>
          <p:nvPr/>
        </p:nvSpPr>
        <p:spPr bwMode="auto">
          <a:xfrm>
            <a:off x="6676394" y="6173766"/>
            <a:ext cx="15826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Direct Labeling</a:t>
            </a:r>
          </a:p>
        </p:txBody>
      </p:sp>
      <p:sp>
        <p:nvSpPr>
          <p:cNvPr id="495637" name="Line 21"/>
          <p:cNvSpPr>
            <a:spLocks noChangeShapeType="1"/>
          </p:cNvSpPr>
          <p:nvPr/>
        </p:nvSpPr>
        <p:spPr bwMode="auto">
          <a:xfrm>
            <a:off x="9648193" y="4102078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38" name="Line 22"/>
          <p:cNvSpPr>
            <a:spLocks noChangeShapeType="1"/>
          </p:cNvSpPr>
          <p:nvPr/>
        </p:nvSpPr>
        <p:spPr bwMode="auto">
          <a:xfrm>
            <a:off x="9648193" y="6083278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39" name="Line 23"/>
          <p:cNvSpPr>
            <a:spLocks noChangeShapeType="1"/>
          </p:cNvSpPr>
          <p:nvPr/>
        </p:nvSpPr>
        <p:spPr bwMode="auto">
          <a:xfrm flipV="1">
            <a:off x="9800593" y="4406878"/>
            <a:ext cx="1447800" cy="1447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40" name="Line 24"/>
          <p:cNvSpPr>
            <a:spLocks noChangeShapeType="1"/>
          </p:cNvSpPr>
          <p:nvPr/>
        </p:nvSpPr>
        <p:spPr bwMode="auto">
          <a:xfrm flipV="1">
            <a:off x="9876793" y="5321278"/>
            <a:ext cx="1752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41" name="Line 25"/>
          <p:cNvSpPr>
            <a:spLocks noChangeShapeType="1"/>
          </p:cNvSpPr>
          <p:nvPr/>
        </p:nvSpPr>
        <p:spPr bwMode="auto">
          <a:xfrm flipV="1">
            <a:off x="9952993" y="4787878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647" name="Text Box 31"/>
          <p:cNvSpPr txBox="1">
            <a:spLocks noChangeArrowheads="1"/>
          </p:cNvSpPr>
          <p:nvPr/>
        </p:nvSpPr>
        <p:spPr bwMode="auto">
          <a:xfrm>
            <a:off x="11248393" y="4102078"/>
            <a:ext cx="2824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a</a:t>
            </a:r>
          </a:p>
        </p:txBody>
      </p:sp>
      <p:sp>
        <p:nvSpPr>
          <p:cNvPr id="495648" name="Text Box 32"/>
          <p:cNvSpPr txBox="1">
            <a:spLocks noChangeArrowheads="1"/>
          </p:cNvSpPr>
          <p:nvPr/>
        </p:nvSpPr>
        <p:spPr bwMode="auto">
          <a:xfrm>
            <a:off x="11553193" y="4559278"/>
            <a:ext cx="2920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b</a:t>
            </a:r>
          </a:p>
        </p:txBody>
      </p:sp>
      <p:sp>
        <p:nvSpPr>
          <p:cNvPr id="495649" name="Text Box 33"/>
          <p:cNvSpPr txBox="1">
            <a:spLocks noChangeArrowheads="1"/>
          </p:cNvSpPr>
          <p:nvPr/>
        </p:nvSpPr>
        <p:spPr bwMode="auto">
          <a:xfrm>
            <a:off x="11629393" y="5092678"/>
            <a:ext cx="274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c</a:t>
            </a:r>
          </a:p>
        </p:txBody>
      </p:sp>
      <p:sp>
        <p:nvSpPr>
          <p:cNvPr id="495651" name="Text Box 35"/>
          <p:cNvSpPr txBox="1">
            <a:spLocks noChangeArrowheads="1"/>
          </p:cNvSpPr>
          <p:nvPr/>
        </p:nvSpPr>
        <p:spPr bwMode="auto">
          <a:xfrm>
            <a:off x="9876793" y="6173766"/>
            <a:ext cx="12586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Legend Box</a:t>
            </a:r>
          </a:p>
        </p:txBody>
      </p:sp>
      <p:sp>
        <p:nvSpPr>
          <p:cNvPr id="495652" name="Text Box 36"/>
          <p:cNvSpPr txBox="1">
            <a:spLocks noChangeArrowheads="1"/>
          </p:cNvSpPr>
          <p:nvPr/>
        </p:nvSpPr>
        <p:spPr bwMode="auto">
          <a:xfrm>
            <a:off x="8902668" y="6372355"/>
            <a:ext cx="637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92D050"/>
                </a:solidFill>
              </a:rPr>
              <a:t>e.g., </a:t>
            </a:r>
          </a:p>
        </p:txBody>
      </p:sp>
    </p:spTree>
    <p:extLst>
      <p:ext uri="{BB962C8B-B14F-4D97-AF65-F5344CB8AC3E}">
        <p14:creationId xmlns:p14="http://schemas.microsoft.com/office/powerpoint/2010/main" val="3353705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86482" y="65303"/>
            <a:ext cx="10016836" cy="1436043"/>
          </a:xfrm>
        </p:spPr>
        <p:txBody>
          <a:bodyPr>
            <a:normAutofit/>
          </a:bodyPr>
          <a:lstStyle/>
          <a:p>
            <a:r>
              <a:rPr lang="en-US" altLang="en-US" dirty="0"/>
              <a:t>Guidelines for Good </a:t>
            </a:r>
            <a:br>
              <a:rPr lang="en-US" altLang="en-US" dirty="0"/>
            </a:br>
            <a:r>
              <a:rPr lang="en-US" altLang="en-US" dirty="0"/>
              <a:t>Charts (2 of 7)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0" y="1501346"/>
            <a:ext cx="5980670" cy="535665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B0F0"/>
                </a:solidFill>
              </a:rPr>
              <a:t>Maximize information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Make self-sufficient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Key words in place of symbols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“Gold IV” and not “Player A”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“Daily Games Played” not “Games Played”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Axis labels as informative as possible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“Game Time (seconds)” not “Game Time”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Help by using captions (or title, if stand-alone)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e.g.,  “Game time in seconds versus player skill in total hours played”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6877050" y="5191125"/>
            <a:ext cx="3124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http://www.phplot.com/phplotdocs/conc-labels.html</a:t>
            </a:r>
          </a:p>
        </p:txBody>
      </p:sp>
    </p:spTree>
    <p:extLst>
      <p:ext uri="{BB962C8B-B14F-4D97-AF65-F5344CB8AC3E}">
        <p14:creationId xmlns:p14="http://schemas.microsoft.com/office/powerpoint/2010/main" val="1573163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86481" y="110480"/>
            <a:ext cx="10016836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Guidelines for Good </a:t>
            </a:r>
            <a:br>
              <a:rPr lang="en-US" altLang="en-US" dirty="0"/>
            </a:br>
            <a:r>
              <a:rPr lang="en-US" altLang="en-US" dirty="0"/>
              <a:t>Charts (2 of 7)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77050" y="5191125"/>
            <a:ext cx="3124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http://www.phplot.com/phplotdocs/conc-labels.html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3D3FA3A-3669-4D92-B421-2A25C00EB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80" y="2394314"/>
            <a:ext cx="5804274" cy="4353206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C285F69-9EBB-404D-B12B-9D08518EABD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0" y="1501346"/>
            <a:ext cx="5980670" cy="535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B0F0"/>
                </a:solidFill>
              </a:rPr>
              <a:t>Maximize information</a:t>
            </a:r>
          </a:p>
        </p:txBody>
      </p:sp>
    </p:spTree>
    <p:extLst>
      <p:ext uri="{BB962C8B-B14F-4D97-AF65-F5344CB8AC3E}">
        <p14:creationId xmlns:p14="http://schemas.microsoft.com/office/powerpoint/2010/main" val="3725800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102" y="86726"/>
            <a:ext cx="10016836" cy="98303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Guidelines for </a:t>
            </a:r>
            <a:br>
              <a:rPr lang="en-US" altLang="en-US" dirty="0"/>
            </a:br>
            <a:r>
              <a:rPr lang="en-US" altLang="en-US" dirty="0"/>
              <a:t>Good Charts (3 of 7)</a:t>
            </a:r>
            <a:endParaRPr lang="en-US" dirty="0"/>
          </a:p>
        </p:txBody>
      </p:sp>
      <p:pic>
        <p:nvPicPr>
          <p:cNvPr id="1026" name="Picture 2" descr="http://i.imgur.com/W4BKCVU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76" y="2024377"/>
            <a:ext cx="5278470" cy="3793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30276" y="1355013"/>
            <a:ext cx="5354633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0B0F0"/>
                </a:solidFill>
              </a:rPr>
              <a:t>Minimize ink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71C9AA-26B9-4715-ACDA-10B4CDDDEC4B}"/>
              </a:ext>
            </a:extLst>
          </p:cNvPr>
          <p:cNvSpPr/>
          <p:nvPr/>
        </p:nvSpPr>
        <p:spPr>
          <a:xfrm>
            <a:off x="5887808" y="6182841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https://www.slideshare.net/NicoleMarinsek/darkhorse-line-chart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5262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816" y="121094"/>
            <a:ext cx="10016836" cy="107339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Guidelines for Good </a:t>
            </a:r>
            <a:br>
              <a:rPr lang="en-US" altLang="en-US" dirty="0"/>
            </a:br>
            <a:r>
              <a:rPr lang="en-US" altLang="en-US" dirty="0"/>
              <a:t>Charts (4 of 7)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284837" y="1290520"/>
            <a:ext cx="4507703" cy="5446386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Use commonly accepted practices</a:t>
            </a:r>
          </a:p>
          <a:p>
            <a:pPr lvl="1"/>
            <a:r>
              <a:rPr lang="en-US" altLang="en-US" dirty="0"/>
              <a:t>Present what people expect</a:t>
            </a:r>
          </a:p>
          <a:p>
            <a:pPr lvl="1"/>
            <a:r>
              <a:rPr lang="en-US" altLang="en-US" dirty="0"/>
              <a:t>e.g.,  origin at (</a:t>
            </a:r>
            <a:r>
              <a:rPr lang="en-US" altLang="en-US" dirty="0">
                <a:solidFill>
                  <a:srgbClr val="92D050"/>
                </a:solidFill>
              </a:rPr>
              <a:t>0,0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e.g.,  independent (cause) on x-axis, dependent (effect) on y-axis</a:t>
            </a:r>
          </a:p>
          <a:p>
            <a:pPr lvl="1"/>
            <a:r>
              <a:rPr lang="en-US" altLang="en-US" dirty="0"/>
              <a:t>e.g.,  x-axis scale is </a:t>
            </a:r>
            <a:r>
              <a:rPr lang="en-US" altLang="en-US" dirty="0">
                <a:solidFill>
                  <a:srgbClr val="92D050"/>
                </a:solidFill>
              </a:rPr>
              <a:t>linear</a:t>
            </a:r>
          </a:p>
          <a:p>
            <a:pPr lvl="1"/>
            <a:r>
              <a:rPr lang="en-US" altLang="en-US" dirty="0"/>
              <a:t>e.g.,  increase </a:t>
            </a:r>
            <a:r>
              <a:rPr lang="en-US" altLang="en-US" dirty="0">
                <a:solidFill>
                  <a:srgbClr val="92D050"/>
                </a:solidFill>
              </a:rPr>
              <a:t>left to right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92D050"/>
                </a:solidFill>
              </a:rPr>
              <a:t>bottom to top</a:t>
            </a:r>
          </a:p>
          <a:p>
            <a:pPr lvl="1"/>
            <a:r>
              <a:rPr lang="en-US" altLang="en-US" dirty="0"/>
              <a:t>e.g.,  scale divisions </a:t>
            </a:r>
            <a:r>
              <a:rPr lang="en-US" altLang="en-US" dirty="0">
                <a:solidFill>
                  <a:srgbClr val="92D050"/>
                </a:solidFill>
              </a:rPr>
              <a:t>equal, proportional</a:t>
            </a:r>
          </a:p>
          <a:p>
            <a:r>
              <a:rPr lang="en-US" altLang="en-US" dirty="0"/>
              <a:t>Departures permitted but require extra effort from reader </a:t>
            </a:r>
            <a:r>
              <a:rPr lang="en-US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B0F0"/>
                </a:solidFill>
              </a:rPr>
              <a:t>so use sparingly!</a:t>
            </a:r>
          </a:p>
        </p:txBody>
      </p:sp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42F958A8-2DA9-4ABE-96F5-3BE559F9D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40" y="1472349"/>
            <a:ext cx="2306223" cy="2747839"/>
          </a:xfrm>
          <a:prstGeom prst="rect">
            <a:avLst/>
          </a:prstGeom>
        </p:spPr>
      </p:pic>
      <p:pic>
        <p:nvPicPr>
          <p:cNvPr id="7" name="Picture 6" descr="A blue rectangle with white text&#10;&#10;Description automatically generated with low confidence">
            <a:extLst>
              <a:ext uri="{FF2B5EF4-FFF2-40B4-BE49-F238E27FC236}">
                <a16:creationId xmlns:a16="http://schemas.microsoft.com/office/drawing/2014/main" id="{4D2D52C9-FB31-4429-BF26-BD21A5BD0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40" y="3706074"/>
            <a:ext cx="2306223" cy="3091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1434" y="3704868"/>
            <a:ext cx="47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975271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107D17F6-D808-4E39-ADDF-CF74F17A9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6" y="4045048"/>
            <a:ext cx="4938804" cy="2341359"/>
          </a:xfrm>
          <a:prstGeom prst="rect">
            <a:avLst/>
          </a:prstGeom>
        </p:spPr>
      </p:pic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8243" y="181154"/>
            <a:ext cx="10016836" cy="1032371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Guidelines for Good </a:t>
            </a:r>
            <a:br>
              <a:rPr lang="en-US" altLang="en-US" dirty="0"/>
            </a:br>
            <a:r>
              <a:rPr lang="en-US" altLang="en-US" dirty="0"/>
              <a:t>Charts (5 of 7)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148781" y="1330489"/>
            <a:ext cx="3894438" cy="5346357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Avoid ambiguity</a:t>
            </a:r>
          </a:p>
          <a:p>
            <a:pPr lvl="1"/>
            <a:r>
              <a:rPr lang="en-US" altLang="en-US" dirty="0"/>
              <a:t>Show coordinate axes</a:t>
            </a:r>
          </a:p>
          <a:p>
            <a:pPr lvl="2"/>
            <a:r>
              <a:rPr lang="en-US" altLang="en-US" dirty="0"/>
              <a:t>at </a:t>
            </a:r>
            <a:r>
              <a:rPr lang="en-US" altLang="en-US" dirty="0">
                <a:solidFill>
                  <a:srgbClr val="92D050"/>
                </a:solidFill>
              </a:rPr>
              <a:t>right angles</a:t>
            </a:r>
          </a:p>
          <a:p>
            <a:pPr lvl="1"/>
            <a:r>
              <a:rPr lang="en-US" altLang="en-US" dirty="0"/>
              <a:t>Show origin</a:t>
            </a:r>
          </a:p>
          <a:p>
            <a:pPr lvl="2"/>
            <a:r>
              <a:rPr lang="en-US" altLang="en-US" dirty="0"/>
              <a:t>usually at </a:t>
            </a:r>
            <a:r>
              <a:rPr lang="en-US" altLang="en-US" dirty="0">
                <a:solidFill>
                  <a:srgbClr val="92D050"/>
                </a:solidFill>
              </a:rPr>
              <a:t>(0,0)</a:t>
            </a:r>
          </a:p>
          <a:p>
            <a:pPr lvl="1"/>
            <a:r>
              <a:rPr lang="en-US" altLang="en-US" dirty="0"/>
              <a:t>Identify individual curves and bars</a:t>
            </a:r>
          </a:p>
          <a:p>
            <a:pPr lvl="2"/>
            <a:r>
              <a:rPr lang="en-US" altLang="en-US" dirty="0"/>
              <a:t>With key/legend or label</a:t>
            </a:r>
          </a:p>
          <a:p>
            <a:pPr lvl="1"/>
            <a:r>
              <a:rPr lang="en-US" altLang="en-US" dirty="0"/>
              <a:t>Do not plot multiple variables on same chart</a:t>
            </a:r>
          </a:p>
          <a:p>
            <a:pPr lvl="2"/>
            <a:r>
              <a:rPr lang="en-US" altLang="en-US" dirty="0"/>
              <a:t>Single y-axis</a:t>
            </a:r>
          </a:p>
        </p:txBody>
      </p:sp>
      <p:sp>
        <p:nvSpPr>
          <p:cNvPr id="3" name="Rectangle 2"/>
          <p:cNvSpPr/>
          <p:nvPr/>
        </p:nvSpPr>
        <p:spPr>
          <a:xfrm>
            <a:off x="6505575" y="6040748"/>
            <a:ext cx="3581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http://www.carltonassociatesinc.com/images/confusion-new.jpg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B9E9CAF5-3A4F-43C6-BD15-6FC689CEE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64" y="1527108"/>
            <a:ext cx="4540536" cy="2000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29249" y="3215593"/>
            <a:ext cx="48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vs. </a:t>
            </a:r>
          </a:p>
        </p:txBody>
      </p:sp>
    </p:spTree>
    <p:extLst>
      <p:ext uri="{BB962C8B-B14F-4D97-AF65-F5344CB8AC3E}">
        <p14:creationId xmlns:p14="http://schemas.microsoft.com/office/powerpoint/2010/main" val="1167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9820" y="108267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“Right” Chart Depends </a:t>
            </a:r>
            <a:br>
              <a:rPr lang="en-US" altLang="en-US" dirty="0"/>
            </a:br>
            <a:r>
              <a:rPr lang="en-US" altLang="en-US" dirty="0"/>
              <a:t>on </a:t>
            </a:r>
            <a:r>
              <a:rPr lang="en-US" altLang="en-US" dirty="0">
                <a:solidFill>
                  <a:srgbClr val="92D050"/>
                </a:solidFill>
              </a:rPr>
              <a:t>Variable</a:t>
            </a:r>
            <a:r>
              <a:rPr lang="en-US" altLang="en-US" dirty="0"/>
              <a:t> Type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1700" y="1422081"/>
            <a:ext cx="6103616" cy="400907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Qualitative</a:t>
            </a:r>
            <a:r>
              <a:rPr lang="en-US" altLang="en-US" dirty="0"/>
              <a:t> (Categorical) variables</a:t>
            </a:r>
          </a:p>
          <a:p>
            <a:pPr lvl="1"/>
            <a:r>
              <a:rPr lang="en-US" altLang="en-US" dirty="0"/>
              <a:t>Can have states or subclasses</a:t>
            </a:r>
          </a:p>
          <a:p>
            <a:pPr lvl="2"/>
            <a:r>
              <a:rPr lang="en-US" altLang="en-US" dirty="0"/>
              <a:t>e.g., position: [striker, goalie, midfield]</a:t>
            </a:r>
          </a:p>
          <a:p>
            <a:pPr lvl="1"/>
            <a:r>
              <a:rPr lang="en-US" altLang="en-US" dirty="0"/>
              <a:t>Can be ordered or unordered</a:t>
            </a:r>
          </a:p>
          <a:p>
            <a:pPr lvl="2"/>
            <a:r>
              <a:rPr lang="en-US" altLang="en-US" sz="2800" dirty="0"/>
              <a:t>e.g., bronze, silver, gold </a:t>
            </a:r>
            <a:r>
              <a:rPr lang="en-US" altLang="en-US" sz="2800" dirty="0">
                <a:sym typeface="Wingdings" panose="05000000000000000000" pitchFamily="2" charset="2"/>
              </a:rPr>
              <a:t>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ordered</a:t>
            </a:r>
          </a:p>
          <a:p>
            <a:pPr lvl="2"/>
            <a:r>
              <a:rPr lang="en-US" altLang="en-US" sz="2800" dirty="0">
                <a:sym typeface="Wingdings" panose="05000000000000000000" pitchFamily="2" charset="2"/>
              </a:rPr>
              <a:t>e.g., support, warrior, specialist 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unordered</a:t>
            </a:r>
          </a:p>
        </p:txBody>
      </p:sp>
      <p:grpSp>
        <p:nvGrpSpPr>
          <p:cNvPr id="494617" name="Group 25"/>
          <p:cNvGrpSpPr>
            <a:grpSpLocks/>
          </p:cNvGrpSpPr>
          <p:nvPr/>
        </p:nvGrpSpPr>
        <p:grpSpPr bwMode="auto">
          <a:xfrm>
            <a:off x="4846320" y="5212080"/>
            <a:ext cx="7086600" cy="1447800"/>
            <a:chOff x="720" y="3408"/>
            <a:chExt cx="4464" cy="912"/>
          </a:xfrm>
        </p:grpSpPr>
        <p:sp>
          <p:nvSpPr>
            <p:cNvPr id="494596" name="Text Box 4"/>
            <p:cNvSpPr txBox="1">
              <a:spLocks noChangeArrowheads="1"/>
            </p:cNvSpPr>
            <p:nvPr/>
          </p:nvSpPr>
          <p:spPr bwMode="auto">
            <a:xfrm>
              <a:off x="2496" y="3408"/>
              <a:ext cx="1008" cy="23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Variables</a:t>
              </a:r>
            </a:p>
          </p:txBody>
        </p:sp>
        <p:sp>
          <p:nvSpPr>
            <p:cNvPr id="494598" name="Text Box 6"/>
            <p:cNvSpPr txBox="1">
              <a:spLocks noChangeArrowheads="1"/>
            </p:cNvSpPr>
            <p:nvPr/>
          </p:nvSpPr>
          <p:spPr bwMode="auto">
            <a:xfrm>
              <a:off x="1392" y="3744"/>
              <a:ext cx="1008" cy="2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Qualitative</a:t>
              </a:r>
            </a:p>
          </p:txBody>
        </p:sp>
        <p:sp>
          <p:nvSpPr>
            <p:cNvPr id="494599" name="Text Box 7"/>
            <p:cNvSpPr txBox="1">
              <a:spLocks noChangeArrowheads="1"/>
            </p:cNvSpPr>
            <p:nvPr/>
          </p:nvSpPr>
          <p:spPr bwMode="auto">
            <a:xfrm>
              <a:off x="720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Ordered</a:t>
              </a:r>
            </a:p>
          </p:txBody>
        </p:sp>
        <p:sp>
          <p:nvSpPr>
            <p:cNvPr id="494600" name="Text Box 8"/>
            <p:cNvSpPr txBox="1">
              <a:spLocks noChangeArrowheads="1"/>
            </p:cNvSpPr>
            <p:nvPr/>
          </p:nvSpPr>
          <p:spPr bwMode="auto">
            <a:xfrm>
              <a:off x="1872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Unordered</a:t>
              </a:r>
            </a:p>
          </p:txBody>
        </p:sp>
        <p:sp>
          <p:nvSpPr>
            <p:cNvPr id="494601" name="Text Box 9"/>
            <p:cNvSpPr txBox="1">
              <a:spLocks noChangeArrowheads="1"/>
            </p:cNvSpPr>
            <p:nvPr/>
          </p:nvSpPr>
          <p:spPr bwMode="auto">
            <a:xfrm>
              <a:off x="3072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Discrete</a:t>
              </a:r>
            </a:p>
          </p:txBody>
        </p:sp>
        <p:sp>
          <p:nvSpPr>
            <p:cNvPr id="494602" name="Text Box 10"/>
            <p:cNvSpPr txBox="1">
              <a:spLocks noChangeArrowheads="1"/>
            </p:cNvSpPr>
            <p:nvPr/>
          </p:nvSpPr>
          <p:spPr bwMode="auto">
            <a:xfrm>
              <a:off x="4176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Continuous</a:t>
              </a:r>
            </a:p>
          </p:txBody>
        </p:sp>
        <p:sp>
          <p:nvSpPr>
            <p:cNvPr id="494603" name="Text Box 11"/>
            <p:cNvSpPr txBox="1">
              <a:spLocks noChangeArrowheads="1"/>
            </p:cNvSpPr>
            <p:nvPr/>
          </p:nvSpPr>
          <p:spPr bwMode="auto">
            <a:xfrm>
              <a:off x="3600" y="3744"/>
              <a:ext cx="1008" cy="2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Quantitative</a:t>
              </a:r>
            </a:p>
          </p:txBody>
        </p:sp>
        <p:sp>
          <p:nvSpPr>
            <p:cNvPr id="494604" name="Line 12"/>
            <p:cNvSpPr>
              <a:spLocks noChangeShapeType="1"/>
            </p:cNvSpPr>
            <p:nvPr/>
          </p:nvSpPr>
          <p:spPr bwMode="auto">
            <a:xfrm>
              <a:off x="1824" y="369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5" name="Line 13"/>
            <p:cNvSpPr>
              <a:spLocks noChangeShapeType="1"/>
            </p:cNvSpPr>
            <p:nvPr/>
          </p:nvSpPr>
          <p:spPr bwMode="auto">
            <a:xfrm>
              <a:off x="4128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6" name="Line 14"/>
            <p:cNvSpPr>
              <a:spLocks noChangeShapeType="1"/>
            </p:cNvSpPr>
            <p:nvPr/>
          </p:nvSpPr>
          <p:spPr bwMode="auto">
            <a:xfrm>
              <a:off x="1824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7" name="Line 15"/>
            <p:cNvSpPr>
              <a:spLocks noChangeShapeType="1"/>
            </p:cNvSpPr>
            <p:nvPr/>
          </p:nvSpPr>
          <p:spPr bwMode="auto">
            <a:xfrm>
              <a:off x="2976" y="364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8" name="Line 16"/>
            <p:cNvSpPr>
              <a:spLocks noChangeShapeType="1"/>
            </p:cNvSpPr>
            <p:nvPr/>
          </p:nvSpPr>
          <p:spPr bwMode="auto">
            <a:xfrm>
              <a:off x="1248" y="403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9" name="Line 17"/>
            <p:cNvSpPr>
              <a:spLocks noChangeShapeType="1"/>
            </p:cNvSpPr>
            <p:nvPr/>
          </p:nvSpPr>
          <p:spPr bwMode="auto">
            <a:xfrm>
              <a:off x="1248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0" name="Line 18"/>
            <p:cNvSpPr>
              <a:spLocks noChangeShapeType="1"/>
            </p:cNvSpPr>
            <p:nvPr/>
          </p:nvSpPr>
          <p:spPr bwMode="auto">
            <a:xfrm>
              <a:off x="235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1" name="Line 19"/>
            <p:cNvSpPr>
              <a:spLocks noChangeShapeType="1"/>
            </p:cNvSpPr>
            <p:nvPr/>
          </p:nvSpPr>
          <p:spPr bwMode="auto">
            <a:xfrm>
              <a:off x="1824" y="39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2" name="Line 20"/>
            <p:cNvSpPr>
              <a:spLocks noChangeShapeType="1"/>
            </p:cNvSpPr>
            <p:nvPr/>
          </p:nvSpPr>
          <p:spPr bwMode="auto">
            <a:xfrm>
              <a:off x="3552" y="403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3" name="Line 21"/>
            <p:cNvSpPr>
              <a:spLocks noChangeShapeType="1"/>
            </p:cNvSpPr>
            <p:nvPr/>
          </p:nvSpPr>
          <p:spPr bwMode="auto">
            <a:xfrm>
              <a:off x="355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5" name="Line 23"/>
            <p:cNvSpPr>
              <a:spLocks noChangeShapeType="1"/>
            </p:cNvSpPr>
            <p:nvPr/>
          </p:nvSpPr>
          <p:spPr bwMode="auto">
            <a:xfrm>
              <a:off x="4608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6" name="Line 24"/>
            <p:cNvSpPr>
              <a:spLocks noChangeShapeType="1"/>
            </p:cNvSpPr>
            <p:nvPr/>
          </p:nvSpPr>
          <p:spPr bwMode="auto">
            <a:xfrm>
              <a:off x="4128" y="39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64C81E8-7F08-43BD-8C01-8D5BF7C9E42F}"/>
              </a:ext>
            </a:extLst>
          </p:cNvPr>
          <p:cNvSpPr/>
          <p:nvPr/>
        </p:nvSpPr>
        <p:spPr>
          <a:xfrm>
            <a:off x="8427716" y="5669280"/>
            <a:ext cx="3657600" cy="108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53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Guidelines for Good Charts (6 of 7)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9100" y="1390453"/>
            <a:ext cx="7772400" cy="24384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Don’t connect categorical data with lines</a:t>
            </a:r>
          </a:p>
          <a:p>
            <a:pPr lvl="1"/>
            <a:r>
              <a:rPr lang="en-US" altLang="en-US" dirty="0"/>
              <a:t>Lines joining successive points signify that they can be approximately interpolated</a:t>
            </a:r>
          </a:p>
          <a:p>
            <a:pPr lvl="1"/>
            <a:r>
              <a:rPr lang="en-US" altLang="en-US" dirty="0"/>
              <a:t>If don’t have meaning, should not use line chart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B4493-6B96-42DA-9C68-34BCD99DE033}"/>
              </a:ext>
            </a:extLst>
          </p:cNvPr>
          <p:cNvGrpSpPr/>
          <p:nvPr/>
        </p:nvGrpSpPr>
        <p:grpSpPr>
          <a:xfrm>
            <a:off x="8244461" y="3505200"/>
            <a:ext cx="3887814" cy="2776954"/>
            <a:chOff x="3046386" y="3810000"/>
            <a:chExt cx="3887814" cy="2776954"/>
          </a:xfrm>
        </p:grpSpPr>
        <p:sp>
          <p:nvSpPr>
            <p:cNvPr id="509956" name="Line 4"/>
            <p:cNvSpPr>
              <a:spLocks noChangeShapeType="1"/>
            </p:cNvSpPr>
            <p:nvPr/>
          </p:nvSpPr>
          <p:spPr bwMode="auto">
            <a:xfrm>
              <a:off x="3505200" y="3810000"/>
              <a:ext cx="0" cy="2438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57" name="Line 5"/>
            <p:cNvSpPr>
              <a:spLocks noChangeShapeType="1"/>
            </p:cNvSpPr>
            <p:nvPr/>
          </p:nvSpPr>
          <p:spPr bwMode="auto">
            <a:xfrm>
              <a:off x="3505200" y="6248400"/>
              <a:ext cx="3429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58" name="Line 6"/>
            <p:cNvSpPr>
              <a:spLocks noChangeShapeType="1"/>
            </p:cNvSpPr>
            <p:nvPr/>
          </p:nvSpPr>
          <p:spPr bwMode="auto">
            <a:xfrm flipV="1">
              <a:off x="3886200" y="4572000"/>
              <a:ext cx="685800" cy="9906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59" name="Line 7"/>
            <p:cNvSpPr>
              <a:spLocks noChangeShapeType="1"/>
            </p:cNvSpPr>
            <p:nvPr/>
          </p:nvSpPr>
          <p:spPr bwMode="auto">
            <a:xfrm>
              <a:off x="4648200" y="4572000"/>
              <a:ext cx="609600" cy="4572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0" name="Line 8"/>
            <p:cNvSpPr>
              <a:spLocks noChangeShapeType="1"/>
            </p:cNvSpPr>
            <p:nvPr/>
          </p:nvSpPr>
          <p:spPr bwMode="auto">
            <a:xfrm flipV="1">
              <a:off x="5257800" y="4572000"/>
              <a:ext cx="685800" cy="4572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1" name="Text Box 9"/>
            <p:cNvSpPr txBox="1">
              <a:spLocks noChangeArrowheads="1"/>
            </p:cNvSpPr>
            <p:nvPr/>
          </p:nvSpPr>
          <p:spPr bwMode="auto">
            <a:xfrm>
              <a:off x="3657601" y="6248400"/>
              <a:ext cx="69442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jungle</a:t>
              </a:r>
            </a:p>
          </p:txBody>
        </p:sp>
        <p:sp>
          <p:nvSpPr>
            <p:cNvPr id="509962" name="Text Box 10"/>
            <p:cNvSpPr txBox="1">
              <a:spLocks noChangeArrowheads="1"/>
            </p:cNvSpPr>
            <p:nvPr/>
          </p:nvSpPr>
          <p:spPr bwMode="auto">
            <a:xfrm>
              <a:off x="4482990" y="6248400"/>
              <a:ext cx="4680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top</a:t>
              </a:r>
            </a:p>
          </p:txBody>
        </p:sp>
        <p:sp>
          <p:nvSpPr>
            <p:cNvPr id="509963" name="Text Box 11"/>
            <p:cNvSpPr txBox="1">
              <a:spLocks noChangeArrowheads="1"/>
            </p:cNvSpPr>
            <p:nvPr/>
          </p:nvSpPr>
          <p:spPr bwMode="auto">
            <a:xfrm>
              <a:off x="5081971" y="6248400"/>
              <a:ext cx="5020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mid</a:t>
              </a:r>
            </a:p>
          </p:txBody>
        </p:sp>
        <p:sp>
          <p:nvSpPr>
            <p:cNvPr id="509964" name="Text Box 12"/>
            <p:cNvSpPr txBox="1">
              <a:spLocks noChangeArrowheads="1"/>
            </p:cNvSpPr>
            <p:nvPr/>
          </p:nvSpPr>
          <p:spPr bwMode="auto">
            <a:xfrm>
              <a:off x="5715001" y="6248400"/>
              <a:ext cx="83708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support</a:t>
              </a:r>
            </a:p>
          </p:txBody>
        </p:sp>
        <p:sp>
          <p:nvSpPr>
            <p:cNvPr id="509965" name="Text Box 13"/>
            <p:cNvSpPr txBox="1">
              <a:spLocks noChangeArrowheads="1"/>
            </p:cNvSpPr>
            <p:nvPr/>
          </p:nvSpPr>
          <p:spPr bwMode="auto">
            <a:xfrm rot="-5400000">
              <a:off x="2806096" y="4836289"/>
              <a:ext cx="88069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Assists</a:t>
              </a:r>
            </a:p>
          </p:txBody>
        </p:sp>
        <p:sp>
          <p:nvSpPr>
            <p:cNvPr id="509967" name="Rectangle 15"/>
            <p:cNvSpPr>
              <a:spLocks noChangeArrowheads="1"/>
            </p:cNvSpPr>
            <p:nvPr/>
          </p:nvSpPr>
          <p:spPr bwMode="auto">
            <a:xfrm flipH="1" flipV="1">
              <a:off x="3798037" y="5505253"/>
              <a:ext cx="152396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968" name="Rectangle 16"/>
            <p:cNvSpPr>
              <a:spLocks noChangeArrowheads="1"/>
            </p:cNvSpPr>
            <p:nvPr/>
          </p:nvSpPr>
          <p:spPr bwMode="auto">
            <a:xfrm flipH="1" flipV="1">
              <a:off x="4560037" y="4438453"/>
              <a:ext cx="152396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969" name="Rectangle 17"/>
            <p:cNvSpPr>
              <a:spLocks noChangeArrowheads="1"/>
            </p:cNvSpPr>
            <p:nvPr/>
          </p:nvSpPr>
          <p:spPr bwMode="auto">
            <a:xfrm flipH="1" flipV="1">
              <a:off x="5169637" y="4971853"/>
              <a:ext cx="152396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970" name="Rectangle 18"/>
            <p:cNvSpPr>
              <a:spLocks noChangeArrowheads="1"/>
            </p:cNvSpPr>
            <p:nvPr/>
          </p:nvSpPr>
          <p:spPr bwMode="auto">
            <a:xfrm flipH="1" flipV="1">
              <a:off x="5931637" y="4514653"/>
              <a:ext cx="152396" cy="1524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9971" name="Text Box 19"/>
          <p:cNvSpPr txBox="1">
            <a:spLocks noChangeArrowheads="1"/>
          </p:cNvSpPr>
          <p:nvPr/>
        </p:nvSpPr>
        <p:spPr bwMode="auto">
          <a:xfrm>
            <a:off x="4625976" y="3505200"/>
            <a:ext cx="3595568" cy="310854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- No linear relationship between </a:t>
            </a:r>
            <a:r>
              <a:rPr lang="en-US" altLang="en-US" sz="2800" dirty="0" err="1"/>
              <a:t>e.g</a:t>
            </a:r>
            <a:r>
              <a:rPr lang="en-US" altLang="en-US" sz="2800" dirty="0"/>
              <a:t>, champion types</a:t>
            </a:r>
          </a:p>
          <a:p>
            <a:pPr>
              <a:buFontTx/>
              <a:buChar char="-"/>
            </a:pPr>
            <a:r>
              <a:rPr lang="en-US" altLang="en-US" sz="2800" dirty="0"/>
              <a:t> Instead, use column chart</a:t>
            </a:r>
          </a:p>
          <a:p>
            <a:pPr>
              <a:buFontTx/>
              <a:buChar char="-"/>
            </a:pPr>
            <a:r>
              <a:rPr lang="en-US" altLang="en-US" sz="2800" dirty="0"/>
              <a:t> Don’t connect with lines</a:t>
            </a:r>
          </a:p>
        </p:txBody>
      </p:sp>
    </p:spTree>
    <p:extLst>
      <p:ext uri="{BB962C8B-B14F-4D97-AF65-F5344CB8AC3E}">
        <p14:creationId xmlns:p14="http://schemas.microsoft.com/office/powerpoint/2010/main" val="4289413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57616" y="664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Guidelines for Good </a:t>
            </a:r>
            <a:br>
              <a:rPr lang="en-US" altLang="en-US" dirty="0"/>
            </a:br>
            <a:r>
              <a:rPr lang="en-US" altLang="en-US" dirty="0"/>
              <a:t>Charts (7 of 7)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56670" y="1131146"/>
            <a:ext cx="8229600" cy="792161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Can deceive as easily as can convey meaning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23418" y="362130"/>
            <a:ext cx="4515338" cy="746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111A97-7B5D-4503-B877-C484D79E0382}"/>
              </a:ext>
            </a:extLst>
          </p:cNvPr>
          <p:cNvSpPr txBox="1"/>
          <p:nvPr/>
        </p:nvSpPr>
        <p:spPr>
          <a:xfrm>
            <a:off x="8221362" y="5534561"/>
            <a:ext cx="3970638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Missing x-axis (1997 too far over)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Missing y-axis hard to compare (1950 height &gt; 1970)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points unclear</a:t>
            </a:r>
          </a:p>
        </p:txBody>
      </p:sp>
    </p:spTree>
    <p:extLst>
      <p:ext uri="{BB962C8B-B14F-4D97-AF65-F5344CB8AC3E}">
        <p14:creationId xmlns:p14="http://schemas.microsoft.com/office/powerpoint/2010/main" val="3126178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B428547-2AE6-4CEE-A6EA-05188765B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86" y="1838260"/>
            <a:ext cx="7467601" cy="45148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57616" y="664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Guidelines for Good </a:t>
            </a:r>
            <a:br>
              <a:rPr lang="en-US" altLang="en-US" dirty="0"/>
            </a:br>
            <a:r>
              <a:rPr lang="en-US" altLang="en-US" dirty="0"/>
              <a:t>Charts (7 of 7)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56670" y="1131146"/>
            <a:ext cx="8229600" cy="792161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Can deceive as easily as can convey meaning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11A97-7B5D-4503-B877-C484D79E0382}"/>
              </a:ext>
            </a:extLst>
          </p:cNvPr>
          <p:cNvSpPr txBox="1"/>
          <p:nvPr/>
        </p:nvSpPr>
        <p:spPr>
          <a:xfrm>
            <a:off x="8221362" y="5534561"/>
            <a:ext cx="3970638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Missing x-axis (1997 too far over)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Missing y-axis hard to compare (1950 height &gt; 1970)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points unclear</a:t>
            </a:r>
          </a:p>
        </p:txBody>
      </p:sp>
    </p:spTree>
    <p:extLst>
      <p:ext uri="{BB962C8B-B14F-4D97-AF65-F5344CB8AC3E}">
        <p14:creationId xmlns:p14="http://schemas.microsoft.com/office/powerpoint/2010/main" val="1051171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140" y="297734"/>
            <a:ext cx="5867400" cy="1143000"/>
          </a:xfrm>
        </p:spPr>
        <p:txBody>
          <a:bodyPr/>
          <a:lstStyle/>
          <a:p>
            <a:r>
              <a:rPr lang="en-US" dirty="0"/>
              <a:t>Breakout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740" y="1897381"/>
            <a:ext cx="6042660" cy="4662885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 Identify problems.  Write them down.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 After 2 minutes, compare.  Discuss differences.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 Write down combined set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Icebreaker, Groupwork, Questions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https://web.cs.wpi.edu/~imgd2905/d20/breakout/breakout-1.html</a:t>
            </a:r>
            <a:endParaRPr lang="en-US" sz="220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3AC8CB-00BF-4BC6-A25D-F209DD401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2" y="138269"/>
            <a:ext cx="1944057" cy="14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140" y="297734"/>
            <a:ext cx="5867400" cy="1143000"/>
          </a:xfrm>
        </p:spPr>
        <p:txBody>
          <a:bodyPr/>
          <a:lstStyle/>
          <a:p>
            <a:r>
              <a:rPr lang="en-US" dirty="0"/>
              <a:t>Breakout 2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3AC8CB-00BF-4BC6-A25D-F209DD401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2" y="138269"/>
            <a:ext cx="1944057" cy="1461931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942F750-1A0F-4802-BFCD-EA649B5DF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25" y="1929445"/>
            <a:ext cx="7475874" cy="41418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5581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016836" cy="1122034"/>
          </a:xfrm>
        </p:spPr>
        <p:txBody>
          <a:bodyPr>
            <a:normAutofit/>
          </a:bodyPr>
          <a:lstStyle/>
          <a:p>
            <a:r>
              <a:rPr lang="en-US" dirty="0"/>
              <a:t>Describing Chart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0" y="1476375"/>
            <a:ext cx="4133850" cy="5381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“Formula”</a:t>
            </a:r>
          </a:p>
          <a:p>
            <a:pPr lvl="1"/>
            <a:r>
              <a:rPr lang="en-US" dirty="0"/>
              <a:t>Describe all axes</a:t>
            </a:r>
          </a:p>
          <a:p>
            <a:pPr lvl="2"/>
            <a:r>
              <a:rPr lang="en-US" dirty="0"/>
              <a:t>E.g., “The x-axis is time since game began, in seconds”</a:t>
            </a:r>
          </a:p>
          <a:p>
            <a:pPr lvl="1"/>
            <a:r>
              <a:rPr lang="en-US" dirty="0"/>
              <a:t>Describe data sets/</a:t>
            </a:r>
            <a:r>
              <a:rPr lang="en-US" dirty="0" err="1"/>
              <a:t>trendlines</a:t>
            </a:r>
            <a:endParaRPr lang="en-US" dirty="0"/>
          </a:p>
          <a:p>
            <a:pPr lvl="2"/>
            <a:r>
              <a:rPr lang="en-US" dirty="0"/>
              <a:t>E.g., “The blue dots are the average maze completion time”</a:t>
            </a:r>
          </a:p>
          <a:p>
            <a:pPr lvl="1"/>
            <a:r>
              <a:rPr lang="en-US" b="1" dirty="0"/>
              <a:t>Then</a:t>
            </a:r>
            <a:r>
              <a:rPr lang="en-US" dirty="0"/>
              <a:t> provide message</a:t>
            </a:r>
          </a:p>
          <a:p>
            <a:pPr lvl="2"/>
            <a:r>
              <a:rPr lang="en-US" dirty="0"/>
              <a:t>E.g., “Notice how the red bar is higher than the blue, indicating that …”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0576" y="6114150"/>
            <a:ext cx="3428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http://web.cs.wpi.edu/~imgd2905/d21/samples/analysis-example.html</a:t>
            </a:r>
            <a:r>
              <a:rPr lang="en-US" sz="1600" dirty="0"/>
              <a:t> </a:t>
            </a:r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7F145BB-BBFD-47B6-8D99-790A1CA23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122034"/>
            <a:ext cx="4419600" cy="48469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0283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89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Checklist for Good </a:t>
            </a:r>
            <a:br>
              <a:rPr lang="en-US" dirty="0"/>
            </a:br>
            <a:r>
              <a:rPr lang="en-US" dirty="0"/>
              <a:t>Charts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454" y="1066800"/>
            <a:ext cx="5387545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>
                <a:solidFill>
                  <a:srgbClr val="00B0F0"/>
                </a:solidFill>
              </a:rPr>
              <a:t>Axes</a:t>
            </a:r>
          </a:p>
          <a:p>
            <a:pPr lvl="1"/>
            <a:r>
              <a:rPr lang="en-US" dirty="0"/>
              <a:t>Are both axes labeled?</a:t>
            </a:r>
          </a:p>
          <a:p>
            <a:pPr lvl="1"/>
            <a:r>
              <a:rPr lang="en-US" dirty="0"/>
              <a:t>Are axis labels self-explanatory and concise?</a:t>
            </a:r>
          </a:p>
          <a:p>
            <a:pPr lvl="1"/>
            <a:r>
              <a:rPr lang="en-US" dirty="0"/>
              <a:t>Are scale and divisions shown on both axes?</a:t>
            </a:r>
          </a:p>
          <a:p>
            <a:pPr lvl="1"/>
            <a:r>
              <a:rPr lang="en-US" dirty="0"/>
              <a:t>Are min and max ranges appropriate?</a:t>
            </a:r>
          </a:p>
          <a:p>
            <a:pPr lvl="1"/>
            <a:r>
              <a:rPr lang="en-US" dirty="0"/>
              <a:t>Are units indicated?</a:t>
            </a:r>
          </a:p>
          <a:p>
            <a:r>
              <a:rPr lang="en-US" sz="3800" dirty="0">
                <a:solidFill>
                  <a:srgbClr val="00B0F0"/>
                </a:solidFill>
              </a:rPr>
              <a:t>Lines/Curves/Points</a:t>
            </a:r>
          </a:p>
          <a:p>
            <a:pPr lvl="1"/>
            <a:r>
              <a:rPr lang="en-US" dirty="0"/>
              <a:t>Is number of lines/curves reasonably small?</a:t>
            </a:r>
          </a:p>
          <a:p>
            <a:pPr lvl="1"/>
            <a:r>
              <a:rPr lang="en-US" dirty="0"/>
              <a:t>Are curves labeled?</a:t>
            </a:r>
          </a:p>
          <a:p>
            <a:pPr lvl="1"/>
            <a:r>
              <a:rPr lang="en-US" dirty="0"/>
              <a:t>Are all symbols clearly distinguishable?</a:t>
            </a:r>
          </a:p>
          <a:p>
            <a:pPr lvl="1"/>
            <a:r>
              <a:rPr lang="en-US" dirty="0"/>
              <a:t>Is concise, clear legend provided?</a:t>
            </a:r>
          </a:p>
          <a:p>
            <a:pPr lvl="1"/>
            <a:r>
              <a:rPr lang="en-US" sz="3200" dirty="0"/>
              <a:t>Does the legend obscure any data?</a:t>
            </a:r>
          </a:p>
          <a:p>
            <a:r>
              <a:rPr lang="en-US" sz="3800" dirty="0">
                <a:solidFill>
                  <a:srgbClr val="00B0F0"/>
                </a:solidFill>
              </a:rPr>
              <a:t>Information</a:t>
            </a:r>
          </a:p>
          <a:p>
            <a:pPr lvl="1"/>
            <a:r>
              <a:rPr lang="en-US" dirty="0"/>
              <a:t>If y-axis is variable, is indication of spread (error bars) shown?</a:t>
            </a:r>
          </a:p>
          <a:p>
            <a:pPr lvl="1"/>
            <a:r>
              <a:rPr lang="en-US" dirty="0"/>
              <a:t>Are grid lines required to read data (if not, then remove)?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015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39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Checklist for Good </a:t>
            </a:r>
            <a:br>
              <a:rPr lang="en-US" dirty="0"/>
            </a:br>
            <a:r>
              <a:rPr lang="en-US" dirty="0"/>
              <a:t>Charts (2 of 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0974" y="1295400"/>
            <a:ext cx="5166154" cy="5362575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>
                <a:solidFill>
                  <a:srgbClr val="00B0F0"/>
                </a:solidFill>
              </a:rPr>
              <a:t>Scale</a:t>
            </a:r>
          </a:p>
          <a:p>
            <a:pPr lvl="1"/>
            <a:r>
              <a:rPr lang="en-US" dirty="0"/>
              <a:t>Are units increasing left to right (x-axis) and bottom to top (y-axis)?</a:t>
            </a:r>
          </a:p>
          <a:p>
            <a:pPr lvl="1"/>
            <a:r>
              <a:rPr lang="en-US" dirty="0"/>
              <a:t>Do all charts use the same scale?</a:t>
            </a:r>
          </a:p>
          <a:p>
            <a:pPr lvl="1"/>
            <a:r>
              <a:rPr lang="en-US" dirty="0"/>
              <a:t>Are scales contiguous?</a:t>
            </a:r>
          </a:p>
          <a:p>
            <a:pPr lvl="1"/>
            <a:r>
              <a:rPr lang="en-US" dirty="0"/>
              <a:t>Is bar chart order systematic/deliberate?</a:t>
            </a:r>
          </a:p>
          <a:p>
            <a:pPr lvl="1"/>
            <a:r>
              <a:rPr lang="en-US" dirty="0"/>
              <a:t>Are bars appropriate width, spacing?</a:t>
            </a:r>
          </a:p>
          <a:p>
            <a:r>
              <a:rPr lang="en-US" sz="3800" dirty="0">
                <a:solidFill>
                  <a:srgbClr val="00B0F0"/>
                </a:solidFill>
              </a:rPr>
              <a:t>Overall</a:t>
            </a:r>
          </a:p>
          <a:p>
            <a:pPr lvl="1"/>
            <a:r>
              <a:rPr lang="en-US" dirty="0"/>
              <a:t>Does whole chart add information to reader?</a:t>
            </a:r>
          </a:p>
          <a:p>
            <a:pPr lvl="1"/>
            <a:r>
              <a:rPr lang="en-US" dirty="0"/>
              <a:t>Are there no curves/symbols/text that can be removed and still have same information?</a:t>
            </a:r>
          </a:p>
          <a:p>
            <a:pPr lvl="1"/>
            <a:r>
              <a:rPr lang="en-US" dirty="0"/>
              <a:t>Does the chart have title or caption (not both)?</a:t>
            </a:r>
          </a:p>
          <a:p>
            <a:pPr lvl="1"/>
            <a:r>
              <a:rPr lang="en-US" dirty="0"/>
              <a:t>Is chart self-explanatory and concise?</a:t>
            </a:r>
          </a:p>
          <a:p>
            <a:pPr lvl="1"/>
            <a:r>
              <a:rPr lang="en-US" dirty="0"/>
              <a:t>Do variables plotted give more information than alternatives?</a:t>
            </a:r>
          </a:p>
          <a:p>
            <a:pPr lvl="1"/>
            <a:r>
              <a:rPr lang="en-US" dirty="0"/>
              <a:t>Is chart referenced and discussed in any accompanying report?</a:t>
            </a:r>
          </a:p>
        </p:txBody>
      </p:sp>
    </p:spTree>
    <p:extLst>
      <p:ext uri="{BB962C8B-B14F-4D97-AF65-F5344CB8AC3E}">
        <p14:creationId xmlns:p14="http://schemas.microsoft.com/office/powerpoint/2010/main" val="2515516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43408" y="-35151"/>
            <a:ext cx="9443357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Guidelines for Good </a:t>
            </a:r>
            <a:br>
              <a:rPr lang="en-US" altLang="en-US" dirty="0"/>
            </a:br>
            <a:r>
              <a:rPr lang="en-US" altLang="en-US" dirty="0"/>
              <a:t>Charts (Summary)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0180" y="1551444"/>
            <a:ext cx="5891820" cy="328657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For each chart, go over “</a:t>
            </a:r>
            <a:r>
              <a:rPr lang="en-US" altLang="en-US" sz="2800" dirty="0">
                <a:solidFill>
                  <a:srgbClr val="00B0F0"/>
                </a:solidFill>
              </a:rPr>
              <a:t>checklist</a:t>
            </a:r>
            <a:r>
              <a:rPr lang="en-US" altLang="en-US" sz="2800" dirty="0"/>
              <a:t>”</a:t>
            </a:r>
          </a:p>
          <a:p>
            <a:r>
              <a:rPr lang="en-US" altLang="en-US" sz="2800" dirty="0"/>
              <a:t>The more “</a:t>
            </a:r>
            <a:r>
              <a:rPr lang="en-US" altLang="en-US" sz="2800" dirty="0">
                <a:solidFill>
                  <a:srgbClr val="92D050"/>
                </a:solidFill>
              </a:rPr>
              <a:t>yes</a:t>
            </a:r>
            <a:r>
              <a:rPr lang="en-US" altLang="en-US" sz="2800" dirty="0"/>
              <a:t>” answers, the better</a:t>
            </a:r>
          </a:p>
          <a:p>
            <a:pPr lvl="1"/>
            <a:r>
              <a:rPr lang="en-US" altLang="en-US" sz="2400" dirty="0"/>
              <a:t>Remember, while guidelines, </a:t>
            </a:r>
            <a:r>
              <a:rPr lang="en-US" altLang="en-US" sz="2400" dirty="0">
                <a:solidFill>
                  <a:srgbClr val="92D050"/>
                </a:solidFill>
              </a:rPr>
              <a:t>art</a:t>
            </a:r>
            <a:r>
              <a:rPr lang="en-US" altLang="en-US" sz="2400" dirty="0"/>
              <a:t> and not science</a:t>
            </a:r>
          </a:p>
          <a:p>
            <a:pPr lvl="1"/>
            <a:r>
              <a:rPr lang="en-US" altLang="en-US" sz="2400" dirty="0"/>
              <a:t>So, may consciously decide not to follow these guidelines if better without them </a:t>
            </a:r>
            <a:r>
              <a:rPr lang="en-US" altLang="en-US" sz="2400" dirty="0">
                <a:sym typeface="Wingdings" panose="05000000000000000000" pitchFamily="2" charset="2"/>
              </a:rPr>
              <a:t> but have </a:t>
            </a:r>
            <a:r>
              <a:rPr lang="en-US" altLang="en-US" sz="2400" i="1" dirty="0">
                <a:sym typeface="Wingdings" panose="05000000000000000000" pitchFamily="2" charset="2"/>
              </a:rPr>
              <a:t>good</a:t>
            </a:r>
            <a:r>
              <a:rPr lang="en-US" altLang="en-US" sz="2400" dirty="0">
                <a:sym typeface="Wingdings" panose="05000000000000000000" pitchFamily="2" charset="2"/>
              </a:rPr>
              <a:t> reason!</a:t>
            </a:r>
          </a:p>
          <a:p>
            <a:r>
              <a:rPr lang="en-US" altLang="en-US" sz="2800" dirty="0"/>
              <a:t>In practice, takes several trials before arriving at “best” chart</a:t>
            </a:r>
          </a:p>
          <a:p>
            <a:pPr lvl="1"/>
            <a:endParaRPr lang="en-US" altLang="en-US" sz="2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CB134B1-3B1F-4E02-8CDF-27F9914FC50D}"/>
              </a:ext>
            </a:extLst>
          </p:cNvPr>
          <p:cNvSpPr txBox="1">
            <a:spLocks noChangeArrowheads="1"/>
          </p:cNvSpPr>
          <p:nvPr/>
        </p:nvSpPr>
        <p:spPr>
          <a:xfrm>
            <a:off x="6300180" y="4695825"/>
            <a:ext cx="5791200" cy="2113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Want to present message the most: accurately, simply, concisely, logically</a:t>
            </a:r>
          </a:p>
          <a:p>
            <a:r>
              <a:rPr lang="en-US" altLang="en-US" dirty="0"/>
              <a:t>Accompany with </a:t>
            </a:r>
            <a:r>
              <a:rPr lang="en-US" altLang="en-US" dirty="0">
                <a:solidFill>
                  <a:srgbClr val="00B0F0"/>
                </a:solidFill>
              </a:rPr>
              <a:t>description</a:t>
            </a:r>
            <a:r>
              <a:rPr lang="en-US" altLang="en-US" dirty="0"/>
              <a:t>!  Text or verbal</a:t>
            </a:r>
          </a:p>
          <a:p>
            <a:pPr lvl="1"/>
            <a:r>
              <a:rPr lang="en-US" altLang="en-US" dirty="0"/>
              <a:t>Remember, audience/reader has </a:t>
            </a:r>
            <a:r>
              <a:rPr lang="en-US" altLang="en-US" i="1" dirty="0"/>
              <a:t>not</a:t>
            </a:r>
            <a:r>
              <a:rPr lang="en-US" altLang="en-US" dirty="0"/>
              <a:t> seen! – Make sure to introduce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3764F83-3EFE-4996-B6B8-5975FD494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765" y="48986"/>
            <a:ext cx="179162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7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9820" y="108267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“Right” Chart Depends </a:t>
            </a:r>
            <a:br>
              <a:rPr lang="en-US" altLang="en-US" dirty="0"/>
            </a:br>
            <a:r>
              <a:rPr lang="en-US" altLang="en-US" dirty="0"/>
              <a:t>on </a:t>
            </a:r>
            <a:r>
              <a:rPr lang="en-US" altLang="en-US" dirty="0">
                <a:solidFill>
                  <a:srgbClr val="92D050"/>
                </a:solidFill>
              </a:rPr>
              <a:t>Variable</a:t>
            </a:r>
            <a:r>
              <a:rPr lang="en-US" altLang="en-US" dirty="0"/>
              <a:t> Type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1700" y="1574481"/>
            <a:ext cx="6103616" cy="385667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00"/>
                </a:solidFill>
                <a:sym typeface="Wingdings" panose="05000000000000000000" pitchFamily="2" charset="2"/>
              </a:rPr>
              <a:t>Quantitative</a:t>
            </a:r>
            <a:r>
              <a:rPr lang="en-US" altLang="en-US" dirty="0">
                <a:sym typeface="Wingdings" panose="05000000000000000000" pitchFamily="2" charset="2"/>
              </a:rPr>
              <a:t> (Numeric) variables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Numeric levels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Discrete</a:t>
            </a:r>
            <a:r>
              <a:rPr lang="en-US" altLang="en-US" dirty="0">
                <a:sym typeface="Wingdings" panose="05000000000000000000" pitchFamily="2" charset="2"/>
              </a:rPr>
              <a:t> or </a:t>
            </a: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continuous</a:t>
            </a:r>
          </a:p>
          <a:p>
            <a:pPr lvl="2"/>
            <a:r>
              <a:rPr lang="en-US" altLang="en-US" sz="2800" dirty="0"/>
              <a:t>e.g., goals in season, speed in meters</a:t>
            </a:r>
          </a:p>
          <a:p>
            <a:pPr lvl="2"/>
            <a:r>
              <a:rPr lang="en-US" altLang="en-US" sz="2800" dirty="0"/>
              <a:t>e.g., takedowns, win percentage</a:t>
            </a:r>
          </a:p>
        </p:txBody>
      </p:sp>
      <p:grpSp>
        <p:nvGrpSpPr>
          <p:cNvPr id="494617" name="Group 25"/>
          <p:cNvGrpSpPr>
            <a:grpSpLocks/>
          </p:cNvGrpSpPr>
          <p:nvPr/>
        </p:nvGrpSpPr>
        <p:grpSpPr bwMode="auto">
          <a:xfrm>
            <a:off x="4846320" y="5212080"/>
            <a:ext cx="7086600" cy="1447800"/>
            <a:chOff x="720" y="3408"/>
            <a:chExt cx="4464" cy="912"/>
          </a:xfrm>
        </p:grpSpPr>
        <p:sp>
          <p:nvSpPr>
            <p:cNvPr id="494596" name="Text Box 4"/>
            <p:cNvSpPr txBox="1">
              <a:spLocks noChangeArrowheads="1"/>
            </p:cNvSpPr>
            <p:nvPr/>
          </p:nvSpPr>
          <p:spPr bwMode="auto">
            <a:xfrm>
              <a:off x="2496" y="3408"/>
              <a:ext cx="1008" cy="237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Variables</a:t>
              </a:r>
            </a:p>
          </p:txBody>
        </p:sp>
        <p:sp>
          <p:nvSpPr>
            <p:cNvPr id="494598" name="Text Box 6"/>
            <p:cNvSpPr txBox="1">
              <a:spLocks noChangeArrowheads="1"/>
            </p:cNvSpPr>
            <p:nvPr/>
          </p:nvSpPr>
          <p:spPr bwMode="auto">
            <a:xfrm>
              <a:off x="1392" y="3744"/>
              <a:ext cx="1008" cy="2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Qualitative</a:t>
              </a:r>
            </a:p>
          </p:txBody>
        </p:sp>
        <p:sp>
          <p:nvSpPr>
            <p:cNvPr id="494599" name="Text Box 7"/>
            <p:cNvSpPr txBox="1">
              <a:spLocks noChangeArrowheads="1"/>
            </p:cNvSpPr>
            <p:nvPr/>
          </p:nvSpPr>
          <p:spPr bwMode="auto">
            <a:xfrm>
              <a:off x="720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Ordered</a:t>
              </a:r>
            </a:p>
          </p:txBody>
        </p:sp>
        <p:sp>
          <p:nvSpPr>
            <p:cNvPr id="494600" name="Text Box 8"/>
            <p:cNvSpPr txBox="1">
              <a:spLocks noChangeArrowheads="1"/>
            </p:cNvSpPr>
            <p:nvPr/>
          </p:nvSpPr>
          <p:spPr bwMode="auto">
            <a:xfrm>
              <a:off x="1872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Unordered</a:t>
              </a:r>
            </a:p>
          </p:txBody>
        </p:sp>
        <p:sp>
          <p:nvSpPr>
            <p:cNvPr id="494601" name="Text Box 9"/>
            <p:cNvSpPr txBox="1">
              <a:spLocks noChangeArrowheads="1"/>
            </p:cNvSpPr>
            <p:nvPr/>
          </p:nvSpPr>
          <p:spPr bwMode="auto">
            <a:xfrm>
              <a:off x="3072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Discrete</a:t>
              </a:r>
            </a:p>
          </p:txBody>
        </p:sp>
        <p:sp>
          <p:nvSpPr>
            <p:cNvPr id="494602" name="Text Box 10"/>
            <p:cNvSpPr txBox="1">
              <a:spLocks noChangeArrowheads="1"/>
            </p:cNvSpPr>
            <p:nvPr/>
          </p:nvSpPr>
          <p:spPr bwMode="auto">
            <a:xfrm>
              <a:off x="4176" y="4083"/>
              <a:ext cx="1008" cy="23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Continuous</a:t>
              </a:r>
            </a:p>
          </p:txBody>
        </p:sp>
        <p:sp>
          <p:nvSpPr>
            <p:cNvPr id="494603" name="Text Box 11"/>
            <p:cNvSpPr txBox="1">
              <a:spLocks noChangeArrowheads="1"/>
            </p:cNvSpPr>
            <p:nvPr/>
          </p:nvSpPr>
          <p:spPr bwMode="auto">
            <a:xfrm>
              <a:off x="3600" y="3744"/>
              <a:ext cx="1008" cy="2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Quantitative</a:t>
              </a:r>
            </a:p>
          </p:txBody>
        </p:sp>
        <p:sp>
          <p:nvSpPr>
            <p:cNvPr id="494604" name="Line 12"/>
            <p:cNvSpPr>
              <a:spLocks noChangeShapeType="1"/>
            </p:cNvSpPr>
            <p:nvPr/>
          </p:nvSpPr>
          <p:spPr bwMode="auto">
            <a:xfrm>
              <a:off x="1824" y="3696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5" name="Line 13"/>
            <p:cNvSpPr>
              <a:spLocks noChangeShapeType="1"/>
            </p:cNvSpPr>
            <p:nvPr/>
          </p:nvSpPr>
          <p:spPr bwMode="auto">
            <a:xfrm>
              <a:off x="4128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6" name="Line 14"/>
            <p:cNvSpPr>
              <a:spLocks noChangeShapeType="1"/>
            </p:cNvSpPr>
            <p:nvPr/>
          </p:nvSpPr>
          <p:spPr bwMode="auto">
            <a:xfrm>
              <a:off x="1824" y="36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7" name="Line 15"/>
            <p:cNvSpPr>
              <a:spLocks noChangeShapeType="1"/>
            </p:cNvSpPr>
            <p:nvPr/>
          </p:nvSpPr>
          <p:spPr bwMode="auto">
            <a:xfrm>
              <a:off x="2976" y="364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8" name="Line 16"/>
            <p:cNvSpPr>
              <a:spLocks noChangeShapeType="1"/>
            </p:cNvSpPr>
            <p:nvPr/>
          </p:nvSpPr>
          <p:spPr bwMode="auto">
            <a:xfrm>
              <a:off x="1248" y="403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09" name="Line 17"/>
            <p:cNvSpPr>
              <a:spLocks noChangeShapeType="1"/>
            </p:cNvSpPr>
            <p:nvPr/>
          </p:nvSpPr>
          <p:spPr bwMode="auto">
            <a:xfrm>
              <a:off x="1248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0" name="Line 18"/>
            <p:cNvSpPr>
              <a:spLocks noChangeShapeType="1"/>
            </p:cNvSpPr>
            <p:nvPr/>
          </p:nvSpPr>
          <p:spPr bwMode="auto">
            <a:xfrm>
              <a:off x="235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1" name="Line 19"/>
            <p:cNvSpPr>
              <a:spLocks noChangeShapeType="1"/>
            </p:cNvSpPr>
            <p:nvPr/>
          </p:nvSpPr>
          <p:spPr bwMode="auto">
            <a:xfrm>
              <a:off x="1824" y="39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2" name="Line 20"/>
            <p:cNvSpPr>
              <a:spLocks noChangeShapeType="1"/>
            </p:cNvSpPr>
            <p:nvPr/>
          </p:nvSpPr>
          <p:spPr bwMode="auto">
            <a:xfrm>
              <a:off x="3552" y="403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3" name="Line 21"/>
            <p:cNvSpPr>
              <a:spLocks noChangeShapeType="1"/>
            </p:cNvSpPr>
            <p:nvPr/>
          </p:nvSpPr>
          <p:spPr bwMode="auto">
            <a:xfrm>
              <a:off x="3552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5" name="Line 23"/>
            <p:cNvSpPr>
              <a:spLocks noChangeShapeType="1"/>
            </p:cNvSpPr>
            <p:nvPr/>
          </p:nvSpPr>
          <p:spPr bwMode="auto">
            <a:xfrm>
              <a:off x="4608" y="403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4616" name="Line 24"/>
            <p:cNvSpPr>
              <a:spLocks noChangeShapeType="1"/>
            </p:cNvSpPr>
            <p:nvPr/>
          </p:nvSpPr>
          <p:spPr bwMode="auto">
            <a:xfrm>
              <a:off x="4128" y="39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56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DE9E9-BE78-4AAC-95C6-805AF5F4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191" y="46831"/>
            <a:ext cx="8229600" cy="1143000"/>
          </a:xfrm>
        </p:spPr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2CADF-B8EB-4462-A3D0-2AA1558B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8991" y="1287939"/>
            <a:ext cx="4913009" cy="4525963"/>
          </a:xfrm>
        </p:spPr>
        <p:txBody>
          <a:bodyPr/>
          <a:lstStyle/>
          <a:p>
            <a:r>
              <a:rPr lang="en-US" dirty="0"/>
              <a:t>Generally, </a:t>
            </a:r>
            <a:r>
              <a:rPr lang="en-US" dirty="0">
                <a:solidFill>
                  <a:srgbClr val="00B0F0"/>
                </a:solidFill>
              </a:rPr>
              <a:t>independent</a:t>
            </a:r>
            <a:r>
              <a:rPr lang="en-US" dirty="0"/>
              <a:t> variable in left column and </a:t>
            </a:r>
            <a:r>
              <a:rPr lang="en-US" dirty="0">
                <a:solidFill>
                  <a:srgbClr val="92D050"/>
                </a:solidFill>
              </a:rPr>
              <a:t>dependent</a:t>
            </a:r>
            <a:r>
              <a:rPr lang="en-US" dirty="0"/>
              <a:t> variables next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AE83DD-688A-46CD-974F-92E5AC7B5269}"/>
              </a:ext>
            </a:extLst>
          </p:cNvPr>
          <p:cNvGrpSpPr/>
          <p:nvPr/>
        </p:nvGrpSpPr>
        <p:grpSpPr>
          <a:xfrm>
            <a:off x="5904092" y="2935039"/>
            <a:ext cx="6171241" cy="2635022"/>
            <a:chOff x="1986246" y="3031331"/>
            <a:chExt cx="6171241" cy="2635022"/>
          </a:xfrm>
        </p:grpSpPr>
        <p:pic>
          <p:nvPicPr>
            <p:cNvPr id="11" name="Picture 10" descr="Table&#10;&#10;Description automatically generated">
              <a:extLst>
                <a:ext uri="{FF2B5EF4-FFF2-40B4-BE49-F238E27FC236}">
                  <a16:creationId xmlns:a16="http://schemas.microsoft.com/office/drawing/2014/main" id="{BA3EB672-565B-4716-B05B-460ABD3F1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46" y="3031331"/>
              <a:ext cx="6171241" cy="263502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E4E6F4-9D88-4B12-9DAB-B10B28FE3261}"/>
                </a:ext>
              </a:extLst>
            </p:cNvPr>
            <p:cNvSpPr/>
            <p:nvPr/>
          </p:nvSpPr>
          <p:spPr>
            <a:xfrm>
              <a:off x="3392791" y="3640931"/>
              <a:ext cx="1447800" cy="1752600"/>
            </a:xfrm>
            <a:custGeom>
              <a:avLst/>
              <a:gdLst>
                <a:gd name="connsiteX0" fmla="*/ 0 w 1447800"/>
                <a:gd name="connsiteY0" fmla="*/ 0 h 1752600"/>
                <a:gd name="connsiteX1" fmla="*/ 468122 w 1447800"/>
                <a:gd name="connsiteY1" fmla="*/ 0 h 1752600"/>
                <a:gd name="connsiteX2" fmla="*/ 907288 w 1447800"/>
                <a:gd name="connsiteY2" fmla="*/ 0 h 1752600"/>
                <a:gd name="connsiteX3" fmla="*/ 1447800 w 1447800"/>
                <a:gd name="connsiteY3" fmla="*/ 0 h 1752600"/>
                <a:gd name="connsiteX4" fmla="*/ 1447800 w 1447800"/>
                <a:gd name="connsiteY4" fmla="*/ 566674 h 1752600"/>
                <a:gd name="connsiteX5" fmla="*/ 1447800 w 1447800"/>
                <a:gd name="connsiteY5" fmla="*/ 1115822 h 1752600"/>
                <a:gd name="connsiteX6" fmla="*/ 1447800 w 1447800"/>
                <a:gd name="connsiteY6" fmla="*/ 1752600 h 1752600"/>
                <a:gd name="connsiteX7" fmla="*/ 965200 w 1447800"/>
                <a:gd name="connsiteY7" fmla="*/ 1752600 h 1752600"/>
                <a:gd name="connsiteX8" fmla="*/ 453644 w 1447800"/>
                <a:gd name="connsiteY8" fmla="*/ 1752600 h 1752600"/>
                <a:gd name="connsiteX9" fmla="*/ 0 w 1447800"/>
                <a:gd name="connsiteY9" fmla="*/ 1752600 h 1752600"/>
                <a:gd name="connsiteX10" fmla="*/ 0 w 1447800"/>
                <a:gd name="connsiteY10" fmla="*/ 1168400 h 1752600"/>
                <a:gd name="connsiteX11" fmla="*/ 0 w 1447800"/>
                <a:gd name="connsiteY11" fmla="*/ 601726 h 1752600"/>
                <a:gd name="connsiteX12" fmla="*/ 0 w 1447800"/>
                <a:gd name="connsiteY12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47800" h="1752600" extrusionOk="0">
                  <a:moveTo>
                    <a:pt x="0" y="0"/>
                  </a:moveTo>
                  <a:cubicBezTo>
                    <a:pt x="194631" y="-40560"/>
                    <a:pt x="317608" y="38648"/>
                    <a:pt x="468122" y="0"/>
                  </a:cubicBezTo>
                  <a:cubicBezTo>
                    <a:pt x="618636" y="-38648"/>
                    <a:pt x="797313" y="33360"/>
                    <a:pt x="907288" y="0"/>
                  </a:cubicBezTo>
                  <a:cubicBezTo>
                    <a:pt x="1017263" y="-33360"/>
                    <a:pt x="1315675" y="47790"/>
                    <a:pt x="1447800" y="0"/>
                  </a:cubicBezTo>
                  <a:cubicBezTo>
                    <a:pt x="1502126" y="119312"/>
                    <a:pt x="1443498" y="427023"/>
                    <a:pt x="1447800" y="566674"/>
                  </a:cubicBezTo>
                  <a:cubicBezTo>
                    <a:pt x="1452102" y="706325"/>
                    <a:pt x="1442970" y="916333"/>
                    <a:pt x="1447800" y="1115822"/>
                  </a:cubicBezTo>
                  <a:cubicBezTo>
                    <a:pt x="1452630" y="1315311"/>
                    <a:pt x="1374087" y="1535796"/>
                    <a:pt x="1447800" y="1752600"/>
                  </a:cubicBezTo>
                  <a:cubicBezTo>
                    <a:pt x="1350563" y="1764047"/>
                    <a:pt x="1136986" y="1696273"/>
                    <a:pt x="965200" y="1752600"/>
                  </a:cubicBezTo>
                  <a:cubicBezTo>
                    <a:pt x="793414" y="1808927"/>
                    <a:pt x="592488" y="1727396"/>
                    <a:pt x="453644" y="1752600"/>
                  </a:cubicBezTo>
                  <a:cubicBezTo>
                    <a:pt x="314800" y="1777804"/>
                    <a:pt x="99865" y="1708801"/>
                    <a:pt x="0" y="1752600"/>
                  </a:cubicBezTo>
                  <a:cubicBezTo>
                    <a:pt x="-42106" y="1526394"/>
                    <a:pt x="44794" y="1365155"/>
                    <a:pt x="0" y="1168400"/>
                  </a:cubicBezTo>
                  <a:cubicBezTo>
                    <a:pt x="-44794" y="971645"/>
                    <a:pt x="28922" y="731995"/>
                    <a:pt x="0" y="601726"/>
                  </a:cubicBezTo>
                  <a:cubicBezTo>
                    <a:pt x="-28922" y="471457"/>
                    <a:pt x="65416" y="290680"/>
                    <a:pt x="0" y="0"/>
                  </a:cubicBezTo>
                  <a:close/>
                </a:path>
              </a:pathLst>
            </a:custGeom>
            <a:noFill/>
            <a:ln w="73025">
              <a:solidFill>
                <a:srgbClr val="00B0F0"/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56EEB6-FFDA-4466-8D31-C43C96A07F33}"/>
                </a:ext>
              </a:extLst>
            </p:cNvPr>
            <p:cNvSpPr/>
            <p:nvPr/>
          </p:nvSpPr>
          <p:spPr>
            <a:xfrm>
              <a:off x="5031093" y="3031331"/>
              <a:ext cx="3086098" cy="838200"/>
            </a:xfrm>
            <a:custGeom>
              <a:avLst/>
              <a:gdLst>
                <a:gd name="connsiteX0" fmla="*/ 0 w 3086098"/>
                <a:gd name="connsiteY0" fmla="*/ 0 h 838200"/>
                <a:gd name="connsiteX1" fmla="*/ 483489 w 3086098"/>
                <a:gd name="connsiteY1" fmla="*/ 0 h 838200"/>
                <a:gd name="connsiteX2" fmla="*/ 905255 w 3086098"/>
                <a:gd name="connsiteY2" fmla="*/ 0 h 838200"/>
                <a:gd name="connsiteX3" fmla="*/ 1481327 w 3086098"/>
                <a:gd name="connsiteY3" fmla="*/ 0 h 838200"/>
                <a:gd name="connsiteX4" fmla="*/ 1964816 w 3086098"/>
                <a:gd name="connsiteY4" fmla="*/ 0 h 838200"/>
                <a:gd name="connsiteX5" fmla="*/ 2448304 w 3086098"/>
                <a:gd name="connsiteY5" fmla="*/ 0 h 838200"/>
                <a:gd name="connsiteX6" fmla="*/ 3086098 w 3086098"/>
                <a:gd name="connsiteY6" fmla="*/ 0 h 838200"/>
                <a:gd name="connsiteX7" fmla="*/ 3086098 w 3086098"/>
                <a:gd name="connsiteY7" fmla="*/ 402336 h 838200"/>
                <a:gd name="connsiteX8" fmla="*/ 3086098 w 3086098"/>
                <a:gd name="connsiteY8" fmla="*/ 838200 h 838200"/>
                <a:gd name="connsiteX9" fmla="*/ 2633470 w 3086098"/>
                <a:gd name="connsiteY9" fmla="*/ 838200 h 838200"/>
                <a:gd name="connsiteX10" fmla="*/ 2119121 w 3086098"/>
                <a:gd name="connsiteY10" fmla="*/ 838200 h 838200"/>
                <a:gd name="connsiteX11" fmla="*/ 1604771 w 3086098"/>
                <a:gd name="connsiteY11" fmla="*/ 838200 h 838200"/>
                <a:gd name="connsiteX12" fmla="*/ 1121282 w 3086098"/>
                <a:gd name="connsiteY12" fmla="*/ 838200 h 838200"/>
                <a:gd name="connsiteX13" fmla="*/ 545211 w 3086098"/>
                <a:gd name="connsiteY13" fmla="*/ 838200 h 838200"/>
                <a:gd name="connsiteX14" fmla="*/ 0 w 3086098"/>
                <a:gd name="connsiteY14" fmla="*/ 838200 h 838200"/>
                <a:gd name="connsiteX15" fmla="*/ 0 w 3086098"/>
                <a:gd name="connsiteY15" fmla="*/ 435864 h 838200"/>
                <a:gd name="connsiteX16" fmla="*/ 0 w 3086098"/>
                <a:gd name="connsiteY16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86098" h="838200" extrusionOk="0">
                  <a:moveTo>
                    <a:pt x="0" y="0"/>
                  </a:moveTo>
                  <a:cubicBezTo>
                    <a:pt x="145027" y="-26966"/>
                    <a:pt x="290568" y="44881"/>
                    <a:pt x="483489" y="0"/>
                  </a:cubicBezTo>
                  <a:cubicBezTo>
                    <a:pt x="676410" y="-44881"/>
                    <a:pt x="708267" y="29826"/>
                    <a:pt x="905255" y="0"/>
                  </a:cubicBezTo>
                  <a:cubicBezTo>
                    <a:pt x="1102243" y="-29826"/>
                    <a:pt x="1218923" y="52911"/>
                    <a:pt x="1481327" y="0"/>
                  </a:cubicBezTo>
                  <a:cubicBezTo>
                    <a:pt x="1743731" y="-52911"/>
                    <a:pt x="1723938" y="14376"/>
                    <a:pt x="1964816" y="0"/>
                  </a:cubicBezTo>
                  <a:cubicBezTo>
                    <a:pt x="2205694" y="-14376"/>
                    <a:pt x="2305337" y="45209"/>
                    <a:pt x="2448304" y="0"/>
                  </a:cubicBezTo>
                  <a:cubicBezTo>
                    <a:pt x="2591271" y="-45209"/>
                    <a:pt x="2865111" y="4196"/>
                    <a:pt x="3086098" y="0"/>
                  </a:cubicBezTo>
                  <a:cubicBezTo>
                    <a:pt x="3093795" y="162929"/>
                    <a:pt x="3054995" y="209397"/>
                    <a:pt x="3086098" y="402336"/>
                  </a:cubicBezTo>
                  <a:cubicBezTo>
                    <a:pt x="3117201" y="595275"/>
                    <a:pt x="3082712" y="621616"/>
                    <a:pt x="3086098" y="838200"/>
                  </a:cubicBezTo>
                  <a:cubicBezTo>
                    <a:pt x="2868800" y="878079"/>
                    <a:pt x="2731969" y="822625"/>
                    <a:pt x="2633470" y="838200"/>
                  </a:cubicBezTo>
                  <a:cubicBezTo>
                    <a:pt x="2534971" y="853775"/>
                    <a:pt x="2355440" y="790733"/>
                    <a:pt x="2119121" y="838200"/>
                  </a:cubicBezTo>
                  <a:cubicBezTo>
                    <a:pt x="1882802" y="885667"/>
                    <a:pt x="1860810" y="825298"/>
                    <a:pt x="1604771" y="838200"/>
                  </a:cubicBezTo>
                  <a:cubicBezTo>
                    <a:pt x="1348732" y="851102"/>
                    <a:pt x="1329802" y="835254"/>
                    <a:pt x="1121282" y="838200"/>
                  </a:cubicBezTo>
                  <a:cubicBezTo>
                    <a:pt x="912762" y="841146"/>
                    <a:pt x="824634" y="780601"/>
                    <a:pt x="545211" y="838200"/>
                  </a:cubicBezTo>
                  <a:cubicBezTo>
                    <a:pt x="265788" y="895799"/>
                    <a:pt x="157277" y="787840"/>
                    <a:pt x="0" y="838200"/>
                  </a:cubicBezTo>
                  <a:cubicBezTo>
                    <a:pt x="-34039" y="668020"/>
                    <a:pt x="16684" y="562045"/>
                    <a:pt x="0" y="435864"/>
                  </a:cubicBezTo>
                  <a:cubicBezTo>
                    <a:pt x="-16684" y="309683"/>
                    <a:pt x="45017" y="148676"/>
                    <a:pt x="0" y="0"/>
                  </a:cubicBezTo>
                  <a:close/>
                </a:path>
              </a:pathLst>
            </a:custGeom>
            <a:noFill/>
            <a:ln w="73025">
              <a:solidFill>
                <a:srgbClr val="92D050"/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2C065A-0FA5-47E9-8776-AB8856276BE6}"/>
              </a:ext>
            </a:extLst>
          </p:cNvPr>
          <p:cNvSpPr txBox="1">
            <a:spLocks/>
          </p:cNvSpPr>
          <p:nvPr/>
        </p:nvSpPr>
        <p:spPr>
          <a:xfrm>
            <a:off x="3246792" y="4199268"/>
            <a:ext cx="2466798" cy="2543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Number &amp; caption</a:t>
            </a:r>
          </a:p>
          <a:p>
            <a:r>
              <a:rPr lang="en-US" sz="2800" dirty="0"/>
              <a:t>Units labeled </a:t>
            </a:r>
          </a:p>
          <a:p>
            <a:r>
              <a:rPr lang="en-US" sz="2800" dirty="0"/>
              <a:t>Few/no lines </a:t>
            </a:r>
          </a:p>
          <a:p>
            <a:pPr lvl="1"/>
            <a:r>
              <a:rPr lang="en-US" sz="2400" dirty="0"/>
              <a:t>Use </a:t>
            </a:r>
            <a:r>
              <a:rPr lang="en-US" sz="2400" b="1" dirty="0"/>
              <a:t>bold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9D41EE-695E-43A0-B49C-577173ADF224}"/>
              </a:ext>
            </a:extLst>
          </p:cNvPr>
          <p:cNvSpPr txBox="1"/>
          <p:nvPr/>
        </p:nvSpPr>
        <p:spPr>
          <a:xfrm>
            <a:off x="6908566" y="5521806"/>
            <a:ext cx="528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Table 1. </a:t>
            </a:r>
            <a:r>
              <a:rPr lang="en-US" dirty="0"/>
              <a:t>Number of student on campus and off by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60C06-1DEC-4337-8711-64FA6AD22883}"/>
              </a:ext>
            </a:extLst>
          </p:cNvPr>
          <p:cNvSpPr txBox="1"/>
          <p:nvPr/>
        </p:nvSpPr>
        <p:spPr>
          <a:xfrm>
            <a:off x="6733183" y="5912010"/>
            <a:ext cx="4513937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Make sure to consider </a:t>
            </a:r>
            <a:r>
              <a:rPr lang="en-US" sz="2400" i="1" dirty="0"/>
              <a:t>message</a:t>
            </a:r>
            <a:r>
              <a:rPr lang="en-US" sz="2400" dirty="0"/>
              <a:t>.  Often much clearer in chart!</a:t>
            </a:r>
          </a:p>
        </p:txBody>
      </p:sp>
    </p:spTree>
    <p:extLst>
      <p:ext uri="{BB962C8B-B14F-4D97-AF65-F5344CB8AC3E}">
        <p14:creationId xmlns:p14="http://schemas.microsoft.com/office/powerpoint/2010/main" val="368229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616" y="0"/>
            <a:ext cx="8065559" cy="1143000"/>
          </a:xfrm>
        </p:spPr>
        <p:txBody>
          <a:bodyPr/>
          <a:lstStyle/>
          <a:p>
            <a:r>
              <a:rPr lang="en-US" dirty="0"/>
              <a:t>Categorical: Bar Chart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788" y="1162216"/>
            <a:ext cx="6687048" cy="13493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Chart containing rectangles (“bars”) where length represents count, amount, or percent (aka “column chart”)</a:t>
            </a:r>
          </a:p>
          <a:p>
            <a:r>
              <a:rPr lang="en-US" dirty="0"/>
              <a:t>Better than table for comparing numbers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F8328B-829F-4EA3-8B2B-885F359FA3D7}"/>
              </a:ext>
            </a:extLst>
          </p:cNvPr>
          <p:cNvGrpSpPr/>
          <p:nvPr/>
        </p:nvGrpSpPr>
        <p:grpSpPr>
          <a:xfrm>
            <a:off x="5523230" y="2511527"/>
            <a:ext cx="6067063" cy="4236660"/>
            <a:chOff x="5732780" y="2511527"/>
            <a:chExt cx="6067063" cy="4236660"/>
          </a:xfrm>
        </p:grpSpPr>
        <p:pic>
          <p:nvPicPr>
            <p:cNvPr id="5" name="Picture 4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265ADA73-CC60-4F81-8638-40BEB4689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780" y="2511527"/>
              <a:ext cx="6067063" cy="42366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4118F7-EEF0-4E63-A307-9F7BEAD3E8A8}"/>
                </a:ext>
              </a:extLst>
            </p:cNvPr>
            <p:cNvSpPr txBox="1"/>
            <p:nvPr/>
          </p:nvSpPr>
          <p:spPr>
            <a:xfrm>
              <a:off x="6948214" y="2661165"/>
              <a:ext cx="3636194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Number of Olympics Hosted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06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832" y="43649"/>
            <a:ext cx="8229600" cy="1143000"/>
          </a:xfrm>
        </p:spPr>
        <p:txBody>
          <a:bodyPr/>
          <a:lstStyle/>
          <a:p>
            <a:r>
              <a:rPr lang="en-US" dirty="0"/>
              <a:t>Categorical: Bar Chart (2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809" y="1186649"/>
            <a:ext cx="6922732" cy="1143001"/>
          </a:xfrm>
        </p:spPr>
        <p:txBody>
          <a:bodyPr>
            <a:normAutofit/>
          </a:bodyPr>
          <a:lstStyle/>
          <a:p>
            <a:r>
              <a:rPr lang="en-US" dirty="0"/>
              <a:t>Horizontal (good if many observations)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CEE27E-F5FF-468B-8CB9-ECD564CAE579}"/>
              </a:ext>
            </a:extLst>
          </p:cNvPr>
          <p:cNvGrpSpPr/>
          <p:nvPr/>
        </p:nvGrpSpPr>
        <p:grpSpPr>
          <a:xfrm>
            <a:off x="5733137" y="2129596"/>
            <a:ext cx="5316075" cy="4093516"/>
            <a:chOff x="5733137" y="2129596"/>
            <a:chExt cx="5316075" cy="4093516"/>
          </a:xfrm>
        </p:grpSpPr>
        <p:pic>
          <p:nvPicPr>
            <p:cNvPr id="7" name="Picture 6" descr="Graphical user interface, chart&#10;&#10;Description automatically generated">
              <a:extLst>
                <a:ext uri="{FF2B5EF4-FFF2-40B4-BE49-F238E27FC236}">
                  <a16:creationId xmlns:a16="http://schemas.microsoft.com/office/drawing/2014/main" id="{546F142D-9B47-4505-BF01-D9E472A23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137" y="2329649"/>
              <a:ext cx="5316075" cy="389346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4DDBE5-C6FB-4836-9D19-4830D31E3E80}"/>
                </a:ext>
              </a:extLst>
            </p:cNvPr>
            <p:cNvSpPr txBox="1"/>
            <p:nvPr/>
          </p:nvSpPr>
          <p:spPr>
            <a:xfrm>
              <a:off x="6573077" y="2129596"/>
              <a:ext cx="3636194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Number of Olympics Hosted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99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589" y="43649"/>
            <a:ext cx="8229600" cy="1143000"/>
          </a:xfrm>
        </p:spPr>
        <p:txBody>
          <a:bodyPr/>
          <a:lstStyle/>
          <a:p>
            <a:r>
              <a:rPr lang="en-US" dirty="0"/>
              <a:t>Categorical: Bar Chart 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3579" y="1186649"/>
            <a:ext cx="5578962" cy="1143001"/>
          </a:xfrm>
        </p:spPr>
        <p:txBody>
          <a:bodyPr>
            <a:normAutofit/>
          </a:bodyPr>
          <a:lstStyle/>
          <a:p>
            <a:r>
              <a:rPr lang="en-US" dirty="0"/>
              <a:t>Compare per observations</a:t>
            </a: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1734931-AA98-45C1-BDD3-4721421B2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56" y="2514602"/>
            <a:ext cx="5797172" cy="4142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EA9BC1-013C-40AD-8765-EA539DE7A501}"/>
              </a:ext>
            </a:extLst>
          </p:cNvPr>
          <p:cNvSpPr txBox="1"/>
          <p:nvPr/>
        </p:nvSpPr>
        <p:spPr>
          <a:xfrm>
            <a:off x="6930885" y="2415843"/>
            <a:ext cx="363619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Number of Olympics Hosted </a:t>
            </a:r>
          </a:p>
        </p:txBody>
      </p:sp>
    </p:spTree>
    <p:extLst>
      <p:ext uri="{BB962C8B-B14F-4D97-AF65-F5344CB8AC3E}">
        <p14:creationId xmlns:p14="http://schemas.microsoft.com/office/powerpoint/2010/main" val="235667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2466</Words>
  <Application>Microsoft Office PowerPoint</Application>
  <PresentationFormat>Widescreen</PresentationFormat>
  <Paragraphs>365</Paragraphs>
  <Slides>48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Office Theme</vt:lpstr>
      <vt:lpstr>Presenting Data</vt:lpstr>
      <vt:lpstr>Outline</vt:lpstr>
      <vt:lpstr>“Right” Chart Depends  on Variable Type</vt:lpstr>
      <vt:lpstr>“Right” Chart Depends  on Variable Type</vt:lpstr>
      <vt:lpstr>“Right” Chart Depends  on Variable Type</vt:lpstr>
      <vt:lpstr>Tables</vt:lpstr>
      <vt:lpstr>Categorical: Bar Chart (1 of 3)</vt:lpstr>
      <vt:lpstr>Categorical: Bar Chart (2 of 3)</vt:lpstr>
      <vt:lpstr>Categorical: Bar Chart (3 of 3)</vt:lpstr>
      <vt:lpstr>Categorical: Pareto Chart</vt:lpstr>
      <vt:lpstr>Categorical: Pie Chart</vt:lpstr>
      <vt:lpstr>Cumulative Distribution</vt:lpstr>
      <vt:lpstr>Histogram (1 of 3)</vt:lpstr>
      <vt:lpstr>Histogram (2 of 3)</vt:lpstr>
      <vt:lpstr>Histogram (3 of 3)</vt:lpstr>
      <vt:lpstr>Stem and Leaf Display</vt:lpstr>
      <vt:lpstr>Stem and Leaf Display</vt:lpstr>
      <vt:lpstr>Time Series Plot</vt:lpstr>
      <vt:lpstr>Time Series Plot</vt:lpstr>
      <vt:lpstr>Scatter Plot</vt:lpstr>
      <vt:lpstr>Scatter Plot</vt:lpstr>
      <vt:lpstr>Radar Plot</vt:lpstr>
      <vt:lpstr>Many More Charts!</vt:lpstr>
      <vt:lpstr>Outline</vt:lpstr>
      <vt:lpstr>Game Analytics Charts</vt:lpstr>
      <vt:lpstr>Player Choices – Pie-Chart Overlay</vt:lpstr>
      <vt:lpstr>Player Location –  Heat Map (1 of 2)</vt:lpstr>
      <vt:lpstr>Player Location –  Heat Map (2 of 2)</vt:lpstr>
      <vt:lpstr>Note, Heat Map for Tables, Too!</vt:lpstr>
      <vt:lpstr>Movement (1 of 3)</vt:lpstr>
      <vt:lpstr>Movement (2 of 3)</vt:lpstr>
      <vt:lpstr>Movement (3 of 3)</vt:lpstr>
      <vt:lpstr>Outline</vt:lpstr>
      <vt:lpstr>Guidelines for Good  Charts (1 of 7)</vt:lpstr>
      <vt:lpstr>Guidelines for Good  Charts (2 of 7)</vt:lpstr>
      <vt:lpstr>Guidelines for Good  Charts (2 of 7)</vt:lpstr>
      <vt:lpstr>Guidelines for  Good Charts (3 of 7)</vt:lpstr>
      <vt:lpstr>Guidelines for Good  Charts (4 of 7)</vt:lpstr>
      <vt:lpstr>Guidelines for Good  Charts (5 of 7)</vt:lpstr>
      <vt:lpstr>Guidelines for Good Charts (6 of 7)</vt:lpstr>
      <vt:lpstr>Guidelines for Good  Charts (7 of 7)</vt:lpstr>
      <vt:lpstr>Guidelines for Good  Charts (7 of 7)</vt:lpstr>
      <vt:lpstr>Breakout 2</vt:lpstr>
      <vt:lpstr>Breakout 2</vt:lpstr>
      <vt:lpstr>Describing Chart </vt:lpstr>
      <vt:lpstr>Checklist for Good  Charts (1 of 2)</vt:lpstr>
      <vt:lpstr>Checklist for Good  Charts (2 of 2)</vt:lpstr>
      <vt:lpstr>Guidelines for Good  Charts (Summary)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Claypool, Mark L.</dc:creator>
  <cp:lastModifiedBy>Claypool, Mark L.</cp:lastModifiedBy>
  <cp:revision>47</cp:revision>
  <dcterms:created xsi:type="dcterms:W3CDTF">2020-09-23T12:06:09Z</dcterms:created>
  <dcterms:modified xsi:type="dcterms:W3CDTF">2021-04-02T13:58:04Z</dcterms:modified>
</cp:coreProperties>
</file>