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8" r:id="rId4"/>
    <p:sldId id="260" r:id="rId5"/>
    <p:sldId id="265" r:id="rId6"/>
    <p:sldId id="276" r:id="rId7"/>
    <p:sldId id="259" r:id="rId8"/>
    <p:sldId id="274" r:id="rId9"/>
    <p:sldId id="261" r:id="rId10"/>
    <p:sldId id="269" r:id="rId11"/>
    <p:sldId id="270" r:id="rId12"/>
    <p:sldId id="272" r:id="rId13"/>
    <p:sldId id="267" r:id="rId14"/>
    <p:sldId id="277" r:id="rId15"/>
    <p:sldId id="273" r:id="rId16"/>
    <p:sldId id="27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60" d="100"/>
          <a:sy n="60" d="100"/>
        </p:scale>
        <p:origin x="21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479B-D9D5-4FFD-B675-6B7AC2ABE92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A070-04F7-44B3-9AB4-31642ABA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641423"/>
            <a:ext cx="5694218" cy="4535540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₊"/>
              <a:defRPr/>
            </a:lvl3pPr>
            <a:lvl4pPr>
              <a:buFont typeface="Calibri" panose="020F0502020204030204" pitchFamily="34" charset="0"/>
              <a:buChar char="›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40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555751"/>
            <a:ext cx="5971310" cy="51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E1752-459D-4268-BA0C-A2EFA8883D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66320" y="40759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eb.cs.wpi.edu/~imgd2905/d21/projects/proj1/#hin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uw.leagueoflegends.com/en/game-info/get-started/new-player-guid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aggle.com/stephenofarrell/league-of-legends-european-championship-2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3422" y="178175"/>
            <a:ext cx="6151418" cy="1795405"/>
          </a:xfrm>
        </p:spPr>
        <p:txBody>
          <a:bodyPr>
            <a:normAutofit/>
          </a:bodyPr>
          <a:lstStyle/>
          <a:p>
            <a:r>
              <a:rPr lang="en-US" dirty="0"/>
              <a:t>League of Legends</a:t>
            </a:r>
            <a:br>
              <a:rPr lang="en-US" dirty="0"/>
            </a:br>
            <a:r>
              <a:rPr lang="en-US" dirty="0"/>
              <a:t>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3422" y="5490556"/>
            <a:ext cx="6151418" cy="11776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Project 1</a:t>
            </a:r>
          </a:p>
          <a:p>
            <a:r>
              <a:rPr lang="en-US" sz="3600" dirty="0">
                <a:solidFill>
                  <a:srgbClr val="00B0F0"/>
                </a:solidFill>
              </a:rPr>
              <a:t>IMGD 2905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85A824-678A-40BE-9B62-7FAF1D77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31" y="241935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FEF7-6FB2-4DE3-80B6-CF92905D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4450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Part 2 – </a:t>
            </a:r>
            <a:br>
              <a:rPr lang="en-US" dirty="0"/>
            </a:br>
            <a:r>
              <a:rPr lang="en-US" dirty="0"/>
              <a:t>Kills and Assists by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7DC5-9197-4259-A387-670D02919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6706" y="1692275"/>
            <a:ext cx="3307074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But only 2 groups</a:t>
            </a:r>
          </a:p>
          <a:p>
            <a:pPr lvl="1"/>
            <a:r>
              <a:rPr lang="en-US" i="1" dirty="0"/>
              <a:t>ADC</a:t>
            </a:r>
          </a:p>
          <a:p>
            <a:pPr lvl="1"/>
            <a:r>
              <a:rPr lang="en-US" i="1" dirty="0"/>
              <a:t>Support</a:t>
            </a:r>
          </a:p>
          <a:p>
            <a:r>
              <a:rPr lang="en-US" dirty="0"/>
              <a:t>Compute </a:t>
            </a:r>
            <a:r>
              <a:rPr lang="en-US" dirty="0">
                <a:solidFill>
                  <a:srgbClr val="00B0F0"/>
                </a:solidFill>
              </a:rPr>
              <a:t>averages</a:t>
            </a:r>
          </a:p>
          <a:p>
            <a:pPr lvl="1"/>
            <a:r>
              <a:rPr lang="en-US" dirty="0"/>
              <a:t>Position, Overall</a:t>
            </a:r>
          </a:p>
          <a:p>
            <a:r>
              <a:rPr lang="en-US" dirty="0">
                <a:solidFill>
                  <a:srgbClr val="92D050"/>
                </a:solidFill>
              </a:rPr>
              <a:t>Chart</a:t>
            </a:r>
            <a:r>
              <a:rPr lang="en-US" dirty="0"/>
              <a:t> and </a:t>
            </a:r>
            <a:r>
              <a:rPr lang="en-US" dirty="0">
                <a:solidFill>
                  <a:srgbClr val="92D050"/>
                </a:solidFill>
              </a:rPr>
              <a:t>Table</a:t>
            </a:r>
            <a:r>
              <a:rPr lang="en-US" dirty="0"/>
              <a:t>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Sort by column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Select some rows (e.g., ADC)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Copy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Summary stats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Can make separate “sheets”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918B4E-13BE-482F-B8DB-3EF2799CBA9E}"/>
              </a:ext>
            </a:extLst>
          </p:cNvPr>
          <p:cNvSpPr txBox="1">
            <a:spLocks/>
          </p:cNvSpPr>
          <p:nvPr/>
        </p:nvSpPr>
        <p:spPr>
          <a:xfrm>
            <a:off x="8393780" y="5151120"/>
            <a:ext cx="3653439" cy="1652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rgbClr val="FFC000"/>
                </a:solidFill>
              </a:rPr>
              <a:t>Explore</a:t>
            </a:r>
          </a:p>
          <a:p>
            <a:pPr marL="685800" lvl="1"/>
            <a:r>
              <a:rPr lang="en-US" dirty="0"/>
              <a:t>Differences?  Explain?</a:t>
            </a:r>
          </a:p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Writeup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451FE45-DBFE-404E-96A7-26C26A1D7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6" y="1606868"/>
            <a:ext cx="3482333" cy="34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4A15-DC67-4B05-A9F7-4BE4818F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–  </a:t>
            </a:r>
            <a:br>
              <a:rPr lang="en-US" dirty="0"/>
            </a:br>
            <a:r>
              <a:rPr lang="en-US" dirty="0"/>
              <a:t>Champion </a:t>
            </a:r>
            <a:r>
              <a:rPr lang="en-US" dirty="0" err="1"/>
              <a:t>Winrate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BE90-6780-4599-AE31-FDE53BAD2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6597" y="1768474"/>
            <a:ext cx="3185791" cy="4731704"/>
          </a:xfrm>
        </p:spPr>
        <p:txBody>
          <a:bodyPr>
            <a:normAutofit/>
          </a:bodyPr>
          <a:lstStyle/>
          <a:p>
            <a:r>
              <a:rPr lang="en-US" dirty="0"/>
              <a:t>Analyze </a:t>
            </a:r>
            <a:r>
              <a:rPr lang="en-US" i="1" dirty="0" err="1"/>
              <a:t>winrates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Histogram</a:t>
            </a:r>
          </a:p>
          <a:p>
            <a:r>
              <a:rPr lang="en-US" dirty="0"/>
              <a:t>10% bin size</a:t>
            </a:r>
          </a:p>
          <a:p>
            <a:r>
              <a:rPr lang="en-US" dirty="0">
                <a:solidFill>
                  <a:srgbClr val="92D050"/>
                </a:solidFill>
              </a:rPr>
              <a:t>Chart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Drawing histogram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F1 help, too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dirty="0"/>
              <a:t>“How to make a histogram”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AA8A1F-F7B3-44FD-8E92-781BBA2C210F}"/>
              </a:ext>
            </a:extLst>
          </p:cNvPr>
          <p:cNvSpPr txBox="1">
            <a:spLocks/>
          </p:cNvSpPr>
          <p:nvPr/>
        </p:nvSpPr>
        <p:spPr>
          <a:xfrm>
            <a:off x="9006209" y="4691063"/>
            <a:ext cx="3185791" cy="1801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rgbClr val="FF9900"/>
                </a:solidFill>
              </a:rPr>
              <a:t>Explore</a:t>
            </a:r>
          </a:p>
          <a:p>
            <a:pPr marL="685800" lvl="1"/>
            <a:r>
              <a:rPr lang="en-US" dirty="0"/>
              <a:t>Bin size difference?  Ends?</a:t>
            </a:r>
          </a:p>
          <a:p>
            <a:pPr marL="285750" indent="-285750"/>
            <a:r>
              <a:rPr lang="en-US" dirty="0">
                <a:solidFill>
                  <a:srgbClr val="C00000"/>
                </a:solidFill>
              </a:rPr>
              <a:t>Writeup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202AE46-E15A-493A-91AB-8C2012EF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97" y="1649731"/>
            <a:ext cx="3396456" cy="30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9759-DD67-4C8B-A450-51A9AFC1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4 – Your Choice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3AB72A-86D2-45C7-9870-D0D44A80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624" y="1321383"/>
            <a:ext cx="5694218" cy="5082186"/>
          </a:xfrm>
        </p:spPr>
        <p:txBody>
          <a:bodyPr>
            <a:normAutofit/>
          </a:bodyPr>
          <a:lstStyle/>
          <a:p>
            <a:r>
              <a:rPr lang="en-US" dirty="0"/>
              <a:t>Pick other data </a:t>
            </a:r>
            <a:r>
              <a:rPr lang="en-US" i="1" dirty="0"/>
              <a:t>not yet analyzed</a:t>
            </a:r>
          </a:p>
          <a:p>
            <a:r>
              <a:rPr lang="en-US" dirty="0"/>
              <a:t>Analyze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Chart</a:t>
            </a:r>
          </a:p>
          <a:p>
            <a:pPr lvl="1"/>
            <a:r>
              <a:rPr lang="en-US" dirty="0"/>
              <a:t>Table</a:t>
            </a:r>
          </a:p>
          <a:p>
            <a:pPr lvl="1"/>
            <a:r>
              <a:rPr lang="en-US" dirty="0"/>
              <a:t>Summary stats</a:t>
            </a:r>
          </a:p>
          <a:p>
            <a:r>
              <a:rPr lang="en-US" dirty="0"/>
              <a:t>E.g., other game stats (</a:t>
            </a:r>
            <a:r>
              <a:rPr lang="en-US" i="1" dirty="0"/>
              <a:t>Deaths</a:t>
            </a:r>
            <a:r>
              <a:rPr lang="en-US" dirty="0"/>
              <a:t>), roles (</a:t>
            </a:r>
            <a:r>
              <a:rPr lang="en-US" i="1" dirty="0"/>
              <a:t>Jungle </a:t>
            </a:r>
            <a:r>
              <a:rPr lang="en-US" dirty="0"/>
              <a:t>versus</a:t>
            </a:r>
            <a:r>
              <a:rPr lang="en-US" i="1" dirty="0"/>
              <a:t> Mid</a:t>
            </a:r>
            <a:r>
              <a:rPr lang="en-US" dirty="0"/>
              <a:t>), Champion selection rate, Game data (3</a:t>
            </a:r>
            <a:r>
              <a:rPr lang="en-US" baseline="30000" dirty="0"/>
              <a:t>rd</a:t>
            </a:r>
            <a:r>
              <a:rPr lang="en-US" dirty="0"/>
              <a:t> data set) …</a:t>
            </a:r>
          </a:p>
        </p:txBody>
      </p:sp>
    </p:spTree>
    <p:extLst>
      <p:ext uri="{BB962C8B-B14F-4D97-AF65-F5344CB8AC3E}">
        <p14:creationId xmlns:p14="http://schemas.microsoft.com/office/powerpoint/2010/main" val="128278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3185"/>
            <a:ext cx="10016836" cy="1325563"/>
          </a:xfrm>
        </p:spPr>
        <p:txBody>
          <a:bodyPr/>
          <a:lstStyle/>
          <a:p>
            <a:r>
              <a:rPr lang="en-US" dirty="0"/>
              <a:t>Write Up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88580" y="173736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Short report</a:t>
            </a:r>
          </a:p>
          <a:p>
            <a:r>
              <a:rPr lang="en-US" dirty="0"/>
              <a:t>Content key, but structure and writing matter</a:t>
            </a:r>
          </a:p>
          <a:p>
            <a:r>
              <a:rPr lang="en-US" dirty="0"/>
              <a:t>Consider: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Ease of extracting information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Organization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Concise and precise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Clarity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Grammar/English</a:t>
            </a:r>
          </a:p>
        </p:txBody>
      </p:sp>
    </p:spTree>
    <p:extLst>
      <p:ext uri="{BB962C8B-B14F-4D97-AF65-F5344CB8AC3E}">
        <p14:creationId xmlns:p14="http://schemas.microsoft.com/office/powerpoint/2010/main" val="51535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3185"/>
            <a:ext cx="10016836" cy="1325563"/>
          </a:xfrm>
        </p:spPr>
        <p:txBody>
          <a:bodyPr/>
          <a:lstStyle/>
          <a:p>
            <a:r>
              <a:rPr lang="en-US" dirty="0"/>
              <a:t>Write Up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03820" y="1623060"/>
            <a:ext cx="42672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Graphs/tables:</a:t>
            </a:r>
          </a:p>
          <a:p>
            <a:pPr lvl="1"/>
            <a:r>
              <a:rPr lang="en-US" dirty="0"/>
              <a:t>Number and caption</a:t>
            </a:r>
          </a:p>
          <a:p>
            <a:pPr lvl="1"/>
            <a:r>
              <a:rPr lang="en-US" dirty="0"/>
              <a:t>Referred to by number</a:t>
            </a:r>
          </a:p>
          <a:p>
            <a:pPr lvl="1"/>
            <a:r>
              <a:rPr lang="en-US" dirty="0"/>
              <a:t>Labeled axes</a:t>
            </a:r>
          </a:p>
          <a:p>
            <a:pPr lvl="1"/>
            <a:r>
              <a:rPr lang="en-US" dirty="0"/>
              <a:t>Explained trend lines</a:t>
            </a:r>
          </a:p>
          <a:p>
            <a:pPr lvl="1"/>
            <a:r>
              <a:rPr lang="en-US" dirty="0"/>
              <a:t>Message</a:t>
            </a:r>
          </a:p>
          <a:p>
            <a:pPr lvl="1"/>
            <a:endParaRPr lang="en-US" dirty="0"/>
          </a:p>
          <a:p>
            <a:r>
              <a:rPr lang="en-US" dirty="0"/>
              <a:t>Whatever document tool you want (e.g., Word, markdown)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Generate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PDF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E089-79F6-4B05-99CF-8350B874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03"/>
            <a:ext cx="10016836" cy="1325563"/>
          </a:xfrm>
        </p:spPr>
        <p:txBody>
          <a:bodyPr/>
          <a:lstStyle/>
          <a:p>
            <a:r>
              <a:rPr lang="en-US" dirty="0"/>
              <a:t>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338B8-3F6B-4624-BF94-AEE1CD9F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777" y="1219200"/>
            <a:ext cx="4960621" cy="5501640"/>
          </a:xfrm>
        </p:spPr>
        <p:txBody>
          <a:bodyPr>
            <a:normAutofit/>
          </a:bodyPr>
          <a:lstStyle/>
          <a:p>
            <a:r>
              <a:rPr lang="en-US" dirty="0"/>
              <a:t>Tips from previous years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http://web.cs.wpi.edu/~imgd2905/d21/projects/proj1/#hints</a:t>
            </a:r>
            <a:r>
              <a:rPr lang="en-US" sz="2400" dirty="0"/>
              <a:t> </a:t>
            </a:r>
          </a:p>
          <a:p>
            <a:r>
              <a:rPr lang="en-US" dirty="0"/>
              <a:t>Use as “checklist”!</a:t>
            </a:r>
          </a:p>
          <a:p>
            <a:r>
              <a:rPr lang="en-US" dirty="0"/>
              <a:t>For most issues, will not be much penalty (yet)</a:t>
            </a:r>
          </a:p>
          <a:p>
            <a:pPr lvl="1"/>
            <a:r>
              <a:rPr lang="en-US" dirty="0"/>
              <a:t>Learning analytics pipeline is iterative</a:t>
            </a:r>
          </a:p>
          <a:p>
            <a:pPr lvl="1"/>
            <a:r>
              <a:rPr lang="en-US" dirty="0"/>
              <a:t>Will teach and reinforce</a:t>
            </a:r>
          </a:p>
          <a:p>
            <a:r>
              <a:rPr lang="en-US" dirty="0"/>
              <a:t>But start instilling good habits!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34E815-C085-4952-B2D8-01670D6A1FFF}"/>
              </a:ext>
            </a:extLst>
          </p:cNvPr>
          <p:cNvGrpSpPr/>
          <p:nvPr/>
        </p:nvGrpSpPr>
        <p:grpSpPr>
          <a:xfrm>
            <a:off x="10355580" y="5234940"/>
            <a:ext cx="1765364" cy="1485900"/>
            <a:chOff x="5105400" y="4191000"/>
            <a:chExt cx="3682435" cy="2571567"/>
          </a:xfrm>
        </p:grpSpPr>
        <p:pic>
          <p:nvPicPr>
            <p:cNvPr id="6146" name="Picture 2" descr="Image result for hints">
              <a:extLst>
                <a:ext uri="{FF2B5EF4-FFF2-40B4-BE49-F238E27FC236}">
                  <a16:creationId xmlns:a16="http://schemas.microsoft.com/office/drawing/2014/main" id="{17CEB3A2-C76D-4C8F-B727-31C56DC67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191000"/>
              <a:ext cx="3682435" cy="2571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57D7E1-E803-4192-83CF-90EA87F8E839}"/>
                </a:ext>
              </a:extLst>
            </p:cNvPr>
            <p:cNvSpPr/>
            <p:nvPr/>
          </p:nvSpPr>
          <p:spPr>
            <a:xfrm>
              <a:off x="7336693" y="6116236"/>
              <a:ext cx="14374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https://i0.wp.com/www.johnhardingestates.co.uk/wp-content/uploads/2018/02/John-Harding-Estates-Hints-and-Tips.png?fit=600%2C419</a:t>
              </a:r>
            </a:p>
            <a:p>
              <a:pPr algn="r"/>
              <a:endParaRPr lang="en-US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57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843" y="63009"/>
            <a:ext cx="10016836" cy="1325563"/>
          </a:xfrm>
        </p:spPr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175212"/>
            <a:ext cx="5049315" cy="34653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 1 (D vs G)		</a:t>
            </a:r>
            <a:r>
              <a:rPr lang="en-US" dirty="0">
                <a:solidFill>
                  <a:srgbClr val="92D050"/>
                </a:solidFill>
              </a:rPr>
              <a:t>30% </a:t>
            </a:r>
          </a:p>
          <a:p>
            <a:r>
              <a:rPr lang="en-US" dirty="0"/>
              <a:t>Part 2 (KA vs R)		</a:t>
            </a:r>
            <a:r>
              <a:rPr lang="en-US" dirty="0">
                <a:solidFill>
                  <a:srgbClr val="92D050"/>
                </a:solidFill>
              </a:rPr>
              <a:t>30%</a:t>
            </a:r>
          </a:p>
          <a:p>
            <a:r>
              <a:rPr lang="en-US" dirty="0"/>
              <a:t>Part 3 (</a:t>
            </a:r>
            <a:r>
              <a:rPr lang="en-US" dirty="0" err="1"/>
              <a:t>Wr</a:t>
            </a:r>
            <a:r>
              <a:rPr lang="en-US" dirty="0"/>
              <a:t> HG)   		</a:t>
            </a:r>
            <a:r>
              <a:rPr lang="en-US" dirty="0">
                <a:solidFill>
                  <a:srgbClr val="92D050"/>
                </a:solidFill>
              </a:rPr>
              <a:t>20%</a:t>
            </a:r>
          </a:p>
          <a:p>
            <a:r>
              <a:rPr lang="en-US" dirty="0"/>
              <a:t>Part 4 (Choice)   	</a:t>
            </a:r>
            <a:r>
              <a:rPr lang="en-US" dirty="0">
                <a:solidFill>
                  <a:srgbClr val="92D050"/>
                </a:solidFill>
              </a:rPr>
              <a:t>10%</a:t>
            </a:r>
          </a:p>
          <a:p>
            <a:r>
              <a:rPr lang="en-US" dirty="0" err="1"/>
              <a:t>Misc</a:t>
            </a:r>
            <a:r>
              <a:rPr lang="en-US" dirty="0"/>
              <a:t> 			</a:t>
            </a:r>
            <a:r>
              <a:rPr lang="en-US" dirty="0">
                <a:solidFill>
                  <a:srgbClr val="92D050"/>
                </a:solidFill>
              </a:rPr>
              <a:t>10%</a:t>
            </a:r>
          </a:p>
          <a:p>
            <a:r>
              <a:rPr lang="en-US" dirty="0"/>
              <a:t>All visible in</a:t>
            </a:r>
          </a:p>
          <a:p>
            <a:pPr marL="0" indent="0">
              <a:buNone/>
            </a:pPr>
            <a:r>
              <a:rPr lang="en-US" dirty="0"/>
              <a:t> report!</a:t>
            </a:r>
          </a:p>
          <a:p>
            <a:endParaRPr lang="en-US" dirty="0"/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2C8A53B6-4EB8-4B2B-9103-F9F43A0BCD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99" y="3629012"/>
            <a:ext cx="3462822" cy="3002622"/>
          </a:xfrm>
        </p:spPr>
      </p:pic>
    </p:spTree>
    <p:extLst>
      <p:ext uri="{BB962C8B-B14F-4D97-AF65-F5344CB8AC3E}">
        <p14:creationId xmlns:p14="http://schemas.microsoft.com/office/powerpoint/2010/main" val="864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91"/>
            <a:ext cx="8252460" cy="528549"/>
          </a:xfrm>
        </p:spPr>
        <p:txBody>
          <a:bodyPr>
            <a:normAutofit fontScale="90000"/>
          </a:bodyPr>
          <a:lstStyle/>
          <a:p>
            <a:r>
              <a:rPr lang="en-US" dirty="0"/>
              <a:t>Rubric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13960" y="662940"/>
            <a:ext cx="7101840" cy="624839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100-90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/>
              <a:t>The submission clearly exceeds requirements. All parts of the project have been completed or nearly completed. The report is clearly organized and well-written, charts and tables are clearly labeled and described and messages provided about each part of the analysis.</a:t>
            </a:r>
          </a:p>
          <a:p>
            <a:r>
              <a:rPr lang="en-US" b="1" dirty="0">
                <a:solidFill>
                  <a:srgbClr val="00B050"/>
                </a:solidFill>
              </a:rPr>
              <a:t>89-80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/>
              <a:t>The submission meets requirements. The first 2 parts of the project have been completed well, but not parts 3 or 4. The report is organized and well-written, charts and tables are labeled and described and messages provided about most of the analysis.</a:t>
            </a:r>
          </a:p>
          <a:p>
            <a:r>
              <a:rPr lang="en-US" b="1" dirty="0">
                <a:solidFill>
                  <a:srgbClr val="92D050"/>
                </a:solidFill>
              </a:rPr>
              <a:t>79-70</a:t>
            </a:r>
            <a:r>
              <a:rPr lang="en-US" dirty="0">
                <a:solidFill>
                  <a:srgbClr val="92D050"/>
                </a:solidFill>
              </a:rPr>
              <a:t>. </a:t>
            </a:r>
            <a:r>
              <a:rPr lang="en-US" dirty="0"/>
              <a:t>The submission barely meets requirements. The first 2 parts of the project have been completed or nearly completed, but not parts 3 or 4. The report is semi-organized and semi-well-written, charts and tables are somewhat labeled and described, but parts may be missing. Messages are not always clearly provided for the analysis.</a:t>
            </a:r>
          </a:p>
          <a:p>
            <a:r>
              <a:rPr lang="en-US" b="1" dirty="0">
                <a:solidFill>
                  <a:srgbClr val="FF9900"/>
                </a:solidFill>
              </a:rPr>
              <a:t>69-60</a:t>
            </a:r>
            <a:r>
              <a:rPr lang="en-US" dirty="0">
                <a:solidFill>
                  <a:srgbClr val="FF9900"/>
                </a:solidFill>
              </a:rPr>
              <a:t>. </a:t>
            </a:r>
            <a:r>
              <a:rPr lang="en-US" dirty="0"/>
              <a:t>The project fails to meet requirements in some places. The first part of the project has been completed or nearly completed, and maybe some of part 2, but not parts 3 or 4. The report is not well-organized nor well-written, charts and tables are not labeled or may be missing. Messages are not always provided for the analysis.</a:t>
            </a:r>
          </a:p>
          <a:p>
            <a:r>
              <a:rPr lang="en-US" b="1" dirty="0">
                <a:solidFill>
                  <a:srgbClr val="C00000"/>
                </a:solidFill>
              </a:rPr>
              <a:t>59-0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The project does not meet requirements. No part of the project has been completed. The report is not well-organized nor well-written, charts and tables are not labeled and/or are missing. Messages are not consistently provided for the analysis.</a:t>
            </a:r>
          </a:p>
        </p:txBody>
      </p:sp>
    </p:spTree>
    <p:extLst>
      <p:ext uri="{BB962C8B-B14F-4D97-AF65-F5344CB8AC3E}">
        <p14:creationId xmlns:p14="http://schemas.microsoft.com/office/powerpoint/2010/main" val="33678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91"/>
            <a:ext cx="974598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9964" y="1242060"/>
            <a:ext cx="5694218" cy="57226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Set up part of game analytics pipeline </a:t>
            </a:r>
          </a:p>
          <a:p>
            <a:r>
              <a:rPr lang="en-US" dirty="0"/>
              <a:t>Apply to Riot Game’s </a:t>
            </a:r>
            <a:r>
              <a:rPr lang="en-US" i="1" dirty="0"/>
              <a:t>League of Legends</a:t>
            </a:r>
          </a:p>
          <a:p>
            <a:r>
              <a:rPr lang="en-US" dirty="0"/>
              <a:t>Pipeline: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Basic</a:t>
            </a:r>
            <a:r>
              <a:rPr lang="en-US" dirty="0"/>
              <a:t> analysis this project, but repeat (reinforcement) + more later projects</a:t>
            </a:r>
          </a:p>
          <a:p>
            <a:pPr lvl="1"/>
            <a:r>
              <a:rPr lang="en-US" dirty="0"/>
              <a:t>E.g., front end involves some scripting in Python</a:t>
            </a:r>
          </a:p>
          <a:p>
            <a:r>
              <a:rPr lang="en-US" dirty="0"/>
              <a:t>Goal of this (and most) projects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time with tools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5E4FC-CF1D-4F85-AEB6-EC2F5DCB9BE0}"/>
              </a:ext>
            </a:extLst>
          </p:cNvPr>
          <p:cNvGrpSpPr/>
          <p:nvPr/>
        </p:nvGrpSpPr>
        <p:grpSpPr>
          <a:xfrm>
            <a:off x="7693118" y="2001667"/>
            <a:ext cx="4155982" cy="2327374"/>
            <a:chOff x="3900036" y="1773947"/>
            <a:chExt cx="4155982" cy="2327374"/>
          </a:xfrm>
        </p:grpSpPr>
        <p:pic>
          <p:nvPicPr>
            <p:cNvPr id="8" name="Picture 12" descr="https://c.s-microsoft.com/en-sa/CMSImages/lrn-exam-word-logo.png?version=1b223930-d340-e8cf-83da-9687fa6194f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124200"/>
              <a:ext cx="1883818" cy="97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036" y="3321181"/>
              <a:ext cx="1610628" cy="58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>
              <a:off x="5001092" y="2986911"/>
              <a:ext cx="249362" cy="3144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15000" y="3612760"/>
              <a:ext cx="381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Image result for league of legends logo">
              <a:extLst>
                <a:ext uri="{FF2B5EF4-FFF2-40B4-BE49-F238E27FC236}">
                  <a16:creationId xmlns:a16="http://schemas.microsoft.com/office/drawing/2014/main" id="{E832A119-546D-4D62-946F-14CD75995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73947"/>
              <a:ext cx="2286000" cy="146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54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91"/>
            <a:ext cx="9159240" cy="1325563"/>
          </a:xfrm>
        </p:spPr>
        <p:txBody>
          <a:bodyPr/>
          <a:lstStyle/>
          <a:p>
            <a:r>
              <a:rPr lang="en-US" dirty="0"/>
              <a:t>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569720"/>
            <a:ext cx="583692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Part 0 </a:t>
            </a:r>
            <a:r>
              <a:rPr lang="en-US" dirty="0"/>
              <a:t>- Learn </a:t>
            </a:r>
            <a:r>
              <a:rPr lang="en-US" dirty="0" err="1"/>
              <a:t>LoL</a:t>
            </a:r>
            <a:r>
              <a:rPr lang="en-US" dirty="0"/>
              <a:t>, Prepare Setup</a:t>
            </a:r>
          </a:p>
          <a:p>
            <a:r>
              <a:rPr lang="en-US" dirty="0">
                <a:solidFill>
                  <a:srgbClr val="00B0F0"/>
                </a:solidFill>
              </a:rPr>
              <a:t>Part 1 </a:t>
            </a:r>
            <a:r>
              <a:rPr lang="en-US" dirty="0"/>
              <a:t>– Damage versus Gold</a:t>
            </a:r>
          </a:p>
          <a:p>
            <a:r>
              <a:rPr lang="en-US" dirty="0">
                <a:solidFill>
                  <a:srgbClr val="00B0F0"/>
                </a:solidFill>
              </a:rPr>
              <a:t>Part 2 </a:t>
            </a:r>
            <a:r>
              <a:rPr lang="en-US" dirty="0"/>
              <a:t>– Kills and Assists by Role</a:t>
            </a:r>
          </a:p>
          <a:p>
            <a:r>
              <a:rPr lang="en-US" dirty="0">
                <a:solidFill>
                  <a:srgbClr val="00B0F0"/>
                </a:solidFill>
              </a:rPr>
              <a:t>Part 3 </a:t>
            </a:r>
            <a:r>
              <a:rPr lang="en-US" dirty="0"/>
              <a:t>– Champion </a:t>
            </a:r>
            <a:r>
              <a:rPr lang="en-US" dirty="0" err="1"/>
              <a:t>Winrate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Part 4 </a:t>
            </a:r>
            <a:r>
              <a:rPr lang="en-US" dirty="0"/>
              <a:t>– Your Choice Analysis</a:t>
            </a:r>
          </a:p>
          <a:p>
            <a:endParaRPr lang="en-US" dirty="0"/>
          </a:p>
          <a:p>
            <a:r>
              <a:rPr lang="en-US" dirty="0" err="1"/>
              <a:t>Writeup</a:t>
            </a:r>
            <a:endParaRPr lang="en-US" dirty="0"/>
          </a:p>
          <a:p>
            <a:r>
              <a:rPr lang="en-US" dirty="0"/>
              <a:t>(Submission and Grading)</a:t>
            </a:r>
          </a:p>
        </p:txBody>
      </p:sp>
    </p:spTree>
    <p:extLst>
      <p:ext uri="{BB962C8B-B14F-4D97-AF65-F5344CB8AC3E}">
        <p14:creationId xmlns:p14="http://schemas.microsoft.com/office/powerpoint/2010/main" val="34493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0 – </a:t>
            </a:r>
            <a:br>
              <a:rPr lang="en-US" dirty="0"/>
            </a:br>
            <a:r>
              <a:rPr lang="en-US" dirty="0"/>
              <a:t>Learn </a:t>
            </a:r>
            <a:r>
              <a:rPr lang="en-US" dirty="0" err="1"/>
              <a:t>LoL</a:t>
            </a:r>
            <a:r>
              <a:rPr lang="en-US" dirty="0"/>
              <a:t>, Prepare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2091003"/>
            <a:ext cx="5210002" cy="45355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Named “part 0” since don’t write up </a:t>
            </a:r>
            <a:r>
              <a:rPr lang="en-US" dirty="0">
                <a:sym typeface="Wingdings" panose="05000000000000000000" pitchFamily="2" charset="2"/>
              </a:rPr>
              <a:t> but foundational for rest of projects!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Learn </a:t>
            </a:r>
            <a:r>
              <a:rPr lang="en-US" dirty="0" err="1">
                <a:sym typeface="Wingdings" panose="05000000000000000000" pitchFamily="2" charset="2"/>
              </a:rPr>
              <a:t>LoL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Install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Download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Analyze</a:t>
            </a:r>
          </a:p>
        </p:txBody>
      </p:sp>
      <p:pic>
        <p:nvPicPr>
          <p:cNvPr id="5" name="Picture 18" descr="Related image">
            <a:extLst>
              <a:ext uri="{FF2B5EF4-FFF2-40B4-BE49-F238E27FC236}">
                <a16:creationId xmlns:a16="http://schemas.microsoft.com/office/drawing/2014/main" id="{C45C3F41-5DD6-4C18-A660-94C88520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911" y="5242795"/>
            <a:ext cx="1610628" cy="5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league of legends logo">
            <a:extLst>
              <a:ext uri="{FF2B5EF4-FFF2-40B4-BE49-F238E27FC236}">
                <a16:creationId xmlns:a16="http://schemas.microsoft.com/office/drawing/2014/main" id="{470CBD0E-71A1-4350-86DC-0BA8942B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530" y="3432809"/>
            <a:ext cx="1393940" cy="8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eague of legends icons">
            <a:extLst>
              <a:ext uri="{FF2B5EF4-FFF2-40B4-BE49-F238E27FC236}">
                <a16:creationId xmlns:a16="http://schemas.microsoft.com/office/drawing/2014/main" id="{A32AFAAC-1AA1-48EC-8146-0206C850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02" y="3432810"/>
            <a:ext cx="1981200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30305"/>
            <a:ext cx="10016836" cy="1325563"/>
          </a:xfrm>
        </p:spPr>
        <p:txBody>
          <a:bodyPr/>
          <a:lstStyle/>
          <a:p>
            <a:r>
              <a:rPr lang="en-US" dirty="0"/>
              <a:t>Part 0 – Learn League of Legends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071360" y="1355868"/>
            <a:ext cx="4749319" cy="5577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Multiplayer online battle arena PC game</a:t>
            </a:r>
          </a:p>
          <a:p>
            <a:r>
              <a:rPr lang="en-US" dirty="0"/>
              <a:t>5v5 match</a:t>
            </a:r>
          </a:p>
          <a:p>
            <a:r>
              <a:rPr lang="en-US" dirty="0"/>
              <a:t>Each player controls 1 Champion (can pick from 148)</a:t>
            </a:r>
          </a:p>
          <a:p>
            <a:r>
              <a:rPr lang="en-US" dirty="0"/>
              <a:t>Five roles: </a:t>
            </a:r>
            <a:r>
              <a:rPr lang="en-US" dirty="0">
                <a:solidFill>
                  <a:srgbClr val="00B0F0"/>
                </a:solidFill>
              </a:rPr>
              <a:t>ADC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Jungle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Mid</a:t>
            </a:r>
            <a:r>
              <a:rPr lang="en-US" dirty="0"/>
              <a:t>, </a:t>
            </a:r>
            <a:r>
              <a:rPr lang="en-US" dirty="0">
                <a:solidFill>
                  <a:srgbClr val="CC99FF"/>
                </a:solidFill>
              </a:rPr>
              <a:t>Support</a:t>
            </a:r>
            <a:r>
              <a:rPr lang="en-US" dirty="0"/>
              <a:t>,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Top</a:t>
            </a:r>
          </a:p>
          <a:p>
            <a:r>
              <a:rPr lang="en-US" dirty="0"/>
              <a:t>Champions upgraded with combat XP and </a:t>
            </a:r>
            <a:r>
              <a:rPr lang="en-US" b="1" dirty="0"/>
              <a:t>gold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 ability</a:t>
            </a:r>
          </a:p>
          <a:p>
            <a:pPr lvl="1"/>
            <a:r>
              <a:rPr lang="en-US" dirty="0"/>
              <a:t>Augment existing ability</a:t>
            </a:r>
          </a:p>
          <a:p>
            <a:r>
              <a:rPr lang="en-US" dirty="0"/>
              <a:t>Stats on kills, deaths, assists, damage …</a:t>
            </a:r>
          </a:p>
        </p:txBody>
      </p:sp>
    </p:spTree>
    <p:extLst>
      <p:ext uri="{BB962C8B-B14F-4D97-AF65-F5344CB8AC3E}">
        <p14:creationId xmlns:p14="http://schemas.microsoft.com/office/powerpoint/2010/main" val="213273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30305"/>
            <a:ext cx="10016836" cy="1325563"/>
          </a:xfrm>
        </p:spPr>
        <p:txBody>
          <a:bodyPr/>
          <a:lstStyle/>
          <a:p>
            <a:r>
              <a:rPr lang="en-US" dirty="0"/>
              <a:t>Part 0 – Learn League of Legends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677400" y="6378259"/>
            <a:ext cx="2133600" cy="365125"/>
          </a:xfrm>
        </p:spPr>
        <p:txBody>
          <a:bodyPr/>
          <a:lstStyle/>
          <a:p>
            <a:fld id="{EB910058-B278-4D36-9F8C-11FF0C178C1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07EDD-D089-422F-A1E9-73FED45F88BB}"/>
              </a:ext>
            </a:extLst>
          </p:cNvPr>
          <p:cNvSpPr txBox="1"/>
          <p:nvPr/>
        </p:nvSpPr>
        <p:spPr>
          <a:xfrm>
            <a:off x="8538824" y="6169888"/>
            <a:ext cx="357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https://euw.leagueoflegends.com/en/game-info/get-started/new-player-guide/</a:t>
            </a: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FA628-0FAB-4F39-A602-BDFB49AD43D6}"/>
              </a:ext>
            </a:extLst>
          </p:cNvPr>
          <p:cNvSpPr txBox="1"/>
          <p:nvPr/>
        </p:nvSpPr>
        <p:spPr>
          <a:xfrm>
            <a:off x="7736049" y="631101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Guide:</a:t>
            </a:r>
          </a:p>
        </p:txBody>
      </p:sp>
      <p:pic>
        <p:nvPicPr>
          <p:cNvPr id="7" name="Picture 2" descr="Image result for league of legends champion select">
            <a:extLst>
              <a:ext uri="{FF2B5EF4-FFF2-40B4-BE49-F238E27FC236}">
                <a16:creationId xmlns:a16="http://schemas.microsoft.com/office/drawing/2014/main" id="{4834BBF5-7A04-440B-9360-412BA407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60" y="1416078"/>
            <a:ext cx="3792341" cy="23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league of legends gameplay">
            <a:extLst>
              <a:ext uri="{FF2B5EF4-FFF2-40B4-BE49-F238E27FC236}">
                <a16:creationId xmlns:a16="http://schemas.microsoft.com/office/drawing/2014/main" id="{E666F320-75ED-4276-9B56-AEF25624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45" y="3908901"/>
            <a:ext cx="3723673" cy="2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3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91"/>
            <a:ext cx="9159240" cy="1325563"/>
          </a:xfrm>
        </p:spPr>
        <p:txBody>
          <a:bodyPr/>
          <a:lstStyle/>
          <a:p>
            <a:r>
              <a:rPr lang="en-US" dirty="0"/>
              <a:t>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569720"/>
            <a:ext cx="583692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Part 0 </a:t>
            </a:r>
            <a:r>
              <a:rPr lang="en-US" dirty="0"/>
              <a:t>- Learn </a:t>
            </a:r>
            <a:r>
              <a:rPr lang="en-US" dirty="0" err="1"/>
              <a:t>LoL</a:t>
            </a:r>
            <a:r>
              <a:rPr lang="en-US" dirty="0"/>
              <a:t>, Prepare Setup</a:t>
            </a:r>
          </a:p>
          <a:p>
            <a:r>
              <a:rPr lang="en-US" dirty="0">
                <a:solidFill>
                  <a:srgbClr val="00B0F0"/>
                </a:solidFill>
              </a:rPr>
              <a:t>Part 1 </a:t>
            </a:r>
            <a:r>
              <a:rPr lang="en-US" dirty="0"/>
              <a:t>– Damage versus Gold</a:t>
            </a:r>
          </a:p>
          <a:p>
            <a:r>
              <a:rPr lang="en-US" dirty="0">
                <a:solidFill>
                  <a:srgbClr val="00B0F0"/>
                </a:solidFill>
              </a:rPr>
              <a:t>Part 2 </a:t>
            </a:r>
            <a:r>
              <a:rPr lang="en-US" dirty="0"/>
              <a:t>– Kills and Assists by Role</a:t>
            </a:r>
          </a:p>
          <a:p>
            <a:r>
              <a:rPr lang="en-US" dirty="0">
                <a:solidFill>
                  <a:srgbClr val="00B0F0"/>
                </a:solidFill>
              </a:rPr>
              <a:t>Part 3 </a:t>
            </a:r>
            <a:r>
              <a:rPr lang="en-US" dirty="0"/>
              <a:t>– Champion </a:t>
            </a:r>
            <a:r>
              <a:rPr lang="en-US" dirty="0" err="1"/>
              <a:t>Winrate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Part 4 </a:t>
            </a:r>
            <a:r>
              <a:rPr lang="en-US" dirty="0"/>
              <a:t>– Your Choice Analysis</a:t>
            </a:r>
          </a:p>
          <a:p>
            <a:endParaRPr lang="en-US" dirty="0"/>
          </a:p>
          <a:p>
            <a:r>
              <a:rPr lang="en-US" dirty="0" err="1"/>
              <a:t>Writeup</a:t>
            </a:r>
            <a:endParaRPr lang="en-US" dirty="0"/>
          </a:p>
          <a:p>
            <a:r>
              <a:rPr lang="en-US" dirty="0"/>
              <a:t>(Submission and Grading)</a:t>
            </a:r>
          </a:p>
        </p:txBody>
      </p:sp>
    </p:spTree>
    <p:extLst>
      <p:ext uri="{BB962C8B-B14F-4D97-AF65-F5344CB8AC3E}">
        <p14:creationId xmlns:p14="http://schemas.microsoft.com/office/powerpoint/2010/main" val="264934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380" y="1319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0 – </a:t>
            </a:r>
            <a:br>
              <a:rPr lang="en-US" dirty="0"/>
            </a:br>
            <a:r>
              <a:rPr lang="en-US" dirty="0"/>
              <a:t>Prepare Analysis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769" y="1600918"/>
            <a:ext cx="6129053" cy="21986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Install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Try it ou</a:t>
            </a:r>
            <a:r>
              <a:rPr lang="en-US" sz="3600" dirty="0"/>
              <a:t>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B749E-A8CA-4C38-966E-98E506BFBA5F}"/>
              </a:ext>
            </a:extLst>
          </p:cNvPr>
          <p:cNvSpPr/>
          <p:nvPr/>
        </p:nvSpPr>
        <p:spPr>
          <a:xfrm>
            <a:off x="4754786" y="3740854"/>
            <a:ext cx="760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https://www.kaggle.com/stephenofarrell/league-of-legends-european-championship-2019</a:t>
            </a:r>
            <a:r>
              <a:rPr lang="en-US" sz="1400" dirty="0"/>
              <a:t> </a:t>
            </a:r>
          </a:p>
        </p:txBody>
      </p:sp>
      <p:pic>
        <p:nvPicPr>
          <p:cNvPr id="8" name="Picture 18" descr="Related image">
            <a:extLst>
              <a:ext uri="{FF2B5EF4-FFF2-40B4-BE49-F238E27FC236}">
                <a16:creationId xmlns:a16="http://schemas.microsoft.com/office/drawing/2014/main" id="{8B753EA2-C4A0-4236-BB27-57A8909E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94" y="1796148"/>
            <a:ext cx="1610628" cy="5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48590B-1D5B-488A-B2CF-317F63251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481" y="2718040"/>
            <a:ext cx="4466699" cy="9700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D6E2AB7-5195-4A26-9B4F-3F44EABD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80" y="4865455"/>
            <a:ext cx="2834640" cy="96259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3C062-EDCB-4884-B05F-608FA9A9791C}"/>
              </a:ext>
            </a:extLst>
          </p:cNvPr>
          <p:cNvSpPr txBox="1"/>
          <p:nvPr/>
        </p:nvSpPr>
        <p:spPr>
          <a:xfrm>
            <a:off x="5669280" y="5683537"/>
            <a:ext cx="220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Spreadsheet of data in columns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333AA7-B4BD-4190-8F06-38B80B68F22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870081" y="5509260"/>
            <a:ext cx="1068179" cy="5897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CFDAB095-79B2-45BC-B69E-49AD7186A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lec_matchdata.csv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Match data on all the regular season games.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lec_playerdata.csv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Data on each individual player in the regular season games.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lec_championdata.csv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Champion data on the in-game LoL Champions played with various performance stats.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D82FC-5D8A-4942-8D44-FA62B669BCAE}"/>
              </a:ext>
            </a:extLst>
          </p:cNvPr>
          <p:cNvSpPr txBox="1"/>
          <p:nvPr/>
        </p:nvSpPr>
        <p:spPr>
          <a:xfrm>
            <a:off x="5574050" y="4343574"/>
            <a:ext cx="3088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ourier New" panose="02070309020205020404" pitchFamily="49" charset="0"/>
              </a:rPr>
              <a:t>lec_matchdata.csv</a:t>
            </a:r>
          </a:p>
          <a:p>
            <a:r>
              <a:rPr lang="en-US" sz="2000" b="1" i="0" dirty="0">
                <a:solidFill>
                  <a:srgbClr val="00B0F0"/>
                </a:solidFill>
                <a:effectLst/>
                <a:latin typeface="Courier New" panose="02070309020205020404" pitchFamily="49" charset="0"/>
              </a:rPr>
              <a:t>lec_playerdata.csv</a:t>
            </a:r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effectLst/>
                <a:latin typeface="Courier New" panose="02070309020205020404" pitchFamily="49" charset="0"/>
              </a:rPr>
              <a:t>lec_championdata.csv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1 – </a:t>
            </a:r>
            <a:br>
              <a:rPr lang="en-US" dirty="0"/>
            </a:br>
            <a:r>
              <a:rPr lang="en-US" dirty="0"/>
              <a:t>Damage versus Gold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8937" y="1706562"/>
            <a:ext cx="3532354" cy="4876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Gold – </a:t>
            </a:r>
            <a:r>
              <a:rPr lang="en-US" dirty="0"/>
              <a:t>used to buy items, make powerful</a:t>
            </a:r>
          </a:p>
          <a:p>
            <a:r>
              <a:rPr lang="en-US" i="1" dirty="0"/>
              <a:t>Damage</a:t>
            </a:r>
            <a:r>
              <a:rPr lang="en-US" dirty="0"/>
              <a:t> – inflict on opponents</a:t>
            </a:r>
          </a:p>
          <a:p>
            <a:r>
              <a:rPr lang="en-US" dirty="0">
                <a:solidFill>
                  <a:srgbClr val="00B0F0"/>
                </a:solidFill>
              </a:rPr>
              <a:t>Scatter plot</a:t>
            </a:r>
          </a:p>
          <a:p>
            <a:r>
              <a:rPr lang="en-US" dirty="0"/>
              <a:t>Comma Separated Values (csv)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92D050"/>
                </a:solidFill>
              </a:rPr>
              <a:t>Chart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Select columns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Charts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9AC25D-A3BF-4B79-A8A8-955E2BDE2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836" y="4352835"/>
            <a:ext cx="1877437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onsolas" panose="020B0609020204030204" pitchFamily="49" charset="0"/>
              </a:rPr>
              <a:t>DMG%, Gold%,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nsolas" panose="020B0609020204030204" pitchFamily="49" charset="0"/>
              </a:rPr>
              <a:t>34.6, 29.6,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nsolas" panose="020B0609020204030204" pitchFamily="49" charset="0"/>
              </a:rPr>
              <a:t>31.8, 28.1,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nsolas" panose="020B0609020204030204" pitchFamily="49" charset="0"/>
              </a:rPr>
              <a:t>31.3, 30.2,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9E7C07-EC61-41F9-B423-84632F655CB3}"/>
              </a:ext>
            </a:extLst>
          </p:cNvPr>
          <p:cNvSpPr txBox="1">
            <a:spLocks/>
          </p:cNvSpPr>
          <p:nvPr/>
        </p:nvSpPr>
        <p:spPr>
          <a:xfrm>
            <a:off x="8862060" y="5212080"/>
            <a:ext cx="3329940" cy="155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rgbClr val="FFC000"/>
                </a:solidFill>
              </a:rPr>
              <a:t>Explore</a:t>
            </a:r>
          </a:p>
          <a:p>
            <a:pPr marL="685800" lvl="1"/>
            <a:r>
              <a:rPr lang="en-US" dirty="0"/>
              <a:t>What are trends? Outliers?</a:t>
            </a:r>
          </a:p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Writeup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847AA74-4B34-431E-90B1-8F461F7D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07" y="1541330"/>
            <a:ext cx="3778493" cy="33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1040</Words>
  <Application>Microsoft Office PowerPoint</Application>
  <PresentationFormat>Widescreen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Consolas</vt:lpstr>
      <vt:lpstr>Courier New</vt:lpstr>
      <vt:lpstr>Times New Roman</vt:lpstr>
      <vt:lpstr>Office Theme</vt:lpstr>
      <vt:lpstr>League of Legends Analytics</vt:lpstr>
      <vt:lpstr>Overview</vt:lpstr>
      <vt:lpstr>Parts</vt:lpstr>
      <vt:lpstr>Part 0 –  Learn LoL, Prepare Setup</vt:lpstr>
      <vt:lpstr>Part 0 – Learn League of Legends (1 of 2)</vt:lpstr>
      <vt:lpstr>Part 0 – Learn League of Legends (2 of 2)</vt:lpstr>
      <vt:lpstr>Parts</vt:lpstr>
      <vt:lpstr>Part 0 –  Prepare Analysis Setup</vt:lpstr>
      <vt:lpstr>Part 1 –  Damage versus Gold</vt:lpstr>
      <vt:lpstr>Part 2 –  Kills and Assists by Role</vt:lpstr>
      <vt:lpstr>Part 3 –   Champion Winrate</vt:lpstr>
      <vt:lpstr>Part 4 – Your Choice</vt:lpstr>
      <vt:lpstr>Write Up (1 of 2)</vt:lpstr>
      <vt:lpstr>Write Up (2 of 2)</vt:lpstr>
      <vt:lpstr>Hints</vt:lpstr>
      <vt:lpstr>Grading</vt:lpstr>
      <vt:lpstr>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29</cp:revision>
  <dcterms:created xsi:type="dcterms:W3CDTF">2020-09-23T12:06:09Z</dcterms:created>
  <dcterms:modified xsi:type="dcterms:W3CDTF">2021-03-25T14:23:43Z</dcterms:modified>
</cp:coreProperties>
</file>