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81" r:id="rId4"/>
    <p:sldId id="282" r:id="rId5"/>
    <p:sldId id="259" r:id="rId6"/>
    <p:sldId id="260" r:id="rId7"/>
    <p:sldId id="284" r:id="rId8"/>
    <p:sldId id="270" r:id="rId9"/>
    <p:sldId id="277" r:id="rId10"/>
    <p:sldId id="287" r:id="rId11"/>
    <p:sldId id="271" r:id="rId12"/>
    <p:sldId id="278" r:id="rId13"/>
    <p:sldId id="272" r:id="rId14"/>
    <p:sldId id="273" r:id="rId15"/>
    <p:sldId id="274" r:id="rId16"/>
    <p:sldId id="275" r:id="rId17"/>
    <p:sldId id="276" r:id="rId18"/>
    <p:sldId id="285" r:id="rId19"/>
    <p:sldId id="288" r:id="rId20"/>
    <p:sldId id="279" r:id="rId21"/>
    <p:sldId id="26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>
        <p:scale>
          <a:sx n="60" d="100"/>
          <a:sy n="60" d="100"/>
        </p:scale>
        <p:origin x="4170" y="1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9479B-D9D5-4FFD-B675-6B7AC2ABE92C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5A070-04F7-44B3-9AB4-31642ABA5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74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6B3BC-8BDF-474F-B3DF-8718E0B078F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77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6B3BC-8BDF-474F-B3DF-8718E0B078F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36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66B3E-4D37-459E-ADF6-2FC220B09C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4382" y="1191635"/>
            <a:ext cx="6151418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CF8F79-6105-4E1B-AF0D-E0EF4EB9E0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4382" y="4149436"/>
            <a:ext cx="6151418" cy="117763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C6E9F-B0F6-47D3-869F-E03F31E78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9DD9-3901-49BB-8DE4-FC7523A4FE2F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F71D4-43DE-46DF-833D-B1DB0F730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E6F33-ECC1-4512-86B5-E4C0C2CDA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2EB0-E49B-44D2-AE20-BF949302D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8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2DBD7-3290-4F91-A326-400F029E8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391"/>
            <a:ext cx="10016836" cy="1325563"/>
          </a:xfrm>
        </p:spPr>
        <p:txBody>
          <a:bodyPr/>
          <a:lstStyle>
            <a:lvl1pPr algn="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9726F-6305-451A-94A2-6A9D51518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964" y="1641423"/>
            <a:ext cx="5694218" cy="4535540"/>
          </a:xfrm>
        </p:spPr>
        <p:txBody>
          <a:bodyPr/>
          <a:lstStyle>
            <a:lvl2pPr>
              <a:buFont typeface="Calibri" panose="020F0502020204030204" pitchFamily="34" charset="0"/>
              <a:buChar char="‒"/>
              <a:defRPr/>
            </a:lvl2pPr>
            <a:lvl3pPr>
              <a:buFont typeface="Calibri" panose="020F0502020204030204" pitchFamily="34" charset="0"/>
              <a:buChar char="₊"/>
              <a:defRPr/>
            </a:lvl3pPr>
            <a:lvl4pPr>
              <a:buFont typeface="Calibri" panose="020F0502020204030204" pitchFamily="34" charset="0"/>
              <a:buChar char="›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0DB3C-505A-40D9-8912-5CBDC40F8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9DD9-3901-49BB-8DE4-FC7523A4FE2F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4EBC9-A5D3-41AE-9BEE-AEE0A754E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536CC-7341-4A89-84A4-778CD43F9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2EB0-E49B-44D2-AE20-BF949302D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52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B784-F8B0-4E62-9727-27EEC8498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16836" cy="1325563"/>
          </a:xfrm>
        </p:spPr>
        <p:txBody>
          <a:bodyPr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7EEC9-455B-4233-B88B-60B8D2B8A6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33800" y="1847850"/>
            <a:ext cx="41148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3D5695-D1C2-45E9-B5EE-09CE570F0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28709" y="1847850"/>
            <a:ext cx="41148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E2825C-79D6-425D-AAD8-A60B5DCC5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9DD9-3901-49BB-8DE4-FC7523A4FE2F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64AACB-5D3A-49FF-B662-8731B915E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E884C-035F-4C76-9B0F-A7315655F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2EB0-E49B-44D2-AE20-BF949302D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4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83173-FC51-4BB6-87F3-20BEC9D26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022176" cy="1325563"/>
          </a:xfrm>
        </p:spPr>
        <p:txBody>
          <a:bodyPr/>
          <a:lstStyle>
            <a:lvl1pPr algn="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797B2-8296-4CF8-B14B-88A261E87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1293" y="1690688"/>
            <a:ext cx="3889414" cy="82391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9F9E92-F13C-4712-9A16-87DE77435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51293" y="2514600"/>
            <a:ext cx="388941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F971FE-4CA8-467B-98AC-4492E2B035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153399" y="1690688"/>
            <a:ext cx="3908569" cy="82391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BA28D5-2B8D-4F90-B360-DF646B47C9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53399" y="2514600"/>
            <a:ext cx="3908569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245E65-C8AA-489B-9CAD-80E596CCC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9DD9-3901-49BB-8DE4-FC7523A4FE2F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B47D74-73A5-425A-A2EB-BAF38C637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9B4668-85CC-4718-A69A-0F56822A5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2EB0-E49B-44D2-AE20-BF949302D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77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68750-5CD9-42A1-9587-249CE232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44545" cy="1325563"/>
          </a:xfrm>
        </p:spPr>
        <p:txBody>
          <a:bodyPr/>
          <a:lstStyle>
            <a:lvl1pPr algn="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9B9E4B-0FBD-417E-A1B4-FBBA44A04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9DD9-3901-49BB-8DE4-FC7523A4FE2F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FC7DA9-58E4-4DAC-B168-6B9EDD9B5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FC3276-2337-4731-8F2A-2F288B8BF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2EB0-E49B-44D2-AE20-BF949302D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8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59F9CF-E0B2-4B3C-87B3-D147E1B2B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9DD9-3901-49BB-8DE4-FC7523A4FE2F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EE92AB-A182-4C0D-AAFD-166484FFD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079339-7D3E-422A-9C6C-4818EEA3F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2EB0-E49B-44D2-AE20-BF949302D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6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6CFAEB-661E-4D76-8425-FB1A6765E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840"/>
            <a:ext cx="99941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DDEFC-9EFD-4B9D-BDED-454923BE1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0" y="1555751"/>
            <a:ext cx="5971310" cy="5165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CE4D9-DD60-4077-AD99-FF30F22C5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E9DD9-3901-49BB-8DE4-FC7523A4FE2F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3F5A9-80E9-465E-8930-300208C60D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D1B79-13C5-422E-8526-9BDA1D8626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92EB0-E49B-44D2-AE20-BF949302D56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17E1752-459D-4268-BA0C-A2EFA8883D9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966320" y="407591"/>
            <a:ext cx="1157792" cy="688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484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hyperlink" Target="https://notebook.cs.wpi.edu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eb.cs.wpi.edu/~imgd2905/d21/projects/proj2/#time" TargetMode="External"/><Relationship Id="rId2" Type="http://schemas.openxmlformats.org/officeDocument/2006/relationships/hyperlink" Target="http://web.cs.wpi.edu/~imgd2905/d21/projects/proj2/#writ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web.cs.wpi.edu/~imgd2905/d21/projects/proj2/setup-python.html#tip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ps3.perlenspiel.net/examples/mazetool/mazetool.html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ps3.perlenspiel.net/examples/mazetool/mazetool.html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playmazes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03422" y="178175"/>
            <a:ext cx="6151418" cy="1795405"/>
          </a:xfrm>
        </p:spPr>
        <p:txBody>
          <a:bodyPr>
            <a:normAutofit/>
          </a:bodyPr>
          <a:lstStyle/>
          <a:p>
            <a:r>
              <a:rPr lang="en-US" dirty="0" err="1"/>
              <a:t>Mazetool</a:t>
            </a:r>
            <a:br>
              <a:rPr lang="en-US" dirty="0"/>
            </a:br>
            <a:r>
              <a:rPr lang="en-US" dirty="0"/>
              <a:t>Analytics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03422" y="5490556"/>
            <a:ext cx="6151418" cy="1177636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B0F0"/>
                </a:solidFill>
              </a:rPr>
              <a:t>Project 2</a:t>
            </a:r>
          </a:p>
          <a:p>
            <a:r>
              <a:rPr lang="en-US" sz="3600" dirty="0">
                <a:solidFill>
                  <a:srgbClr val="00B0F0"/>
                </a:solidFill>
              </a:rPr>
              <a:t>IMGD 2905</a:t>
            </a:r>
          </a:p>
          <a:p>
            <a:endParaRPr lang="en-US" sz="3600" dirty="0">
              <a:solidFill>
                <a:srgbClr val="00B0F0"/>
              </a:solidFill>
            </a:endParaRPr>
          </a:p>
        </p:txBody>
      </p:sp>
      <p:pic>
        <p:nvPicPr>
          <p:cNvPr id="5" name="Picture 2" descr="[Mazetool]">
            <a:extLst>
              <a:ext uri="{FF2B5EF4-FFF2-40B4-BE49-F238E27FC236}">
                <a16:creationId xmlns:a16="http://schemas.microsoft.com/office/drawing/2014/main" id="{F4E45F9B-5DB3-48B2-B58D-2693D1E8F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249" y="1973580"/>
            <a:ext cx="3213764" cy="3213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F4FF3-C49E-4817-AC6E-FF9F8EDEF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1890" y="388938"/>
            <a:ext cx="533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Part 0 –Tools </a:t>
            </a:r>
            <a:br>
              <a:rPr lang="en-US" dirty="0"/>
            </a:br>
            <a:r>
              <a:rPr lang="en-US" dirty="0"/>
              <a:t>(2 of 3)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E0BB9BB4-1A65-479F-8B52-1719D6B9BE8A}"/>
              </a:ext>
            </a:extLst>
          </p:cNvPr>
          <p:cNvSpPr txBox="1">
            <a:spLocks/>
          </p:cNvSpPr>
          <p:nvPr/>
        </p:nvSpPr>
        <p:spPr>
          <a:xfrm>
            <a:off x="6583680" y="1677808"/>
            <a:ext cx="5095603" cy="3938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err="1"/>
              <a:t>Jupyter</a:t>
            </a:r>
            <a:r>
              <a:rPr lang="en-US" sz="3600" dirty="0"/>
              <a:t> Notebooks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en-US" sz="3200" dirty="0"/>
              <a:t>Environment for data analysis with Python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B955F2E-FA3D-4D2F-929F-B3280E3FE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7679" y="3329122"/>
            <a:ext cx="2778521" cy="2034866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12" name="Picture 4" descr="https://web.cs.wpi.edu/~imgd2905/d19/projects/proj2/jupyter-main.png">
            <a:extLst>
              <a:ext uri="{FF2B5EF4-FFF2-40B4-BE49-F238E27FC236}">
                <a16:creationId xmlns:a16="http://schemas.microsoft.com/office/drawing/2014/main" id="{20E7F0CD-41C1-41CF-B8A8-ABEA5968F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276" y="5545296"/>
            <a:ext cx="6436724" cy="1312704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5C33BA6-4F71-4BF4-A3F5-BAEC21562CF0}"/>
              </a:ext>
            </a:extLst>
          </p:cNvPr>
          <p:cNvSpPr/>
          <p:nvPr/>
        </p:nvSpPr>
        <p:spPr>
          <a:xfrm>
            <a:off x="6394081" y="4538248"/>
            <a:ext cx="1880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[</a:t>
            </a:r>
            <a:r>
              <a:rPr lang="en-US" sz="2400" dirty="0" err="1">
                <a:hlinkClick r:id="rId4"/>
              </a:rPr>
              <a:t>JupyterHub</a:t>
            </a:r>
            <a:r>
              <a:rPr lang="en-US" sz="2400" dirty="0"/>
              <a:t>]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68F147-6B3A-4912-8F01-4EAEB687F3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65011" y="95694"/>
            <a:ext cx="1426989" cy="140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363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6600" y="198438"/>
            <a:ext cx="3810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Part 0 – Tools</a:t>
            </a:r>
            <a:br>
              <a:rPr lang="en-US" dirty="0"/>
            </a:br>
            <a:r>
              <a:rPr lang="en-US" dirty="0"/>
              <a:t>(3 of 3)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2440" y="1868575"/>
            <a:ext cx="4038600" cy="4724400"/>
          </a:xfrm>
        </p:spPr>
        <p:txBody>
          <a:bodyPr>
            <a:normAutofit fontScale="92500"/>
          </a:bodyPr>
          <a:lstStyle/>
          <a:p>
            <a:r>
              <a:rPr lang="en-US" dirty="0"/>
              <a:t>Upload “</a:t>
            </a:r>
            <a:r>
              <a:rPr lang="en-US" dirty="0">
                <a:solidFill>
                  <a:srgbClr val="00B0F0"/>
                </a:solidFill>
              </a:rPr>
              <a:t>sample.csv</a:t>
            </a:r>
            <a:r>
              <a:rPr lang="en-US" dirty="0"/>
              <a:t>”</a:t>
            </a:r>
          </a:p>
          <a:p>
            <a:r>
              <a:rPr lang="en-US" dirty="0"/>
              <a:t>Apply “</a:t>
            </a:r>
            <a:r>
              <a:rPr lang="en-US" dirty="0">
                <a:solidFill>
                  <a:srgbClr val="92D050"/>
                </a:solidFill>
              </a:rPr>
              <a:t>parse.py</a:t>
            </a:r>
            <a:r>
              <a:rPr lang="en-US" dirty="0"/>
              <a:t>”</a:t>
            </a:r>
          </a:p>
          <a:p>
            <a:r>
              <a:rPr lang="en-US" dirty="0"/>
              <a:t>Make sure it works</a:t>
            </a:r>
          </a:p>
          <a:p>
            <a:r>
              <a:rPr lang="en-US" dirty="0"/>
              <a:t>Understand each line!</a:t>
            </a:r>
          </a:p>
          <a:p>
            <a:r>
              <a:rPr lang="en-US" dirty="0"/>
              <a:t>Extract maze data (email)</a:t>
            </a:r>
          </a:p>
          <a:p>
            <a:pPr lvl="1"/>
            <a:r>
              <a:rPr lang="en-US" dirty="0"/>
              <a:t>Multiple files this time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Will modify for your analysis (see next slide)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24BCF02F-AA2B-465D-8AB7-F8FA2F7DE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599" y="3915319"/>
            <a:ext cx="2095500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Consolas" panose="020B0609020204030204" pitchFamily="49" charset="0"/>
              </a:rPr>
              <a:t>Gold (time number):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Consolas" panose="020B0609020204030204" pitchFamily="49" charset="0"/>
              </a:rPr>
              <a:t>01.586 1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Consolas" panose="020B0609020204030204" pitchFamily="49" charset="0"/>
              </a:rPr>
              <a:t>01.786 2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Consolas" panose="020B0609020204030204" pitchFamily="49" charset="0"/>
              </a:rPr>
              <a:t>…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Consolas" panose="020B0609020204030204" pitchFamily="49" charset="0"/>
              </a:rPr>
              <a:t>38.518 10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Consolas" panose="020B0609020204030204" pitchFamily="49" charset="0"/>
              </a:rPr>
              <a:t>-----------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Consolas" panose="020B0609020204030204" pitchFamily="49" charset="0"/>
              </a:rPr>
              <a:t>Clicks (time spaces):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Consolas" panose="020B0609020204030204" pitchFamily="49" charset="0"/>
              </a:rPr>
              <a:t>00.800 0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Consolas" panose="020B0609020204030204" pitchFamily="49" charset="0"/>
              </a:rPr>
              <a:t>2.653 10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Consolas" panose="020B0609020204030204" pitchFamily="49" charset="0"/>
              </a:rPr>
              <a:t>…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Consolas" panose="020B0609020204030204" pitchFamily="49" charset="0"/>
              </a:rPr>
              <a:t>1:10.071 188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Consolas" panose="020B0609020204030204" pitchFamily="49" charset="0"/>
              </a:rPr>
              <a:t>-----------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Consolas" panose="020B0609020204030204" pitchFamily="49" charset="0"/>
              </a:rPr>
              <a:t>Exit (time spaces):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Consolas" panose="020B0609020204030204" pitchFamily="49" charset="0"/>
              </a:rPr>
              <a:t>1:15.022 238</a:t>
            </a:r>
            <a:r>
              <a:rPr lang="en-US" altLang="en-US" sz="700" dirty="0">
                <a:latin typeface="Consolas" panose="020B0609020204030204" pitchFamily="49" charset="0"/>
              </a:rPr>
              <a:t> </a:t>
            </a:r>
            <a:endParaRPr lang="en-US" altLang="en-US" sz="2800" dirty="0">
              <a:latin typeface="Consolas" panose="020B0609020204030204" pitchFamily="49" charset="0"/>
            </a:endParaRP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2AA29823-F8BE-479B-B912-EED62A7D10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308" y="1472300"/>
            <a:ext cx="2678082" cy="2239962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8" name="Picture 7" descr="A picture containing icon&#10;&#10;Description automatically generated">
            <a:extLst>
              <a:ext uri="{FF2B5EF4-FFF2-40B4-BE49-F238E27FC236}">
                <a16:creationId xmlns:a16="http://schemas.microsoft.com/office/drawing/2014/main" id="{991A0150-3FE0-47CD-A858-9649FFAF27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036" y="0"/>
            <a:ext cx="132556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70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2C3B4-89D9-46DB-A339-06FDA71DB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0 – Useful </a:t>
            </a:r>
            <a:br>
              <a:rPr lang="en-US" dirty="0"/>
            </a:br>
            <a:r>
              <a:rPr lang="en-US" dirty="0"/>
              <a:t>Extensions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2E6ABF-57D8-43F9-8FCA-700FEED94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2300" y="1574575"/>
            <a:ext cx="5011882" cy="502177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Write to file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http://web.cs.wpi.edu/~imgd2905/d21/projects/proj2/#write</a:t>
            </a:r>
            <a:r>
              <a:rPr lang="en-US" sz="2000" dirty="0"/>
              <a:t> </a:t>
            </a:r>
          </a:p>
          <a:p>
            <a:r>
              <a:rPr lang="en-US" dirty="0"/>
              <a:t>Convert time to single number</a:t>
            </a:r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http://web.cs.wpi.edu/~imgd2905/d21/projects/proj2/#time</a:t>
            </a:r>
            <a:r>
              <a:rPr lang="en-US" sz="2000" dirty="0"/>
              <a:t> </a:t>
            </a:r>
          </a:p>
          <a:p>
            <a:r>
              <a:rPr lang="en-US" dirty="0"/>
              <a:t>Zip/Unzip</a:t>
            </a:r>
          </a:p>
          <a:p>
            <a:pPr marL="0" indent="0">
              <a:buNone/>
            </a:pPr>
            <a:r>
              <a:rPr lang="en-US" sz="2000" dirty="0">
                <a:hlinkClick r:id="rId4"/>
              </a:rPr>
              <a:t>https://web.cs.wpi.edu/~imgd2905/d21/projects/proj2/setup-python.html#tips</a:t>
            </a:r>
            <a:r>
              <a:rPr lang="en-US" sz="2000" dirty="0"/>
              <a:t> </a:t>
            </a:r>
          </a:p>
          <a:p>
            <a:r>
              <a:rPr lang="en-US" dirty="0"/>
              <a:t>Python Help? </a:t>
            </a:r>
            <a:r>
              <a:rPr lang="en-US" dirty="0">
                <a:sym typeface="Wingdings" panose="05000000000000000000" pitchFamily="2" charset="2"/>
              </a:rPr>
              <a:t> Office Hours, ARC</a:t>
            </a:r>
            <a:endParaRPr lang="en-US" dirty="0"/>
          </a:p>
        </p:txBody>
      </p:sp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51038BEE-0A0F-47C6-AF09-4D99CD5138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036" y="0"/>
            <a:ext cx="132556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956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15931" y="12615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Part 1 – </a:t>
            </a:r>
            <a:br>
              <a:rPr lang="en-US" dirty="0"/>
            </a:br>
            <a:r>
              <a:rPr lang="en-US" dirty="0"/>
              <a:t>Maze Running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1" y="1363293"/>
            <a:ext cx="5212080" cy="9143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Select “short” and “long” runs</a:t>
            </a:r>
          </a:p>
          <a:p>
            <a:r>
              <a:rPr lang="en-US" dirty="0"/>
              <a:t>Draw </a:t>
            </a:r>
            <a:r>
              <a:rPr lang="en-US" i="1" dirty="0"/>
              <a:t>time series </a:t>
            </a:r>
            <a:r>
              <a:rPr lang="en-US" dirty="0"/>
              <a:t>chart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99992" y="6362514"/>
            <a:ext cx="4528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(Note Web page tip on “additional trend line”)</a:t>
            </a:r>
          </a:p>
        </p:txBody>
      </p:sp>
      <p:pic>
        <p:nvPicPr>
          <p:cNvPr id="3" name="Picture 2" descr="Chart&#10;&#10;Description automatically generated with medium confidence">
            <a:extLst>
              <a:ext uri="{FF2B5EF4-FFF2-40B4-BE49-F238E27FC236}">
                <a16:creationId xmlns:a16="http://schemas.microsoft.com/office/drawing/2014/main" id="{1C583E11-AEA1-44D5-8E8A-45EB12DF83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067" y="2277692"/>
            <a:ext cx="4783948" cy="3977665"/>
          </a:xfrm>
          <a:prstGeom prst="rect">
            <a:avLst/>
          </a:prstGeom>
        </p:spPr>
      </p:pic>
      <p:pic>
        <p:nvPicPr>
          <p:cNvPr id="7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91D15E55-B2CE-4905-B5BA-6F05F7F04E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036" y="0"/>
            <a:ext cx="132556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051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1280" y="152549"/>
            <a:ext cx="8229600" cy="868362"/>
          </a:xfrm>
        </p:spPr>
        <p:txBody>
          <a:bodyPr/>
          <a:lstStyle/>
          <a:p>
            <a:r>
              <a:rPr lang="en-US" dirty="0"/>
              <a:t>Part 2 – Win Tally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54817" y="5337894"/>
            <a:ext cx="26228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Draw pie chart</a:t>
            </a:r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B6CF6666-B9F7-44DB-951E-B63B1DE69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8848" y="1976428"/>
            <a:ext cx="38740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Consolas" panose="020B0609020204030204" pitchFamily="49" charset="0"/>
              </a:rPr>
              <a:t>=IF(A1 &lt; </a:t>
            </a:r>
            <a:r>
              <a:rPr lang="en-US" altLang="en-US" sz="2000" dirty="0">
                <a:solidFill>
                  <a:srgbClr val="92D050"/>
                </a:solidFill>
                <a:latin typeface="Consolas" panose="020B0609020204030204" pitchFamily="49" charset="0"/>
              </a:rPr>
              <a:t>30</a:t>
            </a:r>
            <a:r>
              <a:rPr lang="en-US" altLang="en-US" sz="2000" dirty="0">
                <a:latin typeface="Consolas" panose="020B0609020204030204" pitchFamily="49" charset="0"/>
              </a:rPr>
              <a:t>, "yes", "no")</a:t>
            </a:r>
            <a:endParaRPr lang="en-US" altLang="en-US" sz="4400" dirty="0">
              <a:latin typeface="Consolas" panose="020B0609020204030204" pitchFamily="49" charset="0"/>
            </a:endParaRPr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D0689456-4102-4C97-8DD8-BEE4E04EF9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651" y="4230672"/>
            <a:ext cx="3165300" cy="2542910"/>
          </a:xfrm>
          <a:prstGeom prst="rect">
            <a:avLst/>
          </a:prstGeom>
        </p:spPr>
      </p:pic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3E5836F4-274D-4982-9F64-C2C0AB0DCA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051" y="2083269"/>
            <a:ext cx="1251111" cy="1345731"/>
          </a:xfrm>
          <a:prstGeom prst="rect">
            <a:avLst/>
          </a:prstGeom>
        </p:spPr>
      </p:pic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3DF0522-AD5F-4DB9-B834-64A8D9422E86}"/>
              </a:ext>
            </a:extLst>
          </p:cNvPr>
          <p:cNvSpPr txBox="1">
            <a:spLocks/>
          </p:cNvSpPr>
          <p:nvPr/>
        </p:nvSpPr>
        <p:spPr>
          <a:xfrm>
            <a:off x="5667783" y="1119861"/>
            <a:ext cx="6515101" cy="10370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‒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₊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Based on your “</a:t>
            </a:r>
            <a:r>
              <a:rPr lang="en-US" dirty="0">
                <a:solidFill>
                  <a:srgbClr val="92D050"/>
                </a:solidFill>
              </a:rPr>
              <a:t>win</a:t>
            </a:r>
            <a:r>
              <a:rPr lang="en-US" dirty="0"/>
              <a:t>” time, compute tally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88182F9-721E-442B-AE86-7023210101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9" y="3622289"/>
            <a:ext cx="3575474" cy="469854"/>
          </a:xfrm>
          <a:prstGeom prst="rect">
            <a:avLst/>
          </a:prstGeom>
        </p:spPr>
      </p:pic>
      <p:pic>
        <p:nvPicPr>
          <p:cNvPr id="17" name="Picture 16" descr="Table&#10;&#10;Description automatically generated">
            <a:extLst>
              <a:ext uri="{FF2B5EF4-FFF2-40B4-BE49-F238E27FC236}">
                <a16:creationId xmlns:a16="http://schemas.microsoft.com/office/drawing/2014/main" id="{BD2EC263-DE78-4FB2-8BB1-73BB337C68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349" y="2475488"/>
            <a:ext cx="3703691" cy="1037033"/>
          </a:xfrm>
          <a:prstGeom prst="rect">
            <a:avLst/>
          </a:prstGeom>
        </p:spPr>
      </p:pic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4E11A095-23BB-4862-B7DF-7EECA3337B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036" y="0"/>
            <a:ext cx="132556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193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3 – Maze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8779" y="1459954"/>
            <a:ext cx="3550920" cy="295964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Analyze completion times</a:t>
            </a:r>
          </a:p>
          <a:p>
            <a:pPr lvl="1"/>
            <a:r>
              <a:rPr lang="en-US" dirty="0"/>
              <a:t>Your maze compared to all (minus your) maze</a:t>
            </a:r>
          </a:p>
          <a:p>
            <a:r>
              <a:rPr lang="en-US" dirty="0"/>
              <a:t>Sort low to high</a:t>
            </a:r>
          </a:p>
          <a:p>
            <a:r>
              <a:rPr lang="en-US" dirty="0"/>
              <a:t>Compute percent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68779" y="4631322"/>
            <a:ext cx="24031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Draw cumulative </a:t>
            </a:r>
          </a:p>
          <a:p>
            <a:pPr algn="ctr"/>
            <a:r>
              <a:rPr lang="en-US" sz="2800" dirty="0"/>
              <a:t>distribution chart</a:t>
            </a:r>
          </a:p>
        </p:txBody>
      </p:sp>
      <p:pic>
        <p:nvPicPr>
          <p:cNvPr id="8" name="Picture 7" descr="A picture containing diagram&#10;&#10;Description automatically generated">
            <a:extLst>
              <a:ext uri="{FF2B5EF4-FFF2-40B4-BE49-F238E27FC236}">
                <a16:creationId xmlns:a16="http://schemas.microsoft.com/office/drawing/2014/main" id="{9C53AF00-4EC4-4798-B60E-745B548D33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850" y="4379556"/>
            <a:ext cx="3215474" cy="2344053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A1136212-18FD-432E-81E1-66069E2584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1284" y="1948365"/>
            <a:ext cx="1585068" cy="170161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:a16="http://schemas.microsoft.com/office/drawing/2014/main" id="{64770F02-D053-4603-BF30-798B408F24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036" y="0"/>
            <a:ext cx="132556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580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4 – Maze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9964" y="1519503"/>
            <a:ext cx="5694218" cy="4535540"/>
          </a:xfrm>
        </p:spPr>
        <p:txBody>
          <a:bodyPr/>
          <a:lstStyle/>
          <a:p>
            <a:r>
              <a:rPr lang="en-US" dirty="0"/>
              <a:t>Compare </a:t>
            </a:r>
            <a:r>
              <a:rPr lang="en-US" dirty="0">
                <a:solidFill>
                  <a:srgbClr val="92D050"/>
                </a:solidFill>
              </a:rPr>
              <a:t>your</a:t>
            </a:r>
            <a:r>
              <a:rPr lang="en-US" dirty="0"/>
              <a:t> maze, with </a:t>
            </a:r>
            <a:r>
              <a:rPr lang="en-US" dirty="0">
                <a:solidFill>
                  <a:srgbClr val="92D050"/>
                </a:solidFill>
              </a:rPr>
              <a:t>all</a:t>
            </a:r>
            <a:r>
              <a:rPr lang="en-US" dirty="0"/>
              <a:t> mazes, and </a:t>
            </a:r>
            <a:r>
              <a:rPr lang="en-US" dirty="0">
                <a:solidFill>
                  <a:srgbClr val="92D050"/>
                </a:solidFill>
              </a:rPr>
              <a:t>three other </a:t>
            </a:r>
            <a:r>
              <a:rPr lang="en-US" dirty="0"/>
              <a:t>mazes </a:t>
            </a:r>
          </a:p>
          <a:p>
            <a:r>
              <a:rPr lang="en-US" dirty="0"/>
              <a:t>Maximum: </a:t>
            </a:r>
            <a:r>
              <a:rPr lang="en-US" dirty="0">
                <a:solidFill>
                  <a:srgbClr val="00B0F0"/>
                </a:solidFill>
              </a:rPr>
              <a:t>clicks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time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spaces</a:t>
            </a:r>
          </a:p>
          <a:p>
            <a:pPr lvl="1"/>
            <a:r>
              <a:rPr lang="en-US" dirty="0"/>
              <a:t>Report in table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05123" y="3737009"/>
            <a:ext cx="2645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Draw radar chart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268630" y="3159916"/>
            <a:ext cx="1138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/>
              <a:t>Normalize</a:t>
            </a: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473E92A4-6BB9-48F2-BEBD-75D62B0B4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31048"/>
            <a:ext cx="2590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Clicks, Spaces, Time,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7, 128, 72,</a:t>
            </a:r>
            <a:r>
              <a:rPr lang="en-US" altLang="en-US" sz="1600" dirty="0">
                <a:latin typeface="Consolas" panose="020B0609020204030204" pitchFamily="49" charset="0"/>
              </a:rPr>
              <a:t> </a:t>
            </a:r>
          </a:p>
        </p:txBody>
      </p:sp>
      <p:pic>
        <p:nvPicPr>
          <p:cNvPr id="10" name="Picture 9" descr="Diagram&#10;&#10;Description automatically generated">
            <a:extLst>
              <a:ext uri="{FF2B5EF4-FFF2-40B4-BE49-F238E27FC236}">
                <a16:creationId xmlns:a16="http://schemas.microsoft.com/office/drawing/2014/main" id="{364B8152-93FB-4489-8C61-CF96AA417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391" y="4542985"/>
            <a:ext cx="4887363" cy="2230597"/>
          </a:xfrm>
          <a:prstGeom prst="rect">
            <a:avLst/>
          </a:prstGeom>
        </p:spPr>
      </p:pic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5B71AEED-7645-41FB-8F93-FEEC80CC63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7371" y="3636687"/>
            <a:ext cx="2520586" cy="6650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17BDED10-401F-4EC3-9551-C9E80DC7FC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036" y="0"/>
            <a:ext cx="132556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286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391"/>
            <a:ext cx="9188395" cy="1325563"/>
          </a:xfrm>
        </p:spPr>
        <p:txBody>
          <a:bodyPr/>
          <a:lstStyle/>
          <a:p>
            <a:r>
              <a:rPr lang="en-US" dirty="0"/>
              <a:t>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9220" y="1594345"/>
            <a:ext cx="6941820" cy="517923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All </a:t>
            </a:r>
            <a:r>
              <a:rPr lang="en-US" dirty="0" err="1"/>
              <a:t>Mazetool</a:t>
            </a:r>
            <a:r>
              <a:rPr lang="en-US" dirty="0"/>
              <a:t> data will be available online</a:t>
            </a:r>
          </a:p>
          <a:p>
            <a:pPr lvl="1"/>
            <a:r>
              <a:rPr lang="en-US" dirty="0"/>
              <a:t>Note download time!</a:t>
            </a:r>
          </a:p>
          <a:p>
            <a:r>
              <a:rPr lang="en-US" dirty="0"/>
              <a:t>Keep organized!</a:t>
            </a:r>
          </a:p>
          <a:p>
            <a:pPr lvl="1"/>
            <a:r>
              <a:rPr lang="en-US" dirty="0"/>
              <a:t>One script, one task</a:t>
            </a:r>
          </a:p>
          <a:p>
            <a:pPr lvl="1"/>
            <a:r>
              <a:rPr lang="en-US" dirty="0"/>
              <a:t>Name script, output, Excel same (e.g., exit-times)</a:t>
            </a:r>
          </a:p>
          <a:p>
            <a:pPr lvl="1"/>
            <a:r>
              <a:rPr lang="en-US" dirty="0"/>
              <a:t>README.txt with notes</a:t>
            </a:r>
          </a:p>
          <a:p>
            <a:r>
              <a:rPr lang="en-US" dirty="0"/>
              <a:t>Watch font sizes </a:t>
            </a:r>
            <a:r>
              <a:rPr lang="en-US" dirty="0">
                <a:sym typeface="Wingdings" panose="05000000000000000000" pitchFamily="2" charset="2"/>
              </a:rPr>
              <a:t> readable!  Chart checklist</a:t>
            </a:r>
          </a:p>
          <a:p>
            <a:r>
              <a:rPr lang="en-US" dirty="0">
                <a:sym typeface="Wingdings" panose="05000000000000000000" pitchFamily="2" charset="2"/>
              </a:rPr>
              <a:t>Python functions (totally optional)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  <a:sym typeface="Wingdings" panose="05000000000000000000" pitchFamily="2" charset="2"/>
              </a:rPr>
              <a:t>seconds = </a:t>
            </a:r>
            <a:r>
              <a:rPr lang="en-US" dirty="0" err="1">
                <a:latin typeface="Consolas" panose="020B0609020204030204" pitchFamily="49" charset="0"/>
                <a:sym typeface="Wingdings" panose="05000000000000000000" pitchFamily="2" charset="2"/>
              </a:rPr>
              <a:t>getSeconds</a:t>
            </a:r>
            <a:r>
              <a:rPr lang="en-US" dirty="0">
                <a:latin typeface="Consolas" panose="020B0609020204030204" pitchFamily="49" charset="0"/>
                <a:sym typeface="Wingdings" panose="05000000000000000000" pitchFamily="2" charset="2"/>
              </a:rPr>
              <a:t>(row[“time”])</a:t>
            </a:r>
          </a:p>
          <a:p>
            <a:r>
              <a:rPr lang="en-US" dirty="0">
                <a:sym typeface="Wingdings" panose="05000000000000000000" pitchFamily="2" charset="2"/>
              </a:rPr>
              <a:t>Pay attention to Project 1 comments!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pic>
        <p:nvPicPr>
          <p:cNvPr id="8" name="Picture 7" descr="A picture containing text, monitor, electronics, indoor&#10;&#10;Description automatically generated">
            <a:extLst>
              <a:ext uri="{FF2B5EF4-FFF2-40B4-BE49-F238E27FC236}">
                <a16:creationId xmlns:a16="http://schemas.microsoft.com/office/drawing/2014/main" id="{1F65032B-682D-48A6-8FF4-742892FFF8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403" y="0"/>
            <a:ext cx="1385597" cy="137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461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402" y="84418"/>
            <a:ext cx="10016836" cy="1325563"/>
          </a:xfrm>
        </p:spPr>
        <p:txBody>
          <a:bodyPr/>
          <a:lstStyle/>
          <a:p>
            <a:r>
              <a:rPr lang="en-US" dirty="0"/>
              <a:t>Write Up</a:t>
            </a:r>
            <a:br>
              <a:rPr lang="en-US" dirty="0"/>
            </a:br>
            <a:r>
              <a:rPr lang="en-US" dirty="0"/>
              <a:t>(1 of 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140272" y="1409981"/>
            <a:ext cx="4951012" cy="5249582"/>
          </a:xfrm>
        </p:spPr>
        <p:txBody>
          <a:bodyPr>
            <a:normAutofit/>
          </a:bodyPr>
          <a:lstStyle/>
          <a:p>
            <a:r>
              <a:rPr lang="en-US" dirty="0"/>
              <a:t>Short report</a:t>
            </a:r>
          </a:p>
          <a:p>
            <a:r>
              <a:rPr lang="en-US" dirty="0"/>
              <a:t>Content key, but structure and writing matter</a:t>
            </a:r>
          </a:p>
          <a:p>
            <a:r>
              <a:rPr lang="en-US" dirty="0"/>
              <a:t>Consider:</a:t>
            </a:r>
          </a:p>
          <a:p>
            <a:pPr lvl="1"/>
            <a:r>
              <a:rPr lang="en-US" dirty="0"/>
              <a:t>Ease of extracting information</a:t>
            </a:r>
          </a:p>
          <a:p>
            <a:pPr lvl="1"/>
            <a:r>
              <a:rPr lang="en-US" dirty="0"/>
              <a:t>Organization</a:t>
            </a:r>
          </a:p>
          <a:p>
            <a:pPr lvl="1"/>
            <a:r>
              <a:rPr lang="en-US" dirty="0"/>
              <a:t>Concise and precise</a:t>
            </a:r>
          </a:p>
          <a:p>
            <a:pPr lvl="1"/>
            <a:r>
              <a:rPr lang="en-US" dirty="0"/>
              <a:t>Clarity</a:t>
            </a:r>
          </a:p>
          <a:p>
            <a:pPr lvl="1"/>
            <a:r>
              <a:rPr lang="en-US" dirty="0"/>
              <a:t>Grammar/English</a:t>
            </a:r>
          </a:p>
        </p:txBody>
      </p:sp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F0279527-FDBC-4DCD-B1D7-56D9D4294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036" y="0"/>
            <a:ext cx="132556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106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402" y="84418"/>
            <a:ext cx="10016836" cy="1325563"/>
          </a:xfrm>
        </p:spPr>
        <p:txBody>
          <a:bodyPr/>
          <a:lstStyle/>
          <a:p>
            <a:r>
              <a:rPr lang="en-US" dirty="0"/>
              <a:t>Write Up</a:t>
            </a:r>
            <a:br>
              <a:rPr lang="en-US" dirty="0"/>
            </a:br>
            <a:r>
              <a:rPr lang="en-US" dirty="0"/>
              <a:t>(2 of 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339054" y="1524000"/>
            <a:ext cx="4791986" cy="47971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Part 0 – Level design, too</a:t>
            </a:r>
          </a:p>
          <a:p>
            <a:r>
              <a:rPr lang="en-US" dirty="0"/>
              <a:t>Sections</a:t>
            </a:r>
          </a:p>
          <a:p>
            <a:pPr lvl="1"/>
            <a:r>
              <a:rPr lang="en-US" dirty="0"/>
              <a:t>Brief method, chart, message</a:t>
            </a:r>
          </a:p>
          <a:p>
            <a:r>
              <a:rPr lang="en-US" dirty="0"/>
              <a:t>Charts/tables:</a:t>
            </a:r>
          </a:p>
          <a:p>
            <a:pPr lvl="1"/>
            <a:r>
              <a:rPr lang="en-US" dirty="0"/>
              <a:t>Number and caption</a:t>
            </a:r>
          </a:p>
          <a:p>
            <a:pPr lvl="1"/>
            <a:r>
              <a:rPr lang="en-US" dirty="0"/>
              <a:t>Referred to by number</a:t>
            </a:r>
          </a:p>
          <a:p>
            <a:pPr lvl="1"/>
            <a:r>
              <a:rPr lang="en-US" dirty="0"/>
              <a:t>Labeled axes</a:t>
            </a:r>
          </a:p>
          <a:p>
            <a:pPr lvl="1"/>
            <a:r>
              <a:rPr lang="en-US" dirty="0"/>
              <a:t>Explained trend lines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Chart checklist</a:t>
            </a:r>
            <a:endParaRPr lang="en-US" i="1" dirty="0"/>
          </a:p>
          <a:p>
            <a:pPr lvl="1"/>
            <a:r>
              <a:rPr lang="en-US" i="1" dirty="0"/>
              <a:t>Message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70EDA2-781D-451E-9814-A959EDA7B024}"/>
              </a:ext>
            </a:extLst>
          </p:cNvPr>
          <p:cNvSpPr/>
          <p:nvPr/>
        </p:nvSpPr>
        <p:spPr>
          <a:xfrm>
            <a:off x="7965385" y="6287287"/>
            <a:ext cx="4038600" cy="461665"/>
          </a:xfrm>
          <a:prstGeom prst="rect">
            <a:avLst/>
          </a:prstGeom>
          <a:ln w="1905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Submit online via Canvas (PDF)</a:t>
            </a:r>
          </a:p>
        </p:txBody>
      </p:sp>
      <p:pic>
        <p:nvPicPr>
          <p:cNvPr id="8" name="Picture 7" descr="A picture containing icon&#10;&#10;Description automatically generated">
            <a:extLst>
              <a:ext uri="{FF2B5EF4-FFF2-40B4-BE49-F238E27FC236}">
                <a16:creationId xmlns:a16="http://schemas.microsoft.com/office/drawing/2014/main" id="{BE536317-7C3D-4CC9-BCD1-66ED92B31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036" y="0"/>
            <a:ext cx="132556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061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3660" y="1410536"/>
            <a:ext cx="5592918" cy="521208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Use </a:t>
            </a:r>
            <a:r>
              <a:rPr lang="en-US" i="1" dirty="0"/>
              <a:t>complete</a:t>
            </a:r>
            <a:r>
              <a:rPr lang="en-US" dirty="0"/>
              <a:t> game analytics pipeline</a:t>
            </a:r>
          </a:p>
          <a:p>
            <a:pPr lvl="1"/>
            <a:r>
              <a:rPr lang="en-US" dirty="0"/>
              <a:t>Get “arms around” full pipeline: simple game and level to how it went (adding game and scripting!)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New skills</a:t>
            </a:r>
          </a:p>
          <a:p>
            <a:r>
              <a:rPr lang="en-US" dirty="0"/>
              <a:t>Apply to </a:t>
            </a:r>
            <a:r>
              <a:rPr lang="en-US" i="1" dirty="0" err="1"/>
              <a:t>Mazetool</a:t>
            </a:r>
            <a:r>
              <a:rPr lang="en-US" dirty="0"/>
              <a:t> (</a:t>
            </a:r>
            <a:r>
              <a:rPr lang="en-US" dirty="0" err="1"/>
              <a:t>Perlenspiel</a:t>
            </a:r>
            <a:r>
              <a:rPr lang="en-US" dirty="0"/>
              <a:t> game)</a:t>
            </a:r>
            <a:endParaRPr lang="en-US" i="1" dirty="0"/>
          </a:p>
          <a:p>
            <a:r>
              <a:rPr lang="en-US" dirty="0"/>
              <a:t>Here, have control over game level, access and understanding to “</a:t>
            </a:r>
            <a:r>
              <a:rPr lang="en-US" dirty="0">
                <a:solidFill>
                  <a:srgbClr val="00B0F0"/>
                </a:solidFill>
              </a:rPr>
              <a:t>full</a:t>
            </a:r>
            <a:r>
              <a:rPr lang="en-US" dirty="0"/>
              <a:t>” game</a:t>
            </a:r>
          </a:p>
          <a:p>
            <a:r>
              <a:rPr lang="en-US" dirty="0">
                <a:solidFill>
                  <a:srgbClr val="92D050"/>
                </a:solidFill>
              </a:rPr>
              <a:t>Reinforce analytics skills </a:t>
            </a:r>
            <a:r>
              <a:rPr lang="en-US" dirty="0"/>
              <a:t>(scripts, data, tools) </a:t>
            </a:r>
            <a:r>
              <a:rPr lang="en-US" dirty="0">
                <a:sym typeface="Wingdings" panose="05000000000000000000" pitchFamily="2" charset="2"/>
              </a:rPr>
              <a:t> preparing for </a:t>
            </a:r>
            <a:r>
              <a:rPr lang="en-US">
                <a:sym typeface="Wingdings" panose="05000000000000000000" pitchFamily="2" charset="2"/>
              </a:rPr>
              <a:t>own exploration</a:t>
            </a:r>
            <a:endParaRPr lang="en-US" dirty="0"/>
          </a:p>
          <a:p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360074" y="546634"/>
            <a:ext cx="381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332038" y="546634"/>
            <a:ext cx="381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897880" y="546633"/>
            <a:ext cx="381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[Mazetool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36" y="65700"/>
            <a:ext cx="1019174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ython logo">
            <a:extLst>
              <a:ext uri="{FF2B5EF4-FFF2-40B4-BE49-F238E27FC236}">
                <a16:creationId xmlns:a16="http://schemas.microsoft.com/office/drawing/2014/main" id="{4B31B421-45F9-4AD7-A2EE-C69DF8898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074" y="28323"/>
            <a:ext cx="2352964" cy="117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6C81652F-FEF5-4066-80D0-98D7CBE8B4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880" y="84418"/>
            <a:ext cx="1849295" cy="962007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FB0E71F3-4190-48FA-AE92-8D0CA876F0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916" y="251014"/>
            <a:ext cx="1647710" cy="591237"/>
          </a:xfrm>
          <a:prstGeom prst="rect">
            <a:avLst/>
          </a:prstGeom>
        </p:spPr>
      </p:pic>
      <p:pic>
        <p:nvPicPr>
          <p:cNvPr id="19" name="Picture 18" descr="A picture containing icon&#10;&#10;Description automatically generated">
            <a:extLst>
              <a:ext uri="{FF2B5EF4-FFF2-40B4-BE49-F238E27FC236}">
                <a16:creationId xmlns:a16="http://schemas.microsoft.com/office/drawing/2014/main" id="{EA24793D-93FD-4A7F-9FA6-65A909667C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036" y="0"/>
            <a:ext cx="132556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541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3154" y="152400"/>
            <a:ext cx="8229600" cy="1143000"/>
          </a:xfrm>
        </p:spPr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1463041"/>
            <a:ext cx="5930314" cy="47085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Part 0 (Level Design) -  	</a:t>
            </a:r>
            <a:r>
              <a:rPr lang="en-US" dirty="0">
                <a:solidFill>
                  <a:srgbClr val="92D050"/>
                </a:solidFill>
              </a:rPr>
              <a:t>10%</a:t>
            </a:r>
            <a:r>
              <a:rPr lang="en-US" dirty="0"/>
              <a:t> </a:t>
            </a:r>
          </a:p>
          <a:p>
            <a:r>
              <a:rPr lang="en-US" dirty="0"/>
              <a:t>Part 1 (Maze Runs) -   		</a:t>
            </a:r>
            <a:r>
              <a:rPr lang="en-US" dirty="0">
                <a:solidFill>
                  <a:srgbClr val="92D050"/>
                </a:solidFill>
              </a:rPr>
              <a:t>35%</a:t>
            </a:r>
          </a:p>
          <a:p>
            <a:r>
              <a:rPr lang="en-US" dirty="0"/>
              <a:t>Part 2 (Win Tally) - 		</a:t>
            </a:r>
            <a:r>
              <a:rPr lang="en-US" dirty="0">
                <a:solidFill>
                  <a:srgbClr val="92D050"/>
                </a:solidFill>
              </a:rPr>
              <a:t>25%</a:t>
            </a:r>
          </a:p>
          <a:p>
            <a:r>
              <a:rPr lang="en-US" dirty="0"/>
              <a:t>Part 3 (Maze Times) -  	</a:t>
            </a:r>
            <a:r>
              <a:rPr lang="en-US" dirty="0">
                <a:solidFill>
                  <a:srgbClr val="92D050"/>
                </a:solidFill>
              </a:rPr>
              <a:t>20%</a:t>
            </a:r>
          </a:p>
          <a:p>
            <a:r>
              <a:rPr lang="en-US" dirty="0"/>
              <a:t>Part 4 (Maze Compare) - 	</a:t>
            </a:r>
            <a:r>
              <a:rPr lang="en-US" dirty="0">
                <a:solidFill>
                  <a:srgbClr val="92D050"/>
                </a:solidFill>
              </a:rPr>
              <a:t>10%</a:t>
            </a:r>
          </a:p>
          <a:p>
            <a:endParaRPr lang="en-US" dirty="0"/>
          </a:p>
          <a:p>
            <a:r>
              <a:rPr lang="en-US" dirty="0"/>
              <a:t>All visible in report!</a:t>
            </a:r>
          </a:p>
          <a:p>
            <a:endParaRPr lang="en-US" dirty="0"/>
          </a:p>
          <a:p>
            <a:r>
              <a:rPr lang="en-US" dirty="0"/>
              <a:t>(Late – </a:t>
            </a:r>
            <a:r>
              <a:rPr lang="en-US" dirty="0">
                <a:solidFill>
                  <a:srgbClr val="FF0000"/>
                </a:solidFill>
              </a:rPr>
              <a:t>10%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per day)</a:t>
            </a:r>
          </a:p>
        </p:txBody>
      </p:sp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E1FE1F47-D7D5-41E6-A5BA-3A23A7536F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036" y="0"/>
            <a:ext cx="132556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607C3307-B347-4F38-8E9A-7A4EA6B034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036" y="0"/>
            <a:ext cx="1325563" cy="13255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5580" y="99060"/>
            <a:ext cx="7251258" cy="891540"/>
          </a:xfrm>
        </p:spPr>
        <p:txBody>
          <a:bodyPr/>
          <a:lstStyle/>
          <a:p>
            <a:r>
              <a:rPr lang="en-US" dirty="0"/>
              <a:t>Rubric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05500" y="975360"/>
            <a:ext cx="6172200" cy="58674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100-90</a:t>
            </a:r>
            <a:r>
              <a:rPr lang="en-US" dirty="0">
                <a:solidFill>
                  <a:srgbClr val="008000"/>
                </a:solidFill>
              </a:rPr>
              <a:t>. </a:t>
            </a:r>
            <a:r>
              <a:rPr lang="en-US" dirty="0"/>
              <a:t>The submission clearly exceeds requirements. All Parts of the project have been completed or nearly completed. The report is clearly organized and well-written, charts and tables are clearly labeled and described and messages provided about each Part of the analysis.</a:t>
            </a:r>
          </a:p>
          <a:p>
            <a:r>
              <a:rPr lang="en-US" b="1" dirty="0">
                <a:solidFill>
                  <a:srgbClr val="669900"/>
                </a:solidFill>
              </a:rPr>
              <a:t>89-80</a:t>
            </a:r>
            <a:r>
              <a:rPr lang="en-US" dirty="0">
                <a:solidFill>
                  <a:srgbClr val="669900"/>
                </a:solidFill>
              </a:rPr>
              <a:t>. </a:t>
            </a:r>
            <a:r>
              <a:rPr lang="en-US" dirty="0"/>
              <a:t>The submission meets requirements. Parts 0-3 of the project have been completed or nearly completed, but perhaps not Part 4. The report is organized and well-written, charts and tables are labeled and described and messages provided about most of the analysis.</a:t>
            </a:r>
          </a:p>
          <a:p>
            <a:r>
              <a:rPr lang="en-US" b="1" dirty="0">
                <a:solidFill>
                  <a:srgbClr val="CCCC00"/>
                </a:solidFill>
              </a:rPr>
              <a:t>79-70</a:t>
            </a:r>
            <a:r>
              <a:rPr lang="en-US" dirty="0">
                <a:solidFill>
                  <a:srgbClr val="CCCC00"/>
                </a:solidFill>
              </a:rPr>
              <a:t>. </a:t>
            </a:r>
            <a:r>
              <a:rPr lang="en-US" dirty="0"/>
              <a:t>The submission barely meets requirements. Parts 0-2 parts of the project have been completed or nearly completed, and some of Part 3, but not Part 4. The report is semi-organized and semi-well-written, charts and tables are somewhat labeled and described, but parts may be missing. Messages are not always clearly provided for the analysis.</a:t>
            </a:r>
          </a:p>
          <a:p>
            <a:r>
              <a:rPr lang="en-US" b="1" dirty="0">
                <a:solidFill>
                  <a:srgbClr val="FFC000"/>
                </a:solidFill>
              </a:rPr>
              <a:t>69-60</a:t>
            </a:r>
            <a:r>
              <a:rPr lang="en-US" dirty="0">
                <a:solidFill>
                  <a:srgbClr val="FFC000"/>
                </a:solidFill>
              </a:rPr>
              <a:t>. </a:t>
            </a:r>
            <a:r>
              <a:rPr lang="en-US" dirty="0"/>
              <a:t>The project fails to meet requirements in some places. Parts 0-1 of the project has been completed or nearly completed, and some of Part 2, but not Parts 3 or 4. The report is not well-organized nor well-written, charts and tables are not labeled or may be missing. Messages are not always provided for the analysis.</a:t>
            </a:r>
          </a:p>
          <a:p>
            <a:r>
              <a:rPr lang="en-US" b="1" dirty="0">
                <a:solidFill>
                  <a:srgbClr val="C00000"/>
                </a:solidFill>
              </a:rPr>
              <a:t>59-0</a:t>
            </a:r>
            <a:r>
              <a:rPr lang="en-US" dirty="0">
                <a:solidFill>
                  <a:srgbClr val="C00000"/>
                </a:solidFill>
              </a:rPr>
              <a:t>. </a:t>
            </a:r>
            <a:r>
              <a:rPr lang="en-US" dirty="0"/>
              <a:t>The project does not meet requirements. Besides Part 0, and maybe Part 1, no other part of the project has been completed. The report is not well-organized nor well-written, charts and tables are not labeled and/or are missing. Messages are not consistently provided for the analysis.</a:t>
            </a:r>
          </a:p>
        </p:txBody>
      </p:sp>
    </p:spTree>
    <p:extLst>
      <p:ext uri="{BB962C8B-B14F-4D97-AF65-F5344CB8AC3E}">
        <p14:creationId xmlns:p14="http://schemas.microsoft.com/office/powerpoint/2010/main" val="3367804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8080" y="94726"/>
            <a:ext cx="8229600" cy="1143000"/>
          </a:xfrm>
        </p:spPr>
        <p:txBody>
          <a:bodyPr/>
          <a:lstStyle/>
          <a:p>
            <a:r>
              <a:rPr lang="en-US" dirty="0" err="1"/>
              <a:t>Mazetool</a:t>
            </a:r>
            <a:r>
              <a:rPr lang="en-US" dirty="0"/>
              <a:t> (1 of 2)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698769" y="5116448"/>
            <a:ext cx="24932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hlinkClick r:id="rId2"/>
              </a:rPr>
              <a:t>https://ps3.perlenspiel.net/examples/mazetool/mazetool.html</a:t>
            </a:r>
            <a:r>
              <a:rPr lang="en-US" sz="2000" dirty="0"/>
              <a:t>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7127240" y="1428115"/>
            <a:ext cx="4038600" cy="2590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Simple maze game</a:t>
            </a:r>
          </a:p>
          <a:p>
            <a:pPr lvl="1"/>
            <a:r>
              <a:rPr lang="en-US" dirty="0"/>
              <a:t>Get 10 gold pieces</a:t>
            </a:r>
          </a:p>
          <a:p>
            <a:pPr lvl="1"/>
            <a:r>
              <a:rPr lang="en-US" dirty="0"/>
              <a:t>Get to exit</a:t>
            </a:r>
          </a:p>
          <a:p>
            <a:r>
              <a:rPr lang="en-US" dirty="0"/>
              <a:t>Can create own level!</a:t>
            </a:r>
          </a:p>
          <a:p>
            <a:pPr lvl="1"/>
            <a:r>
              <a:rPr lang="en-US" dirty="0"/>
              <a:t>Re-generate maze</a:t>
            </a:r>
          </a:p>
          <a:p>
            <a:pPr lvl="1"/>
            <a:r>
              <a:rPr lang="en-US" dirty="0"/>
              <a:t>Move gold</a:t>
            </a:r>
          </a:p>
          <a:p>
            <a:pPr lvl="1"/>
            <a:r>
              <a:rPr lang="en-US" dirty="0"/>
              <a:t>Move start and exit</a:t>
            </a:r>
          </a:p>
        </p:txBody>
      </p:sp>
      <p:pic>
        <p:nvPicPr>
          <p:cNvPr id="3074" name="Picture 2" descr="[Mazetool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661" y="4209304"/>
            <a:ext cx="2493231" cy="249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D9B7FADC-5D57-4595-ACAF-E4229AE3EA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036" y="0"/>
            <a:ext cx="132556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032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8080" y="94726"/>
            <a:ext cx="8229600" cy="1143000"/>
          </a:xfrm>
        </p:spPr>
        <p:txBody>
          <a:bodyPr/>
          <a:lstStyle/>
          <a:p>
            <a:r>
              <a:rPr lang="en-US" dirty="0" err="1"/>
              <a:t>Mazetool</a:t>
            </a:r>
            <a:r>
              <a:rPr lang="en-US" dirty="0"/>
              <a:t> (2 of 2)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698769" y="5116448"/>
            <a:ext cx="24932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hlinkClick r:id="rId2"/>
              </a:rPr>
              <a:t>https://ps3.perlenspiel.net/examples/mazetool/mazetool.html</a:t>
            </a:r>
            <a:r>
              <a:rPr lang="en-US" sz="2000" dirty="0"/>
              <a:t>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7127240" y="1428115"/>
            <a:ext cx="4038600" cy="2590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Provides events:</a:t>
            </a:r>
          </a:p>
          <a:p>
            <a:pPr lvl="1"/>
            <a:r>
              <a:rPr lang="en-US" dirty="0"/>
              <a:t>Clicks</a:t>
            </a:r>
          </a:p>
          <a:p>
            <a:pPr lvl="1"/>
            <a:r>
              <a:rPr lang="en-US" dirty="0"/>
              <a:t>Gold</a:t>
            </a:r>
          </a:p>
          <a:p>
            <a:pPr lvl="1"/>
            <a:r>
              <a:rPr lang="en-US" dirty="0"/>
              <a:t>Exit</a:t>
            </a:r>
          </a:p>
          <a:p>
            <a:r>
              <a:rPr lang="en-US" dirty="0"/>
              <a:t>Data:</a:t>
            </a:r>
          </a:p>
          <a:p>
            <a:pPr lvl="1"/>
            <a:r>
              <a:rPr lang="en-US" dirty="0"/>
              <a:t>Time</a:t>
            </a:r>
          </a:p>
          <a:p>
            <a:pPr lvl="1"/>
            <a:r>
              <a:rPr lang="en-US" dirty="0"/>
              <a:t>Spaces</a:t>
            </a:r>
          </a:p>
        </p:txBody>
      </p:sp>
      <p:pic>
        <p:nvPicPr>
          <p:cNvPr id="3074" name="Picture 2" descr="[Mazetool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661" y="4209304"/>
            <a:ext cx="2493231" cy="249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FE9A24FE-9241-4F6D-BC8D-457E523402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036" y="0"/>
            <a:ext cx="132556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147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391"/>
            <a:ext cx="8587740" cy="1325563"/>
          </a:xfrm>
        </p:spPr>
        <p:txBody>
          <a:bodyPr/>
          <a:lstStyle/>
          <a:p>
            <a:r>
              <a:rPr lang="en-US" dirty="0"/>
              <a:t>Parts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Part 0 – Design, Play, Tools</a:t>
            </a:r>
          </a:p>
          <a:p>
            <a:r>
              <a:rPr lang="en-US" sz="3600" dirty="0"/>
              <a:t>Part 1 – Maze Running</a:t>
            </a:r>
          </a:p>
          <a:p>
            <a:r>
              <a:rPr lang="en-US" sz="3600" dirty="0"/>
              <a:t>Part 2 – Win Tally</a:t>
            </a:r>
          </a:p>
          <a:p>
            <a:r>
              <a:rPr lang="en-US" sz="3600" dirty="0"/>
              <a:t>Part 3 – Maze Time</a:t>
            </a:r>
          </a:p>
          <a:p>
            <a:r>
              <a:rPr lang="en-US" sz="3600" dirty="0"/>
              <a:t>Part 4 – Maze Analysis</a:t>
            </a:r>
          </a:p>
          <a:p>
            <a:r>
              <a:rPr lang="en-US" sz="3600" dirty="0"/>
              <a:t>Hints</a:t>
            </a:r>
          </a:p>
          <a:p>
            <a:r>
              <a:rPr lang="en-US" sz="3600" dirty="0" err="1"/>
              <a:t>Writeup</a:t>
            </a:r>
            <a:r>
              <a:rPr lang="en-US" sz="3600" dirty="0"/>
              <a:t> and Submission</a:t>
            </a:r>
          </a:p>
          <a:p>
            <a:r>
              <a:rPr lang="en-US" sz="3600" dirty="0"/>
              <a:t>Grading</a:t>
            </a:r>
          </a:p>
        </p:txBody>
      </p:sp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65E086EA-CF9B-4E3A-A9CF-F86521AB39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036" y="0"/>
            <a:ext cx="132556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349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0" y="134293"/>
            <a:ext cx="10016836" cy="1325563"/>
          </a:xfrm>
        </p:spPr>
        <p:txBody>
          <a:bodyPr/>
          <a:lstStyle/>
          <a:p>
            <a:r>
              <a:rPr lang="en-US" dirty="0"/>
              <a:t>Part 0 – Design</a:t>
            </a:r>
            <a:br>
              <a:rPr lang="en-US" dirty="0"/>
            </a:br>
            <a:r>
              <a:rPr lang="en-US" dirty="0"/>
              <a:t>(1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0320" y="1623061"/>
            <a:ext cx="5579156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Read </a:t>
            </a:r>
            <a:r>
              <a:rPr lang="en-US" dirty="0" err="1"/>
              <a:t>Mazetool</a:t>
            </a:r>
            <a:r>
              <a:rPr lang="en-US" dirty="0"/>
              <a:t> documentation</a:t>
            </a:r>
          </a:p>
          <a:p>
            <a:r>
              <a:rPr lang="en-US" dirty="0"/>
              <a:t>Play to understand game</a:t>
            </a:r>
          </a:p>
          <a:p>
            <a:pPr lvl="1"/>
            <a:r>
              <a:rPr lang="en-US" dirty="0"/>
              <a:t>3 to 5 random levels</a:t>
            </a:r>
          </a:p>
          <a:p>
            <a:pPr lvl="1"/>
            <a:r>
              <a:rPr lang="en-US" dirty="0"/>
              <a:t>2 to 4 custom levels</a:t>
            </a:r>
          </a:p>
          <a:p>
            <a:pPr lvl="1"/>
            <a:r>
              <a:rPr lang="en-US" dirty="0"/>
              <a:t>Look at data (email) </a:t>
            </a:r>
            <a:r>
              <a:rPr lang="en-US" dirty="0">
                <a:sym typeface="Wingdings" panose="05000000000000000000" pitchFamily="2" charset="2"/>
              </a:rPr>
              <a:t> understand content related to player experience</a:t>
            </a:r>
          </a:p>
          <a:p>
            <a:r>
              <a:rPr lang="en-US" dirty="0">
                <a:sym typeface="Wingdings" panose="05000000000000000000" pitchFamily="2" charset="2"/>
              </a:rPr>
              <a:t>Design </a:t>
            </a:r>
            <a:r>
              <a:rPr lang="en-US" i="1" dirty="0">
                <a:solidFill>
                  <a:srgbClr val="00B0F0"/>
                </a:solidFill>
                <a:sym typeface="Wingdings" panose="05000000000000000000" pitchFamily="2" charset="2"/>
              </a:rPr>
              <a:t>one</a:t>
            </a:r>
            <a:r>
              <a:rPr lang="en-US" dirty="0">
                <a:solidFill>
                  <a:srgbClr val="00B0F0"/>
                </a:solidFill>
                <a:sym typeface="Wingdings" panose="05000000000000000000" pitchFamily="2" charset="2"/>
              </a:rPr>
              <a:t> maze </a:t>
            </a:r>
            <a:r>
              <a:rPr lang="en-US" dirty="0">
                <a:sym typeface="Wingdings" panose="05000000000000000000" pitchFamily="2" charset="2"/>
              </a:rPr>
              <a:t>for user study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When tested (by you)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  “Save”</a:t>
            </a:r>
          </a:p>
        </p:txBody>
      </p:sp>
      <p:pic>
        <p:nvPicPr>
          <p:cNvPr id="7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AEEACD85-D58F-4E44-9175-9C8731C55B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036" y="0"/>
            <a:ext cx="132556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50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0" y="134293"/>
            <a:ext cx="10016836" cy="1325563"/>
          </a:xfrm>
        </p:spPr>
        <p:txBody>
          <a:bodyPr/>
          <a:lstStyle/>
          <a:p>
            <a:r>
              <a:rPr lang="en-US" dirty="0"/>
              <a:t>Part 0 – Design</a:t>
            </a:r>
            <a:br>
              <a:rPr lang="en-US" dirty="0"/>
            </a:br>
            <a:r>
              <a:rPr lang="en-US" dirty="0"/>
              <a:t>(2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0320" y="1623061"/>
            <a:ext cx="5821680" cy="4525963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Take screenshot</a:t>
            </a:r>
          </a:p>
          <a:p>
            <a:r>
              <a:rPr lang="en-US" dirty="0"/>
              <a:t>Decide time to “</a:t>
            </a:r>
            <a:r>
              <a:rPr lang="en-US" dirty="0">
                <a:solidFill>
                  <a:srgbClr val="92D050"/>
                </a:solidFill>
              </a:rPr>
              <a:t>win</a:t>
            </a:r>
            <a:r>
              <a:rPr lang="en-US" dirty="0"/>
              <a:t>”</a:t>
            </a:r>
          </a:p>
          <a:p>
            <a:r>
              <a:rPr lang="en-US" dirty="0"/>
              <a:t>Determine </a:t>
            </a:r>
            <a:r>
              <a:rPr lang="en-US" dirty="0">
                <a:solidFill>
                  <a:srgbClr val="00B0F0"/>
                </a:solidFill>
              </a:rPr>
              <a:t>shortest path </a:t>
            </a:r>
            <a:r>
              <a:rPr lang="en-US" dirty="0"/>
              <a:t>in spaces</a:t>
            </a:r>
          </a:p>
          <a:p>
            <a:r>
              <a:rPr lang="en-US" dirty="0"/>
              <a:t>Determine by either:</a:t>
            </a:r>
          </a:p>
          <a:p>
            <a:pPr lvl="1"/>
            <a:r>
              <a:rPr lang="en-US" dirty="0"/>
              <a:t>Measuring by running</a:t>
            </a:r>
          </a:p>
          <a:p>
            <a:pPr lvl="1"/>
            <a:r>
              <a:rPr lang="en-US" dirty="0"/>
              <a:t>Estimate based on spaces and speed</a:t>
            </a:r>
          </a:p>
          <a:p>
            <a:r>
              <a:rPr lang="en-US" dirty="0"/>
              <a:t>Determine </a:t>
            </a:r>
            <a:r>
              <a:rPr lang="en-US" dirty="0">
                <a:solidFill>
                  <a:srgbClr val="00B0F0"/>
                </a:solidFill>
              </a:rPr>
              <a:t>fewest clicks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70320" y="6262042"/>
            <a:ext cx="5579156" cy="46166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Unlike for Project 1, you </a:t>
            </a:r>
            <a:r>
              <a:rPr lang="en-US" sz="2400" i="1" dirty="0"/>
              <a:t>do</a:t>
            </a:r>
            <a:r>
              <a:rPr lang="en-US" sz="2400" dirty="0"/>
              <a:t> write up Part 0!</a:t>
            </a:r>
          </a:p>
        </p:txBody>
      </p:sp>
      <p:pic>
        <p:nvPicPr>
          <p:cNvPr id="7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0E873139-34DD-4120-AE42-2F4CA8DC5D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036" y="0"/>
            <a:ext cx="132556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132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E9C88ACB-A0AB-4E0E-9EB6-FD11914D71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036" y="0"/>
            <a:ext cx="1325563" cy="13255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0 – 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8560" y="1618638"/>
            <a:ext cx="4282440" cy="403540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Visit (note URL different!)</a:t>
            </a:r>
          </a:p>
          <a:p>
            <a:r>
              <a:rPr lang="en-US" dirty="0"/>
              <a:t>Use list of usernames</a:t>
            </a:r>
          </a:p>
          <a:p>
            <a:pPr lvl="1"/>
            <a:r>
              <a:rPr lang="en-US" dirty="0"/>
              <a:t>Shuffled</a:t>
            </a:r>
          </a:p>
          <a:p>
            <a:r>
              <a:rPr lang="en-US" dirty="0"/>
              <a:t>Enter first name</a:t>
            </a:r>
          </a:p>
          <a:p>
            <a:r>
              <a:rPr lang="en-US" dirty="0"/>
              <a:t>Play once!</a:t>
            </a:r>
          </a:p>
          <a:p>
            <a:r>
              <a:rPr lang="en-US" dirty="0"/>
              <a:t>Refresh browser</a:t>
            </a:r>
          </a:p>
          <a:p>
            <a:r>
              <a:rPr lang="en-US" dirty="0"/>
              <a:t>Repeat for all</a:t>
            </a:r>
          </a:p>
        </p:txBody>
      </p:sp>
      <p:sp>
        <p:nvSpPr>
          <p:cNvPr id="5" name="Rectangle 4"/>
          <p:cNvSpPr/>
          <p:nvPr/>
        </p:nvSpPr>
        <p:spPr>
          <a:xfrm>
            <a:off x="7705897" y="5937946"/>
            <a:ext cx="40381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hlinkClick r:id="rId3"/>
              </a:rPr>
              <a:t>https://tinyurl.com/playmazes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3811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F4FF3-C49E-4817-AC6E-FF9F8EDEF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1890" y="388938"/>
            <a:ext cx="533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Part 0 –Tools </a:t>
            </a:r>
            <a:br>
              <a:rPr lang="en-US" dirty="0"/>
            </a:br>
            <a:r>
              <a:rPr lang="en-US" dirty="0"/>
              <a:t>(2 of 3)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A0D751-4C03-4AA2-8230-385C2830B5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54957" y="2258893"/>
            <a:ext cx="4837043" cy="3923884"/>
          </a:xfrm>
        </p:spPr>
        <p:txBody>
          <a:bodyPr>
            <a:normAutofit fontScale="92500"/>
          </a:bodyPr>
          <a:lstStyle/>
          <a:p>
            <a:r>
              <a:rPr lang="en-US" sz="3600" dirty="0"/>
              <a:t>Python 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en-US" sz="3200" dirty="0"/>
              <a:t>Scripting language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en-US" sz="3200" dirty="0"/>
              <a:t>Easy for beginners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en-US" sz="3200" dirty="0"/>
              <a:t>Powerful for expert users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en-US" sz="3200" dirty="0"/>
              <a:t>Good data analytics tool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en-US" sz="3200" dirty="0"/>
              <a:t>Good for some in-game behaviors, too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6199D48-BC25-44BD-A867-F4D701BDA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6535" y="168835"/>
            <a:ext cx="1285876" cy="114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071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1176</Words>
  <Application>Microsoft Office PowerPoint</Application>
  <PresentationFormat>Widescreen</PresentationFormat>
  <Paragraphs>179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Consolas</vt:lpstr>
      <vt:lpstr>Office Theme</vt:lpstr>
      <vt:lpstr>Mazetool Analytics</vt:lpstr>
      <vt:lpstr>Overview</vt:lpstr>
      <vt:lpstr>Mazetool (1 of 2)</vt:lpstr>
      <vt:lpstr>Mazetool (2 of 2)</vt:lpstr>
      <vt:lpstr>Parts</vt:lpstr>
      <vt:lpstr>Part 0 – Design (1 of 2)</vt:lpstr>
      <vt:lpstr>Part 0 – Design (2 of 2)</vt:lpstr>
      <vt:lpstr>Part 0 – Play</vt:lpstr>
      <vt:lpstr>Part 0 –Tools  (2 of 3)</vt:lpstr>
      <vt:lpstr>Part 0 –Tools  (2 of 3)</vt:lpstr>
      <vt:lpstr>Part 0 – Tools (3 of 3) </vt:lpstr>
      <vt:lpstr>Part 0 – Useful  Extensions</vt:lpstr>
      <vt:lpstr>Part 1 –  Maze Running</vt:lpstr>
      <vt:lpstr>Part 2 – Win Tally</vt:lpstr>
      <vt:lpstr>Part 3 – Maze Time</vt:lpstr>
      <vt:lpstr>Part 4 – Maze Analysis</vt:lpstr>
      <vt:lpstr>Hints</vt:lpstr>
      <vt:lpstr>Write Up (1 of 2)</vt:lpstr>
      <vt:lpstr>Write Up (2 of 2)</vt:lpstr>
      <vt:lpstr>Grading</vt:lpstr>
      <vt:lpstr>Rubric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Claypool, Mark L.</dc:creator>
  <cp:lastModifiedBy>Claypool, Mark L.</cp:lastModifiedBy>
  <cp:revision>42</cp:revision>
  <dcterms:created xsi:type="dcterms:W3CDTF">2020-09-23T12:06:09Z</dcterms:created>
  <dcterms:modified xsi:type="dcterms:W3CDTF">2021-04-01T12:39:56Z</dcterms:modified>
</cp:coreProperties>
</file>