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416" r:id="rId3"/>
    <p:sldId id="420" r:id="rId4"/>
    <p:sldId id="422" r:id="rId5"/>
    <p:sldId id="421" r:id="rId6"/>
    <p:sldId id="423" r:id="rId7"/>
    <p:sldId id="257" r:id="rId8"/>
    <p:sldId id="281" r:id="rId9"/>
    <p:sldId id="350" r:id="rId10"/>
    <p:sldId id="445" r:id="rId11"/>
    <p:sldId id="448" r:id="rId12"/>
    <p:sldId id="322" r:id="rId13"/>
    <p:sldId id="425" r:id="rId14"/>
    <p:sldId id="426" r:id="rId15"/>
    <p:sldId id="449" r:id="rId16"/>
    <p:sldId id="428" r:id="rId17"/>
    <p:sldId id="429" r:id="rId18"/>
    <p:sldId id="427" r:id="rId19"/>
    <p:sldId id="450" r:id="rId20"/>
    <p:sldId id="440" r:id="rId21"/>
    <p:sldId id="439" r:id="rId22"/>
    <p:sldId id="441" r:id="rId23"/>
    <p:sldId id="442" r:id="rId24"/>
    <p:sldId id="438" r:id="rId25"/>
    <p:sldId id="451" r:id="rId26"/>
    <p:sldId id="289" r:id="rId27"/>
    <p:sldId id="293" r:id="rId28"/>
    <p:sldId id="432" r:id="rId29"/>
    <p:sldId id="452" r:id="rId30"/>
    <p:sldId id="453" r:id="rId31"/>
    <p:sldId id="454" r:id="rId32"/>
    <p:sldId id="430" r:id="rId33"/>
    <p:sldId id="301" r:id="rId34"/>
    <p:sldId id="304" r:id="rId35"/>
    <p:sldId id="446" r:id="rId36"/>
    <p:sldId id="455" r:id="rId37"/>
    <p:sldId id="456" r:id="rId38"/>
    <p:sldId id="457" r:id="rId39"/>
    <p:sldId id="458" r:id="rId40"/>
    <p:sldId id="459" r:id="rId41"/>
    <p:sldId id="460" r:id="rId42"/>
    <p:sldId id="470" r:id="rId43"/>
    <p:sldId id="471" r:id="rId44"/>
    <p:sldId id="472" r:id="rId45"/>
    <p:sldId id="345" r:id="rId46"/>
    <p:sldId id="473" r:id="rId47"/>
    <p:sldId id="349" r:id="rId48"/>
    <p:sldId id="480" r:id="rId49"/>
    <p:sldId id="481" r:id="rId50"/>
    <p:sldId id="482" r:id="rId51"/>
    <p:sldId id="466" r:id="rId52"/>
    <p:sldId id="486" r:id="rId53"/>
    <p:sldId id="484" r:id="rId54"/>
    <p:sldId id="474" r:id="rId55"/>
    <p:sldId id="485" r:id="rId56"/>
    <p:sldId id="461" r:id="rId57"/>
    <p:sldId id="462" r:id="rId58"/>
    <p:sldId id="487" r:id="rId59"/>
    <p:sldId id="467" r:id="rId60"/>
    <p:sldId id="476" r:id="rId61"/>
    <p:sldId id="468" r:id="rId62"/>
    <p:sldId id="259" r:id="rId63"/>
    <p:sldId id="437" r:id="rId64"/>
    <p:sldId id="469" r:id="rId65"/>
    <p:sldId id="478" r:id="rId66"/>
    <p:sldId id="477" r:id="rId67"/>
    <p:sldId id="48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51" d="100"/>
          <a:sy n="51" d="100"/>
        </p:scale>
        <p:origin x="20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9479B-D9D5-4FFD-B675-6B7AC2ABE92C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5A070-04F7-44B3-9AB4-31642ABA5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29262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55268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55550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92E2E-0F41-414E-8919-02066B7C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61195" y="549768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41423"/>
            <a:ext cx="5694218" cy="4535540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 marL="1143000" indent="-228600">
              <a:buFont typeface="Calibri" panose="020F0502020204030204" pitchFamily="34" charset="0"/>
              <a:buChar char="+"/>
              <a:defRPr/>
            </a:lvl3pPr>
            <a:lvl4pPr>
              <a:buFont typeface="Calibri" panose="020F0502020204030204" pitchFamily="34" charset="0"/>
              <a:buChar char="›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840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555751"/>
            <a:ext cx="5971310" cy="516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3F2C6B-C4F6-4B85-BB85-CAC2059B664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66320" y="407591"/>
            <a:ext cx="1157792" cy="6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desmos.com/calculator/zvrc4lg3cr" TargetMode="Externa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eb.cs.wpi.edu/~imgd2905/d21/breakout/breakout-7.htm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24500" y="1364456"/>
            <a:ext cx="6667499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7500" y="266700"/>
            <a:ext cx="4267200" cy="1752600"/>
          </a:xfrm>
        </p:spPr>
        <p:txBody>
          <a:bodyPr>
            <a:noAutofit/>
          </a:bodyPr>
          <a:lstStyle/>
          <a:p>
            <a:endParaRPr lang="en-US" sz="4400" dirty="0">
              <a:solidFill>
                <a:srgbClr val="00B0F0"/>
              </a:solidFill>
            </a:endParaRPr>
          </a:p>
          <a:p>
            <a:r>
              <a:rPr lang="en-US" sz="4400" dirty="0">
                <a:solidFill>
                  <a:srgbClr val="00B0F0"/>
                </a:solidFill>
              </a:rPr>
              <a:t>IMGD 2905</a:t>
            </a:r>
          </a:p>
          <a:p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4" name="Picture 2" descr="https://www.pearsonhighered.com/assets/bigcovers/0/1/3/3/01333826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04" y="4065886"/>
            <a:ext cx="1769291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35474" y="3296585"/>
            <a:ext cx="2245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2"/>
            <a:ext cx="10016836" cy="1039408"/>
          </a:xfrm>
        </p:spPr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920" y="1173799"/>
            <a:ext cx="8534400" cy="31067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92D05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3F58DAD1-0BED-4C49-8028-D16F0A4B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6" y="4394276"/>
            <a:ext cx="8485144" cy="2219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6140E3-A5DA-4E03-AF70-EF1651D93ACB}"/>
              </a:ext>
            </a:extLst>
          </p:cNvPr>
          <p:cNvSpPr/>
          <p:nvPr/>
        </p:nvSpPr>
        <p:spPr>
          <a:xfrm>
            <a:off x="3432536" y="2689860"/>
            <a:ext cx="8652784" cy="392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2"/>
            <a:ext cx="10016836" cy="1039408"/>
          </a:xfrm>
        </p:spPr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920" y="1173799"/>
            <a:ext cx="8534400" cy="31067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92D05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3F58DAD1-0BED-4C49-8028-D16F0A4B6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6" y="4394276"/>
            <a:ext cx="8485144" cy="221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8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4460" y="17585"/>
            <a:ext cx="5875020" cy="782515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79720" y="800100"/>
            <a:ext cx="673608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92D05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B0F0"/>
                </a:solidFill>
              </a:rPr>
              <a:t>b</a:t>
            </a:r>
            <a:r>
              <a:rPr lang="en-US" dirty="0"/>
              <a:t>) is where line crosses y-axis, or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10218421" y="914215"/>
            <a:ext cx="1707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92D05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ED114A6E-E91E-4E11-8DAB-7B35252AD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86" y="3072552"/>
            <a:ext cx="6157548" cy="37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380" y="-76358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705" y="1988821"/>
            <a:ext cx="3564512" cy="4525963"/>
          </a:xfrm>
        </p:spPr>
        <p:txBody>
          <a:bodyPr>
            <a:normAutofit/>
          </a:bodyPr>
          <a:lstStyle/>
          <a:p>
            <a:r>
              <a:rPr lang="en-US" dirty="0"/>
              <a:t>Size of house related to its market value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pPr>
              <a:spcBef>
                <a:spcPts val="1200"/>
              </a:spcBef>
            </a:pPr>
            <a:r>
              <a:rPr lang="en-US" dirty="0"/>
              <a:t>Scatter plot (42 homes) indicates linear trend</a:t>
            </a:r>
          </a:p>
          <a:p>
            <a:endParaRPr lang="en-US" dirty="0"/>
          </a:p>
        </p:txBody>
      </p:sp>
      <p:pic>
        <p:nvPicPr>
          <p:cNvPr id="8" name="Picture 7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AA229B98-57D5-4D87-82E8-0AF41A950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28" y="925906"/>
            <a:ext cx="4451039" cy="2625877"/>
          </a:xfrm>
          <a:prstGeom prst="rect">
            <a:avLst/>
          </a:prstGeom>
        </p:spPr>
      </p:pic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667BF08B-230F-4048-91B5-919FB9BFB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037" y="3744555"/>
            <a:ext cx="4914900" cy="2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920" y="1027327"/>
            <a:ext cx="7286855" cy="4525963"/>
          </a:xfrm>
        </p:spPr>
        <p:txBody>
          <a:bodyPr/>
          <a:lstStyle/>
          <a:p>
            <a:r>
              <a:rPr lang="en-US" dirty="0"/>
              <a:t>Two possible lines shown below (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FF99FF"/>
                </a:solidFill>
              </a:rPr>
              <a:t>B</a:t>
            </a:r>
            <a:r>
              <a:rPr lang="en-US" dirty="0"/>
              <a:t>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F2F4A5-C123-454A-A7D6-14F44E46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2" y="0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CB001-8ABF-4C89-8FB5-8C7EC081A9F3}"/>
              </a:ext>
            </a:extLst>
          </p:cNvPr>
          <p:cNvSpPr/>
          <p:nvPr/>
        </p:nvSpPr>
        <p:spPr>
          <a:xfrm>
            <a:off x="9867901" y="2767089"/>
            <a:ext cx="1707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92D05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541EE469-C20B-4A91-A986-6C638A40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05" y="3423635"/>
            <a:ext cx="5310500" cy="3226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CA161-55A2-426B-A82E-4BA91EEA2341}"/>
              </a:ext>
            </a:extLst>
          </p:cNvPr>
          <p:cNvSpPr txBox="1"/>
          <p:nvPr/>
        </p:nvSpPr>
        <p:spPr>
          <a:xfrm>
            <a:off x="10279380" y="3916680"/>
            <a:ext cx="3706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84708-C9C5-46EB-9E90-8C82F3708550}"/>
              </a:ext>
            </a:extLst>
          </p:cNvPr>
          <p:cNvSpPr txBox="1"/>
          <p:nvPr/>
        </p:nvSpPr>
        <p:spPr>
          <a:xfrm>
            <a:off x="10487867" y="4734985"/>
            <a:ext cx="3706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920" y="1027327"/>
            <a:ext cx="7286855" cy="4525963"/>
          </a:xfrm>
        </p:spPr>
        <p:txBody>
          <a:bodyPr/>
          <a:lstStyle/>
          <a:p>
            <a:r>
              <a:rPr lang="en-US" dirty="0"/>
              <a:t>Two possible lines shown below (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FF99FF"/>
                </a:solidFill>
              </a:rPr>
              <a:t>B</a:t>
            </a:r>
            <a:r>
              <a:rPr lang="en-US" dirty="0"/>
              <a:t>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en-US" dirty="0"/>
              <a:t>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AF2F4A5-C123-454A-A7D6-14F44E46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5952" y="0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7CB001-8ABF-4C89-8FB5-8C7EC081A9F3}"/>
              </a:ext>
            </a:extLst>
          </p:cNvPr>
          <p:cNvSpPr/>
          <p:nvPr/>
        </p:nvSpPr>
        <p:spPr>
          <a:xfrm>
            <a:off x="9867901" y="2767089"/>
            <a:ext cx="1707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92D05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541EE469-C20B-4A91-A986-6C638A40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05" y="3423635"/>
            <a:ext cx="5310500" cy="3226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5D358-9B55-48C3-8B0A-03EBF578C6CF}"/>
              </a:ext>
            </a:extLst>
          </p:cNvPr>
          <p:cNvSpPr txBox="1"/>
          <p:nvPr/>
        </p:nvSpPr>
        <p:spPr>
          <a:xfrm>
            <a:off x="3238660" y="3761066"/>
            <a:ext cx="312452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Symbol" pitchFamily="18" charset="2"/>
              </a:rPr>
              <a:t>Line that gives best fit to data is one that minimizes </a:t>
            </a:r>
            <a:r>
              <a:rPr lang="en-US" sz="2800" dirty="0">
                <a:solidFill>
                  <a:srgbClr val="FF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800" dirty="0">
                <a:solidFill>
                  <a:srgbClr val="00B0F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800" dirty="0">
                <a:sym typeface="Symbol" pitchFamily="18" charset="2"/>
              </a:rPr>
              <a:t>(more later)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6F8160-F6F5-42D1-900D-F02B0E3041DC}"/>
              </a:ext>
            </a:extLst>
          </p:cNvPr>
          <p:cNvSpPr txBox="1"/>
          <p:nvPr/>
        </p:nvSpPr>
        <p:spPr>
          <a:xfrm>
            <a:off x="10279380" y="3916680"/>
            <a:ext cx="3706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2AF49-26DD-400C-9262-0162484D5491}"/>
              </a:ext>
            </a:extLst>
          </p:cNvPr>
          <p:cNvSpPr txBox="1"/>
          <p:nvPr/>
        </p:nvSpPr>
        <p:spPr>
          <a:xfrm>
            <a:off x="10487867" y="4734985"/>
            <a:ext cx="3706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2712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998" y="-59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219" y="1192055"/>
            <a:ext cx="5030343" cy="1268167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921" y="177528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D507A8F-94D8-4BBF-A4D1-9816B3BE66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68" y="1138947"/>
            <a:ext cx="2666052" cy="5657728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A05CE765-866E-46C9-AE2D-6D0AB827B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340" y="2570314"/>
            <a:ext cx="5517828" cy="41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59" y="2787945"/>
            <a:ext cx="7745939" cy="3742395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SLOPE</a:t>
            </a:r>
            <a:r>
              <a:rPr lang="en-US" sz="2400" dirty="0">
                <a:latin typeface="Consolas" panose="020B0609020204030204" pitchFamily="49" charset="0"/>
              </a:rPr>
              <a:t>(C4:C45,B4:B45)</a:t>
            </a:r>
          </a:p>
          <a:p>
            <a:pPr marL="566928" indent="-457200">
              <a:spcBef>
                <a:spcPts val="1800"/>
              </a:spcBef>
              <a:defRPr/>
            </a:pPr>
            <a:r>
              <a:rPr lang="en-US" dirty="0"/>
              <a:t>Slope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35.036</a:t>
            </a:r>
          </a:p>
          <a:p>
            <a:pPr marL="109728" indent="0">
              <a:buNone/>
              <a:defRPr/>
            </a:pPr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>
                <a:solidFill>
                  <a:srgbClr val="FFFF00"/>
                </a:solidFill>
                <a:latin typeface="Consolas" panose="020B0609020204030204" pitchFamily="49" charset="0"/>
              </a:rPr>
              <a:t>INTERCEPT</a:t>
            </a:r>
            <a:r>
              <a:rPr lang="en-US" sz="2400" dirty="0">
                <a:latin typeface="Consolas" panose="020B0609020204030204" pitchFamily="49" charset="0"/>
              </a:rPr>
              <a:t>(C4:C45,B4:B45)</a:t>
            </a:r>
          </a:p>
          <a:p>
            <a:pPr marL="566928" indent="-457200">
              <a:spcBef>
                <a:spcPts val="1300"/>
              </a:spcBef>
              <a:defRPr/>
            </a:pPr>
            <a:r>
              <a:rPr lang="en-US" dirty="0"/>
              <a:t>Intercept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32,673</a:t>
            </a:r>
          </a:p>
          <a:p>
            <a:pPr marL="566928" indent="-457200">
              <a:spcBef>
                <a:spcPts val="1600"/>
              </a:spcBef>
              <a:defRPr/>
            </a:pPr>
            <a:r>
              <a:rPr lang="en-US" dirty="0"/>
              <a:t>Estimate </a:t>
            </a:r>
            <a:r>
              <a:rPr lang="en-US" i="1" dirty="0">
                <a:solidFill>
                  <a:srgbClr val="00B0F0"/>
                </a:solidFill>
              </a:rPr>
              <a:t>Y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when </a:t>
            </a:r>
            <a:r>
              <a:rPr lang="en-US" i="1" dirty="0">
                <a:solidFill>
                  <a:srgbClr val="92D05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1800 square feet?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</a:t>
            </a: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i="1" dirty="0">
                <a:solidFill>
                  <a:srgbClr val="00B0F0"/>
                </a:solidFill>
                <a:sym typeface="Wingdings" pitchFamily="2" charset="2"/>
              </a:rPr>
              <a:t>Y</a:t>
            </a: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35.036 x (</a:t>
            </a:r>
            <a:r>
              <a:rPr lang="en-US" dirty="0">
                <a:solidFill>
                  <a:srgbClr val="92D05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+ 32,673 = $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95,737.80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picture containing text, scoreboard&#10;&#10;Description automatically generated">
            <a:extLst>
              <a:ext uri="{FF2B5EF4-FFF2-40B4-BE49-F238E27FC236}">
                <a16:creationId xmlns:a16="http://schemas.microsoft.com/office/drawing/2014/main" id="{F4063EE4-259D-4179-A413-F4A261F2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72" y="1330331"/>
            <a:ext cx="4061128" cy="2395850"/>
          </a:xfrm>
          <a:prstGeom prst="rect">
            <a:avLst/>
          </a:prstGeom>
        </p:spPr>
      </p:pic>
      <p:pic>
        <p:nvPicPr>
          <p:cNvPr id="8" name="Picture 6" descr="Image result for excel logo">
            <a:extLst>
              <a:ext uri="{FF2B5EF4-FFF2-40B4-BE49-F238E27FC236}">
                <a16:creationId xmlns:a16="http://schemas.microsoft.com/office/drawing/2014/main" id="{8DE4CE08-F51E-4C95-8706-3E9B26796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41" y="346186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220" y="1459954"/>
            <a:ext cx="77647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Market value </a:t>
            </a:r>
            <a:r>
              <a:rPr lang="en-US" dirty="0"/>
              <a:t>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92D050"/>
                </a:solidFill>
              </a:rPr>
              <a:t>square feet</a:t>
            </a:r>
            <a:r>
              <a:rPr lang="en-US" dirty="0"/>
              <a:t>)</a:t>
            </a:r>
          </a:p>
          <a:p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6369483" y="6121933"/>
            <a:ext cx="5089791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But before use, examine </a:t>
            </a:r>
            <a:r>
              <a:rPr lang="en-US" sz="2800" dirty="0">
                <a:solidFill>
                  <a:srgbClr val="FF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298" y="212847"/>
            <a:ext cx="990600" cy="990600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7280D4E-C70F-4D87-89A7-083016FD5EE5}"/>
              </a:ext>
            </a:extLst>
          </p:cNvPr>
          <p:cNvGrpSpPr/>
          <p:nvPr/>
        </p:nvGrpSpPr>
        <p:grpSpPr>
          <a:xfrm>
            <a:off x="6233160" y="2703395"/>
            <a:ext cx="5362438" cy="3282522"/>
            <a:chOff x="6233160" y="2703395"/>
            <a:chExt cx="5362438" cy="3282522"/>
          </a:xfrm>
        </p:grpSpPr>
        <p:pic>
          <p:nvPicPr>
            <p:cNvPr id="12" name="Picture 11" descr="Chart, line chart&#10;&#10;Description automatically generated">
              <a:extLst>
                <a:ext uri="{FF2B5EF4-FFF2-40B4-BE49-F238E27FC236}">
                  <a16:creationId xmlns:a16="http://schemas.microsoft.com/office/drawing/2014/main" id="{F9D53440-2D99-4D6C-849F-D5880B6DB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60" y="2703395"/>
              <a:ext cx="5362438" cy="328252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B39EB7-85DC-4DDB-BEBA-2C9E79532F20}"/>
                </a:ext>
              </a:extLst>
            </p:cNvPr>
            <p:cNvSpPr/>
            <p:nvPr/>
          </p:nvSpPr>
          <p:spPr>
            <a:xfrm>
              <a:off x="9738360" y="4046220"/>
              <a:ext cx="746760" cy="167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1F5CA64-9499-438B-965F-A53B300307D1}"/>
              </a:ext>
            </a:extLst>
          </p:cNvPr>
          <p:cNvSpPr txBox="1"/>
          <p:nvPr/>
        </p:nvSpPr>
        <p:spPr>
          <a:xfrm>
            <a:off x="9364980" y="3846165"/>
            <a:ext cx="24079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00B0F0"/>
                </a:solidFill>
                <a:sym typeface="Wingdings" pitchFamily="2" charset="2"/>
              </a:rPr>
              <a:t>Y</a:t>
            </a:r>
            <a:r>
              <a:rPr lang="en-US" sz="2000" dirty="0">
                <a:solidFill>
                  <a:srgbClr val="00B0F0"/>
                </a:solidFill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= 35.036 </a:t>
            </a:r>
            <a:r>
              <a:rPr lang="en-US" sz="2000" dirty="0">
                <a:solidFill>
                  <a:srgbClr val="92D050"/>
                </a:solidFill>
                <a:sym typeface="Wingdings" pitchFamily="2" charset="2"/>
              </a:rPr>
              <a:t>X</a:t>
            </a:r>
            <a:r>
              <a:rPr lang="en-US" sz="2000" dirty="0">
                <a:sym typeface="Wingdings" pitchFamily="2" charset="2"/>
              </a:rPr>
              <a:t> + 32673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0" y="1641423"/>
            <a:ext cx="5956762" cy="4535540"/>
          </a:xfrm>
        </p:spPr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</a:t>
            </a:r>
          </a:p>
          <a:p>
            <a:pPr lvl="1"/>
            <a:r>
              <a:rPr lang="en-US" dirty="0"/>
              <a:t>Linear relationship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40" y="1334271"/>
            <a:ext cx="3549666" cy="502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92D05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92D050"/>
                </a:solidFill>
              </a:rPr>
              <a:t>B </a:t>
            </a:r>
            <a:r>
              <a:rPr lang="en-US" dirty="0"/>
              <a:t>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C613FD-8B9D-44DC-AB2A-DC5EC868B670}"/>
              </a:ext>
            </a:extLst>
          </p:cNvPr>
          <p:cNvSpPr/>
          <p:nvPr/>
        </p:nvSpPr>
        <p:spPr>
          <a:xfrm>
            <a:off x="4069080" y="3479261"/>
            <a:ext cx="2811780" cy="541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A474D-2126-4AB0-A8D5-99815D811EEA}"/>
              </a:ext>
            </a:extLst>
          </p:cNvPr>
          <p:cNvGrpSpPr/>
          <p:nvPr/>
        </p:nvGrpSpPr>
        <p:grpSpPr>
          <a:xfrm>
            <a:off x="7489207" y="1487210"/>
            <a:ext cx="4275687" cy="3883579"/>
            <a:chOff x="5736607" y="1940631"/>
            <a:chExt cx="4275687" cy="38835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E2774D-D787-4DE7-B08F-1BF4C9BF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531" y="1940631"/>
              <a:ext cx="4021763" cy="35298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7459328" y="3764175"/>
              <a:ext cx="340158" cy="4001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9211928" y="2133600"/>
              <a:ext cx="370614" cy="40011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5736607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8005502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152B1B-4334-4B5B-B108-7DEF9F4C98D4}"/>
              </a:ext>
            </a:extLst>
          </p:cNvPr>
          <p:cNvSpPr/>
          <p:nvPr/>
        </p:nvSpPr>
        <p:spPr>
          <a:xfrm>
            <a:off x="3973506" y="4073538"/>
            <a:ext cx="3623633" cy="2281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2674A-E398-4059-B8B2-7500FFD524F6}"/>
              </a:ext>
            </a:extLst>
          </p:cNvPr>
          <p:cNvSpPr/>
          <p:nvPr/>
        </p:nvSpPr>
        <p:spPr>
          <a:xfrm>
            <a:off x="6310107" y="2659835"/>
            <a:ext cx="845073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771D88-15D0-48B2-9FD6-D150DA7274E0}"/>
              </a:ext>
            </a:extLst>
          </p:cNvPr>
          <p:cNvSpPr/>
          <p:nvPr/>
        </p:nvSpPr>
        <p:spPr>
          <a:xfrm>
            <a:off x="10789920" y="1644466"/>
            <a:ext cx="978517" cy="519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438008-1534-4A91-A2C5-8B9DB5157B79}"/>
              </a:ext>
            </a:extLst>
          </p:cNvPr>
          <p:cNvSpPr/>
          <p:nvPr/>
        </p:nvSpPr>
        <p:spPr>
          <a:xfrm>
            <a:off x="4702288" y="2864602"/>
            <a:ext cx="1607819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FDF3A-8236-461D-8A69-BFE77E689FB4}"/>
              </a:ext>
            </a:extLst>
          </p:cNvPr>
          <p:cNvSpPr txBox="1"/>
          <p:nvPr/>
        </p:nvSpPr>
        <p:spPr>
          <a:xfrm>
            <a:off x="4497338" y="3095310"/>
            <a:ext cx="2918873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Q: </a:t>
            </a:r>
            <a:r>
              <a:rPr lang="en-US" sz="2400" dirty="0"/>
              <a:t>Given previous Y’s, what is likely next Y?</a:t>
            </a:r>
          </a:p>
        </p:txBody>
      </p:sp>
    </p:spTree>
    <p:extLst>
      <p:ext uri="{BB962C8B-B14F-4D97-AF65-F5344CB8AC3E}">
        <p14:creationId xmlns:p14="http://schemas.microsoft.com/office/powerpoint/2010/main" val="132556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20" y="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620" y="1028700"/>
            <a:ext cx="8229600" cy="27813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Before predicting, confirm linear regression assumptions hold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Variation around line is normally distributed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B0F0"/>
                </a:solidFill>
              </a:rPr>
              <a:t>residuals</a:t>
            </a:r>
            <a:r>
              <a:rPr lang="en-US" dirty="0"/>
              <a:t> (error in prediction)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Chart</a:t>
            </a:r>
            <a:endParaRPr lang="en-US" dirty="0"/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08A0E7C5-5A7D-433F-9108-47ECC042C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61" y="3671932"/>
            <a:ext cx="4141106" cy="2888888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E4AF6FE-7D33-4D13-99B2-CF54F4633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02" y="3597134"/>
            <a:ext cx="3823818" cy="326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188" y="4682"/>
            <a:ext cx="4968240" cy="838200"/>
          </a:xfrm>
        </p:spPr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6CB110-6859-41BA-9867-47A399A4CE9D}"/>
              </a:ext>
            </a:extLst>
          </p:cNvPr>
          <p:cNvSpPr/>
          <p:nvPr/>
        </p:nvSpPr>
        <p:spPr>
          <a:xfrm>
            <a:off x="3200400" y="824040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E6175-280A-4D31-8F0F-5E9C018F3589}"/>
              </a:ext>
            </a:extLst>
          </p:cNvPr>
          <p:cNvSpPr txBox="1"/>
          <p:nvPr/>
        </p:nvSpPr>
        <p:spPr>
          <a:xfrm>
            <a:off x="8306432" y="100765"/>
            <a:ext cx="38087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Variation around line normally distributed?</a:t>
            </a:r>
          </a:p>
          <a:p>
            <a:r>
              <a:rPr lang="en-US" sz="1600" dirty="0"/>
              <a:t>Variation equal for all X?</a:t>
            </a:r>
          </a:p>
          <a:p>
            <a:r>
              <a:rPr lang="en-US" sz="1600" dirty="0"/>
              <a:t>Variation independent for all X?</a:t>
            </a: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F1A4DC1-1173-4C6C-8CBD-3E4B82DC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72" y="1061227"/>
            <a:ext cx="9878395" cy="579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980" y="-186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92D050"/>
                </a:solidFill>
              </a:rPr>
              <a:t>Good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10749193" y="3439881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3226246" y="3500161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2499593" y="3500161"/>
            <a:ext cx="338073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Clustered towards middle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3200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D0DCB88-FAD2-46DC-98BB-B30126223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49" y="866488"/>
            <a:ext cx="6111631" cy="59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11293545" y="3198168"/>
            <a:ext cx="122225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4737200" y="3335328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3776318" y="3335328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3276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4056BD07-5361-4FBD-82A0-89DD1FC20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49" y="712531"/>
            <a:ext cx="6083392" cy="6145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253" y="2875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3904913" y="5645390"/>
            <a:ext cx="1973579" cy="101566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Note: could do normality test (QQ plot)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9A16-68E2-48EC-87C5-EED2F29C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Analysis –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DC6C-BB92-49B3-924E-AB8ED91E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040" y="1694409"/>
            <a:ext cx="39624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Regression assumptions: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Normality of variation around regression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Equal variation for all y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Independence of variation</a:t>
            </a:r>
          </a:p>
          <a:p>
            <a:pPr marL="457200" lvl="1" indent="0">
              <a:buNone/>
            </a:pPr>
            <a:r>
              <a:rPr lang="en-US" dirty="0"/>
              <a:t>___________________</a:t>
            </a:r>
          </a:p>
          <a:p>
            <a:pPr marL="0" indent="0">
              <a:buNone/>
            </a:pPr>
            <a:r>
              <a:rPr lang="en-US" dirty="0"/>
              <a:t>	(a) ok</a:t>
            </a:r>
          </a:p>
          <a:p>
            <a:pPr marL="0" indent="0">
              <a:buNone/>
            </a:pPr>
            <a:r>
              <a:rPr lang="en-US" dirty="0"/>
              <a:t>	(b) funnel</a:t>
            </a:r>
          </a:p>
          <a:p>
            <a:pPr marL="0" indent="0">
              <a:buNone/>
            </a:pPr>
            <a:r>
              <a:rPr lang="en-US" dirty="0"/>
              <a:t>	(c) double bow</a:t>
            </a:r>
          </a:p>
          <a:p>
            <a:pPr marL="0" indent="0">
              <a:buNone/>
            </a:pPr>
            <a:r>
              <a:rPr lang="en-US" dirty="0"/>
              <a:t>	(d) nonlinear</a:t>
            </a:r>
          </a:p>
        </p:txBody>
      </p:sp>
      <p:pic>
        <p:nvPicPr>
          <p:cNvPr id="6" name="Picture 5" descr="Scatter chart&#10;&#10;Description automatically generated">
            <a:extLst>
              <a:ext uri="{FF2B5EF4-FFF2-40B4-BE49-F238E27FC236}">
                <a16:creationId xmlns:a16="http://schemas.microsoft.com/office/drawing/2014/main" id="{7FB215BC-0C15-463B-B567-500B5AA0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1694409"/>
            <a:ext cx="4716780" cy="43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0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0" y="1641423"/>
            <a:ext cx="5956762" cy="4535540"/>
          </a:xfrm>
        </p:spPr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</a:t>
            </a:r>
          </a:p>
          <a:p>
            <a:pPr lvl="1"/>
            <a:r>
              <a:rPr lang="en-US" dirty="0"/>
              <a:t>Linear relationship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1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1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5CE503-1305-4C65-AE1A-5F15F0004F55}"/>
              </a:ext>
            </a:extLst>
          </p:cNvPr>
          <p:cNvGrpSpPr/>
          <p:nvPr/>
        </p:nvGrpSpPr>
        <p:grpSpPr>
          <a:xfrm>
            <a:off x="3657600" y="1255253"/>
            <a:ext cx="8282941" cy="4468745"/>
            <a:chOff x="3657600" y="1255253"/>
            <a:chExt cx="8282941" cy="44687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C8F5D8A-EF9B-4DDC-86D9-D3BCFFDFF194}"/>
                </a:ext>
              </a:extLst>
            </p:cNvPr>
            <p:cNvGrpSpPr/>
            <p:nvPr/>
          </p:nvGrpSpPr>
          <p:grpSpPr>
            <a:xfrm>
              <a:off x="3657600" y="1255253"/>
              <a:ext cx="8282941" cy="4468745"/>
              <a:chOff x="3657600" y="1255253"/>
              <a:chExt cx="8282941" cy="4468745"/>
            </a:xfrm>
          </p:grpSpPr>
          <p:pic>
            <p:nvPicPr>
              <p:cNvPr id="7" name="Picture 6" descr="Diagram, schematic&#10;&#10;Description automatically generated">
                <a:extLst>
                  <a:ext uri="{FF2B5EF4-FFF2-40B4-BE49-F238E27FC236}">
                    <a16:creationId xmlns:a16="http://schemas.microsoft.com/office/drawing/2014/main" id="{5339F526-F8BE-4738-851A-3FBB3EBFD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57600" y="1295400"/>
                <a:ext cx="8282941" cy="4428598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B2EC7F8-01A3-43CC-AD0A-043F97F91349}"/>
                  </a:ext>
                </a:extLst>
              </p:cNvPr>
              <p:cNvSpPr/>
              <p:nvPr/>
            </p:nvSpPr>
            <p:spPr>
              <a:xfrm>
                <a:off x="6139657" y="2012950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FC43BC3-5E53-441C-9B39-2316C6CA113A}"/>
                  </a:ext>
                </a:extLst>
              </p:cNvPr>
              <p:cNvSpPr/>
              <p:nvPr/>
            </p:nvSpPr>
            <p:spPr>
              <a:xfrm>
                <a:off x="4455637" y="3090599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F6E6327-194A-4225-99B7-A46012A22E4E}"/>
                  </a:ext>
                </a:extLst>
              </p:cNvPr>
              <p:cNvSpPr/>
              <p:nvPr/>
            </p:nvSpPr>
            <p:spPr>
              <a:xfrm>
                <a:off x="4844257" y="3910330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BE54736-6CC8-4137-9C67-6AE751637111}"/>
                  </a:ext>
                </a:extLst>
              </p:cNvPr>
              <p:cNvSpPr/>
              <p:nvPr/>
            </p:nvSpPr>
            <p:spPr>
              <a:xfrm>
                <a:off x="6576062" y="4398010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CF915D3-8CFB-409B-8BB1-679C25377A79}"/>
                  </a:ext>
                </a:extLst>
              </p:cNvPr>
              <p:cNvSpPr/>
              <p:nvPr/>
            </p:nvSpPr>
            <p:spPr>
              <a:xfrm>
                <a:off x="9385777" y="3219450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6E50845-2DDA-4D71-828C-B73AB285F282}"/>
                  </a:ext>
                </a:extLst>
              </p:cNvPr>
              <p:cNvSpPr/>
              <p:nvPr/>
            </p:nvSpPr>
            <p:spPr>
              <a:xfrm>
                <a:off x="10115236" y="2671499"/>
                <a:ext cx="388620" cy="4191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57EF69-802D-4336-8072-653535FAAADD}"/>
                  </a:ext>
                </a:extLst>
              </p:cNvPr>
              <p:cNvSpPr txBox="1"/>
              <p:nvPr/>
            </p:nvSpPr>
            <p:spPr>
              <a:xfrm>
                <a:off x="3973831" y="1255253"/>
                <a:ext cx="251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99FF"/>
                    </a:solidFill>
                  </a:rPr>
                  <a:t>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31AB59-4E6E-492A-9FC7-63DAFAEF0966}"/>
                  </a:ext>
                </a:extLst>
              </p:cNvPr>
              <p:cNvSpPr txBox="1"/>
              <p:nvPr/>
            </p:nvSpPr>
            <p:spPr>
              <a:xfrm>
                <a:off x="11357611" y="4817110"/>
                <a:ext cx="2514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99FF"/>
                    </a:solidFill>
                  </a:rPr>
                  <a:t>X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36D794F-DB39-46DA-B122-975ECE3B54A5}"/>
                  </a:ext>
                </a:extLst>
              </p:cNvPr>
              <p:cNvCxnSpPr/>
              <p:nvPr/>
            </p:nvCxnSpPr>
            <p:spPr>
              <a:xfrm>
                <a:off x="4149092" y="1962735"/>
                <a:ext cx="0" cy="3177540"/>
              </a:xfrm>
              <a:prstGeom prst="line">
                <a:avLst/>
              </a:prstGeom>
              <a:ln w="101600">
                <a:solidFill>
                  <a:srgbClr val="F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A9012AA-6ADC-4664-8DC6-0B0238B534D9}"/>
                  </a:ext>
                </a:extLst>
              </p:cNvPr>
              <p:cNvCxnSpPr>
                <a:cxnSpLocks/>
                <a:stCxn id="49" idx="1"/>
              </p:cNvCxnSpPr>
              <p:nvPr/>
            </p:nvCxnSpPr>
            <p:spPr>
              <a:xfrm flipH="1">
                <a:off x="4099561" y="5140276"/>
                <a:ext cx="7258050" cy="54078"/>
              </a:xfrm>
              <a:prstGeom prst="line">
                <a:avLst/>
              </a:prstGeom>
              <a:ln w="101600">
                <a:solidFill>
                  <a:srgbClr val="FF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53EA338-3AF5-4ADB-AB4D-ABA46A4600B9}"/>
                </a:ext>
              </a:extLst>
            </p:cNvPr>
            <p:cNvCxnSpPr>
              <a:cxnSpLocks/>
            </p:cNvCxnSpPr>
            <p:nvPr/>
          </p:nvCxnSpPr>
          <p:spPr>
            <a:xfrm>
              <a:off x="6316980" y="2432050"/>
              <a:ext cx="0" cy="1206500"/>
            </a:xfrm>
            <a:prstGeom prst="line">
              <a:avLst/>
            </a:prstGeom>
            <a:ln w="28575">
              <a:solidFill>
                <a:srgbClr val="92D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63F45C-D558-40BE-BCB2-01C8A3B9487E}"/>
                </a:ext>
              </a:extLst>
            </p:cNvPr>
            <p:cNvSpPr txBox="1"/>
            <p:nvPr/>
          </p:nvSpPr>
          <p:spPr>
            <a:xfrm>
              <a:off x="6281750" y="2125127"/>
              <a:ext cx="58862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0" dirty="0"/>
                <a:t>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63DEB6-BDF3-4C0B-8283-3CE01F973267}"/>
              </a:ext>
            </a:extLst>
          </p:cNvPr>
          <p:cNvGrpSpPr/>
          <p:nvPr/>
        </p:nvGrpSpPr>
        <p:grpSpPr>
          <a:xfrm>
            <a:off x="6289964" y="2800986"/>
            <a:ext cx="5682489" cy="3096140"/>
            <a:chOff x="6289964" y="2800986"/>
            <a:chExt cx="5682489" cy="3096140"/>
          </a:xfrm>
        </p:grpSpPr>
        <p:sp>
          <p:nvSpPr>
            <p:cNvPr id="79874" name="Rectangle 2">
              <a:extLst>
                <a:ext uri="{FF2B5EF4-FFF2-40B4-BE49-F238E27FC236}">
                  <a16:creationId xmlns:a16="http://schemas.microsoft.com/office/drawing/2014/main" id="{5334132D-59B2-4B9E-BA23-A899A8BA9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964" y="2800986"/>
              <a:ext cx="5657850" cy="2911475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901" name="Line 3">
              <a:extLst>
                <a:ext uri="{FF2B5EF4-FFF2-40B4-BE49-F238E27FC236}">
                  <a16:creationId xmlns:a16="http://schemas.microsoft.com/office/drawing/2014/main" id="{F38CB5F7-E715-41EE-8A74-DDB877F2C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4189" y="345979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2" name="Line 4">
              <a:extLst>
                <a:ext uri="{FF2B5EF4-FFF2-40B4-BE49-F238E27FC236}">
                  <a16:creationId xmlns:a16="http://schemas.microsoft.com/office/drawing/2014/main" id="{D73211E7-A74E-486E-ACE0-297B433CF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85044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Line 5">
              <a:extLst>
                <a:ext uri="{FF2B5EF4-FFF2-40B4-BE49-F238E27FC236}">
                  <a16:creationId xmlns:a16="http://schemas.microsoft.com/office/drawing/2014/main" id="{2147E4F7-CDBA-41E4-B7EC-5BA7CABFC4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3837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4" name="Line 6">
              <a:extLst>
                <a:ext uri="{FF2B5EF4-FFF2-40B4-BE49-F238E27FC236}">
                  <a16:creationId xmlns:a16="http://schemas.microsoft.com/office/drawing/2014/main" id="{364518A8-E817-41BF-A947-3EA75BFA15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9138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5" name="Line 7">
              <a:extLst>
                <a:ext uri="{FF2B5EF4-FFF2-40B4-BE49-F238E27FC236}">
                  <a16:creationId xmlns:a16="http://schemas.microsoft.com/office/drawing/2014/main" id="{158FF52D-0B95-40F3-8F0B-92A3A3E8B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44709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Line 8">
              <a:extLst>
                <a:ext uri="{FF2B5EF4-FFF2-40B4-BE49-F238E27FC236}">
                  <a16:creationId xmlns:a16="http://schemas.microsoft.com/office/drawing/2014/main" id="{3E45658F-D0DA-4291-95C5-D7ABCB760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890" y="485044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7" name="Line 9">
              <a:extLst>
                <a:ext uri="{FF2B5EF4-FFF2-40B4-BE49-F238E27FC236}">
                  <a16:creationId xmlns:a16="http://schemas.microsoft.com/office/drawing/2014/main" id="{17BCF91C-B6D8-4E28-997F-325B473F12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8" name="Line 10">
              <a:extLst>
                <a:ext uri="{FF2B5EF4-FFF2-40B4-BE49-F238E27FC236}">
                  <a16:creationId xmlns:a16="http://schemas.microsoft.com/office/drawing/2014/main" id="{E164ED9C-F54A-4010-A68E-4022FEA234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031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Line 11">
              <a:extLst>
                <a:ext uri="{FF2B5EF4-FFF2-40B4-BE49-F238E27FC236}">
                  <a16:creationId xmlns:a16="http://schemas.microsoft.com/office/drawing/2014/main" id="{EC5AC040-7785-4261-BDBA-371BC05CB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0" name="Line 12">
              <a:extLst>
                <a:ext uri="{FF2B5EF4-FFF2-40B4-BE49-F238E27FC236}">
                  <a16:creationId xmlns:a16="http://schemas.microsoft.com/office/drawing/2014/main" id="{66E4EA9A-D3A1-4AF9-9410-B84B06369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6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1" name="Line 13">
              <a:extLst>
                <a:ext uri="{FF2B5EF4-FFF2-40B4-BE49-F238E27FC236}">
                  <a16:creationId xmlns:a16="http://schemas.microsoft.com/office/drawing/2014/main" id="{D101BC52-5070-4DC5-A1FD-DB6E72C10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Line 14">
              <a:extLst>
                <a:ext uri="{FF2B5EF4-FFF2-40B4-BE49-F238E27FC236}">
                  <a16:creationId xmlns:a16="http://schemas.microsoft.com/office/drawing/2014/main" id="{4B24CFAA-79E5-40B1-A4EB-F8895A0E85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5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3" name="Line 15">
              <a:extLst>
                <a:ext uri="{FF2B5EF4-FFF2-40B4-BE49-F238E27FC236}">
                  <a16:creationId xmlns:a16="http://schemas.microsoft.com/office/drawing/2014/main" id="{42F7B24D-EDDE-44DF-B955-DBC5F6CC6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4" name="Line 16">
              <a:extLst>
                <a:ext uri="{FF2B5EF4-FFF2-40B4-BE49-F238E27FC236}">
                  <a16:creationId xmlns:a16="http://schemas.microsoft.com/office/drawing/2014/main" id="{DFCE77B0-8AC2-4D0F-B2B0-EDB5654A01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Line 17">
              <a:extLst>
                <a:ext uri="{FF2B5EF4-FFF2-40B4-BE49-F238E27FC236}">
                  <a16:creationId xmlns:a16="http://schemas.microsoft.com/office/drawing/2014/main" id="{EC567729-9930-4FAB-B5E8-E7A71D4063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6" name="Line 18">
              <a:extLst>
                <a:ext uri="{FF2B5EF4-FFF2-40B4-BE49-F238E27FC236}">
                  <a16:creationId xmlns:a16="http://schemas.microsoft.com/office/drawing/2014/main" id="{7C429237-BBE1-491F-837F-AE3EEC37C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7" name="Line 19">
              <a:extLst>
                <a:ext uri="{FF2B5EF4-FFF2-40B4-BE49-F238E27FC236}">
                  <a16:creationId xmlns:a16="http://schemas.microsoft.com/office/drawing/2014/main" id="{63241923-203C-4821-926F-156F43FDB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Oval 20">
              <a:extLst>
                <a:ext uri="{FF2B5EF4-FFF2-40B4-BE49-F238E27FC236}">
                  <a16:creationId xmlns:a16="http://schemas.microsoft.com/office/drawing/2014/main" id="{F84F1936-756F-4A12-BB4B-5CF42C25E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027" y="434086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19" name="Oval 21">
              <a:extLst>
                <a:ext uri="{FF2B5EF4-FFF2-40B4-BE49-F238E27FC236}">
                  <a16:creationId xmlns:a16="http://schemas.microsoft.com/office/drawing/2014/main" id="{16C7A578-92AD-4472-A96F-56049E4D7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902" y="457422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0" name="Oval 22">
              <a:extLst>
                <a:ext uri="{FF2B5EF4-FFF2-40B4-BE49-F238E27FC236}">
                  <a16:creationId xmlns:a16="http://schemas.microsoft.com/office/drawing/2014/main" id="{B9496816-CEF3-4A8E-BD4C-D4B017A88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502" y="429164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1" name="Oval 23">
              <a:extLst>
                <a:ext uri="{FF2B5EF4-FFF2-40B4-BE49-F238E27FC236}">
                  <a16:creationId xmlns:a16="http://schemas.microsoft.com/office/drawing/2014/main" id="{83DB4EED-B0EE-483F-B57B-E1815D34D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90" y="345027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2" name="Oval 24">
              <a:extLst>
                <a:ext uri="{FF2B5EF4-FFF2-40B4-BE49-F238E27FC236}">
                  <a16:creationId xmlns:a16="http://schemas.microsoft.com/office/drawing/2014/main" id="{E826D8F8-49CB-4057-934A-189746C67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64" y="340423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3" name="Oval 25">
              <a:extLst>
                <a:ext uri="{FF2B5EF4-FFF2-40B4-BE49-F238E27FC236}">
                  <a16:creationId xmlns:a16="http://schemas.microsoft.com/office/drawing/2014/main" id="{40A06928-2CEB-47A7-9CF8-985923D18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7227" y="3870961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24" name="Rectangle 26">
              <a:extLst>
                <a:ext uri="{FF2B5EF4-FFF2-40B4-BE49-F238E27FC236}">
                  <a16:creationId xmlns:a16="http://schemas.microsoft.com/office/drawing/2014/main" id="{E075430F-631A-4DCB-9B09-1D626211D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327" y="4610736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0925" name="Rectangle 27">
              <a:extLst>
                <a:ext uri="{FF2B5EF4-FFF2-40B4-BE49-F238E27FC236}">
                  <a16:creationId xmlns:a16="http://schemas.microsoft.com/office/drawing/2014/main" id="{D485981F-4151-4090-BA8B-208006D1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4145599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0926" name="Rectangle 28">
              <a:extLst>
                <a:ext uri="{FF2B5EF4-FFF2-40B4-BE49-F238E27FC236}">
                  <a16:creationId xmlns:a16="http://schemas.microsoft.com/office/drawing/2014/main" id="{A1D4FF8E-3DC4-4A39-94E7-5EF03CA7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674111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0927" name="Rectangle 29">
              <a:extLst>
                <a:ext uri="{FF2B5EF4-FFF2-40B4-BE49-F238E27FC236}">
                  <a16:creationId xmlns:a16="http://schemas.microsoft.com/office/drawing/2014/main" id="{841CE25C-B573-4CFC-A7A9-43F0BE746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207386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928" name="Rectangle 30">
              <a:extLst>
                <a:ext uri="{FF2B5EF4-FFF2-40B4-BE49-F238E27FC236}">
                  <a16:creationId xmlns:a16="http://schemas.microsoft.com/office/drawing/2014/main" id="{8DE8E7CD-E3B7-4B75-AAA8-95469005C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452" y="5126674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0929" name="Rectangle 31">
              <a:extLst>
                <a:ext uri="{FF2B5EF4-FFF2-40B4-BE49-F238E27FC236}">
                  <a16:creationId xmlns:a16="http://schemas.microsoft.com/office/drawing/2014/main" id="{B2B45550-57AD-4DA9-AD43-29FD1CF39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514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0930" name="Rectangle 32">
              <a:extLst>
                <a:ext uri="{FF2B5EF4-FFF2-40B4-BE49-F238E27FC236}">
                  <a16:creationId xmlns:a16="http://schemas.microsoft.com/office/drawing/2014/main" id="{C4E4F699-8E06-45FE-996C-0CDFC8E7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81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0931" name="Rectangle 33">
              <a:extLst>
                <a:ext uri="{FF2B5EF4-FFF2-40B4-BE49-F238E27FC236}">
                  <a16:creationId xmlns:a16="http://schemas.microsoft.com/office/drawing/2014/main" id="{7B849F83-AA76-4F61-A490-C857DF28C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0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932" name="Rectangle 34">
              <a:extLst>
                <a:ext uri="{FF2B5EF4-FFF2-40B4-BE49-F238E27FC236}">
                  <a16:creationId xmlns:a16="http://schemas.microsoft.com/office/drawing/2014/main" id="{5AF7B693-44EC-41C1-AF69-8E8F009C9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77" y="4620261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0933" name="Rectangle 35">
              <a:extLst>
                <a:ext uri="{FF2B5EF4-FFF2-40B4-BE49-F238E27FC236}">
                  <a16:creationId xmlns:a16="http://schemas.microsoft.com/office/drawing/2014/main" id="{A75BB6FE-AD1B-4B4A-9B23-2249FD756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689" y="2915286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0936" name="Oval 38">
              <a:extLst>
                <a:ext uri="{FF2B5EF4-FFF2-40B4-BE49-F238E27FC236}">
                  <a16:creationId xmlns:a16="http://schemas.microsoft.com/office/drawing/2014/main" id="{D192E436-6BEC-4E48-A740-E0CBBE98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189" y="4521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7" name="Oval 39">
              <a:extLst>
                <a:ext uri="{FF2B5EF4-FFF2-40B4-BE49-F238E27FC236}">
                  <a16:creationId xmlns:a16="http://schemas.microsoft.com/office/drawing/2014/main" id="{B4FB27F5-87C5-4FDD-A0F3-45BD8DFAB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89" y="33026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8" name="Oval 40">
              <a:extLst>
                <a:ext uri="{FF2B5EF4-FFF2-40B4-BE49-F238E27FC236}">
                  <a16:creationId xmlns:a16="http://schemas.microsoft.com/office/drawing/2014/main" id="{66D92083-C7B7-42E4-87E3-664CB66A6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189" y="3836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39" name="Oval 41">
              <a:extLst>
                <a:ext uri="{FF2B5EF4-FFF2-40B4-BE49-F238E27FC236}">
                  <a16:creationId xmlns:a16="http://schemas.microsoft.com/office/drawing/2014/main" id="{41C02513-4531-4997-BCB7-92F06C692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89" y="3378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0" name="Oval 42">
              <a:extLst>
                <a:ext uri="{FF2B5EF4-FFF2-40B4-BE49-F238E27FC236}">
                  <a16:creationId xmlns:a16="http://schemas.microsoft.com/office/drawing/2014/main" id="{DC7CBE4D-4F4C-492F-88CD-E1B14575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189" y="42932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941" name="Oval 43">
              <a:extLst>
                <a:ext uri="{FF2B5EF4-FFF2-40B4-BE49-F238E27FC236}">
                  <a16:creationId xmlns:a16="http://schemas.microsoft.com/office/drawing/2014/main" id="{C58FED86-DC7D-4334-9C97-79FEC3E46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589" y="4217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4A8BE5-1B5C-41C9-B597-3F3A4DF36768}"/>
                </a:ext>
              </a:extLst>
            </p:cNvPr>
            <p:cNvSpPr/>
            <p:nvPr/>
          </p:nvSpPr>
          <p:spPr>
            <a:xfrm>
              <a:off x="7671089" y="571246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47" name="Rectangle 37">
            <a:extLst>
              <a:ext uri="{FF2B5EF4-FFF2-40B4-BE49-F238E27FC236}">
                <a16:creationId xmlns:a16="http://schemas.microsoft.com/office/drawing/2014/main" id="{D7C025C6-5344-401D-A184-3F73090A379F}"/>
              </a:ext>
            </a:extLst>
          </p:cNvPr>
          <p:cNvSpPr txBox="1">
            <a:spLocks noChangeArrowheads="1"/>
          </p:cNvSpPr>
          <p:nvPr/>
        </p:nvSpPr>
        <p:spPr>
          <a:xfrm>
            <a:off x="6331528" y="1219015"/>
            <a:ext cx="5694218" cy="45355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+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1528" y="1219015"/>
            <a:ext cx="5694218" cy="453554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905510" y="304332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A91B85-7C08-4B80-8FB8-AA6A06B649E2}"/>
              </a:ext>
            </a:extLst>
          </p:cNvPr>
          <p:cNvGrpSpPr/>
          <p:nvPr/>
        </p:nvGrpSpPr>
        <p:grpSpPr>
          <a:xfrm>
            <a:off x="6289964" y="2800986"/>
            <a:ext cx="5682489" cy="3096140"/>
            <a:chOff x="6289964" y="2800986"/>
            <a:chExt cx="5682489" cy="3096140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95AC813D-565A-486F-A7C2-F48F599E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964" y="2800986"/>
              <a:ext cx="5657850" cy="2911475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3">
              <a:extLst>
                <a:ext uri="{FF2B5EF4-FFF2-40B4-BE49-F238E27FC236}">
                  <a16:creationId xmlns:a16="http://schemas.microsoft.com/office/drawing/2014/main" id="{C7B79A84-9685-4A37-AB7E-3B2746BB4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4189" y="345979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">
              <a:extLst>
                <a:ext uri="{FF2B5EF4-FFF2-40B4-BE49-F238E27FC236}">
                  <a16:creationId xmlns:a16="http://schemas.microsoft.com/office/drawing/2014/main" id="{A266643B-9F40-4577-A736-7FB484ABE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85044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A65949A-30E8-466D-BC64-8DE3D73BD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3837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5B28AA2E-FCE2-4742-BE2F-C53E7C4FB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9138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">
              <a:extLst>
                <a:ext uri="{FF2B5EF4-FFF2-40B4-BE49-F238E27FC236}">
                  <a16:creationId xmlns:a16="http://schemas.microsoft.com/office/drawing/2014/main" id="{83591D76-8E83-49F4-AC88-647B6B472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44709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522ACFBF-30DE-4219-91DE-A6651A9B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890" y="485044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E73D6854-0169-4B0A-93FE-7E42A6876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0">
              <a:extLst>
                <a:ext uri="{FF2B5EF4-FFF2-40B4-BE49-F238E27FC236}">
                  <a16:creationId xmlns:a16="http://schemas.microsoft.com/office/drawing/2014/main" id="{5CCBF5EA-DD69-4B14-9F3C-2F54720FE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031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39E02AC2-EA16-4BAA-9F28-55404F293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B241FF35-1126-4570-8A97-C56AFFB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6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D8BDCF69-2BB8-49F1-942B-9E92EF299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A60FF929-66FE-4DF3-BF15-06950241D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5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40D2F087-67B9-4135-9B5C-012B7EC7F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9F690D0D-59CA-4C69-9D01-D200FCDF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7A7121-2731-448F-8AB1-1356E85D5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B8A6B582-44F7-4F80-B47A-6600C4971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D0408C75-6829-4841-8C10-0BC58C7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id="{3D66FC6D-2558-4E2F-A9EB-EE22DB12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027" y="434086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D5D63785-EB33-4B92-80A2-8F0A8DB7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902" y="457422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id="{BF94DBA8-1591-47DC-9ADC-4D243C2E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502" y="429164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23">
              <a:extLst>
                <a:ext uri="{FF2B5EF4-FFF2-40B4-BE49-F238E27FC236}">
                  <a16:creationId xmlns:a16="http://schemas.microsoft.com/office/drawing/2014/main" id="{6556E59A-A98B-4EB5-BA22-C873C7E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90" y="345027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24">
              <a:extLst>
                <a:ext uri="{FF2B5EF4-FFF2-40B4-BE49-F238E27FC236}">
                  <a16:creationId xmlns:a16="http://schemas.microsoft.com/office/drawing/2014/main" id="{52A49902-4063-4F67-89CA-C5AB2335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64" y="340423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25">
              <a:extLst>
                <a:ext uri="{FF2B5EF4-FFF2-40B4-BE49-F238E27FC236}">
                  <a16:creationId xmlns:a16="http://schemas.microsoft.com/office/drawing/2014/main" id="{439EEDC4-D7C3-404D-8ECF-D38D694D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7227" y="3870961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6155FF34-7C3B-4298-8505-E2B30E590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327" y="4610736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1F8D5F7E-B81A-48E0-8347-724CE21D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4145599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62613EAA-444D-495E-8E54-1C603135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674111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A63E26E8-28CC-42C4-B1CF-03055140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207386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B7B16D3F-CD12-4DEC-9CC0-386F5CE9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452" y="5126674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5848B79B-DDB0-4BD9-B1DE-EF03B832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514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32">
              <a:extLst>
                <a:ext uri="{FF2B5EF4-FFF2-40B4-BE49-F238E27FC236}">
                  <a16:creationId xmlns:a16="http://schemas.microsoft.com/office/drawing/2014/main" id="{3C7F9832-51A6-460A-B2E6-DC1376CB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81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327D4CB0-8EB0-42E1-91DF-29DFE945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0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34">
              <a:extLst>
                <a:ext uri="{FF2B5EF4-FFF2-40B4-BE49-F238E27FC236}">
                  <a16:creationId xmlns:a16="http://schemas.microsoft.com/office/drawing/2014/main" id="{9CB8C25C-1586-4610-9803-C476D784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77" y="4620261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1" name="Rectangle 35">
              <a:extLst>
                <a:ext uri="{FF2B5EF4-FFF2-40B4-BE49-F238E27FC236}">
                  <a16:creationId xmlns:a16="http://schemas.microsoft.com/office/drawing/2014/main" id="{38DBEEFB-0612-4E58-A45F-9301596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689" y="2915286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2" name="Oval 38">
              <a:extLst>
                <a:ext uri="{FF2B5EF4-FFF2-40B4-BE49-F238E27FC236}">
                  <a16:creationId xmlns:a16="http://schemas.microsoft.com/office/drawing/2014/main" id="{8B96C163-24B8-4735-A866-906CD007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189" y="4521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39">
              <a:extLst>
                <a:ext uri="{FF2B5EF4-FFF2-40B4-BE49-F238E27FC236}">
                  <a16:creationId xmlns:a16="http://schemas.microsoft.com/office/drawing/2014/main" id="{4AEC112A-F220-4082-9BB2-500AF476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89" y="33026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40">
              <a:extLst>
                <a:ext uri="{FF2B5EF4-FFF2-40B4-BE49-F238E27FC236}">
                  <a16:creationId xmlns:a16="http://schemas.microsoft.com/office/drawing/2014/main" id="{29845006-39ED-4747-9103-E457D1BE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189" y="3836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0134E0AB-DF38-4536-AD9F-2A9E7F325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89" y="3378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42">
              <a:extLst>
                <a:ext uri="{FF2B5EF4-FFF2-40B4-BE49-F238E27FC236}">
                  <a16:creationId xmlns:a16="http://schemas.microsoft.com/office/drawing/2014/main" id="{DE1A7878-37E3-4A98-A1CC-A7F2A525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189" y="42932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571384A9-5E4E-45B4-8954-6F0FDEFFA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589" y="4217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CD0D588-7FD1-483B-AA2A-457A43ABCF37}"/>
                </a:ext>
              </a:extLst>
            </p:cNvPr>
            <p:cNvSpPr/>
            <p:nvPr/>
          </p:nvSpPr>
          <p:spPr>
            <a:xfrm>
              <a:off x="7671089" y="571246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131" name="Line 55">
            <a:extLst>
              <a:ext uri="{FF2B5EF4-FFF2-40B4-BE49-F238E27FC236}">
                <a16:creationId xmlns:a16="http://schemas.microsoft.com/office/drawing/2014/main" id="{62EBCAF5-28C8-4DA7-9C48-482CBC54B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965" y="327453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1528" y="1219015"/>
            <a:ext cx="5694218" cy="453554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A91B85-7C08-4B80-8FB8-AA6A06B649E2}"/>
              </a:ext>
            </a:extLst>
          </p:cNvPr>
          <p:cNvGrpSpPr/>
          <p:nvPr/>
        </p:nvGrpSpPr>
        <p:grpSpPr>
          <a:xfrm>
            <a:off x="6289964" y="2800986"/>
            <a:ext cx="5682489" cy="3096140"/>
            <a:chOff x="6289964" y="2800986"/>
            <a:chExt cx="5682489" cy="3096140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95AC813D-565A-486F-A7C2-F48F599E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964" y="2800986"/>
              <a:ext cx="5657850" cy="2911475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3">
              <a:extLst>
                <a:ext uri="{FF2B5EF4-FFF2-40B4-BE49-F238E27FC236}">
                  <a16:creationId xmlns:a16="http://schemas.microsoft.com/office/drawing/2014/main" id="{C7B79A84-9685-4A37-AB7E-3B2746BB4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4189" y="345979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">
              <a:extLst>
                <a:ext uri="{FF2B5EF4-FFF2-40B4-BE49-F238E27FC236}">
                  <a16:creationId xmlns:a16="http://schemas.microsoft.com/office/drawing/2014/main" id="{A266643B-9F40-4577-A736-7FB484ABE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85044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A65949A-30E8-466D-BC64-8DE3D73BD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3837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5B28AA2E-FCE2-4742-BE2F-C53E7C4FB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9138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">
              <a:extLst>
                <a:ext uri="{FF2B5EF4-FFF2-40B4-BE49-F238E27FC236}">
                  <a16:creationId xmlns:a16="http://schemas.microsoft.com/office/drawing/2014/main" id="{83591D76-8E83-49F4-AC88-647B6B472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44709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522ACFBF-30DE-4219-91DE-A6651A9B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890" y="485044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E73D6854-0169-4B0A-93FE-7E42A6876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0">
              <a:extLst>
                <a:ext uri="{FF2B5EF4-FFF2-40B4-BE49-F238E27FC236}">
                  <a16:creationId xmlns:a16="http://schemas.microsoft.com/office/drawing/2014/main" id="{5CCBF5EA-DD69-4B14-9F3C-2F54720FE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031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39E02AC2-EA16-4BAA-9F28-55404F293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B241FF35-1126-4570-8A97-C56AFFB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6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D8BDCF69-2BB8-49F1-942B-9E92EF299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A60FF929-66FE-4DF3-BF15-06950241D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5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40D2F087-67B9-4135-9B5C-012B7EC7F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9F690D0D-59CA-4C69-9D01-D200FCDF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7A7121-2731-448F-8AB1-1356E85D5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B8A6B582-44F7-4F80-B47A-6600C4971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D0408C75-6829-4841-8C10-0BC58C7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id="{3D66FC6D-2558-4E2F-A9EB-EE22DB12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027" y="434086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D5D63785-EB33-4B92-80A2-8F0A8DB7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902" y="457422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id="{BF94DBA8-1591-47DC-9ADC-4D243C2E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502" y="429164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23">
              <a:extLst>
                <a:ext uri="{FF2B5EF4-FFF2-40B4-BE49-F238E27FC236}">
                  <a16:creationId xmlns:a16="http://schemas.microsoft.com/office/drawing/2014/main" id="{6556E59A-A98B-4EB5-BA22-C873C7E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90" y="345027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24">
              <a:extLst>
                <a:ext uri="{FF2B5EF4-FFF2-40B4-BE49-F238E27FC236}">
                  <a16:creationId xmlns:a16="http://schemas.microsoft.com/office/drawing/2014/main" id="{52A49902-4063-4F67-89CA-C5AB2335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64" y="340423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25">
              <a:extLst>
                <a:ext uri="{FF2B5EF4-FFF2-40B4-BE49-F238E27FC236}">
                  <a16:creationId xmlns:a16="http://schemas.microsoft.com/office/drawing/2014/main" id="{439EEDC4-D7C3-404D-8ECF-D38D694D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7227" y="3870961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6155FF34-7C3B-4298-8505-E2B30E590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327" y="4610736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1F8D5F7E-B81A-48E0-8347-724CE21D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4145599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62613EAA-444D-495E-8E54-1C603135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674111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A63E26E8-28CC-42C4-B1CF-03055140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207386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B7B16D3F-CD12-4DEC-9CC0-386F5CE9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452" y="5126674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5848B79B-DDB0-4BD9-B1DE-EF03B832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514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32">
              <a:extLst>
                <a:ext uri="{FF2B5EF4-FFF2-40B4-BE49-F238E27FC236}">
                  <a16:creationId xmlns:a16="http://schemas.microsoft.com/office/drawing/2014/main" id="{3C7F9832-51A6-460A-B2E6-DC1376CB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81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327D4CB0-8EB0-42E1-91DF-29DFE945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0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34">
              <a:extLst>
                <a:ext uri="{FF2B5EF4-FFF2-40B4-BE49-F238E27FC236}">
                  <a16:creationId xmlns:a16="http://schemas.microsoft.com/office/drawing/2014/main" id="{9CB8C25C-1586-4610-9803-C476D784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77" y="4620261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1" name="Rectangle 35">
              <a:extLst>
                <a:ext uri="{FF2B5EF4-FFF2-40B4-BE49-F238E27FC236}">
                  <a16:creationId xmlns:a16="http://schemas.microsoft.com/office/drawing/2014/main" id="{38DBEEFB-0612-4E58-A45F-9301596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689" y="2915286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2" name="Oval 38">
              <a:extLst>
                <a:ext uri="{FF2B5EF4-FFF2-40B4-BE49-F238E27FC236}">
                  <a16:creationId xmlns:a16="http://schemas.microsoft.com/office/drawing/2014/main" id="{8B96C163-24B8-4735-A866-906CD007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189" y="4521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39">
              <a:extLst>
                <a:ext uri="{FF2B5EF4-FFF2-40B4-BE49-F238E27FC236}">
                  <a16:creationId xmlns:a16="http://schemas.microsoft.com/office/drawing/2014/main" id="{4AEC112A-F220-4082-9BB2-500AF476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89" y="33026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40">
              <a:extLst>
                <a:ext uri="{FF2B5EF4-FFF2-40B4-BE49-F238E27FC236}">
                  <a16:creationId xmlns:a16="http://schemas.microsoft.com/office/drawing/2014/main" id="{29845006-39ED-4747-9103-E457D1BE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189" y="3836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0134E0AB-DF38-4536-AD9F-2A9E7F325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89" y="3378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42">
              <a:extLst>
                <a:ext uri="{FF2B5EF4-FFF2-40B4-BE49-F238E27FC236}">
                  <a16:creationId xmlns:a16="http://schemas.microsoft.com/office/drawing/2014/main" id="{DE1A7878-37E3-4A98-A1CC-A7F2A525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189" y="42932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571384A9-5E4E-45B4-8954-6F0FDEFFA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589" y="4217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CD0D588-7FD1-483B-AA2A-457A43ABCF37}"/>
                </a:ext>
              </a:extLst>
            </p:cNvPr>
            <p:cNvSpPr/>
            <p:nvPr/>
          </p:nvSpPr>
          <p:spPr>
            <a:xfrm>
              <a:off x="7671089" y="571246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131" name="Line 55">
            <a:extLst>
              <a:ext uri="{FF2B5EF4-FFF2-40B4-BE49-F238E27FC236}">
                <a16:creationId xmlns:a16="http://schemas.microsoft.com/office/drawing/2014/main" id="{62EBCAF5-28C8-4DA7-9C48-482CBC54B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965" y="327453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55">
            <a:extLst>
              <a:ext uri="{FF2B5EF4-FFF2-40B4-BE49-F238E27FC236}">
                <a16:creationId xmlns:a16="http://schemas.microsoft.com/office/drawing/2014/main" id="{290398C3-8B29-4940-9319-C432B20A0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965" y="3764598"/>
            <a:ext cx="4419600" cy="99060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56">
            <a:extLst>
              <a:ext uri="{FF2B5EF4-FFF2-40B4-BE49-F238E27FC236}">
                <a16:creationId xmlns:a16="http://schemas.microsoft.com/office/drawing/2014/main" id="{9A0840D9-9C51-48B2-8043-BAF561E70D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34926" y="4217035"/>
            <a:ext cx="459412" cy="172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58">
            <a:extLst>
              <a:ext uri="{FF2B5EF4-FFF2-40B4-BE49-F238E27FC236}">
                <a16:creationId xmlns:a16="http://schemas.microsoft.com/office/drawing/2014/main" id="{CF1C5BC8-6FD2-4AAE-A9BC-0D94953B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6612" y="4038011"/>
            <a:ext cx="12193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Slope </a:t>
            </a:r>
            <a:r>
              <a:rPr lang="en-US" altLang="en-US" sz="2000" dirty="0">
                <a:solidFill>
                  <a:srgbClr val="92D050"/>
                </a:solidFill>
              </a:rPr>
              <a:t>changed</a:t>
            </a:r>
          </a:p>
        </p:txBody>
      </p:sp>
      <p:sp>
        <p:nvSpPr>
          <p:cNvPr id="90" name="Text Box 59">
            <a:extLst>
              <a:ext uri="{FF2B5EF4-FFF2-40B4-BE49-F238E27FC236}">
                <a16:creationId xmlns:a16="http://schemas.microsoft.com/office/drawing/2014/main" id="{9967696B-1FF5-41B6-AE98-1EA05683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7758" y="5117149"/>
            <a:ext cx="1589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Intercept </a:t>
            </a:r>
            <a:r>
              <a:rPr lang="en-US" altLang="en-US" sz="2000" dirty="0">
                <a:solidFill>
                  <a:srgbClr val="FF0000"/>
                </a:solidFill>
              </a:rPr>
              <a:t>unchanged</a:t>
            </a:r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7393C6BF-0EBB-4F31-877C-DD13296C4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5571" y="4831399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40" y="1334271"/>
            <a:ext cx="3549666" cy="502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92D05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92D050"/>
                </a:solidFill>
              </a:rPr>
              <a:t>B </a:t>
            </a:r>
            <a:r>
              <a:rPr lang="en-US" dirty="0"/>
              <a:t>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A474D-2126-4AB0-A8D5-99815D811EEA}"/>
              </a:ext>
            </a:extLst>
          </p:cNvPr>
          <p:cNvGrpSpPr/>
          <p:nvPr/>
        </p:nvGrpSpPr>
        <p:grpSpPr>
          <a:xfrm>
            <a:off x="7489207" y="1487210"/>
            <a:ext cx="4275687" cy="3883579"/>
            <a:chOff x="5736607" y="1940631"/>
            <a:chExt cx="4275687" cy="38835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E2774D-D787-4DE7-B08F-1BF4C9BF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531" y="1940631"/>
              <a:ext cx="4021763" cy="35298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7459328" y="3764175"/>
              <a:ext cx="340158" cy="4001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5736607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8005502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152B1B-4334-4B5B-B108-7DEF9F4C98D4}"/>
              </a:ext>
            </a:extLst>
          </p:cNvPr>
          <p:cNvSpPr/>
          <p:nvPr/>
        </p:nvSpPr>
        <p:spPr>
          <a:xfrm>
            <a:off x="3973506" y="4073538"/>
            <a:ext cx="3623633" cy="2281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2674A-E398-4059-B8B2-7500FFD524F6}"/>
              </a:ext>
            </a:extLst>
          </p:cNvPr>
          <p:cNvSpPr/>
          <p:nvPr/>
        </p:nvSpPr>
        <p:spPr>
          <a:xfrm>
            <a:off x="6310107" y="2659835"/>
            <a:ext cx="845073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5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1528" y="1219015"/>
            <a:ext cx="5694218" cy="453554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A91B85-7C08-4B80-8FB8-AA6A06B649E2}"/>
              </a:ext>
            </a:extLst>
          </p:cNvPr>
          <p:cNvGrpSpPr/>
          <p:nvPr/>
        </p:nvGrpSpPr>
        <p:grpSpPr>
          <a:xfrm>
            <a:off x="6289964" y="2800986"/>
            <a:ext cx="5682489" cy="3096140"/>
            <a:chOff x="6289964" y="2800986"/>
            <a:chExt cx="5682489" cy="3096140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95AC813D-565A-486F-A7C2-F48F599E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964" y="2800986"/>
              <a:ext cx="5657850" cy="2911475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3">
              <a:extLst>
                <a:ext uri="{FF2B5EF4-FFF2-40B4-BE49-F238E27FC236}">
                  <a16:creationId xmlns:a16="http://schemas.microsoft.com/office/drawing/2014/main" id="{C7B79A84-9685-4A37-AB7E-3B2746BB4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4189" y="345979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">
              <a:extLst>
                <a:ext uri="{FF2B5EF4-FFF2-40B4-BE49-F238E27FC236}">
                  <a16:creationId xmlns:a16="http://schemas.microsoft.com/office/drawing/2014/main" id="{A266643B-9F40-4577-A736-7FB484ABE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85044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A65949A-30E8-466D-BC64-8DE3D73BD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3837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5B28AA2E-FCE2-4742-BE2F-C53E7C4FB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9138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">
              <a:extLst>
                <a:ext uri="{FF2B5EF4-FFF2-40B4-BE49-F238E27FC236}">
                  <a16:creationId xmlns:a16="http://schemas.microsoft.com/office/drawing/2014/main" id="{83591D76-8E83-49F4-AC88-647B6B472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44709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522ACFBF-30DE-4219-91DE-A6651A9B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890" y="485044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E73D6854-0169-4B0A-93FE-7E42A6876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0">
              <a:extLst>
                <a:ext uri="{FF2B5EF4-FFF2-40B4-BE49-F238E27FC236}">
                  <a16:creationId xmlns:a16="http://schemas.microsoft.com/office/drawing/2014/main" id="{5CCBF5EA-DD69-4B14-9F3C-2F54720FE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031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39E02AC2-EA16-4BAA-9F28-55404F293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B241FF35-1126-4570-8A97-C56AFFB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6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D8BDCF69-2BB8-49F1-942B-9E92EF299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A60FF929-66FE-4DF3-BF15-06950241D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5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40D2F087-67B9-4135-9B5C-012B7EC7F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9F690D0D-59CA-4C69-9D01-D200FCDF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7A7121-2731-448F-8AB1-1356E85D5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B8A6B582-44F7-4F80-B47A-6600C4971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D0408C75-6829-4841-8C10-0BC58C7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id="{3D66FC6D-2558-4E2F-A9EB-EE22DB12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027" y="434086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D5D63785-EB33-4B92-80A2-8F0A8DB7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902" y="457422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id="{BF94DBA8-1591-47DC-9ADC-4D243C2E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502" y="429164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23">
              <a:extLst>
                <a:ext uri="{FF2B5EF4-FFF2-40B4-BE49-F238E27FC236}">
                  <a16:creationId xmlns:a16="http://schemas.microsoft.com/office/drawing/2014/main" id="{6556E59A-A98B-4EB5-BA22-C873C7E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90" y="345027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24">
              <a:extLst>
                <a:ext uri="{FF2B5EF4-FFF2-40B4-BE49-F238E27FC236}">
                  <a16:creationId xmlns:a16="http://schemas.microsoft.com/office/drawing/2014/main" id="{52A49902-4063-4F67-89CA-C5AB2335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64" y="340423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25">
              <a:extLst>
                <a:ext uri="{FF2B5EF4-FFF2-40B4-BE49-F238E27FC236}">
                  <a16:creationId xmlns:a16="http://schemas.microsoft.com/office/drawing/2014/main" id="{439EEDC4-D7C3-404D-8ECF-D38D694D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7227" y="3870961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6155FF34-7C3B-4298-8505-E2B30E590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327" y="4610736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1F8D5F7E-B81A-48E0-8347-724CE21D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4145599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62613EAA-444D-495E-8E54-1C603135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674111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A63E26E8-28CC-42C4-B1CF-03055140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207386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B7B16D3F-CD12-4DEC-9CC0-386F5CE9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452" y="5126674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5848B79B-DDB0-4BD9-B1DE-EF03B832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514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32">
              <a:extLst>
                <a:ext uri="{FF2B5EF4-FFF2-40B4-BE49-F238E27FC236}">
                  <a16:creationId xmlns:a16="http://schemas.microsoft.com/office/drawing/2014/main" id="{3C7F9832-51A6-460A-B2E6-DC1376CB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81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327D4CB0-8EB0-42E1-91DF-29DFE945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0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34">
              <a:extLst>
                <a:ext uri="{FF2B5EF4-FFF2-40B4-BE49-F238E27FC236}">
                  <a16:creationId xmlns:a16="http://schemas.microsoft.com/office/drawing/2014/main" id="{9CB8C25C-1586-4610-9803-C476D784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77" y="4620261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1" name="Rectangle 35">
              <a:extLst>
                <a:ext uri="{FF2B5EF4-FFF2-40B4-BE49-F238E27FC236}">
                  <a16:creationId xmlns:a16="http://schemas.microsoft.com/office/drawing/2014/main" id="{38DBEEFB-0612-4E58-A45F-9301596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689" y="2915286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2" name="Oval 38">
              <a:extLst>
                <a:ext uri="{FF2B5EF4-FFF2-40B4-BE49-F238E27FC236}">
                  <a16:creationId xmlns:a16="http://schemas.microsoft.com/office/drawing/2014/main" id="{8B96C163-24B8-4735-A866-906CD007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189" y="4521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39">
              <a:extLst>
                <a:ext uri="{FF2B5EF4-FFF2-40B4-BE49-F238E27FC236}">
                  <a16:creationId xmlns:a16="http://schemas.microsoft.com/office/drawing/2014/main" id="{4AEC112A-F220-4082-9BB2-500AF476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89" y="33026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40">
              <a:extLst>
                <a:ext uri="{FF2B5EF4-FFF2-40B4-BE49-F238E27FC236}">
                  <a16:creationId xmlns:a16="http://schemas.microsoft.com/office/drawing/2014/main" id="{29845006-39ED-4747-9103-E457D1BE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189" y="3836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0134E0AB-DF38-4536-AD9F-2A9E7F325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89" y="3378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42">
              <a:extLst>
                <a:ext uri="{FF2B5EF4-FFF2-40B4-BE49-F238E27FC236}">
                  <a16:creationId xmlns:a16="http://schemas.microsoft.com/office/drawing/2014/main" id="{DE1A7878-37E3-4A98-A1CC-A7F2A525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189" y="42932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571384A9-5E4E-45B4-8954-6F0FDEFFA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589" y="4217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CD0D588-7FD1-483B-AA2A-457A43ABCF37}"/>
                </a:ext>
              </a:extLst>
            </p:cNvPr>
            <p:cNvSpPr/>
            <p:nvPr/>
          </p:nvSpPr>
          <p:spPr>
            <a:xfrm>
              <a:off x="7671089" y="571246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131" name="Line 55">
            <a:extLst>
              <a:ext uri="{FF2B5EF4-FFF2-40B4-BE49-F238E27FC236}">
                <a16:creationId xmlns:a16="http://schemas.microsoft.com/office/drawing/2014/main" id="{62EBCAF5-28C8-4DA7-9C48-482CBC54B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965" y="327453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55">
            <a:extLst>
              <a:ext uri="{FF2B5EF4-FFF2-40B4-BE49-F238E27FC236}">
                <a16:creationId xmlns:a16="http://schemas.microsoft.com/office/drawing/2014/main" id="{290398C3-8B29-4940-9319-C432B20A0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325" y="2820622"/>
            <a:ext cx="4260599" cy="1444038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56">
            <a:extLst>
              <a:ext uri="{FF2B5EF4-FFF2-40B4-BE49-F238E27FC236}">
                <a16:creationId xmlns:a16="http://schemas.microsoft.com/office/drawing/2014/main" id="{9A0840D9-9C51-48B2-8043-BAF561E70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412480" y="3404235"/>
            <a:ext cx="58708" cy="258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58">
            <a:extLst>
              <a:ext uri="{FF2B5EF4-FFF2-40B4-BE49-F238E27FC236}">
                <a16:creationId xmlns:a16="http://schemas.microsoft.com/office/drawing/2014/main" id="{CF1C5BC8-6FD2-4AAE-A9BC-0D94953B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982" y="2705405"/>
            <a:ext cx="1456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Slope </a:t>
            </a:r>
            <a:r>
              <a:rPr lang="en-US" altLang="en-US" sz="2000" dirty="0">
                <a:solidFill>
                  <a:srgbClr val="FF0000"/>
                </a:solidFill>
              </a:rPr>
              <a:t>unchanged</a:t>
            </a:r>
          </a:p>
        </p:txBody>
      </p:sp>
      <p:sp>
        <p:nvSpPr>
          <p:cNvPr id="90" name="Text Box 59">
            <a:extLst>
              <a:ext uri="{FF2B5EF4-FFF2-40B4-BE49-F238E27FC236}">
                <a16:creationId xmlns:a16="http://schemas.microsoft.com/office/drawing/2014/main" id="{9967696B-1FF5-41B6-AE98-1EA05683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907" y="3671074"/>
            <a:ext cx="1589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Intercept </a:t>
            </a:r>
            <a:r>
              <a:rPr lang="en-US" altLang="en-US" sz="2000" dirty="0">
                <a:solidFill>
                  <a:srgbClr val="92D050"/>
                </a:solidFill>
              </a:rPr>
              <a:t>changed</a:t>
            </a:r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7393C6BF-0EBB-4F31-877C-DD13296C4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2037" y="4009405"/>
            <a:ext cx="1172153" cy="242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31528" y="1219015"/>
            <a:ext cx="5694218" cy="453554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6A91B85-7C08-4B80-8FB8-AA6A06B649E2}"/>
              </a:ext>
            </a:extLst>
          </p:cNvPr>
          <p:cNvGrpSpPr/>
          <p:nvPr/>
        </p:nvGrpSpPr>
        <p:grpSpPr>
          <a:xfrm>
            <a:off x="6289964" y="2800986"/>
            <a:ext cx="5682489" cy="3096140"/>
            <a:chOff x="6289964" y="2800986"/>
            <a:chExt cx="5682489" cy="3096140"/>
          </a:xfrm>
        </p:grpSpPr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95AC813D-565A-486F-A7C2-F48F599EE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9964" y="2800986"/>
              <a:ext cx="5657850" cy="2911475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3">
              <a:extLst>
                <a:ext uri="{FF2B5EF4-FFF2-40B4-BE49-F238E27FC236}">
                  <a16:creationId xmlns:a16="http://schemas.microsoft.com/office/drawing/2014/main" id="{C7B79A84-9685-4A37-AB7E-3B2746BB4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74189" y="345979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">
              <a:extLst>
                <a:ext uri="{FF2B5EF4-FFF2-40B4-BE49-F238E27FC236}">
                  <a16:creationId xmlns:a16="http://schemas.microsoft.com/office/drawing/2014/main" id="{A266643B-9F40-4577-A736-7FB484ABE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85044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5">
              <a:extLst>
                <a:ext uri="{FF2B5EF4-FFF2-40B4-BE49-F238E27FC236}">
                  <a16:creationId xmlns:a16="http://schemas.microsoft.com/office/drawing/2014/main" id="{3A65949A-30E8-466D-BC64-8DE3D73BD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43837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6">
              <a:extLst>
                <a:ext uri="{FF2B5EF4-FFF2-40B4-BE49-F238E27FC236}">
                  <a16:creationId xmlns:a16="http://schemas.microsoft.com/office/drawing/2014/main" id="{5B28AA2E-FCE2-4742-BE2F-C53E7C4FB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91382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">
              <a:extLst>
                <a:ext uri="{FF2B5EF4-FFF2-40B4-BE49-F238E27FC236}">
                  <a16:creationId xmlns:a16="http://schemas.microsoft.com/office/drawing/2014/main" id="{83591D76-8E83-49F4-AC88-647B6B472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77353" y="344709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">
              <a:extLst>
                <a:ext uri="{FF2B5EF4-FFF2-40B4-BE49-F238E27FC236}">
                  <a16:creationId xmlns:a16="http://schemas.microsoft.com/office/drawing/2014/main" id="{522ACFBF-30DE-4219-91DE-A6651A9B7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890" y="485044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9">
              <a:extLst>
                <a:ext uri="{FF2B5EF4-FFF2-40B4-BE49-F238E27FC236}">
                  <a16:creationId xmlns:a16="http://schemas.microsoft.com/office/drawing/2014/main" id="{E73D6854-0169-4B0A-93FE-7E42A6876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0">
              <a:extLst>
                <a:ext uri="{FF2B5EF4-FFF2-40B4-BE49-F238E27FC236}">
                  <a16:creationId xmlns:a16="http://schemas.microsoft.com/office/drawing/2014/main" id="{5CCBF5EA-DD69-4B14-9F3C-2F54720FE2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031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1">
              <a:extLst>
                <a:ext uri="{FF2B5EF4-FFF2-40B4-BE49-F238E27FC236}">
                  <a16:creationId xmlns:a16="http://schemas.microsoft.com/office/drawing/2014/main" id="{39E02AC2-EA16-4BAA-9F28-55404F2936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">
              <a:extLst>
                <a:ext uri="{FF2B5EF4-FFF2-40B4-BE49-F238E27FC236}">
                  <a16:creationId xmlns:a16="http://schemas.microsoft.com/office/drawing/2014/main" id="{B241FF35-1126-4570-8A97-C56AFFB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46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D8BDCF69-2BB8-49F1-942B-9E92EF299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>
              <a:extLst>
                <a:ext uri="{FF2B5EF4-FFF2-40B4-BE49-F238E27FC236}">
                  <a16:creationId xmlns:a16="http://schemas.microsoft.com/office/drawing/2014/main" id="{A60FF929-66FE-4DF3-BF15-06950241D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90527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5">
              <a:extLst>
                <a:ext uri="{FF2B5EF4-FFF2-40B4-BE49-F238E27FC236}">
                  <a16:creationId xmlns:a16="http://schemas.microsoft.com/office/drawing/2014/main" id="{40D2F087-67B9-4135-9B5C-012B7EC7F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5519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">
              <a:extLst>
                <a:ext uri="{FF2B5EF4-FFF2-40B4-BE49-F238E27FC236}">
                  <a16:creationId xmlns:a16="http://schemas.microsoft.com/office/drawing/2014/main" id="{9F690D0D-59CA-4C69-9D01-D200FCDF2D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741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7">
              <a:extLst>
                <a:ext uri="{FF2B5EF4-FFF2-40B4-BE49-F238E27FC236}">
                  <a16:creationId xmlns:a16="http://schemas.microsoft.com/office/drawing/2014/main" id="{307A7121-2731-448F-8AB1-1356E85D5B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60089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8">
              <a:extLst>
                <a:ext uri="{FF2B5EF4-FFF2-40B4-BE49-F238E27FC236}">
                  <a16:creationId xmlns:a16="http://schemas.microsoft.com/office/drawing/2014/main" id="{B8A6B582-44F7-4F80-B47A-6600C4971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50752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D0408C75-6829-4841-8C10-0BC58C7C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35064" y="4728211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20">
              <a:extLst>
                <a:ext uri="{FF2B5EF4-FFF2-40B4-BE49-F238E27FC236}">
                  <a16:creationId xmlns:a16="http://schemas.microsoft.com/office/drawing/2014/main" id="{3D66FC6D-2558-4E2F-A9EB-EE22DB12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1027" y="434086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Oval 21">
              <a:extLst>
                <a:ext uri="{FF2B5EF4-FFF2-40B4-BE49-F238E27FC236}">
                  <a16:creationId xmlns:a16="http://schemas.microsoft.com/office/drawing/2014/main" id="{D5D63785-EB33-4B92-80A2-8F0A8DB7E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4902" y="457422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Oval 22">
              <a:extLst>
                <a:ext uri="{FF2B5EF4-FFF2-40B4-BE49-F238E27FC236}">
                  <a16:creationId xmlns:a16="http://schemas.microsoft.com/office/drawing/2014/main" id="{BF94DBA8-1591-47DC-9ADC-4D243C2E1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3502" y="429164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Oval 23">
              <a:extLst>
                <a:ext uri="{FF2B5EF4-FFF2-40B4-BE49-F238E27FC236}">
                  <a16:creationId xmlns:a16="http://schemas.microsoft.com/office/drawing/2014/main" id="{6556E59A-A98B-4EB5-BA22-C873C7E26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7890" y="345027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Oval 24">
              <a:extLst>
                <a:ext uri="{FF2B5EF4-FFF2-40B4-BE49-F238E27FC236}">
                  <a16:creationId xmlns:a16="http://schemas.microsoft.com/office/drawing/2014/main" id="{52A49902-4063-4F67-89CA-C5AB23352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7664" y="340423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25">
              <a:extLst>
                <a:ext uri="{FF2B5EF4-FFF2-40B4-BE49-F238E27FC236}">
                  <a16:creationId xmlns:a16="http://schemas.microsoft.com/office/drawing/2014/main" id="{439EEDC4-D7C3-404D-8ECF-D38D694D9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7227" y="3870961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Rectangle 26">
              <a:extLst>
                <a:ext uri="{FF2B5EF4-FFF2-40B4-BE49-F238E27FC236}">
                  <a16:creationId xmlns:a16="http://schemas.microsoft.com/office/drawing/2014/main" id="{6155FF34-7C3B-4298-8505-E2B30E590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327" y="4610736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3" name="Rectangle 27">
              <a:extLst>
                <a:ext uri="{FF2B5EF4-FFF2-40B4-BE49-F238E27FC236}">
                  <a16:creationId xmlns:a16="http://schemas.microsoft.com/office/drawing/2014/main" id="{1F8D5F7E-B81A-48E0-8347-724CE21D3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4145599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62613EAA-444D-495E-8E54-1C603135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674111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 dirty="0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5" name="Rectangle 29">
              <a:extLst>
                <a:ext uri="{FF2B5EF4-FFF2-40B4-BE49-F238E27FC236}">
                  <a16:creationId xmlns:a16="http://schemas.microsoft.com/office/drawing/2014/main" id="{A63E26E8-28CC-42C4-B1CF-03055140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1239" y="3207386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76" name="Rectangle 30">
              <a:extLst>
                <a:ext uri="{FF2B5EF4-FFF2-40B4-BE49-F238E27FC236}">
                  <a16:creationId xmlns:a16="http://schemas.microsoft.com/office/drawing/2014/main" id="{B7B16D3F-CD12-4DEC-9CC0-386F5CE9C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452" y="5126674"/>
              <a:ext cx="37510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1">
              <a:extLst>
                <a:ext uri="{FF2B5EF4-FFF2-40B4-BE49-F238E27FC236}">
                  <a16:creationId xmlns:a16="http://schemas.microsoft.com/office/drawing/2014/main" id="{5848B79B-DDB0-4BD9-B1DE-EF03B8327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7514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32">
              <a:extLst>
                <a:ext uri="{FF2B5EF4-FFF2-40B4-BE49-F238E27FC236}">
                  <a16:creationId xmlns:a16="http://schemas.microsoft.com/office/drawing/2014/main" id="{3C7F9832-51A6-460A-B2E6-DC1376CB6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81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327D4CB0-8EB0-42E1-91DF-29DFE9455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4077" y="5126674"/>
              <a:ext cx="567464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34">
              <a:extLst>
                <a:ext uri="{FF2B5EF4-FFF2-40B4-BE49-F238E27FC236}">
                  <a16:creationId xmlns:a16="http://schemas.microsoft.com/office/drawing/2014/main" id="{9CB8C25C-1586-4610-9803-C476D7842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8877" y="4620261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1" name="Rectangle 35">
              <a:extLst>
                <a:ext uri="{FF2B5EF4-FFF2-40B4-BE49-F238E27FC236}">
                  <a16:creationId xmlns:a16="http://schemas.microsoft.com/office/drawing/2014/main" id="{38DBEEFB-0612-4E58-A45F-930159618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689" y="2915286"/>
              <a:ext cx="413576" cy="505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2" name="Oval 38">
              <a:extLst>
                <a:ext uri="{FF2B5EF4-FFF2-40B4-BE49-F238E27FC236}">
                  <a16:creationId xmlns:a16="http://schemas.microsoft.com/office/drawing/2014/main" id="{8B96C163-24B8-4735-A866-906CD007D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2189" y="4521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39">
              <a:extLst>
                <a:ext uri="{FF2B5EF4-FFF2-40B4-BE49-F238E27FC236}">
                  <a16:creationId xmlns:a16="http://schemas.microsoft.com/office/drawing/2014/main" id="{4AEC112A-F220-4082-9BB2-500AF4767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0989" y="33026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40">
              <a:extLst>
                <a:ext uri="{FF2B5EF4-FFF2-40B4-BE49-F238E27FC236}">
                  <a16:creationId xmlns:a16="http://schemas.microsoft.com/office/drawing/2014/main" id="{29845006-39ED-4747-9103-E457D1BE9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1189" y="3836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41">
              <a:extLst>
                <a:ext uri="{FF2B5EF4-FFF2-40B4-BE49-F238E27FC236}">
                  <a16:creationId xmlns:a16="http://schemas.microsoft.com/office/drawing/2014/main" id="{0134E0AB-DF38-4536-AD9F-2A9E7F325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8989" y="33788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42">
              <a:extLst>
                <a:ext uri="{FF2B5EF4-FFF2-40B4-BE49-F238E27FC236}">
                  <a16:creationId xmlns:a16="http://schemas.microsoft.com/office/drawing/2014/main" id="{DE1A7878-37E3-4A98-A1CC-A7F2A5256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4189" y="42932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9" name="Oval 43">
              <a:extLst>
                <a:ext uri="{FF2B5EF4-FFF2-40B4-BE49-F238E27FC236}">
                  <a16:creationId xmlns:a16="http://schemas.microsoft.com/office/drawing/2014/main" id="{571384A9-5E4E-45B4-8954-6F0FDEFFA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1589" y="421703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CD0D588-7FD1-483B-AA2A-457A43ABCF37}"/>
                </a:ext>
              </a:extLst>
            </p:cNvPr>
            <p:cNvSpPr/>
            <p:nvPr/>
          </p:nvSpPr>
          <p:spPr>
            <a:xfrm>
              <a:off x="7671089" y="571246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131" name="Line 55">
            <a:extLst>
              <a:ext uri="{FF2B5EF4-FFF2-40B4-BE49-F238E27FC236}">
                <a16:creationId xmlns:a16="http://schemas.microsoft.com/office/drawing/2014/main" id="{62EBCAF5-28C8-4DA7-9C48-482CBC54B7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8965" y="327453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55">
            <a:extLst>
              <a:ext uri="{FF2B5EF4-FFF2-40B4-BE49-F238E27FC236}">
                <a16:creationId xmlns:a16="http://schemas.microsoft.com/office/drawing/2014/main" id="{290398C3-8B29-4940-9319-C432B20A0E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4325" y="3883190"/>
            <a:ext cx="4343400" cy="381470"/>
          </a:xfrm>
          <a:prstGeom prst="line">
            <a:avLst/>
          </a:prstGeom>
          <a:noFill/>
          <a:ln w="50800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56">
            <a:extLst>
              <a:ext uri="{FF2B5EF4-FFF2-40B4-BE49-F238E27FC236}">
                <a16:creationId xmlns:a16="http://schemas.microsoft.com/office/drawing/2014/main" id="{9A0840D9-9C51-48B2-8043-BAF561E70D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242840" y="4217034"/>
            <a:ext cx="196559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Text Box 58">
            <a:extLst>
              <a:ext uri="{FF2B5EF4-FFF2-40B4-BE49-F238E27FC236}">
                <a16:creationId xmlns:a16="http://schemas.microsoft.com/office/drawing/2014/main" id="{CF1C5BC8-6FD2-4AAE-A9BC-0D94953B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291" y="4108319"/>
            <a:ext cx="1456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Slope </a:t>
            </a:r>
            <a:r>
              <a:rPr lang="en-US" altLang="en-US" sz="2000" dirty="0">
                <a:solidFill>
                  <a:srgbClr val="92D050"/>
                </a:solidFill>
              </a:rPr>
              <a:t>changed</a:t>
            </a:r>
          </a:p>
        </p:txBody>
      </p:sp>
      <p:sp>
        <p:nvSpPr>
          <p:cNvPr id="90" name="Text Box 59">
            <a:extLst>
              <a:ext uri="{FF2B5EF4-FFF2-40B4-BE49-F238E27FC236}">
                <a16:creationId xmlns:a16="http://schemas.microsoft.com/office/drawing/2014/main" id="{9967696B-1FF5-41B6-AE98-1EA05683F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907" y="3671074"/>
            <a:ext cx="15895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Intercept </a:t>
            </a:r>
            <a:r>
              <a:rPr lang="en-US" altLang="en-US" sz="2000" dirty="0">
                <a:solidFill>
                  <a:srgbClr val="92D050"/>
                </a:solidFill>
              </a:rPr>
              <a:t>changed</a:t>
            </a:r>
          </a:p>
        </p:txBody>
      </p:sp>
      <p:sp>
        <p:nvSpPr>
          <p:cNvPr id="91" name="Line 62">
            <a:extLst>
              <a:ext uri="{FF2B5EF4-FFF2-40B4-BE49-F238E27FC236}">
                <a16:creationId xmlns:a16="http://schemas.microsoft.com/office/drawing/2014/main" id="{7393C6BF-0EBB-4F31-877C-DD13296C49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902037" y="4009405"/>
            <a:ext cx="1172153" cy="242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6049011" y="4150995"/>
            <a:ext cx="3282225" cy="675000"/>
            <a:chOff x="2901950" y="4219575"/>
            <a:chExt cx="3282225" cy="675000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407164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i="1" dirty="0">
                  <a:solidFill>
                    <a:srgbClr val="00B0F0"/>
                  </a:solidFill>
                </a:rPr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21591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i="1" dirty="0">
                  <a:solidFill>
                    <a:srgbClr val="92D050"/>
                  </a:solidFill>
                </a:rPr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3275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solidFill>
                    <a:srgbClr val="00B0F0"/>
                  </a:solidFill>
                </a:rPr>
                <a:t>i</a:t>
              </a:r>
              <a:endParaRPr lang="en-US" altLang="en-US" sz="2400" i="1" dirty="0">
                <a:solidFill>
                  <a:srgbClr val="00B0F0"/>
                </a:solidFill>
              </a:endParaRP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3275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solidFill>
                    <a:srgbClr val="92D050"/>
                  </a:solidFill>
                </a:rPr>
                <a:t>i</a:t>
              </a:r>
              <a:endParaRPr lang="en-US" altLang="en-US" sz="2400" i="1" dirty="0">
                <a:solidFill>
                  <a:srgbClr val="92D050"/>
                </a:solidFill>
              </a:endParaRP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3275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400" i="1" dirty="0" err="1">
                  <a:solidFill>
                    <a:srgbClr val="C00000"/>
                  </a:solidFill>
                </a:rPr>
                <a:t>i</a:t>
              </a:r>
              <a:endParaRPr lang="en-US" altLang="en-US" sz="24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36018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36018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dirty="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36018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24797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655630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dirty="0"/>
                <a:t>m 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84722" cy="643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600" dirty="0">
                  <a:solidFill>
                    <a:srgbClr val="FF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38235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4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28159" y="1750696"/>
            <a:ext cx="7734301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defRPr/>
            </a:pPr>
            <a:r>
              <a:rPr lang="en-US" altLang="en-US" dirty="0"/>
              <a:t>Relationship between variables is linear function, but with error term</a:t>
            </a:r>
          </a:p>
        </p:txBody>
      </p:sp>
      <p:sp>
        <p:nvSpPr>
          <p:cNvPr id="59409" name="Rectangle 17">
            <a:extLst>
              <a:ext uri="{FF2B5EF4-FFF2-40B4-BE49-F238E27FC236}">
                <a16:creationId xmlns:a16="http://schemas.microsoft.com/office/drawing/2014/main" id="{25E7D52F-3E13-428F-9230-193626AA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3048" y="4997133"/>
            <a:ext cx="2208212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800" dirty="0">
                <a:latin typeface="+mn-lt"/>
              </a:rPr>
              <a:t>Dependent (response) Variable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(e.g., kills)</a:t>
            </a:r>
          </a:p>
        </p:txBody>
      </p:sp>
      <p:sp>
        <p:nvSpPr>
          <p:cNvPr id="59410" name="Rectangle 18">
            <a:extLst>
              <a:ext uri="{FF2B5EF4-FFF2-40B4-BE49-F238E27FC236}">
                <a16:creationId xmlns:a16="http://schemas.microsoft.com/office/drawing/2014/main" id="{6032589E-851C-4210-934C-4F073FA3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590" y="5248121"/>
            <a:ext cx="3733800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/>
              <a:t>Independent (explanatory) Variable </a:t>
            </a:r>
            <a:br>
              <a:rPr lang="en-US" altLang="en-US" sz="2800" dirty="0"/>
            </a:br>
            <a:r>
              <a:rPr lang="en-US" altLang="en-US" sz="2800" dirty="0"/>
              <a:t>(e.g., skill level)</a:t>
            </a:r>
          </a:p>
        </p:txBody>
      </p:sp>
      <p:sp>
        <p:nvSpPr>
          <p:cNvPr id="59411" name="Rectangle 19">
            <a:extLst>
              <a:ext uri="{FF2B5EF4-FFF2-40B4-BE49-F238E27FC236}">
                <a16:creationId xmlns:a16="http://schemas.microsoft.com/office/drawing/2014/main" id="{21B2EB08-9B4A-46F1-ADC3-3AC2396E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623" y="3025458"/>
            <a:ext cx="1797050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/>
              <a:t>Population Slope</a:t>
            </a:r>
          </a:p>
        </p:txBody>
      </p:sp>
      <p:sp>
        <p:nvSpPr>
          <p:cNvPr id="59412" name="Rectangle 20">
            <a:extLst>
              <a:ext uri="{FF2B5EF4-FFF2-40B4-BE49-F238E27FC236}">
                <a16:creationId xmlns:a16="http://schemas.microsoft.com/office/drawing/2014/main" id="{6F14F79D-C021-494C-A1D1-CB8E706BB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849" y="3025458"/>
            <a:ext cx="220662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/>
              <a:t>Population </a:t>
            </a:r>
            <a:br>
              <a:rPr lang="en-US" altLang="en-US" sz="2800" dirty="0"/>
            </a:br>
            <a:r>
              <a:rPr lang="en-US" altLang="en-US" sz="2800" dirty="0"/>
              <a:t>Y-Intercept</a:t>
            </a:r>
          </a:p>
        </p:txBody>
      </p:sp>
      <p:sp>
        <p:nvSpPr>
          <p:cNvPr id="59413" name="Rectangle 21">
            <a:extLst>
              <a:ext uri="{FF2B5EF4-FFF2-40B4-BE49-F238E27FC236}">
                <a16:creationId xmlns:a16="http://schemas.microsoft.com/office/drawing/2014/main" id="{FC9C4FCD-AFE9-4F07-8CC0-EA4ECE501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648" y="3025458"/>
            <a:ext cx="1880552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dirty="0"/>
              <a:t>Random Prediction Error</a:t>
            </a:r>
          </a:p>
        </p:txBody>
      </p:sp>
      <p:sp>
        <p:nvSpPr>
          <p:cNvPr id="62486" name="Line 22">
            <a:extLst>
              <a:ext uri="{FF2B5EF4-FFF2-40B4-BE49-F238E27FC236}">
                <a16:creationId xmlns:a16="http://schemas.microsoft.com/office/drawing/2014/main" id="{5C5A6A1A-8F50-4B0D-8688-47EDBA0A1B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68010" y="4636770"/>
            <a:ext cx="44450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Line 23">
            <a:extLst>
              <a:ext uri="{FF2B5EF4-FFF2-40B4-BE49-F238E27FC236}">
                <a16:creationId xmlns:a16="http://schemas.microsoft.com/office/drawing/2014/main" id="{A68B0CB7-93B5-4449-87EA-2417D3F82E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6520" y="4756786"/>
            <a:ext cx="46509" cy="4591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Line 24">
            <a:extLst>
              <a:ext uri="{FF2B5EF4-FFF2-40B4-BE49-F238E27FC236}">
                <a16:creationId xmlns:a16="http://schemas.microsoft.com/office/drawing/2014/main" id="{A07B09A8-6707-4AFF-8F4B-937C0BEBAD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2398" y="3977000"/>
            <a:ext cx="218311" cy="2025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Line 25">
            <a:extLst>
              <a:ext uri="{FF2B5EF4-FFF2-40B4-BE49-F238E27FC236}">
                <a16:creationId xmlns:a16="http://schemas.microsoft.com/office/drawing/2014/main" id="{8A49F745-323C-4788-A9BD-916B3C61346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29528" y="3976999"/>
            <a:ext cx="137701" cy="2907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Line 26">
            <a:extLst>
              <a:ext uri="{FF2B5EF4-FFF2-40B4-BE49-F238E27FC236}">
                <a16:creationId xmlns:a16="http://schemas.microsoft.com/office/drawing/2014/main" id="{24D0983E-6692-4E1F-907D-F23EA50DAE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2365" y="4150994"/>
            <a:ext cx="448178" cy="2159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10473586" y="4636770"/>
            <a:ext cx="1417249" cy="1815882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Want error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05300" y="1016023"/>
            <a:ext cx="78105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>
              <a:defRPr/>
            </a:pPr>
            <a:r>
              <a:rPr lang="en-US" altLang="en-US" dirty="0"/>
              <a:t>Want to minimize difference between actual </a:t>
            </a:r>
            <a:r>
              <a:rPr lang="en-US" altLang="en-US" dirty="0">
                <a:solidFill>
                  <a:srgbClr val="00B0F0"/>
                </a:solidFill>
              </a:rPr>
              <a:t>y</a:t>
            </a:r>
            <a:r>
              <a:rPr lang="en-US" altLang="en-US" dirty="0"/>
              <a:t> and predicted </a:t>
            </a:r>
            <a:r>
              <a:rPr lang="cy-GB" dirty="0">
                <a:solidFill>
                  <a:srgbClr val="00B0F0"/>
                </a:solidFill>
              </a:rPr>
              <a:t>ŷ</a:t>
            </a:r>
            <a:endParaRPr lang="en-US" altLang="en-US" dirty="0">
              <a:solidFill>
                <a:srgbClr val="00B0F0"/>
              </a:solidFill>
            </a:endParaRPr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FF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en-US" i="1" baseline="-25000" dirty="0">
                <a:solidFill>
                  <a:srgbClr val="FF0000"/>
                </a:solidFill>
              </a:rPr>
              <a:t>  </a:t>
            </a:r>
            <a:r>
              <a:rPr lang="en-US" altLang="en-US" dirty="0"/>
              <a:t>for all observed </a:t>
            </a:r>
            <a:r>
              <a:rPr lang="en-US" altLang="en-US" dirty="0">
                <a:solidFill>
                  <a:srgbClr val="00B0F0"/>
                </a:solidFill>
              </a:rPr>
              <a:t>y</a:t>
            </a:r>
            <a:r>
              <a:rPr lang="en-US" altLang="en-US" dirty="0"/>
              <a:t>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 minimize (Calculus)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9E9C5-5F28-4736-B4D7-23A941072033}"/>
              </a:ext>
            </a:extLst>
          </p:cNvPr>
          <p:cNvSpPr txBox="1"/>
          <p:nvPr/>
        </p:nvSpPr>
        <p:spPr>
          <a:xfrm>
            <a:off x="9728287" y="4193431"/>
            <a:ext cx="2387513" cy="1200329"/>
          </a:xfrm>
          <a:prstGeom prst="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Minimize:</a:t>
            </a:r>
          </a:p>
          <a:p>
            <a:r>
              <a:rPr lang="en-US" sz="2400" dirty="0"/>
              <a:t>Take derivative</a:t>
            </a:r>
          </a:p>
          <a:p>
            <a:r>
              <a:rPr lang="en-US" sz="2400" dirty="0"/>
              <a:t>Set to 0 and solve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B1BCFE1-FB93-4949-9A4D-F0F1F14AE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11" y="3634959"/>
            <a:ext cx="6865176" cy="2980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0C99B3-1F74-4BF5-89DA-4A7DDA2BC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15" y="5599254"/>
            <a:ext cx="2702385" cy="101609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2020" y="99695"/>
            <a:ext cx="10016836" cy="13255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Least Squares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272674"/>
              </p:ext>
            </p:extLst>
          </p:nvPr>
        </p:nvGraphicFramePr>
        <p:xfrm>
          <a:off x="4252913" y="3060700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991025" imgH="2127205" progId="Visio.Drawing.4">
                  <p:embed/>
                </p:oleObj>
              </mc:Choice>
              <mc:Fallback>
                <p:oleObj name="VISIO" r:id="rId3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060700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68369"/>
              </p:ext>
            </p:extLst>
          </p:nvPr>
        </p:nvGraphicFramePr>
        <p:xfrm>
          <a:off x="7124701" y="3082925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5" imgW="3654469" imgH="717505" progId="Equation">
                  <p:embed/>
                </p:oleObj>
              </mc:Choice>
              <mc:Fallback>
                <p:oleObj name="MathType Equation" r:id="rId5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4701" y="3082925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sysDash"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144515"/>
              </p:ext>
            </p:extLst>
          </p:nvPr>
        </p:nvGraphicFramePr>
        <p:xfrm>
          <a:off x="9420226" y="5170487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7" imgW="2711512" imgH="717505" progId="Equation">
                  <p:embed/>
                </p:oleObj>
              </mc:Choice>
              <mc:Fallback>
                <p:oleObj name="MathType Equation" r:id="rId7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0226" y="5170487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8739188" y="4473574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6605589" y="3417888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510970"/>
              </p:ext>
            </p:extLst>
          </p:nvPr>
        </p:nvGraphicFramePr>
        <p:xfrm>
          <a:off x="4152900" y="1464652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thType Equation" r:id="rId9" imgW="7283478" imgH="1276350" progId="Equation">
                  <p:embed/>
                </p:oleObj>
              </mc:Choice>
              <mc:Fallback>
                <p:oleObj name="MathType Equation" r:id="rId9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1464652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4591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98425"/>
            <a:ext cx="10044545" cy="1325563"/>
          </a:xfrm>
        </p:spPr>
        <p:txBody>
          <a:bodyPr/>
          <a:lstStyle/>
          <a:p>
            <a:r>
              <a:rPr lang="en-US" altLang="en-US" dirty="0"/>
              <a:t>Least Squares Line Graphically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4739640" y="5707381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https://www.desmos.com/calculator/zvrc4lg3cr</a:t>
            </a:r>
            <a:endParaRPr lang="en-US" sz="2400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2185A3AA-AE0D-4E31-A964-89692C6AB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93" y="1612478"/>
            <a:ext cx="9608047" cy="36330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0" y="1641423"/>
            <a:ext cx="5956762" cy="4535540"/>
          </a:xfrm>
        </p:spPr>
        <p:txBody>
          <a:bodyPr>
            <a:normAutofit/>
          </a:bodyPr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9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4862585"/>
            <a:ext cx="7467600" cy="1600200"/>
          </a:xfrm>
        </p:spPr>
        <p:txBody>
          <a:bodyPr>
            <a:normAutofit/>
          </a:bodyPr>
          <a:lstStyle/>
          <a:p>
            <a:r>
              <a:rPr lang="en-US" dirty="0"/>
              <a:t>Several sources of variation in </a:t>
            </a:r>
            <a:r>
              <a:rPr lang="en-US" dirty="0">
                <a:solidFill>
                  <a:srgbClr val="FF99FF"/>
                </a:solidFill>
              </a:rPr>
              <a:t>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10248900" y="5133354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C09E51C-F3A2-4978-8E1D-13BDF0660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39" y="1459954"/>
            <a:ext cx="8306461" cy="33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</a:t>
            </a:r>
            <a:br>
              <a:rPr lang="en-US" dirty="0"/>
            </a:br>
            <a:r>
              <a:rPr lang="en-US" dirty="0"/>
              <a:t>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121" y="4965700"/>
            <a:ext cx="6278877" cy="197453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00B0F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00B0F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6798301" y="1280160"/>
            <a:ext cx="4659163" cy="3600153"/>
            <a:chOff x="2594125" y="1104900"/>
            <a:chExt cx="4659163" cy="3600153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7400" y="4243388"/>
              <a:ext cx="32454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56507" y="2442518"/>
              <a:ext cx="31369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/>
                <a:t>Dependent variable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F5F1E7C4-3633-4B77-9BBF-5961AA913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3146425"/>
              <a:ext cx="0" cy="2714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DF85FF06-3FE9-4729-8801-310D86C75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000" y="2970213"/>
              <a:ext cx="0" cy="1889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6E899F3A-6E17-4E88-B471-5009F2B6B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700" y="2714625"/>
              <a:ext cx="0" cy="2365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5728F66C-8F12-49F9-9A36-592FBBB691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2473325"/>
              <a:ext cx="0" cy="3079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5CE20F5D-C4AA-4DA8-9258-0675A4FC4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100" y="2592388"/>
              <a:ext cx="0" cy="2492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96089088-C462-4EAA-BACB-235865C18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2308225"/>
              <a:ext cx="0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</a:t>
            </a:r>
            <a:br>
              <a:rPr lang="en-US" altLang="en-US" dirty="0"/>
            </a:br>
            <a:r>
              <a:rPr lang="en-US" altLang="en-US" dirty="0"/>
              <a:t>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8301" y="4985298"/>
            <a:ext cx="5286581" cy="173831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92D05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92D050"/>
                </a:solidFill>
              </a:rPr>
              <a:t>explained variation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502ED88-0178-4019-A5B0-AB2339AC80CE}"/>
              </a:ext>
            </a:extLst>
          </p:cNvPr>
          <p:cNvGrpSpPr/>
          <p:nvPr/>
        </p:nvGrpSpPr>
        <p:grpSpPr>
          <a:xfrm>
            <a:off x="6798301" y="1280160"/>
            <a:ext cx="4659163" cy="3600153"/>
            <a:chOff x="2594125" y="1104900"/>
            <a:chExt cx="4659163" cy="3600153"/>
          </a:xfrm>
        </p:grpSpPr>
        <p:sp>
          <p:nvSpPr>
            <p:cNvPr id="65" name="Line 19">
              <a:extLst>
                <a:ext uri="{FF2B5EF4-FFF2-40B4-BE49-F238E27FC236}">
                  <a16:creationId xmlns:a16="http://schemas.microsoft.com/office/drawing/2014/main" id="{9D3A8D50-21F5-47DE-818D-60399B864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6" name="Line 3">
              <a:extLst>
                <a:ext uri="{FF2B5EF4-FFF2-40B4-BE49-F238E27FC236}">
                  <a16:creationId xmlns:a16="http://schemas.microsoft.com/office/drawing/2014/main" id="{4A07407A-5D5E-4D6E-8B43-EEF5D739C5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7" name="Line 4">
              <a:extLst>
                <a:ext uri="{FF2B5EF4-FFF2-40B4-BE49-F238E27FC236}">
                  <a16:creationId xmlns:a16="http://schemas.microsoft.com/office/drawing/2014/main" id="{784727A3-2060-43B6-B294-FADD9E686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019E500E-7A89-457A-B9C9-44877A3DB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9" name="Oval 6">
              <a:extLst>
                <a:ext uri="{FF2B5EF4-FFF2-40B4-BE49-F238E27FC236}">
                  <a16:creationId xmlns:a16="http://schemas.microsoft.com/office/drawing/2014/main" id="{06DE9963-9EF4-4CE7-A9D9-579BE4132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0" name="Oval 7">
              <a:extLst>
                <a:ext uri="{FF2B5EF4-FFF2-40B4-BE49-F238E27FC236}">
                  <a16:creationId xmlns:a16="http://schemas.microsoft.com/office/drawing/2014/main" id="{883A9983-E614-4BBE-A764-A6946C68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6B091247-78B8-428B-B876-4C0845E27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" name="Oval 9">
              <a:extLst>
                <a:ext uri="{FF2B5EF4-FFF2-40B4-BE49-F238E27FC236}">
                  <a16:creationId xmlns:a16="http://schemas.microsoft.com/office/drawing/2014/main" id="{1CEEF7AC-1DCB-41D5-9497-AD2169B12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3" name="Oval 10">
              <a:extLst>
                <a:ext uri="{FF2B5EF4-FFF2-40B4-BE49-F238E27FC236}">
                  <a16:creationId xmlns:a16="http://schemas.microsoft.com/office/drawing/2014/main" id="{5145573D-17FD-426C-8F56-F355D35E1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4" name="Text Box 11">
              <a:extLst>
                <a:ext uri="{FF2B5EF4-FFF2-40B4-BE49-F238E27FC236}">
                  <a16:creationId xmlns:a16="http://schemas.microsoft.com/office/drawing/2014/main" id="{198C910B-30E2-424F-9348-149BC31183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7400" y="4243388"/>
              <a:ext cx="324544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Independent variable (x)</a:t>
              </a:r>
            </a:p>
          </p:txBody>
        </p:sp>
        <p:sp>
          <p:nvSpPr>
            <p:cNvPr id="75" name="Text Box 12">
              <a:extLst>
                <a:ext uri="{FF2B5EF4-FFF2-40B4-BE49-F238E27FC236}">
                  <a16:creationId xmlns:a16="http://schemas.microsoft.com/office/drawing/2014/main" id="{997E1F88-0B59-475C-B844-10881A1BB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256507" y="2442518"/>
              <a:ext cx="31369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400"/>
                <a:t>Dependent variable</a:t>
              </a:r>
            </a:p>
          </p:txBody>
        </p:sp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AD18E913-6ED6-4A9A-A90A-70CDF521A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7" name="Oval 14">
              <a:extLst>
                <a:ext uri="{FF2B5EF4-FFF2-40B4-BE49-F238E27FC236}">
                  <a16:creationId xmlns:a16="http://schemas.microsoft.com/office/drawing/2014/main" id="{94E28D2C-4DEE-49BF-A78C-767E1B2ED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8" name="Oval 15">
              <a:extLst>
                <a:ext uri="{FF2B5EF4-FFF2-40B4-BE49-F238E27FC236}">
                  <a16:creationId xmlns:a16="http://schemas.microsoft.com/office/drawing/2014/main" id="{544660F3-D520-4A4C-A677-8E7C16473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9" name="Oval 16">
              <a:extLst>
                <a:ext uri="{FF2B5EF4-FFF2-40B4-BE49-F238E27FC236}">
                  <a16:creationId xmlns:a16="http://schemas.microsoft.com/office/drawing/2014/main" id="{3D7A3F46-619F-4532-986C-72B3D4B3A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0" name="Oval 17">
              <a:extLst>
                <a:ext uri="{FF2B5EF4-FFF2-40B4-BE49-F238E27FC236}">
                  <a16:creationId xmlns:a16="http://schemas.microsoft.com/office/drawing/2014/main" id="{AEC42B40-785C-416B-91ED-C97E51543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D0E1FADD-1B38-4B52-A884-FA55F9E08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" name="Line 28">
              <a:extLst>
                <a:ext uri="{FF2B5EF4-FFF2-40B4-BE49-F238E27FC236}">
                  <a16:creationId xmlns:a16="http://schemas.microsoft.com/office/drawing/2014/main" id="{AC1203DB-C52A-451F-843E-1AA882027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" name="Line 29">
              <a:extLst>
                <a:ext uri="{FF2B5EF4-FFF2-40B4-BE49-F238E27FC236}">
                  <a16:creationId xmlns:a16="http://schemas.microsoft.com/office/drawing/2014/main" id="{691AE66B-910E-4B8E-9F11-E70F1FC7D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4" name="Line 30">
              <a:extLst>
                <a:ext uri="{FF2B5EF4-FFF2-40B4-BE49-F238E27FC236}">
                  <a16:creationId xmlns:a16="http://schemas.microsoft.com/office/drawing/2014/main" id="{0AC163D6-9CB3-45A3-A114-67F59146C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5" name="Line 31">
              <a:extLst>
                <a:ext uri="{FF2B5EF4-FFF2-40B4-BE49-F238E27FC236}">
                  <a16:creationId xmlns:a16="http://schemas.microsoft.com/office/drawing/2014/main" id="{A9B22269-E590-43D6-BD77-AF3367446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6" name="Line 32">
              <a:extLst>
                <a:ext uri="{FF2B5EF4-FFF2-40B4-BE49-F238E27FC236}">
                  <a16:creationId xmlns:a16="http://schemas.microsoft.com/office/drawing/2014/main" id="{D056AA51-789E-44E6-ABD8-8F1205E1AF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7" name="Line 33">
              <a:extLst>
                <a:ext uri="{FF2B5EF4-FFF2-40B4-BE49-F238E27FC236}">
                  <a16:creationId xmlns:a16="http://schemas.microsoft.com/office/drawing/2014/main" id="{2C3E304E-5E2A-4313-A4CB-B39D3FC9A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8" name="Line 34">
              <a:extLst>
                <a:ext uri="{FF2B5EF4-FFF2-40B4-BE49-F238E27FC236}">
                  <a16:creationId xmlns:a16="http://schemas.microsoft.com/office/drawing/2014/main" id="{4D081EF8-C5DF-4496-BB7E-094B97C89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9" name="Line 36">
              <a:extLst>
                <a:ext uri="{FF2B5EF4-FFF2-40B4-BE49-F238E27FC236}">
                  <a16:creationId xmlns:a16="http://schemas.microsoft.com/office/drawing/2014/main" id="{1CB04388-2E26-4ABF-815F-C745E662A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0" name="Line 37">
              <a:extLst>
                <a:ext uri="{FF2B5EF4-FFF2-40B4-BE49-F238E27FC236}">
                  <a16:creationId xmlns:a16="http://schemas.microsoft.com/office/drawing/2014/main" id="{37177CC1-D695-45AB-BC13-22F2F15EB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Line 27">
              <a:extLst>
                <a:ext uri="{FF2B5EF4-FFF2-40B4-BE49-F238E27FC236}">
                  <a16:creationId xmlns:a16="http://schemas.microsoft.com/office/drawing/2014/main" id="{3F6CE61D-EA69-4D60-B351-BE20895BB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7100" y="3146425"/>
              <a:ext cx="0" cy="2714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Line 29">
              <a:extLst>
                <a:ext uri="{FF2B5EF4-FFF2-40B4-BE49-F238E27FC236}">
                  <a16:creationId xmlns:a16="http://schemas.microsoft.com/office/drawing/2014/main" id="{A48BD2C5-4237-4194-8F18-25978F2D1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4000" y="2970213"/>
              <a:ext cx="0" cy="1889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3" name="Line 30">
              <a:extLst>
                <a:ext uri="{FF2B5EF4-FFF2-40B4-BE49-F238E27FC236}">
                  <a16:creationId xmlns:a16="http://schemas.microsoft.com/office/drawing/2014/main" id="{68ADFEE3-F378-41F8-A47D-7651AF875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700" y="2714625"/>
              <a:ext cx="0" cy="2365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4" name="Line 32">
              <a:extLst>
                <a:ext uri="{FF2B5EF4-FFF2-40B4-BE49-F238E27FC236}">
                  <a16:creationId xmlns:a16="http://schemas.microsoft.com/office/drawing/2014/main" id="{E34ABFF9-D319-4806-8F20-56BDE983A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8000" y="2473325"/>
              <a:ext cx="0" cy="3079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5" name="Line 33">
              <a:extLst>
                <a:ext uri="{FF2B5EF4-FFF2-40B4-BE49-F238E27FC236}">
                  <a16:creationId xmlns:a16="http://schemas.microsoft.com/office/drawing/2014/main" id="{9190D671-2C70-462D-A0C1-917B8B983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100" y="2592388"/>
              <a:ext cx="0" cy="2492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6" name="Line 34">
              <a:extLst>
                <a:ext uri="{FF2B5EF4-FFF2-40B4-BE49-F238E27FC236}">
                  <a16:creationId xmlns:a16="http://schemas.microsoft.com/office/drawing/2014/main" id="{EDE21104-903A-4A85-A528-496367978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1100" y="2308225"/>
              <a:ext cx="0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97" name="Text Box 21">
            <a:extLst>
              <a:ext uri="{FF2B5EF4-FFF2-40B4-BE49-F238E27FC236}">
                <a16:creationId xmlns:a16="http://schemas.microsoft.com/office/drawing/2014/main" id="{EA78FC1E-B406-4A36-9862-B79203CE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6106" y="2523416"/>
            <a:ext cx="16251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accent2"/>
                </a:solidFill>
              </a:rPr>
              <a:t>Population mean: 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28DB36-9861-494F-9C95-8710E3D2D991}"/>
              </a:ext>
            </a:extLst>
          </p:cNvPr>
          <p:cNvCxnSpPr>
            <a:stCxn id="97" idx="1"/>
          </p:cNvCxnSpPr>
          <p:nvPr/>
        </p:nvCxnSpPr>
        <p:spPr>
          <a:xfrm flipH="1" flipV="1">
            <a:off x="7442914" y="2918460"/>
            <a:ext cx="2843192" cy="2045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40" y="1334271"/>
            <a:ext cx="3549666" cy="502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92D05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92D050"/>
                </a:solidFill>
              </a:rPr>
              <a:t>B </a:t>
            </a:r>
            <a:r>
              <a:rPr lang="en-US" dirty="0"/>
              <a:t>– could do same?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A474D-2126-4AB0-A8D5-99815D811EEA}"/>
              </a:ext>
            </a:extLst>
          </p:cNvPr>
          <p:cNvGrpSpPr/>
          <p:nvPr/>
        </p:nvGrpSpPr>
        <p:grpSpPr>
          <a:xfrm>
            <a:off x="7489207" y="1487210"/>
            <a:ext cx="4275687" cy="3883579"/>
            <a:chOff x="5736607" y="1940631"/>
            <a:chExt cx="4275687" cy="38835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E2774D-D787-4DE7-B08F-1BF4C9BF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531" y="1940631"/>
              <a:ext cx="4021763" cy="35298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7459328" y="3764175"/>
              <a:ext cx="340158" cy="4001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9211928" y="2133600"/>
              <a:ext cx="370614" cy="40011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5736607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8005502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152B1B-4334-4B5B-B108-7DEF9F4C98D4}"/>
              </a:ext>
            </a:extLst>
          </p:cNvPr>
          <p:cNvSpPr/>
          <p:nvPr/>
        </p:nvSpPr>
        <p:spPr>
          <a:xfrm>
            <a:off x="3973506" y="4419600"/>
            <a:ext cx="3623633" cy="1935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2674A-E398-4059-B8B2-7500FFD524F6}"/>
              </a:ext>
            </a:extLst>
          </p:cNvPr>
          <p:cNvSpPr/>
          <p:nvPr/>
        </p:nvSpPr>
        <p:spPr>
          <a:xfrm>
            <a:off x="6310107" y="2659835"/>
            <a:ext cx="845073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65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device, meter&#10;&#10;Description automatically generated">
            <a:extLst>
              <a:ext uri="{FF2B5EF4-FFF2-40B4-BE49-F238E27FC236}">
                <a16:creationId xmlns:a16="http://schemas.microsoft.com/office/drawing/2014/main" id="{A7C816B6-4CDB-44B1-AB50-F858568B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0" y="1485901"/>
            <a:ext cx="6728460" cy="5451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 of Squares </a:t>
            </a:r>
            <a:br>
              <a:rPr lang="en-US" dirty="0"/>
            </a:br>
            <a:r>
              <a:rPr lang="en-US" dirty="0"/>
              <a:t>Total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840" y="1165861"/>
            <a:ext cx="7063740" cy="1021079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92D05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00B0F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0" y="1459954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/>
                  <a:t>Proportion of total variation (SST)  explained by the regression (SSR) is known as the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Coefficient of Determination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0" y="1459954"/>
                <a:ext cx="8229600" cy="5029200"/>
              </a:xfrm>
              <a:blipFill>
                <a:blip r:embed="rId2"/>
                <a:stretch>
                  <a:fillRect l="-1704" t="-2545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4264673" y="3584109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R</a:t>
            </a:r>
            <a:r>
              <a:rPr lang="en-US" sz="6000" baseline="30000" dirty="0">
                <a:solidFill>
                  <a:srgbClr val="FF000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10515600" y="1923394"/>
            <a:ext cx="1524000" cy="193899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10515600" y="4808220"/>
            <a:ext cx="1524000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Total variation in observed data</a:t>
            </a: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DCD129-880D-409F-B5D1-42103219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0" y="1607810"/>
            <a:ext cx="3750622" cy="51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Coefficient of Determination 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580" y="4770438"/>
            <a:ext cx="766572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buNone/>
            </a:pPr>
            <a:r>
              <a:rPr lang="en-US" altLang="en-US" dirty="0"/>
              <a:t>		0.8 &lt;= </a:t>
            </a:r>
            <a:r>
              <a:rPr lang="en-US" altLang="en-US" dirty="0">
                <a:solidFill>
                  <a:srgbClr val="FF0000"/>
                </a:solidFill>
              </a:rPr>
              <a:t>R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&lt;= 1 	</a:t>
            </a:r>
            <a:r>
              <a:rPr lang="en-US" altLang="en-US" dirty="0">
                <a:solidFill>
                  <a:srgbClr val="92D050"/>
                </a:solidFill>
              </a:rPr>
              <a:t>strong</a:t>
            </a:r>
          </a:p>
          <a:p>
            <a:pPr marL="457200" lvl="1" indent="0">
              <a:buNone/>
            </a:pPr>
            <a:r>
              <a:rPr lang="en-US" altLang="en-US" dirty="0"/>
              <a:t>		0.5 &lt;= </a:t>
            </a:r>
            <a:r>
              <a:rPr lang="en-US" altLang="en-US" dirty="0">
                <a:solidFill>
                  <a:srgbClr val="FF0000"/>
                </a:solidFill>
              </a:rPr>
              <a:t>R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&lt;   0.8 	</a:t>
            </a:r>
            <a:r>
              <a:rPr lang="en-US" altLang="en-US" dirty="0">
                <a:solidFill>
                  <a:srgbClr val="FFFF00"/>
                </a:solidFill>
              </a:rPr>
              <a:t>medium</a:t>
            </a:r>
          </a:p>
          <a:p>
            <a:pPr marL="457200" lvl="1" indent="0">
              <a:buNone/>
            </a:pPr>
            <a:r>
              <a:rPr lang="en-US" altLang="en-US" dirty="0"/>
              <a:t>		0    &lt;= </a:t>
            </a:r>
            <a:r>
              <a:rPr lang="en-US" altLang="en-US" dirty="0">
                <a:solidFill>
                  <a:srgbClr val="FF0000"/>
                </a:solidFill>
              </a:rPr>
              <a:t>R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&lt;   0.5 	</a:t>
            </a:r>
            <a:r>
              <a:rPr lang="en-US" altLang="en-US" dirty="0">
                <a:solidFill>
                  <a:srgbClr val="FF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00737FC6-D7EC-47F6-A943-48F58913E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33" y="1398994"/>
            <a:ext cx="10089096" cy="331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044545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How “good” is the </a:t>
            </a:r>
            <a:br>
              <a:rPr lang="en-US" altLang="en-US" dirty="0"/>
            </a:br>
            <a:r>
              <a:rPr lang="en-US" altLang="en-US" dirty="0"/>
              <a:t>Regression Model? </a:t>
            </a:r>
            <a:endParaRPr lang="en-US" dirty="0"/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CE80908B-3A66-49DD-9B4C-51EE731C2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419151"/>
            <a:ext cx="7574286" cy="5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229100" y="476017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rot="-7282380">
            <a:off x="5829300" y="5826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 rot="-7282380">
            <a:off x="4457700" y="4988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-7282380">
            <a:off x="6210300" y="5826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 rot="-7282380">
            <a:off x="4838700" y="4836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 rot="-7282380">
            <a:off x="5600700" y="5522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 rot="-7282380">
            <a:off x="5905500" y="5674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 rot="-7282380">
            <a:off x="5219700" y="5141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 rot="-7282380">
            <a:off x="4381500" y="4760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 rot="-7282380">
            <a:off x="4686300" y="5141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 rot="-7282380">
            <a:off x="4991100" y="5217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 rot="-7282380">
            <a:off x="5524500" y="5750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 rot="-7282380">
            <a:off x="5448300" y="5293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 rot="-7282380">
            <a:off x="5219700" y="5445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771900" y="4501412"/>
            <a:ext cx="306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229100" y="6207974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491288" y="6101612"/>
            <a:ext cx="303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H="1">
            <a:off x="4229100" y="2474174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 rot="-7282380">
            <a:off x="4305300" y="3693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 rot="-7282380">
            <a:off x="4533900" y="3388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 rot="-7282380">
            <a:off x="6210300" y="2321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 rot="-7282380">
            <a:off x="6362700" y="2702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 rot="-7282380">
            <a:off x="4762500" y="3540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 rot="-7282380">
            <a:off x="6515100" y="2474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 rot="-7282380">
            <a:off x="5676900" y="3007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 rot="-7282380">
            <a:off x="5676900" y="2702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 rot="-7282380">
            <a:off x="6057900" y="2702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 rot="-7282380">
            <a:off x="5372100" y="2855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 rot="-7282380">
            <a:off x="4762500" y="3236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 rot="-7282380">
            <a:off x="4991100" y="3118699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 rot="-7282380">
            <a:off x="5905500" y="3007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 rot="-7282380">
            <a:off x="5372100" y="3083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 rot="-7282380">
            <a:off x="5143500" y="3388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3771900" y="2291612"/>
            <a:ext cx="306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auto">
          <a:xfrm>
            <a:off x="4229100" y="3998174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491288" y="3891812"/>
            <a:ext cx="303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5867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>
            <a:off x="9029700" y="4760174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 rot="-7282380">
            <a:off x="9182100" y="5141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 rot="-7282380">
            <a:off x="9182100" y="4683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 rot="-7282380">
            <a:off x="9639300" y="5293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 rot="-7282380">
            <a:off x="10477500" y="5903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 rot="-7282380">
            <a:off x="9334500" y="5369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 rot="-7282380">
            <a:off x="10020300" y="4760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 rot="-7282380">
            <a:off x="10401300" y="5445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 rot="-7282380">
            <a:off x="10325100" y="5064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 rot="-7282380">
            <a:off x="10020300" y="5064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 rot="-7282380">
            <a:off x="9639300" y="4836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 rot="-7282380">
            <a:off x="10629900" y="5064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 rot="-7282380">
            <a:off x="10096500" y="5369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 rot="-7282380">
            <a:off x="9867900" y="5750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8572500" y="4501412"/>
            <a:ext cx="306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9029700" y="6207974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2" name="Line 56"/>
          <p:cNvSpPr>
            <a:spLocks noChangeShapeType="1"/>
          </p:cNvSpPr>
          <p:nvPr/>
        </p:nvSpPr>
        <p:spPr bwMode="auto">
          <a:xfrm flipH="1">
            <a:off x="9029700" y="2474174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 rot="-7282380">
            <a:off x="10172700" y="2550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 rot="-7282380">
            <a:off x="9334500" y="3388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 rot="-7282380">
            <a:off x="10401300" y="3312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 rot="-7282380">
            <a:off x="10782300" y="2626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 rot="-7282380">
            <a:off x="9639300" y="2626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 rot="-7282380">
            <a:off x="9715500" y="3693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 rot="-7282380">
            <a:off x="9944100" y="3312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 rot="-7282380">
            <a:off x="10477500" y="2702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 rot="-7282380">
            <a:off x="9944100" y="2321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 rot="-7282380">
            <a:off x="9334500" y="3083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 rot="-7282380">
            <a:off x="9258300" y="2626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 rot="-7282380">
            <a:off x="9791700" y="3007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 rot="-7282380">
            <a:off x="10706100" y="3007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 rot="-7282380">
            <a:off x="10172700" y="2931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 rot="-7282380">
            <a:off x="10401300" y="2169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8572500" y="2291612"/>
            <a:ext cx="3064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y</a:t>
            </a:r>
          </a:p>
        </p:txBody>
      </p:sp>
      <p:sp>
        <p:nvSpPr>
          <p:cNvPr id="9289" name="Line 73"/>
          <p:cNvSpPr>
            <a:spLocks noChangeShapeType="1"/>
          </p:cNvSpPr>
          <p:nvPr/>
        </p:nvSpPr>
        <p:spPr bwMode="auto">
          <a:xfrm>
            <a:off x="9029700" y="3998174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 rot="-7282380">
            <a:off x="11239500" y="23979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Text Box 75"/>
          <p:cNvSpPr txBox="1">
            <a:spLocks noChangeArrowheads="1"/>
          </p:cNvSpPr>
          <p:nvPr/>
        </p:nvSpPr>
        <p:spPr bwMode="auto">
          <a:xfrm>
            <a:off x="11291888" y="3891812"/>
            <a:ext cx="303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11315700" y="6101612"/>
            <a:ext cx="303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x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4005195" y="1459954"/>
            <a:ext cx="32766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8881994" y="1459954"/>
            <a:ext cx="3182983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8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7734300" y="1712174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 rot="-7282380">
            <a:off x="11087100" y="2855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 rot="-7282380">
            <a:off x="10934700" y="2245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9" name="Oval 83"/>
          <p:cNvSpPr>
            <a:spLocks noChangeArrowheads="1"/>
          </p:cNvSpPr>
          <p:nvPr/>
        </p:nvSpPr>
        <p:spPr bwMode="auto">
          <a:xfrm rot="-7282380">
            <a:off x="10706100" y="55983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 rot="-7282380">
            <a:off x="11087100" y="5293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1" name="Oval 85"/>
          <p:cNvSpPr>
            <a:spLocks noChangeArrowheads="1"/>
          </p:cNvSpPr>
          <p:nvPr/>
        </p:nvSpPr>
        <p:spPr bwMode="auto">
          <a:xfrm rot="-7282380">
            <a:off x="10934700" y="49887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 rot="-7282380">
            <a:off x="11087100" y="56745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3" name="Oval 87"/>
          <p:cNvSpPr>
            <a:spLocks noChangeArrowheads="1"/>
          </p:cNvSpPr>
          <p:nvPr/>
        </p:nvSpPr>
        <p:spPr bwMode="auto">
          <a:xfrm rot="-7282380">
            <a:off x="10401300" y="4760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4" name="Oval 88"/>
          <p:cNvSpPr>
            <a:spLocks noChangeArrowheads="1"/>
          </p:cNvSpPr>
          <p:nvPr/>
        </p:nvSpPr>
        <p:spPr bwMode="auto">
          <a:xfrm rot="-7282380">
            <a:off x="9715500" y="4379174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05" name="Line 89"/>
          <p:cNvSpPr>
            <a:spLocks noChangeShapeType="1"/>
          </p:cNvSpPr>
          <p:nvPr/>
        </p:nvSpPr>
        <p:spPr bwMode="auto">
          <a:xfrm flipV="1">
            <a:off x="4305300" y="2245574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6" name="Line 90"/>
          <p:cNvSpPr>
            <a:spLocks noChangeShapeType="1"/>
          </p:cNvSpPr>
          <p:nvPr/>
        </p:nvSpPr>
        <p:spPr bwMode="auto">
          <a:xfrm flipV="1">
            <a:off x="4838700" y="2702774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7" name="Line 91"/>
          <p:cNvSpPr>
            <a:spLocks noChangeShapeType="1"/>
          </p:cNvSpPr>
          <p:nvPr/>
        </p:nvSpPr>
        <p:spPr bwMode="auto">
          <a:xfrm flipV="1">
            <a:off x="9029700" y="2093174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8" name="Line 92"/>
          <p:cNvSpPr>
            <a:spLocks noChangeShapeType="1"/>
          </p:cNvSpPr>
          <p:nvPr/>
        </p:nvSpPr>
        <p:spPr bwMode="auto">
          <a:xfrm flipV="1">
            <a:off x="10096500" y="2931374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09" name="Line 93"/>
          <p:cNvSpPr>
            <a:spLocks noChangeShapeType="1"/>
          </p:cNvSpPr>
          <p:nvPr/>
        </p:nvSpPr>
        <p:spPr bwMode="auto">
          <a:xfrm>
            <a:off x="4686300" y="4607774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0" name="Line 94"/>
          <p:cNvSpPr>
            <a:spLocks noChangeShapeType="1"/>
          </p:cNvSpPr>
          <p:nvPr/>
        </p:nvSpPr>
        <p:spPr bwMode="auto">
          <a:xfrm>
            <a:off x="4229100" y="4988774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1" name="Line 95"/>
          <p:cNvSpPr>
            <a:spLocks noChangeShapeType="1"/>
          </p:cNvSpPr>
          <p:nvPr/>
        </p:nvSpPr>
        <p:spPr bwMode="auto">
          <a:xfrm>
            <a:off x="10172700" y="4302974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2" name="Line 96"/>
          <p:cNvSpPr>
            <a:spLocks noChangeShapeType="1"/>
          </p:cNvSpPr>
          <p:nvPr/>
        </p:nvSpPr>
        <p:spPr bwMode="auto">
          <a:xfrm>
            <a:off x="9029700" y="5522174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4F0443A8-94BD-456D-9EC9-7FD0407E5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02" y="2314610"/>
            <a:ext cx="2599221" cy="15613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454" y="1216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</a:t>
            </a:r>
            <a:br>
              <a:rPr lang="en-US" dirty="0"/>
            </a:br>
            <a:r>
              <a:rPr lang="en-US" dirty="0"/>
              <a:t>Direction – Correlation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84531" y="1516408"/>
                <a:ext cx="5387419" cy="2514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00B0F0"/>
                    </a:solidFill>
                  </a:rPr>
                  <a:t>Correlation</a:t>
                </a:r>
                <a:r>
                  <a:rPr lang="en-US" dirty="0"/>
                  <a:t> measures strength and direction of linear relationship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-1 </a:t>
                </a:r>
                <a:r>
                  <a:rPr lang="en-US" dirty="0"/>
                  <a:t>perfect neg. to </a:t>
                </a:r>
                <a:r>
                  <a:rPr lang="en-US" dirty="0">
                    <a:solidFill>
                      <a:srgbClr val="92D050"/>
                    </a:solidFill>
                  </a:rPr>
                  <a:t>+1 </a:t>
                </a:r>
                <a:r>
                  <a:rPr lang="en-US" dirty="0"/>
                  <a:t>perfect pos.</a:t>
                </a:r>
              </a:p>
              <a:p>
                <a:pPr lvl="1"/>
                <a:r>
                  <a:rPr lang="en-US" dirty="0"/>
                  <a:t>Sign is same as regression slope</a:t>
                </a: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rgbClr val="FF99FF"/>
                    </a:solidFill>
                  </a:rPr>
                  <a:t>R</a:t>
                </a:r>
                <a:r>
                  <a:rPr lang="en-US" dirty="0"/>
                  <a:t>.  Why?  </a:t>
                </a:r>
                <a:r>
                  <a:rPr lang="en-US" dirty="0">
                    <a:solidFill>
                      <a:srgbClr val="FF99FF"/>
                    </a:solidFill>
                  </a:rPr>
                  <a:t>R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baseline="30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48DD73-EB9E-4828-98E6-9B8F811C7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84531" y="1516408"/>
                <a:ext cx="5387419" cy="2514600"/>
              </a:xfrm>
              <a:blipFill>
                <a:blip r:embed="rId3"/>
                <a:stretch>
                  <a:fillRect l="-2376" t="-6311" b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8728077" y="151640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2857B5-35C3-4FB0-A2A8-12FC06647651}"/>
                  </a:ext>
                </a:extLst>
              </p:cNvPr>
              <p:cNvSpPr txBox="1"/>
              <p:nvPr/>
            </p:nvSpPr>
            <p:spPr>
              <a:xfrm>
                <a:off x="6248400" y="1195216"/>
                <a:ext cx="27114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Pearson’s Correlation Coefficient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92D05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63F5C3AA-84A0-408B-B03B-C3BFE3A36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90" y="4129696"/>
            <a:ext cx="7514049" cy="26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608470" y="5949604"/>
            <a:ext cx="111440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+.3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885071" y="5949604"/>
            <a:ext cx="1018227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+1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3467100" y="1992967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3482976" y="2145367"/>
            <a:ext cx="2574925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 rot="7282380" flipH="1">
            <a:off x="5600700" y="2831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 rot="7282380" flipH="1">
            <a:off x="4991100" y="26025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 rot="7282380" flipH="1">
            <a:off x="4533900" y="2450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 rot="7282380" flipH="1">
            <a:off x="3543300" y="2069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rot="7282380" flipH="1">
            <a:off x="3924300" y="22215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 rot="7282380" flipH="1">
            <a:off x="4305300" y="23739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290888" y="1457981"/>
            <a:ext cx="330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3467100" y="3516967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 rot="7282380" flipH="1">
            <a:off x="5219700" y="26787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729288" y="328678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6515100" y="206916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 flipV="1">
            <a:off x="6524626" y="2213631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 rot="-7282380">
            <a:off x="8642350" y="32042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 rot="-7282380">
            <a:off x="8566150" y="28232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 rot="-7282380">
            <a:off x="6737350" y="18326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 rot="-7282380">
            <a:off x="6889750" y="22136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 rot="-7282380">
            <a:off x="8261350" y="30518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 rot="-7282380">
            <a:off x="6584950" y="25184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 rot="-7282380">
            <a:off x="7880350" y="28232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 rot="-7282380">
            <a:off x="7346950" y="22136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 rot="-7282380">
            <a:off x="7575550" y="20612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 rot="-7282380">
            <a:off x="8413750" y="25946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 rot="-7282380">
            <a:off x="6965950" y="25184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 rot="-7282380">
            <a:off x="8185150" y="23660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 rot="-7282380">
            <a:off x="7270750" y="25184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 rot="-7282380">
            <a:off x="7651750" y="25946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 rot="-7282380">
            <a:off x="7423150" y="282323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332538" y="1450043"/>
            <a:ext cx="330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6515100" y="3516967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8770938" y="3355043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9486900" y="1916767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 rot="-7282380">
            <a:off x="9815513" y="2831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 rot="-7282380">
            <a:off x="11644313" y="21453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 rot="-7282380">
            <a:off x="11796713" y="2450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 rot="-7282380">
            <a:off x="10882313" y="27549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 rot="-7282380">
            <a:off x="10958513" y="21453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 rot="-7282380">
            <a:off x="10477500" y="2069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 rot="-7282380">
            <a:off x="9663113" y="22215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 rot="-7282380">
            <a:off x="9967913" y="23739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 rot="-7282380">
            <a:off x="10272713" y="2561292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 rot="-7282380">
            <a:off x="10653713" y="25263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 rot="-7282380">
            <a:off x="10425113" y="28311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9334500" y="1381781"/>
            <a:ext cx="330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9510713" y="3516967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 rot="-7282380">
            <a:off x="11391900" y="2678767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11772900" y="328678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>
            <a:off x="5932195" y="4503391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 flipV="1">
            <a:off x="5948071" y="4655792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 rot="-7282380">
            <a:off x="6008395" y="5646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 rot="-7282380">
            <a:off x="6160795" y="5265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 rot="-7282380">
            <a:off x="7913395" y="42747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 rot="-7282380">
            <a:off x="8065795" y="46557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 rot="-7282380">
            <a:off x="6465595" y="5493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 rot="-7282380">
            <a:off x="8218195" y="4960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 rot="-7282380">
            <a:off x="7456195" y="5493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 rot="-7282380">
            <a:off x="7532395" y="42747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 rot="-7282380">
            <a:off x="6846595" y="4350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 rot="-7282380">
            <a:off x="6008395" y="4884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 rot="-7282380">
            <a:off x="6389395" y="4579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 rot="-7282380">
            <a:off x="6694195" y="5071716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 rot="-7282380">
            <a:off x="7684795" y="51891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0" name="Oval 68"/>
          <p:cNvSpPr>
            <a:spLocks noChangeArrowheads="1"/>
          </p:cNvSpPr>
          <p:nvPr/>
        </p:nvSpPr>
        <p:spPr bwMode="auto">
          <a:xfrm rot="-7282380">
            <a:off x="7151395" y="51891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 rot="-7282380">
            <a:off x="6998995" y="5646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2" name="Text Box 70"/>
          <p:cNvSpPr txBox="1">
            <a:spLocks noChangeArrowheads="1"/>
          </p:cNvSpPr>
          <p:nvPr/>
        </p:nvSpPr>
        <p:spPr bwMode="auto">
          <a:xfrm>
            <a:off x="5474995" y="4197005"/>
            <a:ext cx="330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3" name="Line 71"/>
          <p:cNvSpPr>
            <a:spLocks noChangeShapeType="1"/>
          </p:cNvSpPr>
          <p:nvPr/>
        </p:nvSpPr>
        <p:spPr bwMode="auto">
          <a:xfrm>
            <a:off x="5932195" y="5951191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 rot="-7282380">
            <a:off x="7989595" y="5341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5" name="Text Box 73"/>
          <p:cNvSpPr txBox="1">
            <a:spLocks noChangeArrowheads="1"/>
          </p:cNvSpPr>
          <p:nvPr/>
        </p:nvSpPr>
        <p:spPr bwMode="auto">
          <a:xfrm>
            <a:off x="8194383" y="579720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86" name="Line 74"/>
          <p:cNvSpPr>
            <a:spLocks noChangeShapeType="1"/>
          </p:cNvSpPr>
          <p:nvPr/>
        </p:nvSpPr>
        <p:spPr bwMode="auto">
          <a:xfrm>
            <a:off x="9208795" y="4503391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7" name="Line 75"/>
          <p:cNvSpPr>
            <a:spLocks noChangeShapeType="1"/>
          </p:cNvSpPr>
          <p:nvPr/>
        </p:nvSpPr>
        <p:spPr bwMode="auto">
          <a:xfrm flipV="1">
            <a:off x="9361195" y="4808192"/>
            <a:ext cx="2667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88" name="Text Box 76"/>
          <p:cNvSpPr txBox="1">
            <a:spLocks noChangeArrowheads="1"/>
          </p:cNvSpPr>
          <p:nvPr/>
        </p:nvSpPr>
        <p:spPr bwMode="auto">
          <a:xfrm>
            <a:off x="8880183" y="4273205"/>
            <a:ext cx="3305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y</a:t>
            </a:r>
          </a:p>
        </p:txBody>
      </p:sp>
      <p:sp>
        <p:nvSpPr>
          <p:cNvPr id="13389" name="Line 77"/>
          <p:cNvSpPr>
            <a:spLocks noChangeShapeType="1"/>
          </p:cNvSpPr>
          <p:nvPr/>
        </p:nvSpPr>
        <p:spPr bwMode="auto">
          <a:xfrm>
            <a:off x="9208795" y="5951191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0" name="Oval 78"/>
          <p:cNvSpPr>
            <a:spLocks noChangeArrowheads="1"/>
          </p:cNvSpPr>
          <p:nvPr/>
        </p:nvSpPr>
        <p:spPr bwMode="auto">
          <a:xfrm rot="-7282380">
            <a:off x="9513595" y="5341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1" name="Text Box 79"/>
          <p:cNvSpPr txBox="1">
            <a:spLocks noChangeArrowheads="1"/>
          </p:cNvSpPr>
          <p:nvPr/>
        </p:nvSpPr>
        <p:spPr bwMode="auto">
          <a:xfrm>
            <a:off x="11470983" y="5797205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/>
              <a:t>x</a:t>
            </a:r>
          </a:p>
        </p:txBody>
      </p:sp>
      <p:sp>
        <p:nvSpPr>
          <p:cNvPr id="13392" name="Line 80"/>
          <p:cNvSpPr>
            <a:spLocks noChangeShapeType="1"/>
          </p:cNvSpPr>
          <p:nvPr/>
        </p:nvSpPr>
        <p:spPr bwMode="auto">
          <a:xfrm>
            <a:off x="9563100" y="2602567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4146551" y="3583642"/>
            <a:ext cx="94929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-1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7200901" y="3593167"/>
            <a:ext cx="104547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-.6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10325101" y="3593167"/>
            <a:ext cx="83869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/>
              <a:t>r = 0</a:t>
            </a:r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 rot="-7282380">
            <a:off x="9818395" y="5265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7" name="Oval 85"/>
          <p:cNvSpPr>
            <a:spLocks noChangeArrowheads="1"/>
          </p:cNvSpPr>
          <p:nvPr/>
        </p:nvSpPr>
        <p:spPr bwMode="auto">
          <a:xfrm rot="-7282380">
            <a:off x="10123195" y="51891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 rot="-7282380">
            <a:off x="10427995" y="5112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 rot="-7282380">
            <a:off x="10885195" y="4960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0" name="Oval 88"/>
          <p:cNvSpPr>
            <a:spLocks noChangeArrowheads="1"/>
          </p:cNvSpPr>
          <p:nvPr/>
        </p:nvSpPr>
        <p:spPr bwMode="auto">
          <a:xfrm rot="-7282380">
            <a:off x="11189995" y="48843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1" name="Oval 89"/>
          <p:cNvSpPr>
            <a:spLocks noChangeArrowheads="1"/>
          </p:cNvSpPr>
          <p:nvPr/>
        </p:nvSpPr>
        <p:spPr bwMode="auto">
          <a:xfrm rot="-7282380">
            <a:off x="11723395" y="4731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2" name="Oval 90"/>
          <p:cNvSpPr>
            <a:spLocks noChangeArrowheads="1"/>
          </p:cNvSpPr>
          <p:nvPr/>
        </p:nvSpPr>
        <p:spPr bwMode="auto">
          <a:xfrm rot="-7282380">
            <a:off x="7456195" y="4731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3" name="Oval 91"/>
          <p:cNvSpPr>
            <a:spLocks noChangeArrowheads="1"/>
          </p:cNvSpPr>
          <p:nvPr/>
        </p:nvSpPr>
        <p:spPr bwMode="auto">
          <a:xfrm rot="-7282380">
            <a:off x="7227595" y="41985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04" name="Oval 92"/>
          <p:cNvSpPr>
            <a:spLocks noChangeArrowheads="1"/>
          </p:cNvSpPr>
          <p:nvPr/>
        </p:nvSpPr>
        <p:spPr bwMode="auto">
          <a:xfrm rot="-7282380">
            <a:off x="6770395" y="4731991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B3563D-1045-4D4E-9292-11E1094C8D78}"/>
              </a:ext>
            </a:extLst>
          </p:cNvPr>
          <p:cNvSpPr txBox="1"/>
          <p:nvPr/>
        </p:nvSpPr>
        <p:spPr>
          <a:xfrm>
            <a:off x="3029794" y="4861653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Also, a measure </a:t>
            </a:r>
          </a:p>
          <a:p>
            <a:pPr algn="ctr"/>
            <a:r>
              <a:rPr lang="en-US" sz="2800" dirty="0"/>
              <a:t>of “Effect Size”</a:t>
            </a:r>
          </a:p>
        </p:txBody>
      </p: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8778240" cy="1325563"/>
          </a:xfrm>
        </p:spPr>
        <p:txBody>
          <a:bodyPr/>
          <a:lstStyle/>
          <a:p>
            <a:r>
              <a:rPr lang="en-US" dirty="0"/>
              <a:t>Breakout 7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11F3-B2CD-4BAB-B713-4D90655B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38" y="1794509"/>
            <a:ext cx="7109461" cy="447675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If needed ... Introduce yourselves!</a:t>
            </a:r>
          </a:p>
          <a:p>
            <a:pPr lvl="1"/>
            <a:r>
              <a:rPr lang="en-US" b="1" dirty="0"/>
              <a:t>Icebreaker</a:t>
            </a:r>
            <a:r>
              <a:rPr lang="en-US" dirty="0"/>
              <a:t>: What game are you looking forward to playing this summer?</a:t>
            </a:r>
          </a:p>
          <a:p>
            <a:r>
              <a:rPr lang="en-US" dirty="0"/>
              <a:t>Groupwork</a:t>
            </a:r>
          </a:p>
          <a:p>
            <a:pPr lvl="1"/>
            <a:r>
              <a:rPr lang="en-US" dirty="0"/>
              <a:t>Think, discuss, write down – email answers</a:t>
            </a:r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Consider scatterplots</a:t>
            </a:r>
          </a:p>
          <a:p>
            <a:pPr lvl="1"/>
            <a:r>
              <a:rPr lang="en-US" dirty="0"/>
              <a:t>Estimate correlation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899D5-0FA8-4649-AE28-CF4792C245B5}"/>
              </a:ext>
            </a:extLst>
          </p:cNvPr>
          <p:cNvSpPr/>
          <p:nvPr/>
        </p:nvSpPr>
        <p:spPr>
          <a:xfrm>
            <a:off x="9328785" y="4975525"/>
            <a:ext cx="26650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2"/>
              </a:rPr>
              <a:t>https://web.cs.wpi.edu/~imgd2905/d21/breakout/breakout-7.html</a:t>
            </a:r>
            <a:endParaRPr lang="en-US" sz="2000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85B1A3B-B996-48E1-AFCA-2CDEEB63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2" y="138269"/>
            <a:ext cx="1944057" cy="146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40DBDE01-B51E-4EAA-984A-25D7EA352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04" y="1798321"/>
            <a:ext cx="9215396" cy="420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61A66-1E47-4133-956E-FBB7F15440B0}"/>
              </a:ext>
            </a:extLst>
          </p:cNvPr>
          <p:cNvSpPr/>
          <p:nvPr/>
        </p:nvSpPr>
        <p:spPr>
          <a:xfrm>
            <a:off x="3164702" y="1798321"/>
            <a:ext cx="883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25DC6-71A9-4509-A41E-2EBB95DAF755}"/>
              </a:ext>
            </a:extLst>
          </p:cNvPr>
          <p:cNvSpPr/>
          <p:nvPr/>
        </p:nvSpPr>
        <p:spPr>
          <a:xfrm>
            <a:off x="3164702" y="3169921"/>
            <a:ext cx="883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9671D9-7F1B-4FB7-B73C-142EF2EEEB18}"/>
              </a:ext>
            </a:extLst>
          </p:cNvPr>
          <p:cNvSpPr/>
          <p:nvPr/>
        </p:nvSpPr>
        <p:spPr>
          <a:xfrm>
            <a:off x="3164702" y="4552273"/>
            <a:ext cx="883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8DC05-F294-45B4-A2B1-B5633707BAF4}"/>
              </a:ext>
            </a:extLst>
          </p:cNvPr>
          <p:cNvSpPr txBox="1"/>
          <p:nvPr/>
        </p:nvSpPr>
        <p:spPr>
          <a:xfrm>
            <a:off x="3526108" y="1767057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 ??                  ??                    ??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FD0E9D-DC92-44C5-8DB9-458178931D52}"/>
              </a:ext>
            </a:extLst>
          </p:cNvPr>
          <p:cNvSpPr txBox="1"/>
          <p:nvPr/>
        </p:nvSpPr>
        <p:spPr>
          <a:xfrm>
            <a:off x="3526108" y="3379410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D770B2-A44B-4CAE-AA67-0A330570141F}"/>
              </a:ext>
            </a:extLst>
          </p:cNvPr>
          <p:cNvSpPr txBox="1"/>
          <p:nvPr/>
        </p:nvSpPr>
        <p:spPr>
          <a:xfrm>
            <a:off x="3504336" y="4639308"/>
            <a:ext cx="8828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45819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40" y="1334271"/>
            <a:ext cx="3549666" cy="502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92D05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92D050"/>
                </a:solidFill>
              </a:rPr>
              <a:t>B </a:t>
            </a:r>
            <a:r>
              <a:rPr lang="en-US" dirty="0"/>
              <a:t>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4A474D-2126-4AB0-A8D5-99815D811EEA}"/>
              </a:ext>
            </a:extLst>
          </p:cNvPr>
          <p:cNvGrpSpPr/>
          <p:nvPr/>
        </p:nvGrpSpPr>
        <p:grpSpPr>
          <a:xfrm>
            <a:off x="7489207" y="1487210"/>
            <a:ext cx="4275687" cy="3883579"/>
            <a:chOff x="5736607" y="1940631"/>
            <a:chExt cx="4275687" cy="388357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BE2774D-D787-4DE7-B08F-1BF4C9BF4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531" y="1940631"/>
              <a:ext cx="4021763" cy="352989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7459328" y="3764175"/>
              <a:ext cx="340158" cy="4001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9211928" y="2133600"/>
              <a:ext cx="370614" cy="400110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5736607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8005502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2674A-E398-4059-B8B2-7500FFD524F6}"/>
              </a:ext>
            </a:extLst>
          </p:cNvPr>
          <p:cNvSpPr/>
          <p:nvPr/>
        </p:nvSpPr>
        <p:spPr>
          <a:xfrm>
            <a:off x="6310107" y="2659835"/>
            <a:ext cx="845073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759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59EAEE5C-9C40-418C-8424-FFDD9C314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04" y="1798321"/>
            <a:ext cx="9215396" cy="420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88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9BBE118-5A4D-4E5E-8EF7-25BDAE79A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36" y="1164492"/>
            <a:ext cx="7610964" cy="55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C9BBE118-5A4D-4E5E-8EF7-25BDAE79A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36" y="1164492"/>
            <a:ext cx="7610964" cy="55371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7D2312-25AC-4B73-AC2E-F86716EF4246}"/>
              </a:ext>
            </a:extLst>
          </p:cNvPr>
          <p:cNvSpPr txBox="1"/>
          <p:nvPr/>
        </p:nvSpPr>
        <p:spPr>
          <a:xfrm>
            <a:off x="7418895" y="1596960"/>
            <a:ext cx="220370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Anscombe’s Quartet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0CBEC-D4A1-47C5-B84B-0308B8063BEB}"/>
              </a:ext>
            </a:extLst>
          </p:cNvPr>
          <p:cNvSpPr txBox="1"/>
          <p:nvPr/>
        </p:nvSpPr>
        <p:spPr>
          <a:xfrm>
            <a:off x="7626271" y="2921920"/>
            <a:ext cx="178895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671E6-A211-48B7-B466-A408F8151EBB}"/>
              </a:ext>
            </a:extLst>
          </p:cNvPr>
          <p:cNvSpPr txBox="1"/>
          <p:nvPr/>
        </p:nvSpPr>
        <p:spPr>
          <a:xfrm>
            <a:off x="7875378" y="4768578"/>
            <a:ext cx="12907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= 0.69</a:t>
            </a:r>
          </a:p>
        </p:txBody>
      </p:sp>
    </p:spTree>
    <p:extLst>
      <p:ext uri="{BB962C8B-B14F-4D97-AF65-F5344CB8AC3E}">
        <p14:creationId xmlns:p14="http://schemas.microsoft.com/office/powerpoint/2010/main" val="23383561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8264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  <p:pic>
        <p:nvPicPr>
          <p:cNvPr id="4" name="Picture 3" descr="Calendar&#10;&#10;Description automatically generated">
            <a:extLst>
              <a:ext uri="{FF2B5EF4-FFF2-40B4-BE49-F238E27FC236}">
                <a16:creationId xmlns:a16="http://schemas.microsoft.com/office/drawing/2014/main" id="{4357EF1B-8ABA-40E7-BB97-1E5F2710E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621" y="763430"/>
            <a:ext cx="5977379" cy="2825244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962890-2643-447C-B784-1C0197E7B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7905"/>
            <a:ext cx="5977379" cy="2893051"/>
          </a:xfrm>
          <a:prstGeom prst="rect">
            <a:avLst/>
          </a:prstGeom>
        </p:spPr>
      </p:pic>
      <p:pic>
        <p:nvPicPr>
          <p:cNvPr id="12" name="Picture 11" descr="Graphical user interface, application, calendar&#10;&#10;Description automatically generated">
            <a:extLst>
              <a:ext uri="{FF2B5EF4-FFF2-40B4-BE49-F238E27FC236}">
                <a16:creationId xmlns:a16="http://schemas.microsoft.com/office/drawing/2014/main" id="{B21F275E-7B61-4281-B55D-EDD253C52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11" y="2056131"/>
            <a:ext cx="2396493" cy="35296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107" y="127334"/>
            <a:ext cx="10044545" cy="756585"/>
          </a:xfrm>
        </p:spPr>
        <p:txBody>
          <a:bodyPr>
            <a:normAutofit/>
          </a:bodyPr>
          <a:lstStyle/>
          <a:p>
            <a:r>
              <a:rPr lang="en-US" dirty="0"/>
              <a:t>Correlation Summary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4480502" y="6023590"/>
            <a:ext cx="758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Buying sunglasses </a:t>
            </a:r>
            <a:r>
              <a:rPr lang="en-US" sz="2800" i="1" dirty="0"/>
              <a:t>causes</a:t>
            </a:r>
            <a:r>
              <a:rPr lang="en-US" sz="2800" dirty="0"/>
              <a:t> people to buy ice cream?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E36C8B3-B401-41F3-93B4-F230436F3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0" y="1536492"/>
            <a:ext cx="7848600" cy="437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0" y="145674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5573240" y="6091218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9829AFCF-452D-4DA7-B7F3-66ADE963A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20" y="1417638"/>
            <a:ext cx="6826580" cy="44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868" y="0"/>
            <a:ext cx="8229600" cy="558924"/>
          </a:xfrm>
        </p:spPr>
        <p:txBody>
          <a:bodyPr>
            <a:normAutofit fontScale="90000"/>
          </a:bodyPr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E41FD32D-2D5E-4DC3-A204-ECA008523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75" y="655320"/>
            <a:ext cx="5169793" cy="61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865"/>
            <a:ext cx="10044545" cy="1325563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89C9C68-5B33-4D42-AA23-3EF61A90A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81" y="2080729"/>
            <a:ext cx="7362374" cy="335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0" y="1641423"/>
            <a:ext cx="5956762" cy="4535540"/>
          </a:xfrm>
        </p:spPr>
        <p:txBody>
          <a:bodyPr>
            <a:normAutofit/>
          </a:bodyPr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Extrapolation and Interpolation</a:t>
            </a:r>
          </a:p>
          <a:p>
            <a:pPr lvl="1"/>
            <a:r>
              <a:rPr lang="en-US" dirty="0"/>
              <a:t>Confidence Intervals</a:t>
            </a:r>
          </a:p>
          <a:p>
            <a:pPr lvl="1"/>
            <a:r>
              <a:rPr lang="en-US" dirty="0"/>
              <a:t>Model fitting</a:t>
            </a:r>
          </a:p>
        </p:txBody>
      </p:sp>
    </p:spTree>
    <p:extLst>
      <p:ext uri="{BB962C8B-B14F-4D97-AF65-F5344CB8AC3E}">
        <p14:creationId xmlns:p14="http://schemas.microsoft.com/office/powerpoint/2010/main" val="1067730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</a:t>
            </a:r>
            <a:br>
              <a:rPr lang="en-US" dirty="0"/>
            </a:br>
            <a:r>
              <a:rPr lang="en-US" dirty="0"/>
              <a:t>Interpolation</a:t>
            </a:r>
          </a:p>
        </p:txBody>
      </p:sp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8FBF8FA3-4EF2-4380-8F40-2DE13D810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80" y="1397584"/>
            <a:ext cx="5516560" cy="47629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0" y="2622412"/>
            <a:ext cx="3581400" cy="3416237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Interpolation </a:t>
            </a:r>
            <a:r>
              <a:rPr lang="en-US" dirty="0"/>
              <a:t>– within measured X-range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6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540" y="1334271"/>
            <a:ext cx="3549666" cy="5020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92D05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92D050"/>
                </a:solidFill>
              </a:rPr>
              <a:t>B </a:t>
            </a:r>
            <a:r>
              <a:rPr lang="en-US" dirty="0"/>
              <a:t>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E2774D-D787-4DE7-B08F-1BF4C9BF4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31" y="1487210"/>
            <a:ext cx="4021763" cy="3529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5EFC8B-4DA5-40CB-883C-258116D6EBAB}"/>
              </a:ext>
            </a:extLst>
          </p:cNvPr>
          <p:cNvSpPr txBox="1"/>
          <p:nvPr/>
        </p:nvSpPr>
        <p:spPr>
          <a:xfrm>
            <a:off x="7489207" y="295604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7B51E-4001-40AF-B90A-07249348B1E5}"/>
              </a:ext>
            </a:extLst>
          </p:cNvPr>
          <p:cNvSpPr txBox="1"/>
          <p:nvPr/>
        </p:nvSpPr>
        <p:spPr>
          <a:xfrm>
            <a:off x="9758102" y="4847569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A2674A-E398-4059-B8B2-7500FFD524F6}"/>
              </a:ext>
            </a:extLst>
          </p:cNvPr>
          <p:cNvSpPr/>
          <p:nvPr/>
        </p:nvSpPr>
        <p:spPr>
          <a:xfrm>
            <a:off x="6310107" y="2659835"/>
            <a:ext cx="845073" cy="235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C19D73-10AB-44E8-A212-2B6B1CC7BE97}"/>
              </a:ext>
            </a:extLst>
          </p:cNvPr>
          <p:cNvCxnSpPr>
            <a:cxnSpLocks/>
          </p:cNvCxnSpPr>
          <p:nvPr/>
        </p:nvCxnSpPr>
        <p:spPr>
          <a:xfrm flipV="1">
            <a:off x="8186307" y="1334271"/>
            <a:ext cx="3514203" cy="33528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5F4C63-2C89-4888-8D01-E6C0E2F16E4A}"/>
              </a:ext>
            </a:extLst>
          </p:cNvPr>
          <p:cNvSpPr txBox="1"/>
          <p:nvPr/>
        </p:nvSpPr>
        <p:spPr>
          <a:xfrm>
            <a:off x="9211928" y="3310754"/>
            <a:ext cx="3401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31299-6648-4B56-8F58-1E81A3748E87}"/>
              </a:ext>
            </a:extLst>
          </p:cNvPr>
          <p:cNvSpPr txBox="1"/>
          <p:nvPr/>
        </p:nvSpPr>
        <p:spPr>
          <a:xfrm>
            <a:off x="10964528" y="1680179"/>
            <a:ext cx="370614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03716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044545" cy="1325563"/>
          </a:xfrm>
        </p:spPr>
        <p:txBody>
          <a:bodyPr/>
          <a:lstStyle/>
          <a:p>
            <a:r>
              <a:rPr lang="en-US" dirty="0"/>
              <a:t>Be Careful When </a:t>
            </a:r>
            <a:br>
              <a:rPr lang="en-US" dirty="0"/>
            </a:br>
            <a:r>
              <a:rPr lang="en-US" dirty="0"/>
              <a:t>Extrapolating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7360685" y="6101183"/>
            <a:ext cx="4148828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If </a:t>
            </a:r>
            <a:r>
              <a:rPr lang="en-US" sz="2000" dirty="0">
                <a:solidFill>
                  <a:srgbClr val="00B0F0"/>
                </a:solidFill>
              </a:rPr>
              <a:t>extrapolate</a:t>
            </a:r>
            <a:r>
              <a:rPr lang="en-US" sz="2000" dirty="0"/>
              <a:t>, make sure have reason </a:t>
            </a:r>
          </a:p>
          <a:p>
            <a:pPr algn="ctr"/>
            <a:r>
              <a:rPr lang="en-US" sz="2000" dirty="0"/>
              <a:t>to assume model </a:t>
            </a:r>
            <a:r>
              <a:rPr lang="en-US" sz="2000" b="1" i="1" dirty="0"/>
              <a:t>continues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9494C3D-E607-42B1-A5A8-5C32DE955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61" y="1325563"/>
            <a:ext cx="5154480" cy="477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491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8B4B0A-7829-46D5-903E-4B34873F35A2}"/>
              </a:ext>
            </a:extLst>
          </p:cNvPr>
          <p:cNvSpPr/>
          <p:nvPr/>
        </p:nvSpPr>
        <p:spPr>
          <a:xfrm>
            <a:off x="2971800" y="5943601"/>
            <a:ext cx="328612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https://cdn-images-1.medium.com/max/1600/1*vcbjVR7uesKhVM1eD9IbEg.png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66951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Prediction and Confidence </a:t>
            </a:r>
            <a:br>
              <a:rPr lang="en-US" dirty="0"/>
            </a:br>
            <a:r>
              <a:rPr lang="en-US" dirty="0"/>
              <a:t>Intervals (1 of 2)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4A9A58C-08F2-4CA4-BBEC-439673085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392514"/>
            <a:ext cx="8239608" cy="5309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AB43FD-9DB8-4640-8D76-25004EC56A2F}"/>
              </a:ext>
            </a:extLst>
          </p:cNvPr>
          <p:cNvSpPr txBox="1"/>
          <p:nvPr/>
        </p:nvSpPr>
        <p:spPr>
          <a:xfrm>
            <a:off x="4485323" y="2121484"/>
            <a:ext cx="2474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</a:rPr>
              <a:t>Prediction interval</a:t>
            </a:r>
          </a:p>
          <a:p>
            <a:pPr algn="ctr"/>
            <a:r>
              <a:rPr lang="en-US" sz="2400" dirty="0">
                <a:solidFill>
                  <a:srgbClr val="92D050"/>
                </a:solidFill>
              </a:rPr>
              <a:t> for X</a:t>
            </a:r>
            <a:r>
              <a:rPr lang="en-US" sz="2400" baseline="-25000" dirty="0">
                <a:solidFill>
                  <a:srgbClr val="92D050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617B25-A52D-439B-8743-4E29652751AD}"/>
              </a:ext>
            </a:extLst>
          </p:cNvPr>
          <p:cNvSpPr txBox="1"/>
          <p:nvPr/>
        </p:nvSpPr>
        <p:spPr>
          <a:xfrm>
            <a:off x="9321344" y="4902784"/>
            <a:ext cx="2611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Confidence interval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 for mean</a:t>
            </a:r>
          </a:p>
        </p:txBody>
      </p:sp>
    </p:spTree>
    <p:extLst>
      <p:ext uri="{BB962C8B-B14F-4D97-AF65-F5344CB8AC3E}">
        <p14:creationId xmlns:p14="http://schemas.microsoft.com/office/powerpoint/2010/main" val="3232357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Prediction and Confidence </a:t>
            </a:r>
            <a:br>
              <a:rPr lang="en-US" dirty="0"/>
            </a:br>
            <a:r>
              <a:rPr lang="en-US" dirty="0"/>
              <a:t>Intervals (2 of 2)</a:t>
            </a: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D734998-610D-429F-BE1E-495E9211F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42" y="1981851"/>
            <a:ext cx="9258928" cy="40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69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4838701"/>
            <a:ext cx="8229600" cy="167575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regression – more parameters beyond just X</a:t>
            </a:r>
          </a:p>
          <a:p>
            <a:pPr lvl="1"/>
            <a:r>
              <a:rPr lang="en-US" dirty="0"/>
              <a:t>Book </a:t>
            </a:r>
            <a:r>
              <a:rPr lang="en-US" dirty="0">
                <a:solidFill>
                  <a:srgbClr val="00B0F0"/>
                </a:solidFill>
              </a:rPr>
              <a:t>Chapter 11</a:t>
            </a:r>
          </a:p>
          <a:p>
            <a:r>
              <a:rPr lang="en-US" dirty="0"/>
              <a:t>More complex models – beyond just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10364148" y="5806153"/>
            <a:ext cx="170751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92D05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B0F0"/>
                </a:solidFill>
              </a:rPr>
              <a:t>b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8C4FC2B-AE6E-4BDD-BA1A-00A47C71A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445" y="1596627"/>
            <a:ext cx="9426222" cy="258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17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300" y="5233977"/>
            <a:ext cx="7665720" cy="14779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A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“p</a:t>
            </a:r>
            <a:r>
              <a:rPr lang="en-US" dirty="0">
                <a:solidFill>
                  <a:srgbClr val="00B0F0"/>
                </a:solidFill>
              </a:rPr>
              <a:t>erfect” </a:t>
            </a:r>
            <a:r>
              <a:rPr lang="en-US" dirty="0"/>
              <a:t>fit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647971-8ED2-4D70-8E61-CA4D3748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20" y="1052505"/>
            <a:ext cx="8107680" cy="39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52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0" y="615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815" y="5870265"/>
            <a:ext cx="5389245" cy="792164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FF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E33E38B0-159D-4FF3-945D-EF2DB993B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1069214"/>
            <a:ext cx="6880860" cy="480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75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60" y="4116144"/>
            <a:ext cx="8663940" cy="26656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00B0F0"/>
                </a:solidFill>
              </a:rPr>
              <a:t>Overfit</a:t>
            </a:r>
            <a:r>
              <a:rPr lang="en-US" sz="2400" b="1" dirty="0"/>
              <a:t> </a:t>
            </a:r>
            <a:r>
              <a:rPr lang="en-US" sz="2400" dirty="0"/>
              <a:t>analysis matches data too closely, more parameters than justified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3000" dirty="0">
                <a:solidFill>
                  <a:srgbClr val="00B0F0"/>
                </a:solidFill>
              </a:rPr>
              <a:t>Underfit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analysis does not adequately match since parameters are missing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Both models fit well, but don’t </a:t>
            </a:r>
            <a:r>
              <a:rPr lang="en-US" sz="2400" i="1" dirty="0"/>
              <a:t>predict</a:t>
            </a:r>
            <a:r>
              <a:rPr lang="en-US" sz="2400" dirty="0"/>
              <a:t> well (i.e., non-observed values) </a:t>
            </a:r>
          </a:p>
          <a:p>
            <a:r>
              <a:rPr lang="en-US" sz="3000" dirty="0">
                <a:solidFill>
                  <a:srgbClr val="FF99FF"/>
                </a:solidFill>
              </a:rPr>
              <a:t>Just right </a:t>
            </a:r>
            <a:r>
              <a:rPr lang="en-US" sz="2400" dirty="0"/>
              <a:t>– fit data well “enough” with as few parameters as possible (</a:t>
            </a:r>
            <a:r>
              <a:rPr lang="en-US" sz="2400" i="1" dirty="0"/>
              <a:t>parsimonious</a:t>
            </a:r>
            <a:r>
              <a:rPr lang="en-US" sz="2400" dirty="0"/>
              <a:t> - desired level of prediction with as few terms as possible)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1FB1B76-4F9B-4D62-B4BB-F0B5D56B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620" y="1286540"/>
            <a:ext cx="8128174" cy="28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448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F56-5B7A-4227-826F-ADD081D3A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91"/>
            <a:ext cx="960882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AA76-8438-4407-AB56-C2F51C21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401" y="1541513"/>
            <a:ext cx="6477000" cy="543432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Can use </a:t>
            </a:r>
            <a:r>
              <a:rPr lang="en-US" dirty="0">
                <a:solidFill>
                  <a:srgbClr val="00B0F0"/>
                </a:solidFill>
              </a:rPr>
              <a:t>regression</a:t>
            </a:r>
            <a:r>
              <a:rPr lang="en-US" dirty="0"/>
              <a:t> to predict un-measured values</a:t>
            </a:r>
          </a:p>
          <a:p>
            <a:r>
              <a:rPr lang="en-US" dirty="0"/>
              <a:t>Before fit</a:t>
            </a:r>
          </a:p>
          <a:p>
            <a:pPr lvl="1"/>
            <a:r>
              <a:rPr lang="en-US" dirty="0"/>
              <a:t>Visual relationship (</a:t>
            </a:r>
            <a:r>
              <a:rPr lang="en-US" dirty="0">
                <a:solidFill>
                  <a:srgbClr val="92D050"/>
                </a:solidFill>
              </a:rPr>
              <a:t>scatter plot</a:t>
            </a:r>
            <a:r>
              <a:rPr lang="en-US" dirty="0"/>
              <a:t>) and residual analysis</a:t>
            </a:r>
          </a:p>
          <a:p>
            <a:r>
              <a:rPr lang="en-US" dirty="0"/>
              <a:t>Strength of fit – Coefficient of Determination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) and correlation (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)</a:t>
            </a:r>
          </a:p>
          <a:p>
            <a:r>
              <a:rPr lang="en-US" dirty="0"/>
              <a:t>Beware</a:t>
            </a:r>
          </a:p>
          <a:p>
            <a:pPr lvl="1"/>
            <a:r>
              <a:rPr lang="en-US" dirty="0"/>
              <a:t>Correlation is not causation</a:t>
            </a:r>
          </a:p>
          <a:p>
            <a:pPr lvl="1"/>
            <a:r>
              <a:rPr lang="en-US" dirty="0"/>
              <a:t>Extrapolation</a:t>
            </a:r>
          </a:p>
          <a:p>
            <a:r>
              <a:rPr lang="en-US" dirty="0"/>
              <a:t>Higher order, more complex models can fit better</a:t>
            </a:r>
          </a:p>
          <a:p>
            <a:pPr lvl="1"/>
            <a:r>
              <a:rPr lang="en-US" dirty="0"/>
              <a:t>Beware of overfit </a:t>
            </a:r>
            <a:r>
              <a:rPr lang="en-US" dirty="0">
                <a:sym typeface="Wingdings" panose="05000000000000000000" pitchFamily="2" charset="2"/>
              </a:rPr>
              <a:t> less predictive power</a:t>
            </a:r>
            <a:endParaRPr lang="en-US" dirty="0"/>
          </a:p>
        </p:txBody>
      </p:sp>
      <p:pic>
        <p:nvPicPr>
          <p:cNvPr id="29700" name="Picture 4" descr="Summary - Freshworks Marketplace">
            <a:extLst>
              <a:ext uri="{FF2B5EF4-FFF2-40B4-BE49-F238E27FC236}">
                <a16:creationId xmlns:a16="http://schemas.microsoft.com/office/drawing/2014/main" id="{CB3714B3-1E1A-4311-9031-4CD11936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036" y="30480"/>
            <a:ext cx="1287780" cy="12762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0974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1263685"/>
            <a:ext cx="7543800" cy="38401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Broadly, two types of </a:t>
            </a:r>
            <a:r>
              <a:rPr lang="en-US" dirty="0">
                <a:solidFill>
                  <a:srgbClr val="FF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2D050"/>
                </a:solidFill>
              </a:rPr>
              <a:t>Regression</a:t>
            </a:r>
            <a:r>
              <a:rPr lang="en-US" dirty="0"/>
              <a:t> – mathematical equation to model,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B0F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92D05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B0F0"/>
                </a:solidFill>
              </a:rPr>
              <a:t>CS 4342 Machine Learning</a:t>
            </a:r>
          </a:p>
          <a:p>
            <a:pPr marL="914400" lvl="1" indent="-51435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8991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FF034E9-CFD4-4214-99C2-83D515282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29" y="5041968"/>
            <a:ext cx="7149919" cy="16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0" y="4707823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</a:t>
            </a:r>
            <a:r>
              <a:rPr lang="en-US" dirty="0">
                <a:solidFill>
                  <a:srgbClr val="92D050"/>
                </a:solidFill>
              </a:rPr>
              <a:t>X</a:t>
            </a:r>
            <a:r>
              <a:rPr lang="en-US" dirty="0"/>
              <a:t> (e.g., skill level) explains </a:t>
            </a:r>
            <a:r>
              <a:rPr lang="en-US" dirty="0">
                <a:solidFill>
                  <a:srgbClr val="00B0F0"/>
                </a:solidFill>
              </a:rPr>
              <a:t>Y</a:t>
            </a:r>
            <a:r>
              <a:rPr lang="en-US" dirty="0"/>
              <a:t> (e.g., KDA)</a:t>
            </a:r>
          </a:p>
          <a:p>
            <a:pPr lvl="1"/>
            <a:r>
              <a:rPr lang="en-US" dirty="0"/>
              <a:t>Can have 1 (simple) or 2+ (multiple)</a:t>
            </a:r>
          </a:p>
          <a:p>
            <a:r>
              <a:rPr lang="en-US" dirty="0"/>
              <a:t>Linear if coefficients added, else Non-linear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F2E4086-0DD1-4429-89FA-E90567470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60" y="1265634"/>
            <a:ext cx="5747569" cy="31072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20" y="1641423"/>
            <a:ext cx="5956762" cy="4535540"/>
          </a:xfrm>
        </p:spPr>
        <p:txBody>
          <a:bodyPr/>
          <a:lstStyle/>
          <a:p>
            <a:r>
              <a:rPr lang="en-US" dirty="0"/>
              <a:t>Introduction			(</a:t>
            </a:r>
            <a:r>
              <a:rPr lang="en-US" dirty="0">
                <a:solidFill>
                  <a:srgbClr val="92D05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</TotalTime>
  <Words>2436</Words>
  <Application>Microsoft Office PowerPoint</Application>
  <PresentationFormat>Widescreen</PresentationFormat>
  <Paragraphs>481</Paragraphs>
  <Slides>67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Consolas</vt:lpstr>
      <vt:lpstr>Symbol</vt:lpstr>
      <vt:lpstr>Times New Roman</vt:lpstr>
      <vt:lpstr>Wingdings</vt:lpstr>
      <vt:lpstr>Office Theme</vt:lpstr>
      <vt:lpstr>VISIO</vt:lpstr>
      <vt:lpstr>MathType Equation</vt:lpstr>
      <vt:lpstr>Simple Linear Regression</vt:lpstr>
      <vt:lpstr>Motivation</vt:lpstr>
      <vt:lpstr>Motivation</vt:lpstr>
      <vt:lpstr>Motivation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 Example</vt:lpstr>
      <vt:lpstr>Outline</vt:lpstr>
      <vt:lpstr>Residual Analysis</vt:lpstr>
      <vt:lpstr>Residual Analysis</vt:lpstr>
      <vt:lpstr>Residual Analysis – Good</vt:lpstr>
      <vt:lpstr>Residual Analysis – Bad</vt:lpstr>
      <vt:lpstr>Residual Analysis – Summary 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Line Graphically</vt:lpstr>
      <vt:lpstr>Least Squares Line Graphically</vt:lpstr>
      <vt:lpstr>Outline</vt:lpstr>
      <vt:lpstr>Measures of Variation</vt:lpstr>
      <vt:lpstr>Sum of Squares of  Error</vt:lpstr>
      <vt:lpstr>Sum of Squares  Regression</vt:lpstr>
      <vt:lpstr>Sum of Squares  Total</vt:lpstr>
      <vt:lpstr>Coefficient of Determination</vt:lpstr>
      <vt:lpstr>Coefficient of Determination –  Visual Representation</vt:lpstr>
      <vt:lpstr>Coefficient of Determination  Example</vt:lpstr>
      <vt:lpstr>How “good” is the  Regression Model? </vt:lpstr>
      <vt:lpstr>Relationships Between X &amp; Y</vt:lpstr>
      <vt:lpstr>Relationship Strength and  Direction – Correlation </vt:lpstr>
      <vt:lpstr>Correlation Examples</vt:lpstr>
      <vt:lpstr>Breakout 7</vt:lpstr>
      <vt:lpstr>Correlation Examples</vt:lpstr>
      <vt:lpstr>Correlation Examples</vt:lpstr>
      <vt:lpstr>Correlation Examples</vt:lpstr>
      <vt:lpstr>Correlation Examples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 Interpolation</vt:lpstr>
      <vt:lpstr>Be Careful When  Extrapolating</vt:lpstr>
      <vt:lpstr>Prediction and Confidence  Intervals (1 of 2)</vt:lpstr>
      <vt:lpstr>Prediction and Confidence  Intervals (2 of 2)</vt:lpstr>
      <vt:lpstr>Beyond Simple Linear Regression</vt:lpstr>
      <vt:lpstr>More Complex Models</vt:lpstr>
      <vt:lpstr>Graphs of Polynomial Functions</vt:lpstr>
      <vt:lpstr>Underfit and Overfit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61</cp:revision>
  <cp:lastPrinted>2021-05-13T14:11:06Z</cp:lastPrinted>
  <dcterms:created xsi:type="dcterms:W3CDTF">2020-09-23T12:06:09Z</dcterms:created>
  <dcterms:modified xsi:type="dcterms:W3CDTF">2021-05-13T14:11:12Z</dcterms:modified>
</cp:coreProperties>
</file>