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78" r:id="rId4"/>
    <p:sldId id="260" r:id="rId5"/>
    <p:sldId id="280" r:id="rId6"/>
    <p:sldId id="261" r:id="rId7"/>
    <p:sldId id="262" r:id="rId8"/>
    <p:sldId id="263" r:id="rId9"/>
    <p:sldId id="264" r:id="rId10"/>
    <p:sldId id="270" r:id="rId11"/>
    <p:sldId id="279" r:id="rId12"/>
    <p:sldId id="276" r:id="rId13"/>
    <p:sldId id="281" r:id="rId14"/>
    <p:sldId id="267" r:id="rId15"/>
    <p:sldId id="272" r:id="rId16"/>
    <p:sldId id="277" r:id="rId17"/>
    <p:sldId id="271" r:id="rId18"/>
    <p:sldId id="268" r:id="rId19"/>
    <p:sldId id="274" r:id="rId20"/>
    <p:sldId id="275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933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5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pPr defTabSz="965001">
              <a:spcBef>
                <a:spcPct val="0"/>
              </a:spcBef>
            </a:pP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286337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3/timeline.html" TargetMode="External"/><Relationship Id="rId2" Type="http://schemas.openxmlformats.org/officeDocument/2006/relationships/hyperlink" Target="http://www.cs.wpi.edu/~imgd2905/d22/timeli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2905/d2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mailto:claypool@cs.wpi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canvas.wpi.edu/courses/334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Data Analysis for Game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Administrative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4</a:t>
            </a:r>
            <a:r>
              <a:rPr lang="en-US" dirty="0"/>
              <a:t> projects, </a:t>
            </a:r>
            <a:r>
              <a:rPr lang="en-US" dirty="0">
                <a:solidFill>
                  <a:srgbClr val="008000"/>
                </a:solidFill>
              </a:rPr>
              <a:t>60% </a:t>
            </a:r>
            <a:r>
              <a:rPr lang="en-US" dirty="0"/>
              <a:t>of grade total</a:t>
            </a:r>
          </a:p>
          <a:p>
            <a:pPr lvl="1"/>
            <a:r>
              <a:rPr lang="en-US" dirty="0"/>
              <a:t>Last project slightly larger</a:t>
            </a:r>
          </a:p>
          <a:p>
            <a:r>
              <a:rPr lang="en-US" dirty="0"/>
              <a:t>Do game analysis on actual game data!</a:t>
            </a:r>
          </a:p>
          <a:p>
            <a:r>
              <a:rPr lang="en-US" dirty="0"/>
              <a:t>Use game analytics pipeline</a:t>
            </a:r>
          </a:p>
          <a:p>
            <a:pPr lvl="1"/>
            <a:r>
              <a:rPr lang="en-US" dirty="0"/>
              <a:t>Typical flow for game (and other) analytics</a:t>
            </a:r>
          </a:p>
          <a:p>
            <a:pPr lvl="1"/>
            <a:r>
              <a:rPr lang="en-US" dirty="0"/>
              <a:t>Common tools used for analytics</a:t>
            </a:r>
          </a:p>
          <a:p>
            <a:r>
              <a:rPr lang="en-US" dirty="0"/>
              <a:t>Multiple instances of analysis</a:t>
            </a:r>
          </a:p>
          <a:p>
            <a:pPr lvl="1"/>
            <a:r>
              <a:rPr lang="en-US" dirty="0"/>
              <a:t>Apply, become skilled with methods of synthesis, interpretation, dissemination</a:t>
            </a:r>
          </a:p>
          <a:p>
            <a:r>
              <a:rPr lang="en-US" dirty="0">
                <a:solidFill>
                  <a:srgbClr val="0070C0"/>
                </a:solidFill>
              </a:rPr>
              <a:t>Project 1 </a:t>
            </a:r>
            <a:r>
              <a:rPr lang="en-US" dirty="0"/>
              <a:t>– today!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B02A3F-510B-4275-8A78-A6F379B7DC09}"/>
              </a:ext>
            </a:extLst>
          </p:cNvPr>
          <p:cNvGrpSpPr/>
          <p:nvPr/>
        </p:nvGrpSpPr>
        <p:grpSpPr>
          <a:xfrm>
            <a:off x="6324600" y="541338"/>
            <a:ext cx="2971800" cy="1752600"/>
            <a:chOff x="4605215" y="2949208"/>
            <a:chExt cx="2438400" cy="14963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C43C4C-D1DC-4DD1-90F7-1FFF39D67390}"/>
                </a:ext>
              </a:extLst>
            </p:cNvPr>
            <p:cNvSpPr/>
            <p:nvPr/>
          </p:nvSpPr>
          <p:spPr>
            <a:xfrm>
              <a:off x="4605215" y="4256404"/>
              <a:ext cx="2438400" cy="1891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https://www.shareicon.net/download/2015/12/06/683311_board.svg</a:t>
              </a:r>
            </a:p>
          </p:txBody>
        </p:sp>
        <p:pic>
          <p:nvPicPr>
            <p:cNvPr id="5128" name="Picture 8" descr="Board, Business, Whiteboard, Educational, graphical, education, Presentation, Miu Icons, Class Icon">
              <a:extLst>
                <a:ext uri="{FF2B5EF4-FFF2-40B4-BE49-F238E27FC236}">
                  <a16:creationId xmlns:a16="http://schemas.microsoft.com/office/drawing/2014/main" id="{8EE725A6-1872-494C-8694-226EBD4B9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815" y="2949208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4B21-A9E1-488D-8BFC-7028AAD2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4CB2-4261-45BB-98BE-3415C78E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problem set</a:t>
            </a:r>
          </a:p>
          <a:p>
            <a:r>
              <a:rPr lang="en-US" dirty="0"/>
              <a:t>From the book, Web, made up</a:t>
            </a:r>
          </a:p>
          <a:p>
            <a:r>
              <a:rPr lang="en-US" dirty="0"/>
              <a:t>Solve with pencil and paper</a:t>
            </a:r>
          </a:p>
          <a:p>
            <a:r>
              <a:rPr lang="en-US" dirty="0"/>
              <a:t>Or calculators</a:t>
            </a:r>
          </a:p>
          <a:p>
            <a:r>
              <a:rPr lang="en-US" dirty="0"/>
              <a:t>Or Excel</a:t>
            </a:r>
          </a:p>
        </p:txBody>
      </p:sp>
      <p:pic>
        <p:nvPicPr>
          <p:cNvPr id="1026" name="Picture 2" descr="Image result for written homework">
            <a:extLst>
              <a:ext uri="{FF2B5EF4-FFF2-40B4-BE49-F238E27FC236}">
                <a16:creationId xmlns:a16="http://schemas.microsoft.com/office/drawing/2014/main" id="{14B4D2E7-858C-4336-A2AE-98410A50F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09664"/>
            <a:ext cx="3200400" cy="21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8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8E4C-E01E-4341-901E-8B07CB81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BAFF-A9C0-4983-AE90-5FB35077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Showing up to class matters</a:t>
            </a:r>
          </a:p>
          <a:p>
            <a:pPr lvl="1"/>
            <a:r>
              <a:rPr lang="en-US" dirty="0"/>
              <a:t>Come to class!</a:t>
            </a:r>
          </a:p>
          <a:p>
            <a:r>
              <a:rPr lang="en-US" dirty="0"/>
              <a:t>Being engaged in class matters</a:t>
            </a:r>
          </a:p>
          <a:p>
            <a:pPr lvl="1"/>
            <a:r>
              <a:rPr lang="en-US" dirty="0"/>
              <a:t>Don’t multi-task!</a:t>
            </a:r>
          </a:p>
          <a:p>
            <a:r>
              <a:rPr lang="en-US" dirty="0"/>
              <a:t>Ask questions, answer questions</a:t>
            </a:r>
          </a:p>
          <a:p>
            <a:r>
              <a:rPr lang="en-US" dirty="0"/>
              <a:t>Weekly “survey” </a:t>
            </a:r>
            <a:r>
              <a:rPr lang="en-US" dirty="0">
                <a:sym typeface="Wingdings" panose="05000000000000000000" pitchFamily="2" charset="2"/>
              </a:rPr>
              <a:t> get your feedback on how the class is going!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8% </a:t>
            </a:r>
            <a:r>
              <a:rPr lang="en-US" dirty="0"/>
              <a:t>of your grade</a:t>
            </a:r>
          </a:p>
          <a:p>
            <a:pPr lvl="1"/>
            <a:r>
              <a:rPr lang="en-US" dirty="0"/>
              <a:t>But much bigger indirect effect!</a:t>
            </a:r>
          </a:p>
        </p:txBody>
      </p:sp>
      <p:pic>
        <p:nvPicPr>
          <p:cNvPr id="6154" name="Picture 10" descr="Related image">
            <a:extLst>
              <a:ext uri="{FF2B5EF4-FFF2-40B4-BE49-F238E27FC236}">
                <a16:creationId xmlns:a16="http://schemas.microsoft.com/office/drawing/2014/main" id="{03BD0AC1-F030-4CB2-B696-DE5C46591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176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4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436A-0274-44B0-80FE-BF0C31D8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E90D7-5647-4009-A8EB-010B55766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/>
              <a:t>Engage with WPI IMGD community</a:t>
            </a:r>
          </a:p>
          <a:p>
            <a:pPr lvl="1"/>
            <a:r>
              <a:rPr lang="en-US" dirty="0"/>
              <a:t>Playing and testing each other’s games</a:t>
            </a:r>
          </a:p>
          <a:p>
            <a:r>
              <a:rPr lang="en-US" dirty="0"/>
              <a:t>Useful for development, research</a:t>
            </a:r>
          </a:p>
          <a:p>
            <a:pPr lvl="1"/>
            <a:r>
              <a:rPr lang="en-US" dirty="0"/>
              <a:t>Focus groups</a:t>
            </a:r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User studies</a:t>
            </a:r>
          </a:p>
          <a:p>
            <a:r>
              <a:rPr lang="en-US" dirty="0"/>
              <a:t>Two (10-30 min.) sessions</a:t>
            </a:r>
          </a:p>
          <a:p>
            <a:r>
              <a:rPr lang="en-US" dirty="0">
                <a:solidFill>
                  <a:srgbClr val="008000"/>
                </a:solidFill>
              </a:rPr>
              <a:t>2% </a:t>
            </a:r>
            <a:r>
              <a:rPr lang="en-US" dirty="0"/>
              <a:t>of your grade</a:t>
            </a:r>
          </a:p>
          <a:p>
            <a:endParaRPr lang="en-US" dirty="0"/>
          </a:p>
        </p:txBody>
      </p:sp>
      <p:pic>
        <p:nvPicPr>
          <p:cNvPr id="3074" name="Picture 2" descr="Playtest">
            <a:extLst>
              <a:ext uri="{FF2B5EF4-FFF2-40B4-BE49-F238E27FC236}">
                <a16:creationId xmlns:a16="http://schemas.microsoft.com/office/drawing/2014/main" id="{1AC61455-39B4-446C-A95D-E4BFF11F1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52800"/>
            <a:ext cx="198042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earch - Free user icons">
            <a:extLst>
              <a:ext uri="{FF2B5EF4-FFF2-40B4-BE49-F238E27FC236}">
                <a16:creationId xmlns:a16="http://schemas.microsoft.com/office/drawing/2014/main" id="{FA920CB5-A43B-4756-9F93-71A7EAE69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72253"/>
            <a:ext cx="1876426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96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class Web page</a:t>
            </a:r>
          </a:p>
          <a:p>
            <a:r>
              <a:rPr lang="en-US" dirty="0">
                <a:solidFill>
                  <a:srgbClr val="008000"/>
                </a:solidFill>
              </a:rPr>
              <a:t>PowerPoint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PDF</a:t>
            </a:r>
          </a:p>
          <a:p>
            <a:r>
              <a:rPr lang="en-US" dirty="0"/>
              <a:t>Caution!  Don’t rely upon slides alone! Use them as supplementary material</a:t>
            </a:r>
          </a:p>
          <a:p>
            <a:pPr lvl="1"/>
            <a:r>
              <a:rPr lang="en-US" dirty="0"/>
              <a:t>(come to class)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DA2AD1-1EE6-474B-91F6-A589D0D87725}"/>
              </a:ext>
            </a:extLst>
          </p:cNvPr>
          <p:cNvGrpSpPr/>
          <p:nvPr/>
        </p:nvGrpSpPr>
        <p:grpSpPr>
          <a:xfrm>
            <a:off x="5334000" y="4186237"/>
            <a:ext cx="3253398" cy="2214821"/>
            <a:chOff x="5334000" y="4186237"/>
            <a:chExt cx="3253398" cy="2214821"/>
          </a:xfrm>
        </p:grpSpPr>
        <p:pic>
          <p:nvPicPr>
            <p:cNvPr id="7170" name="Picture 2" descr="Image result for slides icon">
              <a:extLst>
                <a:ext uri="{FF2B5EF4-FFF2-40B4-BE49-F238E27FC236}">
                  <a16:creationId xmlns:a16="http://schemas.microsoft.com/office/drawing/2014/main" id="{4DD0B068-C973-4870-817A-B167C5174D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137" y="4186237"/>
              <a:ext cx="2143125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0C65ACF-D3CD-4606-97AB-9444D8903048}"/>
                </a:ext>
              </a:extLst>
            </p:cNvPr>
            <p:cNvSpPr/>
            <p:nvPr/>
          </p:nvSpPr>
          <p:spPr>
            <a:xfrm>
              <a:off x="5334000" y="6216392"/>
              <a:ext cx="325339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https://cdn4.iconfinder.com/data/icons/documents-letters-and-stationery/400/doc-18-512.png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Tentative</a:t>
            </a:r>
            <a:r>
              <a:rPr lang="en-US" dirty="0"/>
              <a:t> timeline for dates for exams and projects</a:t>
            </a:r>
          </a:p>
          <a:p>
            <a:pPr lvl="1"/>
            <a:r>
              <a:rPr lang="en-US" dirty="0"/>
              <a:t>In order to help you plan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http://www.cs.wpi.edu/~imgd2905/d22/timeline.html</a:t>
            </a:r>
            <a:r>
              <a:rPr lang="en-US" sz="2800" dirty="0"/>
              <a:t> </a:t>
            </a:r>
          </a:p>
          <a:p>
            <a:endParaRPr lang="en-US" dirty="0"/>
          </a:p>
          <a:p>
            <a:r>
              <a:rPr lang="en-US" dirty="0"/>
              <a:t>Will notify if update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8" name="Picture 6" descr="Related image">
            <a:extLst>
              <a:ext uri="{FF2B5EF4-FFF2-40B4-BE49-F238E27FC236}">
                <a16:creationId xmlns:a16="http://schemas.microsoft.com/office/drawing/2014/main" id="{94F497BC-C86A-48B2-AC3A-D94501116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71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4CD9-B528-41E6-9529-16A8B086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DB59-369C-4BC4-9DC4-383722D6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52" y="33196"/>
            <a:ext cx="8229600" cy="1143000"/>
          </a:xfrm>
        </p:spPr>
        <p:txBody>
          <a:bodyPr/>
          <a:lstStyle/>
          <a:p>
            <a:r>
              <a:rPr lang="en-US" dirty="0"/>
              <a:t>Why This Class?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1904" y="941475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4552" y="1581237"/>
            <a:ext cx="4040188" cy="521414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Gain proficiency using </a:t>
            </a:r>
            <a:r>
              <a:rPr lang="en-US" sz="2800" dirty="0">
                <a:solidFill>
                  <a:srgbClr val="0070C0"/>
                </a:solidFill>
              </a:rPr>
              <a:t>modern tools </a:t>
            </a:r>
            <a:r>
              <a:rPr lang="en-US" sz="2800" dirty="0"/>
              <a:t>for </a:t>
            </a:r>
            <a:r>
              <a:rPr lang="en-US" sz="2800" dirty="0">
                <a:solidFill>
                  <a:srgbClr val="008000"/>
                </a:solidFill>
              </a:rPr>
              <a:t>data acquisition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8000"/>
                </a:solidFill>
              </a:rPr>
              <a:t>analysis</a:t>
            </a:r>
          </a:p>
          <a:p>
            <a:r>
              <a:rPr lang="en-US" sz="2800" dirty="0"/>
              <a:t>Understand basic </a:t>
            </a:r>
            <a:r>
              <a:rPr lang="en-US" sz="2800" dirty="0">
                <a:solidFill>
                  <a:srgbClr val="008000"/>
                </a:solidFill>
              </a:rPr>
              <a:t>probability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8000"/>
                </a:solidFill>
              </a:rPr>
              <a:t>statistics</a:t>
            </a:r>
            <a:r>
              <a:rPr lang="en-US" sz="2800" dirty="0"/>
              <a:t> as it applies to </a:t>
            </a:r>
            <a:r>
              <a:rPr lang="en-US" sz="2800" dirty="0">
                <a:solidFill>
                  <a:srgbClr val="008000"/>
                </a:solidFill>
              </a:rPr>
              <a:t>data analysis</a:t>
            </a:r>
          </a:p>
          <a:p>
            <a:r>
              <a:rPr lang="en-US" sz="2800" dirty="0"/>
              <a:t>Develop skills for </a:t>
            </a:r>
            <a:r>
              <a:rPr lang="en-US" sz="2800" dirty="0">
                <a:solidFill>
                  <a:srgbClr val="0070C0"/>
                </a:solidFill>
              </a:rPr>
              <a:t>presenting</a:t>
            </a:r>
            <a:r>
              <a:rPr lang="en-US" sz="2800" dirty="0"/>
              <a:t> game data analysis both orally and in written form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729" y="941475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77" y="1581237"/>
            <a:ext cx="4041775" cy="5214143"/>
          </a:xfrm>
        </p:spPr>
        <p:txBody>
          <a:bodyPr>
            <a:normAutofit fontScale="92500"/>
          </a:bodyPr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spreadsheet</a:t>
            </a:r>
            <a:r>
              <a:rPr lang="en-US" dirty="0"/>
              <a:t> to </a:t>
            </a:r>
            <a:r>
              <a:rPr lang="en-US" dirty="0">
                <a:solidFill>
                  <a:srgbClr val="008000"/>
                </a:solidFill>
              </a:rPr>
              <a:t>analyze</a:t>
            </a:r>
            <a:r>
              <a:rPr lang="en-US" dirty="0"/>
              <a:t> and visualize game data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scripting language </a:t>
            </a:r>
            <a:r>
              <a:rPr lang="en-US" dirty="0"/>
              <a:t>to extract and clean data recorded from  game</a:t>
            </a:r>
          </a:p>
          <a:p>
            <a:r>
              <a:rPr lang="en-US" dirty="0"/>
              <a:t>Apply </a:t>
            </a:r>
            <a:r>
              <a:rPr lang="en-US" dirty="0">
                <a:solidFill>
                  <a:srgbClr val="008000"/>
                </a:solidFill>
              </a:rPr>
              <a:t>summary statistics </a:t>
            </a:r>
            <a:r>
              <a:rPr lang="en-US" dirty="0"/>
              <a:t>to game data</a:t>
            </a:r>
          </a:p>
          <a:p>
            <a:r>
              <a:rPr lang="en-US" dirty="0"/>
              <a:t>Compute </a:t>
            </a:r>
            <a:r>
              <a:rPr lang="en-US" dirty="0">
                <a:solidFill>
                  <a:srgbClr val="008000"/>
                </a:solidFill>
              </a:rPr>
              <a:t>probability distributions </a:t>
            </a:r>
            <a:r>
              <a:rPr lang="en-US" dirty="0"/>
              <a:t>for game data</a:t>
            </a:r>
          </a:p>
          <a:p>
            <a:r>
              <a:rPr lang="en-US" dirty="0"/>
              <a:t>Write </a:t>
            </a:r>
            <a:r>
              <a:rPr lang="en-US" dirty="0">
                <a:solidFill>
                  <a:srgbClr val="0070C0"/>
                </a:solidFill>
              </a:rPr>
              <a:t>reports</a:t>
            </a:r>
            <a:r>
              <a:rPr lang="en-US" dirty="0"/>
              <a:t> with graphs and tables illustrating </a:t>
            </a:r>
            <a:r>
              <a:rPr lang="en-US" dirty="0">
                <a:solidFill>
                  <a:srgbClr val="008000"/>
                </a:solidFill>
              </a:rPr>
              <a:t>analysis</a:t>
            </a:r>
            <a:r>
              <a:rPr lang="en-US" dirty="0"/>
              <a:t> of game data</a:t>
            </a:r>
          </a:p>
          <a:p>
            <a:r>
              <a:rPr lang="en-US" dirty="0">
                <a:solidFill>
                  <a:srgbClr val="0070C0"/>
                </a:solidFill>
              </a:rPr>
              <a:t>Present</a:t>
            </a:r>
            <a:r>
              <a:rPr lang="en-US" dirty="0"/>
              <a:t> game dataset report  using appropriate visual aids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– Other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454937" y="1393495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Gotta</a:t>
            </a:r>
            <a:r>
              <a:rPr lang="en-US" dirty="0"/>
              <a:t> take </a:t>
            </a:r>
            <a:r>
              <a:rPr lang="en-US" dirty="0">
                <a:solidFill>
                  <a:srgbClr val="008000"/>
                </a:solidFill>
              </a:rPr>
              <a:t>Math/Quantitative Science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8000"/>
                </a:solidFill>
              </a:rPr>
              <a:t>Statistics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8000"/>
                </a:solidFill>
              </a:rPr>
              <a:t>Probability</a:t>
            </a:r>
            <a:r>
              <a:rPr lang="en-US" sz="3600" dirty="0"/>
              <a:t> useful for game design and development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8000"/>
                </a:solidFill>
              </a:rPr>
              <a:t>Game Analytics </a:t>
            </a:r>
            <a:r>
              <a:rPr lang="en-US" sz="3600" dirty="0"/>
              <a:t>similar to other forms of analytics (e.g., Data Science)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70C0"/>
                </a:solidFill>
              </a:rPr>
              <a:t>Fun</a:t>
            </a:r>
            <a:r>
              <a:rPr lang="en-US" sz="3600" dirty="0"/>
              <a:t>!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Game analysis increasingly important (</a:t>
            </a:r>
            <a:r>
              <a:rPr lang="en-US" sz="3600" dirty="0">
                <a:solidFill>
                  <a:srgbClr val="C00000"/>
                </a:solidFill>
              </a:rPr>
              <a:t>jobs!)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Duties</a:t>
            </a:r>
          </a:p>
          <a:p>
            <a:pPr lvl="1"/>
            <a:r>
              <a:rPr lang="en-US" dirty="0"/>
              <a:t>Advise, define implement gameplay data to ensure understanding of player experience</a:t>
            </a:r>
          </a:p>
          <a:p>
            <a:pPr lvl="1"/>
            <a:r>
              <a:rPr lang="en-US" dirty="0"/>
              <a:t>Provide insights that impact game design and improve quality</a:t>
            </a:r>
          </a:p>
          <a:p>
            <a:pPr lvl="1"/>
            <a:r>
              <a:rPr lang="en-US" dirty="0"/>
              <a:t>Create and maintain player segmentation that allows understanding of engagement and spending</a:t>
            </a:r>
          </a:p>
          <a:p>
            <a:pPr lvl="1"/>
            <a:r>
              <a:rPr lang="en-US" dirty="0"/>
              <a:t>Mine data sets and develop dashboard for live service teams, game developers </a:t>
            </a:r>
          </a:p>
          <a:p>
            <a:pPr lvl="1"/>
            <a:r>
              <a:rPr lang="en-US" dirty="0"/>
              <a:t>Devise and implement A/B experiments to test acquisition, engagement</a:t>
            </a:r>
          </a:p>
          <a:p>
            <a:pPr lvl="1"/>
            <a:r>
              <a:rPr lang="en-US" dirty="0"/>
              <a:t>Present finding and provide recommendations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8000"/>
                </a:solidFill>
              </a:rPr>
              <a:t>Requirements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sz="2600" dirty="0"/>
              <a:t>BS/BA degree Stats, Math, Econ, CS or related</a:t>
            </a:r>
          </a:p>
          <a:p>
            <a:pPr lvl="1"/>
            <a:r>
              <a:rPr lang="en-US" sz="2600" dirty="0"/>
              <a:t>Experience with SQL</a:t>
            </a:r>
          </a:p>
          <a:p>
            <a:pPr lvl="1"/>
            <a:r>
              <a:rPr lang="en-US" sz="2600" dirty="0"/>
              <a:t>Experience with data visualization packages</a:t>
            </a:r>
          </a:p>
          <a:p>
            <a:pPr lvl="1"/>
            <a:r>
              <a:rPr lang="en-US" sz="2600" dirty="0"/>
              <a:t>Experience with statistical software</a:t>
            </a:r>
          </a:p>
          <a:p>
            <a:pPr lvl="1"/>
            <a:r>
              <a:rPr lang="en-US" sz="2600" dirty="0"/>
              <a:t>Experience with Amazon cloud services</a:t>
            </a:r>
          </a:p>
          <a:p>
            <a:pPr lvl="1"/>
            <a:r>
              <a:rPr lang="en-US" sz="2600" dirty="0"/>
              <a:t>Have created and presented visualizations and insights to various business groups</a:t>
            </a:r>
          </a:p>
          <a:p>
            <a:pPr lvl="1"/>
            <a:r>
              <a:rPr lang="en-US" sz="2600" dirty="0"/>
              <a:t>Passion for video games preferred</a:t>
            </a:r>
          </a:p>
          <a:p>
            <a:endParaRPr lang="en-US" dirty="0"/>
          </a:p>
        </p:txBody>
      </p:sp>
      <p:pic>
        <p:nvPicPr>
          <p:cNvPr id="4098" name="Picture 2" descr="Sony Interactive Entertai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0969"/>
            <a:ext cx="1198064" cy="7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84126" y="280631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Game Play Data Analyst, Sony Interactive Entertainment</a:t>
            </a:r>
          </a:p>
        </p:txBody>
      </p:sp>
    </p:spTree>
    <p:extLst>
      <p:ext uri="{BB962C8B-B14F-4D97-AF65-F5344CB8AC3E}">
        <p14:creationId xmlns:p14="http://schemas.microsoft.com/office/powerpoint/2010/main" val="794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Background</a:t>
            </a:r>
          </a:p>
          <a:p>
            <a:r>
              <a:rPr lang="en-US" dirty="0"/>
              <a:t>Admin Stuff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Duties</a:t>
            </a:r>
          </a:p>
          <a:p>
            <a:pPr lvl="1" fontAlgn="base"/>
            <a:r>
              <a:rPr lang="en-US" dirty="0"/>
              <a:t>Aggregate and analyze petabytes of game data from various sources </a:t>
            </a:r>
          </a:p>
          <a:p>
            <a:pPr lvl="1" fontAlgn="base"/>
            <a:r>
              <a:rPr lang="en-US" dirty="0"/>
              <a:t>Prep data for deeper analysis and/or reporting</a:t>
            </a:r>
          </a:p>
          <a:p>
            <a:pPr lvl="1" fontAlgn="base"/>
            <a:r>
              <a:rPr lang="en-US" dirty="0"/>
              <a:t>Organize collected data into reliable intel that informs Rioters to improve player experience</a:t>
            </a:r>
          </a:p>
          <a:p>
            <a:pPr lvl="1" fontAlgn="base"/>
            <a:r>
              <a:rPr lang="en-US" dirty="0"/>
              <a:t>Work with decision-makers to understand goals, identify opportunities, and inform decisions across company</a:t>
            </a:r>
          </a:p>
          <a:p>
            <a:pPr lvl="1" fontAlgn="base"/>
            <a:r>
              <a:rPr lang="en-US" dirty="0"/>
              <a:t>Create awesome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Requirements</a:t>
            </a:r>
          </a:p>
          <a:p>
            <a:pPr lvl="1"/>
            <a:r>
              <a:rPr lang="en-US" dirty="0"/>
              <a:t>BS/BA degree Stats, Math, Econ, CS or related</a:t>
            </a:r>
          </a:p>
          <a:p>
            <a:pPr lvl="2"/>
            <a:r>
              <a:rPr lang="en-US" dirty="0"/>
              <a:t>Graduate degree preferred</a:t>
            </a:r>
          </a:p>
          <a:p>
            <a:pPr lvl="1"/>
            <a:r>
              <a:rPr lang="en-US" dirty="0"/>
              <a:t>Business savvy</a:t>
            </a:r>
          </a:p>
          <a:p>
            <a:pPr lvl="1"/>
            <a:r>
              <a:rPr lang="en-US" dirty="0"/>
              <a:t>Technically adept</a:t>
            </a:r>
          </a:p>
          <a:p>
            <a:pPr lvl="2"/>
            <a:r>
              <a:rPr lang="en-US" dirty="0"/>
              <a:t>SQL, Python</a:t>
            </a:r>
          </a:p>
          <a:p>
            <a:pPr lvl="2"/>
            <a:r>
              <a:rPr lang="en-US" dirty="0"/>
              <a:t>Excel, PowerPoint</a:t>
            </a:r>
          </a:p>
          <a:p>
            <a:pPr lvl="1"/>
            <a:r>
              <a:rPr lang="en-US" dirty="0"/>
              <a:t>Communicator</a:t>
            </a:r>
          </a:p>
          <a:p>
            <a:pPr lvl="2"/>
            <a:r>
              <a:rPr lang="en-US" dirty="0"/>
              <a:t>Reports clear, and concise</a:t>
            </a:r>
          </a:p>
          <a:p>
            <a:pPr lvl="2"/>
            <a:r>
              <a:rPr lang="en-US" dirty="0"/>
              <a:t>Presentations to variety of audiences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53340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Analyst, Riot Games</a:t>
            </a:r>
          </a:p>
        </p:txBody>
      </p:sp>
      <p:pic>
        <p:nvPicPr>
          <p:cNvPr id="5122" name="Picture 2" descr="Image result for riot gam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409700" cy="10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Professor Background</a:t>
            </a:r>
            <a:br>
              <a:rPr lang="en-US" dirty="0"/>
            </a:br>
            <a:r>
              <a:rPr lang="en-US" dirty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799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dirty="0"/>
              <a:t>Mark Claypool (professor, “Mark”)</a:t>
            </a:r>
          </a:p>
          <a:p>
            <a:pPr lvl="1"/>
            <a:r>
              <a:rPr lang="en-US" sz="2400" dirty="0"/>
              <a:t>Professor, Computer Science</a:t>
            </a:r>
          </a:p>
          <a:p>
            <a:pPr lvl="1"/>
            <a:r>
              <a:rPr lang="en-US" sz="2400" dirty="0"/>
              <a:t>Director, Interactive Media and Game Development</a:t>
            </a:r>
          </a:p>
          <a:p>
            <a:r>
              <a:rPr lang="en-US" dirty="0"/>
              <a:t>Research interests</a:t>
            </a:r>
          </a:p>
          <a:p>
            <a:pPr lvl="1"/>
            <a:r>
              <a:rPr lang="en-US" sz="2400" dirty="0"/>
              <a:t>Multimedia performance</a:t>
            </a:r>
          </a:p>
          <a:p>
            <a:pPr lvl="1"/>
            <a:r>
              <a:rPr lang="en-US" sz="2400" dirty="0"/>
              <a:t>Congestion control (protocols, AQM)</a:t>
            </a:r>
          </a:p>
          <a:p>
            <a:pPr lvl="1"/>
            <a:r>
              <a:rPr lang="en-US" sz="2400" dirty="0"/>
              <a:t>Wireless networking</a:t>
            </a:r>
            <a:endParaRPr lang="en-US" sz="2400" b="1" dirty="0"/>
          </a:p>
          <a:p>
            <a:pPr lvl="1"/>
            <a:r>
              <a:rPr lang="en-US" sz="2400" dirty="0">
                <a:solidFill>
                  <a:srgbClr val="008000"/>
                </a:solidFill>
              </a:rPr>
              <a:t>Network games</a:t>
            </a:r>
          </a:p>
          <a:p>
            <a:r>
              <a:rPr lang="en-US" sz="2800" dirty="0"/>
              <a:t>Currently playing</a:t>
            </a:r>
          </a:p>
          <a:p>
            <a:endParaRPr lang="en-US" i="1" dirty="0"/>
          </a:p>
        </p:txBody>
      </p:sp>
      <p:pic>
        <p:nvPicPr>
          <p:cNvPr id="1026" name="Picture 2" descr="Image result for league of legends logo">
            <a:extLst>
              <a:ext uri="{FF2B5EF4-FFF2-40B4-BE49-F238E27FC236}">
                <a16:creationId xmlns:a16="http://schemas.microsoft.com/office/drawing/2014/main" id="{D5B3B1AD-6B91-46DE-AB28-F41DB26AB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873" y="2667000"/>
            <a:ext cx="1143001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eam fight tactics logo">
            <a:extLst>
              <a:ext uri="{FF2B5EF4-FFF2-40B4-BE49-F238E27FC236}">
                <a16:creationId xmlns:a16="http://schemas.microsoft.com/office/drawing/2014/main" id="{A56361A0-757C-4660-A842-B8794F5F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684" y="5562600"/>
            <a:ext cx="20955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overwatch logo">
            <a:extLst>
              <a:ext uri="{FF2B5EF4-FFF2-40B4-BE49-F238E27FC236}">
                <a16:creationId xmlns:a16="http://schemas.microsoft.com/office/drawing/2014/main" id="{77B1FB6A-0677-44C6-8761-455A4257A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868" y="459538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tadia logo">
            <a:extLst>
              <a:ext uri="{FF2B5EF4-FFF2-40B4-BE49-F238E27FC236}">
                <a16:creationId xmlns:a16="http://schemas.microsoft.com/office/drawing/2014/main" id="{8517D837-49CB-4384-ACF9-AA89400FE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55829"/>
            <a:ext cx="2193636" cy="80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Major?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IMGD Art or Tech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Other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Background?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Statistics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Probability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endParaRPr lang="en-US" sz="3200" dirty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sz="3200" dirty="0"/>
              <a:t>Tools?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Python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Excel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sz="3200" dirty="0"/>
              <a:t>Platform 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Linux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Mac</a:t>
            </a:r>
          </a:p>
          <a:p>
            <a:pPr marL="400050" lvl="1" indent="0">
              <a:buClr>
                <a:schemeClr val="tx1"/>
              </a:buClr>
              <a:buSzPct val="8500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8EF1-BB92-408B-B88B-1B767B9C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1143000"/>
          </a:xfrm>
        </p:spPr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2A39C-98B6-43BF-896E-8FFD59B07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89202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In-person (yay!)</a:t>
            </a:r>
          </a:p>
          <a:p>
            <a:pPr lvl="1"/>
            <a:r>
              <a:rPr lang="en-US" dirty="0"/>
              <a:t>No online options</a:t>
            </a:r>
          </a:p>
          <a:p>
            <a:pPr lvl="1"/>
            <a:r>
              <a:rPr lang="en-US" dirty="0"/>
              <a:t>Miss?</a:t>
            </a:r>
          </a:p>
          <a:p>
            <a:pPr lvl="2"/>
            <a:r>
              <a:rPr lang="en-US" dirty="0"/>
              <a:t>Slides are available</a:t>
            </a:r>
          </a:p>
          <a:p>
            <a:pPr lvl="2"/>
            <a:r>
              <a:rPr lang="en-US" dirty="0"/>
              <a:t>See classmates for notes</a:t>
            </a:r>
          </a:p>
          <a:p>
            <a:r>
              <a:rPr lang="en-US" dirty="0"/>
              <a:t>Masks? (poll/survey)</a:t>
            </a:r>
          </a:p>
          <a:p>
            <a:endParaRPr lang="en-US" dirty="0"/>
          </a:p>
          <a:p>
            <a:r>
              <a:rPr lang="en-US" dirty="0"/>
              <a:t>Lectures, Q&amp;A, Intro to projects</a:t>
            </a:r>
          </a:p>
          <a:p>
            <a:r>
              <a:rPr lang="en-US" dirty="0"/>
              <a:t>Group work …</a:t>
            </a:r>
          </a:p>
          <a:p>
            <a:r>
              <a:rPr lang="en-US" dirty="0"/>
              <a:t>Let’s be flexible! Let’s see this goes, what’s going well, what is not and adjust!</a:t>
            </a:r>
          </a:p>
        </p:txBody>
      </p:sp>
      <p:pic>
        <p:nvPicPr>
          <p:cNvPr id="1026" name="Picture 2" descr="Smaller classes benefit students most in need - CalMatters">
            <a:extLst>
              <a:ext uri="{FF2B5EF4-FFF2-40B4-BE49-F238E27FC236}">
                <a16:creationId xmlns:a16="http://schemas.microsoft.com/office/drawing/2014/main" id="{4E11E921-E8C7-43B9-8701-5707D3713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7619"/>
            <a:ext cx="48006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http://www.cs.wpi.edu/~imgd2905/d22</a:t>
            </a:r>
            <a:endParaRPr lang="en-US" dirty="0"/>
          </a:p>
          <a:p>
            <a:pPr lvl="1"/>
            <a:r>
              <a:rPr lang="en-US" dirty="0"/>
              <a:t>Linked from Canvas Web page</a:t>
            </a:r>
          </a:p>
          <a:p>
            <a:r>
              <a:rPr lang="en-US" dirty="0"/>
              <a:t>Class:  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/>
              <a:t>    10-10:50am</a:t>
            </a:r>
          </a:p>
          <a:p>
            <a:r>
              <a:rPr lang="en-US" dirty="0"/>
              <a:t>Office hours (Zoom): </a:t>
            </a:r>
            <a:r>
              <a:rPr lang="en-US" dirty="0">
                <a:solidFill>
                  <a:srgbClr val="008000"/>
                </a:solidFill>
              </a:rPr>
              <a:t>TBA </a:t>
            </a:r>
          </a:p>
          <a:p>
            <a:pPr lvl="1"/>
            <a:r>
              <a:rPr lang="en-US" dirty="0"/>
              <a:t>Zoom or in-person</a:t>
            </a:r>
          </a:p>
          <a:p>
            <a:pPr lvl="1"/>
            <a:r>
              <a:rPr lang="en-US" dirty="0"/>
              <a:t>Or by appointment</a:t>
            </a:r>
          </a:p>
          <a:p>
            <a:r>
              <a:rPr lang="en-US" dirty="0"/>
              <a:t>Email: </a:t>
            </a:r>
            <a:r>
              <a:rPr lang="en-US" sz="2800" dirty="0">
                <a:hlinkClick r:id="rId4"/>
              </a:rPr>
              <a:t>claypool@cs.wpi.edu</a:t>
            </a:r>
            <a:r>
              <a:rPr lang="en-US" sz="2800" dirty="0"/>
              <a:t> (me)</a:t>
            </a:r>
          </a:p>
          <a:p>
            <a:r>
              <a:rPr lang="en-US" sz="2800" dirty="0"/>
              <a:t>Discord server</a:t>
            </a:r>
          </a:p>
          <a:p>
            <a:pPr lvl="1"/>
            <a:r>
              <a:rPr lang="en-US" dirty="0"/>
              <a:t>Invite code on Canvas page</a:t>
            </a:r>
          </a:p>
          <a:p>
            <a:endParaRPr lang="en-US" sz="2800" dirty="0"/>
          </a:p>
        </p:txBody>
      </p:sp>
      <p:pic>
        <p:nvPicPr>
          <p:cNvPr id="4" name="Picture 2" descr="Discord Icon of Flat style - Available in SVG, PNG, EPS, AI &amp; Icon fonts">
            <a:extLst>
              <a:ext uri="{FF2B5EF4-FFF2-40B4-BE49-F238E27FC236}">
                <a16:creationId xmlns:a16="http://schemas.microsoft.com/office/drawing/2014/main" id="{A9E1D7B9-ADB5-4DB2-822D-69E5BC715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81600"/>
            <a:ext cx="1294448" cy="129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9B0CDD-0C07-4E2F-9E39-BEFF88159A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3565189"/>
            <a:ext cx="1157792" cy="68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D.M. Levine and D.F. Stephan</a:t>
            </a:r>
          </a:p>
          <a:p>
            <a:pPr marL="0" indent="0" algn="ctr">
              <a:buNone/>
            </a:pPr>
            <a:r>
              <a:rPr lang="en-US" sz="3200" dirty="0"/>
              <a:t>“</a:t>
            </a:r>
            <a:r>
              <a:rPr lang="en-US" sz="3200" dirty="0">
                <a:solidFill>
                  <a:srgbClr val="008000"/>
                </a:solidFill>
              </a:rPr>
              <a:t>Even You Can Learn Statistics and Analytics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 ed. </a:t>
            </a:r>
            <a:r>
              <a:rPr lang="en-US" i="1" dirty="0"/>
              <a:t>Pearson</a:t>
            </a:r>
            <a:r>
              <a:rPr lang="en-US" dirty="0"/>
              <a:t>, 2015</a:t>
            </a:r>
          </a:p>
          <a:p>
            <a:endParaRPr lang="en-US" dirty="0"/>
          </a:p>
          <a:p>
            <a:r>
              <a:rPr lang="en-US" dirty="0"/>
              <a:t>Unfortunate name, but good content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depth to provide foundation for analytics</a:t>
            </a:r>
          </a:p>
          <a:p>
            <a:r>
              <a:rPr lang="en-US" dirty="0"/>
              <a:t>Good examples, but not game-centric</a:t>
            </a:r>
          </a:p>
        </p:txBody>
      </p:sp>
      <p:pic>
        <p:nvPicPr>
          <p:cNvPr id="2050" name="Picture 2" descr="https://www.pearsonhighered.com/assets/bigcovers/0/1/3/3/0133382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66809"/>
            <a:ext cx="3294835" cy="43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robability game pig logo">
            <a:extLst>
              <a:ext uri="{FF2B5EF4-FFF2-40B4-BE49-F238E27FC236}">
                <a16:creationId xmlns:a16="http://schemas.microsoft.com/office/drawing/2014/main" id="{91C080D5-D325-494A-B753-696B84C97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121" y="4065284"/>
            <a:ext cx="1573079" cy="118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/>
              <a:t>Class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19200"/>
            <a:ext cx="4483255" cy="5486400"/>
          </a:xfrm>
        </p:spPr>
        <p:txBody>
          <a:bodyPr>
            <a:normAutofit/>
          </a:bodyPr>
          <a:lstStyle/>
          <a:p>
            <a:r>
              <a:rPr lang="en-US" sz="3200" dirty="0"/>
              <a:t>Data analysis tools and pipeline</a:t>
            </a:r>
          </a:p>
          <a:p>
            <a:r>
              <a:rPr lang="en-US" sz="3200" dirty="0"/>
              <a:t>Statistics</a:t>
            </a:r>
          </a:p>
          <a:p>
            <a:r>
              <a:rPr lang="en-US" sz="3200" dirty="0"/>
              <a:t>Visualizing and presenting data</a:t>
            </a:r>
          </a:p>
          <a:p>
            <a:r>
              <a:rPr lang="en-US" sz="3200" dirty="0"/>
              <a:t>Probability</a:t>
            </a:r>
          </a:p>
          <a:p>
            <a:r>
              <a:rPr lang="en-US" sz="3200" dirty="0"/>
              <a:t>Hypothesis testing</a:t>
            </a:r>
          </a:p>
          <a:p>
            <a:r>
              <a:rPr lang="en-US" sz="3200" dirty="0"/>
              <a:t>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/>
          <a:p>
            <a:r>
              <a:rPr lang="en-US" sz="3200" dirty="0"/>
              <a:t>Apply topics to game data!</a:t>
            </a:r>
          </a:p>
          <a:p>
            <a:pPr lvl="1"/>
            <a:r>
              <a:rPr lang="en-US" sz="2800" dirty="0"/>
              <a:t>Commercial and custom</a:t>
            </a:r>
          </a:p>
          <a:p>
            <a:pPr lvl="1"/>
            <a:r>
              <a:rPr lang="en-US" sz="2800" dirty="0"/>
              <a:t>New and old</a:t>
            </a:r>
          </a:p>
        </p:txBody>
      </p:sp>
      <p:pic>
        <p:nvPicPr>
          <p:cNvPr id="3074" name="Picture 2" descr="Image result for perlenspie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89461"/>
            <a:ext cx="1161301" cy="10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hearthstone logo">
            <a:extLst>
              <a:ext uri="{FF2B5EF4-FFF2-40B4-BE49-F238E27FC236}">
                <a16:creationId xmlns:a16="http://schemas.microsoft.com/office/drawing/2014/main" id="{6907D193-DF46-4266-9FD6-37B749A9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636" y="5547474"/>
            <a:ext cx="1016139" cy="10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ubg PNG Images, Pubg Character, Pubg Games Logo - Free Transparent PNG  Logos">
            <a:extLst>
              <a:ext uri="{FF2B5EF4-FFF2-40B4-BE49-F238E27FC236}">
                <a16:creationId xmlns:a16="http://schemas.microsoft.com/office/drawing/2014/main" id="{4E1D5E9A-75EA-4DED-8BEB-1186EF045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689" y="426557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College algebra</a:t>
            </a:r>
          </a:p>
          <a:p>
            <a:pPr lvl="1"/>
            <a:r>
              <a:rPr lang="en-US" dirty="0"/>
              <a:t>No {</a:t>
            </a:r>
            <a:r>
              <a:rPr lang="en-US" dirty="0">
                <a:solidFill>
                  <a:srgbClr val="0070C0"/>
                </a:solidFill>
              </a:rPr>
              <a:t>programming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stats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probability</a:t>
            </a:r>
            <a:r>
              <a:rPr lang="en-US" dirty="0"/>
              <a:t>} expected</a:t>
            </a:r>
          </a:p>
          <a:p>
            <a:pPr lvl="1"/>
            <a:r>
              <a:rPr lang="en-US" dirty="0"/>
              <a:t>No </a:t>
            </a:r>
            <a:r>
              <a:rPr lang="en-US" dirty="0">
                <a:solidFill>
                  <a:srgbClr val="0070C0"/>
                </a:solidFill>
              </a:rPr>
              <a:t>game analytics </a:t>
            </a:r>
            <a:r>
              <a:rPr lang="en-US" dirty="0"/>
              <a:t>experience required</a:t>
            </a:r>
            <a:endParaRPr lang="en-US" sz="2400" dirty="0"/>
          </a:p>
          <a:p>
            <a:r>
              <a:rPr lang="en-US" dirty="0"/>
              <a:t>Grading</a:t>
            </a:r>
          </a:p>
          <a:p>
            <a:pPr lvl="1"/>
            <a:r>
              <a:rPr lang="en-US" sz="2400" dirty="0"/>
              <a:t>Projects (</a:t>
            </a:r>
            <a:r>
              <a:rPr lang="en-US" sz="2400" dirty="0">
                <a:solidFill>
                  <a:srgbClr val="008000"/>
                </a:solidFill>
              </a:rPr>
              <a:t>60%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Homework (</a:t>
            </a:r>
            <a:r>
              <a:rPr lang="en-US" sz="2400" dirty="0">
                <a:solidFill>
                  <a:srgbClr val="008000"/>
                </a:solidFill>
              </a:rPr>
              <a:t>30%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Participation (</a:t>
            </a:r>
            <a:r>
              <a:rPr lang="en-US" sz="2400" dirty="0">
                <a:solidFill>
                  <a:srgbClr val="008000"/>
                </a:solidFill>
              </a:rPr>
              <a:t>10%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On the Canvas</a:t>
            </a:r>
            <a:r>
              <a:rPr lang="en-US" sz="2400" i="1" dirty="0"/>
              <a:t> </a:t>
            </a:r>
            <a:r>
              <a:rPr lang="en-US" sz="2400" dirty="0"/>
              <a:t>Website:</a:t>
            </a:r>
          </a:p>
          <a:p>
            <a:pPr lvl="1"/>
            <a:r>
              <a:rPr lang="en-US" sz="2400" dirty="0">
                <a:hlinkClick r:id="rId2"/>
              </a:rPr>
              <a:t>https://canvas.wpi.edu/courses/33416</a:t>
            </a:r>
            <a:r>
              <a:rPr lang="en-US" sz="2400" dirty="0"/>
              <a:t>  </a:t>
            </a:r>
          </a:p>
          <a:p>
            <a:pPr lvl="2"/>
            <a:r>
              <a:rPr lang="en-US" sz="1600" dirty="0"/>
              <a:t>Authenticate with WPI login and password</a:t>
            </a:r>
          </a:p>
          <a:p>
            <a:pPr lvl="1"/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FFD4A7-DD6E-4A50-905A-DD18775CD012}"/>
              </a:ext>
            </a:extLst>
          </p:cNvPr>
          <p:cNvGrpSpPr/>
          <p:nvPr/>
        </p:nvGrpSpPr>
        <p:grpSpPr>
          <a:xfrm>
            <a:off x="6324600" y="3733800"/>
            <a:ext cx="2514600" cy="2046681"/>
            <a:chOff x="6553200" y="3124200"/>
            <a:chExt cx="2514600" cy="2046681"/>
          </a:xfrm>
        </p:grpSpPr>
        <p:pic>
          <p:nvPicPr>
            <p:cNvPr id="3076" name="Picture 4" descr="Related image">
              <a:extLst>
                <a:ext uri="{FF2B5EF4-FFF2-40B4-BE49-F238E27FC236}">
                  <a16:creationId xmlns:a16="http://schemas.microsoft.com/office/drawing/2014/main" id="{75C5CCE5-084E-4A4D-9914-3A9B413EFC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208" y="3124200"/>
              <a:ext cx="1866585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26F6637-E71C-4612-B3EA-5136DF07CD80}"/>
                </a:ext>
              </a:extLst>
            </p:cNvPr>
            <p:cNvSpPr/>
            <p:nvPr/>
          </p:nvSpPr>
          <p:spPr>
            <a:xfrm>
              <a:off x="6553200" y="4986215"/>
              <a:ext cx="25146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http://idwbi.com/wp-content/uploads/2017/01/database-Schema.png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970</Words>
  <Application>Microsoft Office PowerPoint</Application>
  <PresentationFormat>On-screen Show (4:3)</PresentationFormat>
  <Paragraphs>192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Data Analysis for Game Development</vt:lpstr>
      <vt:lpstr>Outline</vt:lpstr>
      <vt:lpstr>Professor Background (Who am I?)</vt:lpstr>
      <vt:lpstr>Student Background (Who are you?)</vt:lpstr>
      <vt:lpstr>Classes</vt:lpstr>
      <vt:lpstr>Syllabus Stuff</vt:lpstr>
      <vt:lpstr>Text Book</vt:lpstr>
      <vt:lpstr>Class Topics</vt:lpstr>
      <vt:lpstr>Course Structure</vt:lpstr>
      <vt:lpstr>Projects</vt:lpstr>
      <vt:lpstr>Homework</vt:lpstr>
      <vt:lpstr>Participation</vt:lpstr>
      <vt:lpstr>Playtesting</vt:lpstr>
      <vt:lpstr>Slides</vt:lpstr>
      <vt:lpstr>Timeline</vt:lpstr>
      <vt:lpstr>Why This Class?</vt:lpstr>
      <vt:lpstr>Why This Class? </vt:lpstr>
      <vt:lpstr>Why This Class? – Other</vt:lpstr>
      <vt:lpstr>Jobs</vt:lpstr>
      <vt:lpstr>Jobs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L.</cp:lastModifiedBy>
  <cp:revision>100</cp:revision>
  <cp:lastPrinted>2019-03-10T15:27:47Z</cp:lastPrinted>
  <dcterms:created xsi:type="dcterms:W3CDTF">2012-01-13T01:01:36Z</dcterms:created>
  <dcterms:modified xsi:type="dcterms:W3CDTF">2022-03-14T00:02:45Z</dcterms:modified>
</cp:coreProperties>
</file>